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77" r:id="rId5"/>
    <p:sldId id="259" r:id="rId6"/>
    <p:sldId id="260" r:id="rId7"/>
    <p:sldId id="263" r:id="rId8"/>
    <p:sldId id="262" r:id="rId9"/>
    <p:sldId id="264" r:id="rId10"/>
    <p:sldId id="269" r:id="rId11"/>
    <p:sldId id="261" r:id="rId12"/>
    <p:sldId id="265" r:id="rId13"/>
    <p:sldId id="274" r:id="rId14"/>
    <p:sldId id="270" r:id="rId15"/>
    <p:sldId id="271" r:id="rId16"/>
    <p:sldId id="266" r:id="rId17"/>
    <p:sldId id="267" r:id="rId18"/>
    <p:sldId id="268" r:id="rId19"/>
    <p:sldId id="272" r:id="rId20"/>
    <p:sldId id="273" r:id="rId21"/>
    <p:sldId id="275" r:id="rId22"/>
    <p:sldId id="276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6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1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04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078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17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50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20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394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7004436-CA73-4D53-89B4-2A5C7347BF2F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677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4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5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0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9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60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9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51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8731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CA8E65-7007-44FE-8CD6-21CFEC1F6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344" y="2733709"/>
            <a:ext cx="8554112" cy="1373070"/>
          </a:xfrm>
        </p:spPr>
        <p:txBody>
          <a:bodyPr/>
          <a:lstStyle/>
          <a:p>
            <a:r>
              <a:rPr lang="it-IT" sz="4800" dirty="0"/>
              <a:t>La Chiesa cattolica </a:t>
            </a:r>
            <a:br>
              <a:rPr lang="it-IT" sz="4800" dirty="0"/>
            </a:br>
            <a:r>
              <a:rPr lang="it-IT" sz="4800" dirty="0"/>
              <a:t>nell’Italia contemporanea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8C5CDC-13F4-4DFE-B1A5-E3E869638E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/>
              <a:t>(prima parte)</a:t>
            </a:r>
          </a:p>
          <a:p>
            <a:endParaRPr lang="it-IT" sz="2400" dirty="0"/>
          </a:p>
          <a:p>
            <a:r>
              <a:rPr lang="it-IT" sz="2400" dirty="0"/>
              <a:t> prof. Guido Formigoni</a:t>
            </a:r>
          </a:p>
        </p:txBody>
      </p:sp>
    </p:spTree>
    <p:extLst>
      <p:ext uri="{BB962C8B-B14F-4D97-AF65-F5344CB8AC3E}">
        <p14:creationId xmlns:p14="http://schemas.microsoft.com/office/powerpoint/2010/main" val="1600698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DBE9D8-6934-4FBB-A6A7-8C11F592B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 scontro teorico e pratico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77AF8C-04CC-421E-BF6F-FB67C5AC7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37" y="2178658"/>
            <a:ext cx="11418073" cy="4492486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Linea della «religione della patria»</a:t>
            </a:r>
          </a:p>
          <a:p>
            <a:pPr lvl="1"/>
            <a:r>
              <a:rPr lang="it-IT" dirty="0"/>
              <a:t>Bettino Ricasoli: lo Stato può riformare la Chiesa; </a:t>
            </a:r>
          </a:p>
          <a:p>
            <a:pPr lvl="1"/>
            <a:r>
              <a:rPr lang="it-IT" dirty="0"/>
              <a:t>Silvio e Bertrando Spaventa o Quintino Sella: occorre una pedagogia nazionale</a:t>
            </a:r>
          </a:p>
          <a:p>
            <a:pPr lvl="1"/>
            <a:r>
              <a:rPr lang="it-IT" dirty="0"/>
              <a:t>Nuovo anticlericalismo antireligioso e libertario</a:t>
            </a:r>
          </a:p>
          <a:p>
            <a:r>
              <a:rPr lang="it-IT" dirty="0"/>
              <a:t>Casi di vescovi processati</a:t>
            </a:r>
          </a:p>
          <a:p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Il cattolicesimo liberale minoritario</a:t>
            </a:r>
          </a:p>
          <a:p>
            <a:pPr lvl="1"/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conciliatorismo resta un’opzione, socialmente conservatrice e religiosamente allineata	</a:t>
            </a:r>
          </a:p>
          <a:p>
            <a:pPr lvl="1"/>
            <a:r>
              <a:rPr lang="it-IT" dirty="0"/>
              <a:t>alcuni cattolici «nazionali» restano fedeli alle istituzioni (Manzoni senatore dal 1860 al 1873; ma anche Bonghi, Minghetti) ma non c’è spazio per ipotesi </a:t>
            </a:r>
            <a:r>
              <a:rPr lang="it-IT" dirty="0" err="1"/>
              <a:t>Jacini</a:t>
            </a:r>
            <a:endParaRPr lang="it-IT" dirty="0"/>
          </a:p>
          <a:p>
            <a:r>
              <a:rPr lang="it-IT" dirty="0"/>
              <a:t>Clero nazionale: appello Passaglia del 1862</a:t>
            </a:r>
          </a:p>
          <a:p>
            <a:pPr lvl="1"/>
            <a:r>
              <a:rPr lang="it-IT" sz="1800" dirty="0">
                <a:effectLst/>
                <a:ea typeface="Times New Roman" panose="02020603050405020304" pitchFamily="18" charset="0"/>
              </a:rPr>
              <a:t>conciliare «la voce di religione, di pietà cattolica: viva il Papa!», con «la voce di patriottismo, e voce di nazionale indipendenza: viva Roma, metropoli del nuovo Regno» (8900 adesioni, 10%)</a:t>
            </a:r>
          </a:p>
          <a:p>
            <a:r>
              <a:rPr lang="it-IT" dirty="0"/>
              <a:t>Stretta disciplinare di vescovi intransigenti; ma mancati </a:t>
            </a:r>
            <a:r>
              <a:rPr lang="it-IT" i="1" dirty="0"/>
              <a:t>exequatur</a:t>
            </a:r>
            <a:r>
              <a:rPr lang="it-IT" dirty="0"/>
              <a:t> (accordo 1867 parziale)</a:t>
            </a:r>
          </a:p>
          <a:p>
            <a:r>
              <a:rPr lang="it-IT" dirty="0"/>
              <a:t>Leggi 1866-1867 sull’asse ecclesiastico (1/6 terreni): soppressioni e rinnovamenti</a:t>
            </a:r>
          </a:p>
        </p:txBody>
      </p:sp>
    </p:spTree>
    <p:extLst>
      <p:ext uri="{BB962C8B-B14F-4D97-AF65-F5344CB8AC3E}">
        <p14:creationId xmlns:p14="http://schemas.microsoft.com/office/powerpoint/2010/main" val="2412910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6BCB397-4790-4766-82B8-F6ED3BAAB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1" name="Rectangle 10">
              <a:extLst>
                <a:ext uri="{FF2B5EF4-FFF2-40B4-BE49-F238E27FC236}">
                  <a16:creationId xmlns:a16="http://schemas.microsoft.com/office/drawing/2014/main" id="{BDB66795-F5BA-4B6C-951C-11DBE9D24A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2C790B8-181F-443B-9B01-D67B4B94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5" name="Immagine 4" descr="Immagine che contiene uomo, persona, vecchio, posando&#10;&#10;Descrizione generata automaticamente">
            <a:extLst>
              <a:ext uri="{FF2B5EF4-FFF2-40B4-BE49-F238E27FC236}">
                <a16:creationId xmlns:a16="http://schemas.microsoft.com/office/drawing/2014/main" id="{3B05F1E8-BA72-4675-BE52-B20DA25D9B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772" r="30521" b="-1"/>
          <a:stretch/>
        </p:blipFill>
        <p:spPr>
          <a:xfrm>
            <a:off x="7547810" y="10"/>
            <a:ext cx="464101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917D5C4-7346-4128-A893-88F9031A3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96704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279F0CE-F777-451F-8D92-18799B1F1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it-IT" dirty="0"/>
              <a:t>La fissazione della rottura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EC06EAC-4D4E-4BEC-A580-543F5E0ED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1D9DB3-BE29-4F1C-970E-286365A63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856" y="2336872"/>
            <a:ext cx="6891865" cy="4374171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Pio IX, </a:t>
            </a:r>
            <a:r>
              <a:rPr lang="it-IT" i="1" dirty="0"/>
              <a:t>Quanta cura</a:t>
            </a:r>
            <a:r>
              <a:rPr lang="it-IT" dirty="0"/>
              <a:t> (1864)</a:t>
            </a:r>
          </a:p>
          <a:p>
            <a:r>
              <a:rPr lang="it-IT" dirty="0"/>
              <a:t>Con annesso </a:t>
            </a:r>
            <a:r>
              <a:rPr lang="it-IT" i="1" dirty="0" err="1"/>
              <a:t>Syllabus</a:t>
            </a:r>
            <a:r>
              <a:rPr lang="it-IT" dirty="0"/>
              <a:t> degli errori moderni.</a:t>
            </a:r>
          </a:p>
          <a:p>
            <a:r>
              <a:rPr lang="it-IT" dirty="0"/>
              <a:t>80 proposizioni, la cui ultima recitava: «LXXX. Il Romano Pontefice può e deve riconciliarsi e venire a composizione col progresso, col liberalismo e con la moderna civiltà.»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err="1"/>
              <a:t>Infallibilismo</a:t>
            </a:r>
            <a:r>
              <a:rPr lang="it-IT" dirty="0"/>
              <a:t> del Vaticano I (solo 5 vescovi italiani contrari)</a:t>
            </a:r>
          </a:p>
          <a:p>
            <a:r>
              <a:rPr lang="it-IT" dirty="0"/>
              <a:t>Porta Pia </a:t>
            </a:r>
          </a:p>
          <a:p>
            <a:r>
              <a:rPr lang="it-IT" i="1" dirty="0"/>
              <a:t>Ubi nos</a:t>
            </a:r>
            <a:r>
              <a:rPr lang="it-IT" dirty="0"/>
              <a:t> e scomunica del Risorgimento</a:t>
            </a:r>
          </a:p>
          <a:p>
            <a:r>
              <a:rPr lang="it-IT" dirty="0"/>
              <a:t>Legge Guarentigie rifiutata; lunga «questione romana»</a:t>
            </a:r>
          </a:p>
        </p:txBody>
      </p:sp>
    </p:spTree>
    <p:extLst>
      <p:ext uri="{BB962C8B-B14F-4D97-AF65-F5344CB8AC3E}">
        <p14:creationId xmlns:p14="http://schemas.microsoft.com/office/powerpoint/2010/main" val="1237609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55391-327C-4327-AAA3-375AE3294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L’evoluzione del progetto intransigente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E31351-988E-4603-8759-2A4DAD2B4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28" y="2019632"/>
            <a:ext cx="11871297" cy="4838368"/>
          </a:xfrm>
        </p:spPr>
        <p:txBody>
          <a:bodyPr>
            <a:normAutofit fontScale="85000" lnSpcReduction="20000"/>
          </a:bodyPr>
          <a:lstStyle/>
          <a:p>
            <a:pPr marL="0" lvl="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Panorama pastorale variegato (modello tridentino; Sud molto diverso)</a:t>
            </a:r>
          </a:p>
          <a:p>
            <a:pPr marL="45720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2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pietà popolare tra sacramenti, esteriorità e modelli battaglieri (Sacro Cuore)</a:t>
            </a:r>
          </a:p>
          <a:p>
            <a:pPr marL="457200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guida papale (non c’è dimensione nazionale) e verticalismo disciplinare (</a:t>
            </a:r>
            <a:r>
              <a:rPr lang="it-IT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immmagine</a:t>
            </a: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societaria Chiesa)</a:t>
            </a:r>
          </a:p>
          <a:p>
            <a:pPr marL="457200" lvl="1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2400" dirty="0"/>
              <a:t>l’intransigentismo: astensionismo elettorale, </a:t>
            </a:r>
            <a:r>
              <a:rPr lang="it-IT" sz="2400" i="1" dirty="0"/>
              <a:t>non </a:t>
            </a:r>
            <a:r>
              <a:rPr lang="it-IT" sz="2400" i="1" dirty="0" err="1"/>
              <a:t>expedit</a:t>
            </a:r>
            <a:r>
              <a:rPr lang="it-IT" sz="2400" dirty="0"/>
              <a:t>; scontro 1871-1876 sui vescovi e ammorbidimento</a:t>
            </a:r>
            <a:endParaRPr lang="it-IT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Una timida organizzazione alternativa nella società: </a:t>
            </a:r>
          </a:p>
          <a:p>
            <a:pPr marL="45720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 movimento cattolico “italiano” (non legittimista) e “moderno” (spazio laicale, preoccupazioni gerarchiche) specchio della risposta ecclesiale alla rottura con il moderno; sfruttare i nuovi spazi</a:t>
            </a:r>
          </a:p>
          <a:p>
            <a:pPr marL="45720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«L’Azione cattolica segna l’inizio di un’epoca nuova nella storia della religione cattolica: quando essa da concezione totalitaria (nel duplice senso: che era una totale concezione del mondo di una società nel suo totale) diviene parziale (anche nel duplice senso) e deve avere un proprio partito […] l’Azione cattolica rappresenta la reazione contro l’apostasia di intere masse, imponente, cioè contro il superamento di massa della concezione religiosa del mondo». (</a:t>
            </a:r>
            <a:r>
              <a:rPr lang="it-IT" sz="1900" dirty="0">
                <a:effectLst/>
                <a:ea typeface="Times New Roman" panose="02020603050405020304" pitchFamily="18" charset="0"/>
              </a:rPr>
              <a:t>A. </a:t>
            </a:r>
            <a:r>
              <a:rPr lang="it-IT" sz="1900" cap="small" dirty="0">
                <a:effectLst/>
                <a:ea typeface="Times New Roman" panose="02020603050405020304" pitchFamily="18" charset="0"/>
              </a:rPr>
              <a:t>Gramsci</a:t>
            </a:r>
            <a:r>
              <a:rPr lang="it-IT" sz="1900" dirty="0">
                <a:effectLst/>
                <a:ea typeface="Times New Roman" panose="02020603050405020304" pitchFamily="18" charset="0"/>
              </a:rPr>
              <a:t>, </a:t>
            </a:r>
            <a:r>
              <a:rPr lang="it-IT" sz="1900" i="1" dirty="0">
                <a:effectLst/>
                <a:ea typeface="Times New Roman" panose="02020603050405020304" pitchFamily="18" charset="0"/>
              </a:rPr>
              <a:t>Quaderni del carcere</a:t>
            </a:r>
            <a:r>
              <a:rPr lang="it-IT" sz="1900" dirty="0">
                <a:effectLst/>
                <a:ea typeface="Times New Roman" panose="02020603050405020304" pitchFamily="18" charset="0"/>
              </a:rPr>
              <a:t>, a cura di V. </a:t>
            </a:r>
            <a:r>
              <a:rPr lang="it-IT" sz="1900" dirty="0" err="1">
                <a:effectLst/>
                <a:ea typeface="Times New Roman" panose="02020603050405020304" pitchFamily="18" charset="0"/>
              </a:rPr>
              <a:t>Gerratana</a:t>
            </a:r>
            <a:r>
              <a:rPr lang="it-IT" sz="1900" dirty="0">
                <a:effectLst/>
                <a:ea typeface="Times New Roman" panose="02020603050405020304" pitchFamily="18" charset="0"/>
              </a:rPr>
              <a:t>, Einaudi, Torino 1975, p. 2086).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3875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495043-E949-42F2-8AD4-1F5001FE0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tappe del movimento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A55C88-C218-43C9-A625-CDA1AEE53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75" y="1995777"/>
            <a:ext cx="11330608" cy="4548146"/>
          </a:xfrm>
        </p:spPr>
        <p:txBody>
          <a:bodyPr>
            <a:normAutofit fontScale="92500" lnSpcReduction="20000"/>
          </a:bodyPr>
          <a:lstStyle/>
          <a:p>
            <a:pPr marL="457200" marR="0" lvl="2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Times New Roman" panose="02020603050405020304" pitchFamily="18" charset="0"/>
              <a:buChar char="•"/>
              <a:tabLst>
                <a:tab pos="457200" algn="l"/>
              </a:tabLst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Iniziative anni ‘60, poi Società della Gioventù cattolica (1868; P.A.S.; 70 circoli aristocratici/borghesi; «cattolici di professione»)</a:t>
            </a:r>
          </a:p>
          <a:p>
            <a:pPr marL="457200" marR="0" lvl="2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Times New Roman" panose="02020603050405020304" pitchFamily="18" charset="0"/>
              <a:buChar char="•"/>
              <a:tabLst>
                <a:tab pos="457200" algn="l"/>
              </a:tabLst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Primo congresso cattolico Venezia 1874; D’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Ondes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 Reggio: il programma «cattolico»;</a:t>
            </a:r>
          </a:p>
          <a:p>
            <a:pPr marL="457200" marR="0" lvl="2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Times New Roman" panose="02020603050405020304" pitchFamily="18" charset="0"/>
              <a:buChar char="•"/>
              <a:tabLst>
                <a:tab pos="457200" algn="l"/>
              </a:tabLst>
              <a:defRPr/>
            </a:pPr>
            <a:r>
              <a:rPr lang="it-IT" sz="2400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Dal 1875 Comitato permanente e Opera dei congressi: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 modello confederale; difficile consolidamento comitati diocesani (prevalenza lombardo-veneta-emiliana). Statuto 1881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  <a:defRPr/>
            </a:pPr>
            <a:r>
              <a:rPr lang="it-IT" sz="2200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zione propagandistica (stampa), organizzazione partitica (anche se elettorale solo a livello locale), mistica del "paese reale", senso nazionale della vera Italia contro usurpatori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preservazione di forze nel radicamento so­ciale (pur diseguale) 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sogni organicisti primato sociale (corporativismo, fami­glia, au­tonomie locali - guelfismo). </a:t>
            </a:r>
          </a:p>
          <a:p>
            <a:pPr marL="914400" lvl="2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  <a:defRPr/>
            </a:pPr>
            <a:r>
              <a:rPr lang="it-IT" sz="2200" dirty="0">
                <a:solidFill>
                  <a:prstClr val="white"/>
                </a:solidFill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Calibri" panose="020F0502020204030204" pitchFamily="34" charset="0"/>
                <a:cs typeface="Times New Roman" panose="02020603050405020304" pitchFamily="18" charset="0"/>
              </a:rPr>
              <a:t>a anche acquiescenza autorità (Rom 13)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5760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25F152-426D-49DE-B989-ADF871507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Acquaderni</a:t>
            </a:r>
            <a:r>
              <a:rPr lang="it-IT" dirty="0"/>
              <a:t> e Fani; il congresso del 1877</a:t>
            </a:r>
          </a:p>
        </p:txBody>
      </p:sp>
      <p:pic>
        <p:nvPicPr>
          <p:cNvPr id="8" name="Segnaposto contenuto 7" descr="Immagine che contiene testo, uomo, persona, tuta&#10;&#10;Descrizione generata automaticamente">
            <a:extLst>
              <a:ext uri="{FF2B5EF4-FFF2-40B4-BE49-F238E27FC236}">
                <a16:creationId xmlns:a16="http://schemas.microsoft.com/office/drawing/2014/main" id="{44EEF94F-3B94-4383-A49D-AF272339076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3406" y="2894446"/>
            <a:ext cx="4503186" cy="2921422"/>
          </a:xfrm>
        </p:spPr>
      </p:pic>
      <p:pic>
        <p:nvPicPr>
          <p:cNvPr id="6" name="Segnaposto contenuto 5" descr="Immagine che contiene testo, vecchio, esterni, persone&#10;&#10;Descrizione generata automaticamente">
            <a:extLst>
              <a:ext uri="{FF2B5EF4-FFF2-40B4-BE49-F238E27FC236}">
                <a16:creationId xmlns:a16="http://schemas.microsoft.com/office/drawing/2014/main" id="{D35342A6-D2AD-4236-8B3D-FD13ADFA83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96000" y="2020447"/>
            <a:ext cx="5415680" cy="4084325"/>
          </a:xfrm>
        </p:spPr>
      </p:pic>
    </p:spTree>
    <p:extLst>
      <p:ext uri="{BB962C8B-B14F-4D97-AF65-F5344CB8AC3E}">
        <p14:creationId xmlns:p14="http://schemas.microsoft.com/office/powerpoint/2010/main" val="335368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B0419F-D3EA-4B6B-8EBF-79DF7DF91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>
                <a:effectLst/>
                <a:ea typeface="Times New Roman" panose="02020603050405020304" pitchFamily="18" charset="0"/>
              </a:rPr>
              <a:t>«Il congresso è cattolico e nient’altro che cattolico. Imperocché il cattolicismo è dottrina compiuta, la grande dottrina del genere umano. Il cattolicismo non è liberale, non è tirannico, non è d’altra qualità; qualunque qualità vi si aggiunga, da per sé è un gravissimo errore...»</a:t>
            </a:r>
          </a:p>
          <a:p>
            <a:endParaRPr lang="it-IT" dirty="0"/>
          </a:p>
          <a:p>
            <a:r>
              <a:rPr lang="it-IT" dirty="0"/>
              <a:t>(Dichiarazione letta al congresso di Venezia 1874, poi ripetuta all’inizio di ogni congresso dell’Opera)</a:t>
            </a:r>
          </a:p>
        </p:txBody>
      </p:sp>
    </p:spTree>
    <p:extLst>
      <p:ext uri="{BB962C8B-B14F-4D97-AF65-F5344CB8AC3E}">
        <p14:creationId xmlns:p14="http://schemas.microsoft.com/office/powerpoint/2010/main" val="2484243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638777-7DA3-4F3F-B0C4-93DEB987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novità di Leone XIII (1878-1903)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52103-D3F7-432D-9537-C117CCFB8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42" y="2218413"/>
            <a:ext cx="11734358" cy="4435479"/>
          </a:xfrm>
        </p:spPr>
        <p:txBody>
          <a:bodyPr>
            <a:normAutofit lnSpcReduction="10000"/>
          </a:bodyPr>
          <a:lstStyle/>
          <a:p>
            <a:r>
              <a:rPr lang="it-IT" dirty="0"/>
              <a:t>Ripensamento modello «apocalittico» </a:t>
            </a:r>
          </a:p>
          <a:p>
            <a:r>
              <a:rPr lang="it-IT" dirty="0"/>
              <a:t>Rimane giudizio di condanna…</a:t>
            </a:r>
          </a:p>
          <a:p>
            <a:r>
              <a:rPr lang="it-IT" dirty="0"/>
              <a:t>…ma si inaugura una lettura della società e della politica che tolleri le novità, con spazio per un adattamento</a:t>
            </a:r>
          </a:p>
          <a:p>
            <a:pPr lvl="1"/>
            <a:r>
              <a:rPr lang="it-IT" dirty="0">
                <a:effectLst/>
                <a:ea typeface="Calibri" panose="020F0502020204030204" pitchFamily="34" charset="0"/>
              </a:rPr>
              <a:t>verso l'alternativa cristiana costruita dall'interno della società moderna, con appello all’azione dal basso</a:t>
            </a:r>
          </a:p>
          <a:p>
            <a:pPr lvl="1"/>
            <a:r>
              <a:rPr lang="it-IT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spinta a riconoscere l'esistente per recuperare una forza morale e sociale (es. Francia, Germania, in parte Italia...)</a:t>
            </a:r>
            <a:endParaRPr lang="it-IT" dirty="0">
              <a:effectLst/>
              <a:ea typeface="Calibri" panose="020F0502020204030204" pitchFamily="34" charset="0"/>
            </a:endParaRPr>
          </a:p>
          <a:p>
            <a:pPr lvl="1"/>
            <a:r>
              <a:rPr lang="it-IT" dirty="0">
                <a:effectLst/>
                <a:ea typeface="Calibri" panose="020F0502020204030204" pitchFamily="34" charset="0"/>
              </a:rPr>
              <a:t>cultura neotomista rilanciata </a:t>
            </a:r>
            <a:r>
              <a:rPr lang="it-IT" i="1" dirty="0" err="1">
                <a:effectLst/>
                <a:ea typeface="Calibri" panose="020F0502020204030204" pitchFamily="34" charset="0"/>
              </a:rPr>
              <a:t>Aeterni</a:t>
            </a:r>
            <a:r>
              <a:rPr lang="it-IT" i="1" dirty="0">
                <a:effectLst/>
                <a:ea typeface="Calibri" panose="020F0502020204030204" pitchFamily="34" charset="0"/>
              </a:rPr>
              <a:t> </a:t>
            </a:r>
            <a:r>
              <a:rPr lang="it-IT" i="1" dirty="0" err="1">
                <a:effectLst/>
                <a:ea typeface="Calibri" panose="020F0502020204030204" pitchFamily="34" charset="0"/>
              </a:rPr>
              <a:t>patris</a:t>
            </a:r>
            <a:r>
              <a:rPr lang="it-IT" i="1" dirty="0">
                <a:effectLst/>
                <a:ea typeface="Calibri" panose="020F0502020204030204" pitchFamily="34" charset="0"/>
              </a:rPr>
              <a:t> </a:t>
            </a:r>
            <a:r>
              <a:rPr lang="it-IT" dirty="0">
                <a:effectLst/>
                <a:ea typeface="Calibri" panose="020F0502020204030204" pitchFamily="34" charset="0"/>
              </a:rPr>
              <a:t>1879</a:t>
            </a:r>
          </a:p>
          <a:p>
            <a:pPr lvl="1"/>
            <a:r>
              <a:rPr lang="it-IT" dirty="0"/>
              <a:t>interventi dei pastori per qualificare clero e laicato al fine di presentare al mondo un’immagine positiva di Chiesa fuori dall’ambito privato</a:t>
            </a:r>
          </a:p>
          <a:p>
            <a:r>
              <a:rPr lang="it-IT" dirty="0"/>
              <a:t>Iniziale perturbazione del modello intransigente</a:t>
            </a:r>
          </a:p>
          <a:p>
            <a:pPr lvl="1"/>
            <a:r>
              <a:rPr lang="it-IT" dirty="0"/>
              <a:t>tentativo conciliatorista del 1878, poi ripresa Opera lentamente dopo difficoltà anni ‘80</a:t>
            </a:r>
          </a:p>
        </p:txBody>
      </p:sp>
    </p:spTree>
    <p:extLst>
      <p:ext uri="{BB962C8B-B14F-4D97-AF65-F5344CB8AC3E}">
        <p14:creationId xmlns:p14="http://schemas.microsoft.com/office/powerpoint/2010/main" val="342437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5D99B-F970-43CC-A7FD-6849863EFA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43841"/>
            <a:ext cx="9723120" cy="853440"/>
          </a:xfrm>
        </p:spPr>
        <p:txBody>
          <a:bodyPr>
            <a:normAutofit/>
          </a:bodyPr>
          <a:lstStyle/>
          <a:p>
            <a:r>
              <a:rPr lang="it-IT" dirty="0"/>
              <a:t>«Immortale dei» 1885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99FAD3-CB69-4F37-B52B-1042428698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" y="1097281"/>
            <a:ext cx="11369039" cy="5760719"/>
          </a:xfrm>
        </p:spPr>
        <p:txBody>
          <a:bodyPr>
            <a:normAutofit fontScale="92500"/>
          </a:bodyPr>
          <a:lstStyle/>
          <a:p>
            <a:r>
              <a:rPr lang="it-IT" altLang="it-IT" sz="2400" u="sng" dirty="0"/>
              <a:t>Vi fu un tempo in cui la filosofia del Vangelo governava la società</a:t>
            </a:r>
            <a:r>
              <a:rPr lang="it-IT" altLang="it-IT" sz="2400" dirty="0"/>
              <a:t>: allora la forza della sapienza cristiana e lo spirito divino erano penetrati nelle leggi, nelle istituzioni, nei costumi dei popoli, in ogni ordine e settore dello Stato, quando la religione fondata da Gesù Cristo, collocata stabilmente a livello di dignità che le competeva, ovunque prosperava, col favore dei Principi e sotto la legittima tutela dei magistrati; quando </a:t>
            </a:r>
            <a:r>
              <a:rPr lang="it-IT" altLang="it-IT" sz="2400" u="sng" dirty="0"/>
              <a:t>sacerdozio e impero procedevano concordi </a:t>
            </a:r>
            <a:r>
              <a:rPr lang="it-IT" altLang="it-IT" sz="2400" dirty="0"/>
              <a:t>e li univa un fausto vincolo di amichevoli e scambievoli servigi.[…] Ma </a:t>
            </a:r>
            <a:r>
              <a:rPr lang="it-IT" altLang="it-IT" sz="2400" u="sng" dirty="0"/>
              <a:t>quel pernicioso e deplorevole spirito innovatore che si sviluppò nel sedicesimo secolo</a:t>
            </a:r>
            <a:r>
              <a:rPr lang="it-IT" altLang="it-IT" sz="2400" dirty="0"/>
              <a:t>, volto dapprima a sconvolgere la religione cristiana, presto passò, con naturale progressione, alla filosofia, e da questa a tutti gli ordini della società civile. Da ciò si deve riconoscere </a:t>
            </a:r>
            <a:r>
              <a:rPr lang="it-IT" altLang="it-IT" sz="2400" u="sng" dirty="0"/>
              <a:t>la fonte delle più recenti teorie sfrenatamente liberali</a:t>
            </a:r>
            <a:r>
              <a:rPr lang="it-IT" altLang="it-IT" sz="2400" dirty="0"/>
              <a:t>, senza dubbio elaborate durante i grandi rivolgimenti del secolo passato e proclamate come principi e fondamenti di un nuovo diritto, il quale non solo era sconosciuto in precedenza, ma per più di un aspetto si distacca sia dal diritto cristiano, sia dallo stesso diritto naturale. . […] È grande e deleterio errore escludere la Chiesa, che Dio stesso ha fondato, dalla vita pubblica, dalle leggi, dall’educazione dei giovani, dalla famiglia. </a:t>
            </a:r>
            <a:r>
              <a:rPr lang="it-IT" altLang="it-IT" sz="2400" u="sng" dirty="0"/>
              <a:t>Non possono esservi buoni costumi in una società cui sia stata tolta la religione:</a:t>
            </a:r>
            <a:r>
              <a:rPr lang="it-IT" altLang="it-IT" sz="2400" dirty="0"/>
              <a:t> e si sa ormai anche troppo bene in che consista, e a che porti quella filosofia di vita e di costumi che chiamano civile.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076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2AD8D0-DD16-465D-8EFF-69E59C288DC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4480" y="201613"/>
            <a:ext cx="9723120" cy="646286"/>
          </a:xfrm>
        </p:spPr>
        <p:txBody>
          <a:bodyPr/>
          <a:lstStyle/>
          <a:p>
            <a:r>
              <a:rPr lang="it-IT" dirty="0"/>
              <a:t>«Libertas» (1888)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486FE5-A03D-42AD-BFD6-08FA63CF740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502" y="723207"/>
            <a:ext cx="10582102" cy="624285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Ne consegue del pari che </a:t>
            </a:r>
            <a:r>
              <a:rPr lang="it-IT" u="sng" dirty="0"/>
              <a:t>queste varie libertà possono essere tollerate se vi sia un giusto motivo, ma entro certi limiti di moderazione</a:t>
            </a:r>
            <a:r>
              <a:rPr lang="it-IT" dirty="0"/>
              <a:t>, in modo che non degenerino nell’arbitrio e nell’arroganza. […] ogni libertà è da ritenere legittima finché procura più frequenti occasioni di onesta condotta, altrimenti no. […] Inoltre, </a:t>
            </a:r>
            <a:r>
              <a:rPr lang="it-IT" u="sng" dirty="0"/>
              <a:t>non è vietato preferire un tipo di Stato regolato dalla partecipazione popolare</a:t>
            </a:r>
            <a:r>
              <a:rPr lang="it-IT" dirty="0"/>
              <a:t>, fatta salva la dottrina cattolica circa l’origine e l’esercizio del pubblico potere. Tra i vari tipi di Stato, purché siano di per se stessi in grado di provvedere al benessere dei cittadini, nessuno è riprovato dalla Chiesa; essa pretende tuttavia ciò che anche la natura comanda: che i singoli Stati si reggano senza recare danno ad alcuno, e soprattutto rispettino i diritti della Chiesa. </a:t>
            </a:r>
            <a:r>
              <a:rPr lang="it-IT" u="sng" dirty="0"/>
              <a:t>È onesto partecipare alla pubblica amministrazione</a:t>
            </a:r>
            <a:r>
              <a:rPr lang="it-IT" dirty="0"/>
              <a:t>, a meno che in qualche luogo, per eccezionali circostanze di tempo e di cose, non venga disposto diversamente; anzi la Chiesa approva che ognuno dedichi l’opera sua al comune vantaggio e che con ogni sua iniziativa – nei limiti del possibile – difenda, consolidi, renda prospero lo Stato. </a:t>
            </a:r>
            <a:r>
              <a:rPr lang="it-IT" u="sng" dirty="0"/>
              <a:t>La Chiesa non condanna una nazione che voglia essere indipendente dallo straniero o da un tiranno, purché sia salva la giustizia</a:t>
            </a:r>
            <a:r>
              <a:rPr lang="it-IT" dirty="0"/>
              <a:t>. Infine non rimprovera neppure coloro che propugnano uno Stato retto da proprie leggi, e una cittadinanza dotata della più ampia facoltà di accrescere il proprio benessere. </a:t>
            </a:r>
          </a:p>
        </p:txBody>
      </p:sp>
    </p:spTree>
    <p:extLst>
      <p:ext uri="{BB962C8B-B14F-4D97-AF65-F5344CB8AC3E}">
        <p14:creationId xmlns:p14="http://schemas.microsoft.com/office/powerpoint/2010/main" val="2648402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DE0EA5-4365-4C04-9891-61DC6CB60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«Rerum </a:t>
            </a:r>
            <a:r>
              <a:rPr lang="it-IT" dirty="0" err="1"/>
              <a:t>Novarum</a:t>
            </a:r>
            <a:r>
              <a:rPr lang="it-IT" dirty="0"/>
              <a:t>» 1891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15BA9E-F236-44A4-B19D-F5F0D3759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29" y="2122997"/>
            <a:ext cx="11744076" cy="4585373"/>
          </a:xfrm>
        </p:spPr>
        <p:txBody>
          <a:bodyPr>
            <a:normAutofit lnSpcReduction="10000"/>
          </a:bodyPr>
          <a:lstStyle/>
          <a:p>
            <a:r>
              <a:rPr lang="it-IT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Presa di coscienza dei nuovi problemi </a:t>
            </a:r>
          </a:p>
          <a:p>
            <a:pPr lvl="1"/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questione operaia: divisione in classi («</a:t>
            </a:r>
            <a:r>
              <a:rPr lang="it-IT" sz="1600" dirty="0"/>
              <a:t>un piccolissimo numero di straricchi hanno imposto all'infinita moltitudine dei proletari un</a:t>
            </a:r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giogo poco men che servile»), polarizzazione e conflitto</a:t>
            </a:r>
            <a:r>
              <a:rPr lang="it-IT" sz="1700" dirty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è un problema per la Chiesa stessa</a:t>
            </a:r>
          </a:p>
          <a:p>
            <a:r>
              <a:rPr lang="it-IT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Condanna drastica delle prospettive erronee, come il socialismo (versione un po' caricaturale) </a:t>
            </a:r>
          </a:p>
          <a:p>
            <a:r>
              <a:rPr lang="it-IT" sz="21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ppello per il ritorno alla fede, unica base di una società salda (22): propone la vera riconciliazione, la concordia tra le classi e l'elevazione della dignità dell'operaio</a:t>
            </a:r>
          </a:p>
          <a:p>
            <a:r>
              <a:rPr lang="it-IT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Proposta di soluzioni cristiane, con il richiamo al passato e taglio morale-individuale </a:t>
            </a:r>
          </a:p>
          <a:p>
            <a:pPr lvl="1"/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salario non sottoposto solo al mercato ma a criteri di giustizia, proprietà privata difesa ma responsabile...; </a:t>
            </a:r>
          </a:p>
          <a:p>
            <a:pPr lvl="1"/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obiettivo di trasformare lo spirito dell'ordinamento  economico  moderno (Toniolo), non distruggere il capitalismo (alla </a:t>
            </a:r>
            <a:r>
              <a:rPr lang="it-IT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Vogelsang</a:t>
            </a:r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</a:p>
          <a:p>
            <a:r>
              <a:rPr lang="it-IT" sz="2100" dirty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imitate  aperture a nuove esperienze :</a:t>
            </a:r>
          </a:p>
          <a:p>
            <a:pPr lvl="1"/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associazioni operaie: problema</a:t>
            </a:r>
            <a:r>
              <a:rPr lang="it-IT" sz="1700" dirty="0"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libere  o organizzate giuridicamente in  uno schema corporativo?  e poi: metodo di cooperazione-mutualismo o anche sindacalismo (cenno critico allo sciopero)?</a:t>
            </a:r>
          </a:p>
          <a:p>
            <a:pPr lvl="1"/>
            <a:r>
              <a:rPr lang="it-IT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intervento  dello Stato; problema: può e deve riguardare il benessere  delle  classi   inferiori; ma quale intervento? linea mediana (tutela giuridica e sostegno dei singoli e dei gruppi, con forti limitazioni)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531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E293A9-A8B3-44F4-AB40-59B8C213A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del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EE522F-DCAC-42AE-BA43-6000C2C45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336873"/>
            <a:ext cx="10777509" cy="4262710"/>
          </a:xfrm>
        </p:spPr>
        <p:txBody>
          <a:bodyPr>
            <a:normAutofit/>
          </a:bodyPr>
          <a:lstStyle/>
          <a:p>
            <a:r>
              <a:rPr lang="it-I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Ricostruire l’evoluzione del nesso tra la storia della Chiesa cattolica (a livello di vertice ma anche di comunità radicata nel territorio) e la vicenda dell’Italia contemporanea, nei suoi aspetti sociali, culturali e politici. </a:t>
            </a:r>
          </a:p>
          <a:p>
            <a:r>
              <a:rPr lang="it-I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Mostrare quindi interrelazioni, influenze reciproche e punti di incontro come di scontro. Una Chiesa plasmata dal proprio tempo, una fede che critica il tempo.</a:t>
            </a:r>
          </a:p>
          <a:p>
            <a:r>
              <a:rPr lang="it-IT" sz="2800" dirty="0">
                <a:ea typeface="Calibri" panose="020F0502020204030204" pitchFamily="34" charset="0"/>
                <a:cs typeface="Times New Roman" panose="02020603050405020304" pitchFamily="18" charset="0"/>
              </a:rPr>
              <a:t>Guardare alla storia = Comprendere come gli esseri umani mutano nel tempo. Quindi aiuta il presente e l’apertura al futuro</a:t>
            </a:r>
            <a:endParaRPr lang="it-IT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3369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47013-80C2-468E-BCE2-4963E2D2F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vertice del movimento cattolico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18DAFE-E681-461D-99BF-3F7057B31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4" y="2086495"/>
            <a:ext cx="11837323" cy="4771505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Presidenza Paganuzzi 1889; rilancio intransigentismo; organizzazione per sezioni</a:t>
            </a:r>
          </a:p>
          <a:p>
            <a:r>
              <a:rPr lang="it-IT" dirty="0"/>
              <a:t>La svolta «sociale» dell’Opera dei congressi, di fronte a crisi agraria e pressioni fiscali su masse popolari</a:t>
            </a:r>
          </a:p>
          <a:p>
            <a:pPr lvl="1"/>
            <a:r>
              <a:rPr lang="it-IT" dirty="0"/>
              <a:t>Cooperazione, casse rurali, società di mutuo soccorso…</a:t>
            </a:r>
          </a:p>
          <a:p>
            <a:pPr lvl="1"/>
            <a:r>
              <a:rPr lang="it-IT" dirty="0"/>
              <a:t>Discussione su modelli «sindacali», inizialmente negati (corporazione mista)</a:t>
            </a:r>
          </a:p>
          <a:p>
            <a:pPr lvl="1"/>
            <a:r>
              <a:rPr lang="it-IT" dirty="0"/>
              <a:t>Amministrazioni e successi (a volte con liberali moderati, a volte contro) </a:t>
            </a:r>
          </a:p>
          <a:p>
            <a:r>
              <a:rPr lang="it-IT" dirty="0"/>
              <a:t>Congresso di Milano 1897: 190 comitati diocesani; 700 sms; 560 casse rurali; 26 quotidiani</a:t>
            </a:r>
          </a:p>
          <a:p>
            <a:pPr lvl="1"/>
            <a:r>
              <a:rPr lang="it-IT" dirty="0"/>
              <a:t>Approva «programma di Milano» di Toniolo 1894</a:t>
            </a:r>
          </a:p>
          <a:p>
            <a:r>
              <a:rPr lang="it-IT" dirty="0"/>
              <a:t>Nuovi movimenti democratico-cristiani giovanili</a:t>
            </a:r>
          </a:p>
          <a:p>
            <a:pPr lvl="1"/>
            <a:r>
              <a:rPr lang="it-IT" dirty="0"/>
              <a:t>scelte sociali decise (Leghe lavoro) e «preparazione nell’astensione» verso sbocchi politici riformatori</a:t>
            </a:r>
          </a:p>
          <a:p>
            <a:pPr lvl="1"/>
            <a:r>
              <a:rPr lang="it-IT" dirty="0"/>
              <a:t>lo scontro con i vecchi intransigenti fermi sulla questione romana</a:t>
            </a:r>
          </a:p>
          <a:p>
            <a:pPr lvl="1"/>
            <a:r>
              <a:rPr lang="it-IT" dirty="0"/>
              <a:t>Leone XIII e la democrazia «</a:t>
            </a:r>
            <a:r>
              <a:rPr lang="it-IT" dirty="0" err="1"/>
              <a:t>actio</a:t>
            </a:r>
            <a:r>
              <a:rPr lang="it-IT" dirty="0"/>
              <a:t> benefica in </a:t>
            </a:r>
            <a:r>
              <a:rPr lang="it-IT" dirty="0" err="1"/>
              <a:t>populum</a:t>
            </a:r>
            <a:r>
              <a:rPr lang="it-IT" dirty="0"/>
              <a:t>»</a:t>
            </a:r>
          </a:p>
          <a:p>
            <a:r>
              <a:rPr lang="it-IT" dirty="0"/>
              <a:t>Crisi di fine secolo e repressioni Di </a:t>
            </a:r>
            <a:r>
              <a:rPr lang="it-IT" dirty="0" err="1"/>
              <a:t>Rudinì</a:t>
            </a:r>
            <a:r>
              <a:rPr lang="it-IT" dirty="0"/>
              <a:t> Pelloux 1898 (scioglimenti di organismi, ma non del comitato permanente)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746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9AFEF1-A21C-4FB9-BCA0-FEC2EC1E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505" y="753228"/>
            <a:ext cx="10094677" cy="1080938"/>
          </a:xfrm>
        </p:spPr>
        <p:txBody>
          <a:bodyPr/>
          <a:lstStyle/>
          <a:p>
            <a:r>
              <a:rPr lang="it-IT" dirty="0"/>
              <a:t>La crisi dell’Opera e il passaggio di pontificato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03BFF9-F315-456B-980F-DC1A52ADF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65" y="2028305"/>
            <a:ext cx="11962015" cy="472163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Il nuovo papa Pio X e i suoi orientamenti</a:t>
            </a:r>
          </a:p>
          <a:p>
            <a:pPr lvl="1"/>
            <a:r>
              <a:rPr lang="it-IT" dirty="0"/>
              <a:t>intransigenza, riformismo religioso e rigidità autoritaria</a:t>
            </a:r>
          </a:p>
          <a:p>
            <a:pPr lvl="1"/>
            <a:r>
              <a:rPr lang="it-IT" dirty="0"/>
              <a:t>conservatorismo socio-politico e duttilità</a:t>
            </a:r>
          </a:p>
          <a:p>
            <a:r>
              <a:rPr lang="it-IT" dirty="0"/>
              <a:t>La presidenza di </a:t>
            </a:r>
            <a:r>
              <a:rPr lang="it-IT" dirty="0" err="1"/>
              <a:t>Grosoli</a:t>
            </a:r>
            <a:r>
              <a:rPr lang="it-IT" dirty="0"/>
              <a:t> e la rottura del 1904: scioglimento dell’Opera</a:t>
            </a:r>
          </a:p>
          <a:p>
            <a:r>
              <a:rPr lang="it-IT" dirty="0"/>
              <a:t>La prima specializzazione del movimento e la «</a:t>
            </a:r>
            <a:r>
              <a:rPr lang="it-IT" dirty="0" err="1"/>
              <a:t>diocesanizzazione</a:t>
            </a:r>
            <a:r>
              <a:rPr lang="it-IT" dirty="0"/>
              <a:t>»</a:t>
            </a:r>
          </a:p>
          <a:p>
            <a:pPr lvl="1"/>
            <a:r>
              <a:rPr lang="it-IT" dirty="0"/>
              <a:t>Il lavoro di Toniolo e le tre Unioni (popolare, economico-sociale, elettorale) e la </a:t>
            </a:r>
            <a:r>
              <a:rPr lang="it-IT" dirty="0" err="1"/>
              <a:t>Sgci</a:t>
            </a:r>
            <a:r>
              <a:rPr lang="it-IT" dirty="0"/>
              <a:t>; l’Unione donne</a:t>
            </a:r>
          </a:p>
          <a:p>
            <a:pPr lvl="1"/>
            <a:r>
              <a:rPr lang="it-IT" dirty="0"/>
              <a:t>La rottura di </a:t>
            </a:r>
            <a:r>
              <a:rPr lang="it-IT" dirty="0" err="1"/>
              <a:t>Murri</a:t>
            </a:r>
            <a:r>
              <a:rPr lang="it-IT" dirty="0"/>
              <a:t> e la Lega democratica nazionale</a:t>
            </a:r>
          </a:p>
          <a:p>
            <a:r>
              <a:rPr lang="it-IT" dirty="0"/>
              <a:t>La crisi modernista </a:t>
            </a:r>
          </a:p>
          <a:p>
            <a:pPr lvl="1"/>
            <a:r>
              <a:rPr lang="it-IT" dirty="0"/>
              <a:t>L’orizzonte europeo: la nuova scienza religiosa; la «</a:t>
            </a:r>
            <a:r>
              <a:rPr lang="it-IT" dirty="0" err="1"/>
              <a:t>Pascendi</a:t>
            </a:r>
            <a:r>
              <a:rPr lang="it-IT" dirty="0"/>
              <a:t>» del 1907</a:t>
            </a:r>
          </a:p>
          <a:p>
            <a:pPr lvl="1"/>
            <a:r>
              <a:rPr lang="it-IT" dirty="0"/>
              <a:t>L’aspetto italiano: irrigidimenti e polemiche (il «</a:t>
            </a:r>
            <a:r>
              <a:rPr lang="it-IT" dirty="0" err="1"/>
              <a:t>semimodernismo</a:t>
            </a:r>
            <a:r>
              <a:rPr lang="it-IT" dirty="0"/>
              <a:t>» o «modernismo pratico»)</a:t>
            </a:r>
          </a:p>
          <a:p>
            <a:r>
              <a:rPr lang="it-IT" dirty="0"/>
              <a:t>La linea clerico-moderata e la «conciliazione nell’indifferenza» dell’età giolittiana</a:t>
            </a:r>
          </a:p>
          <a:p>
            <a:r>
              <a:rPr lang="it-IT" dirty="0"/>
              <a:t>I primi «cattolici-deputati» e la leadership di Filippo Meda</a:t>
            </a:r>
          </a:p>
          <a:p>
            <a:pPr lvl="1"/>
            <a:r>
              <a:rPr lang="it-IT" dirty="0"/>
              <a:t>Una identità incerta; un modello programmatico riformatore</a:t>
            </a:r>
          </a:p>
          <a:p>
            <a:r>
              <a:rPr lang="it-IT" dirty="0"/>
              <a:t>Il Patto Gentiloni del 1913</a:t>
            </a:r>
          </a:p>
        </p:txBody>
      </p:sp>
    </p:spTree>
    <p:extLst>
      <p:ext uri="{BB962C8B-B14F-4D97-AF65-F5344CB8AC3E}">
        <p14:creationId xmlns:p14="http://schemas.microsoft.com/office/powerpoint/2010/main" val="1418772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6EB69-4858-40CF-85ED-B2B463474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prima guerra mondiale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163DA4-4B5D-42D4-86E7-60414AFC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2078182"/>
            <a:ext cx="11612880" cy="4655127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Pio X e l’isolamento ulteriore del papato; il «</a:t>
            </a:r>
            <a:r>
              <a:rPr lang="it-IT" dirty="0" err="1"/>
              <a:t>guerrone</a:t>
            </a:r>
            <a:r>
              <a:rPr lang="it-IT" dirty="0"/>
              <a:t>» temuto in arrivo</a:t>
            </a:r>
          </a:p>
          <a:p>
            <a:r>
              <a:rPr lang="it-IT" dirty="0"/>
              <a:t>Benedetto XV e l’iniziale neutralismo prevalente (con le sue sfumature)</a:t>
            </a:r>
          </a:p>
          <a:p>
            <a:r>
              <a:rPr lang="it-IT" dirty="0"/>
              <a:t>Il dibattito del 1914-1915 </a:t>
            </a:r>
          </a:p>
          <a:p>
            <a:pPr lvl="1"/>
            <a:r>
              <a:rPr lang="it-IT" dirty="0"/>
              <a:t>Gli interventisti nazionalisti e i neutralisti assoluti</a:t>
            </a:r>
          </a:p>
          <a:p>
            <a:pPr lvl="1"/>
            <a:r>
              <a:rPr lang="it-IT" dirty="0"/>
              <a:t>Dalla Torre e il «neutralismo condizionato»</a:t>
            </a:r>
          </a:p>
          <a:p>
            <a:r>
              <a:rPr lang="it-IT" dirty="0"/>
              <a:t>L’allineamento della Chiesa al patriottismo</a:t>
            </a:r>
          </a:p>
          <a:p>
            <a:pPr lvl="1"/>
            <a:r>
              <a:rPr lang="it-IT" dirty="0"/>
              <a:t>«Uccidere senza odio»; i cappellani militari; le crisi di coscienza</a:t>
            </a:r>
          </a:p>
          <a:p>
            <a:pPr lvl="1"/>
            <a:r>
              <a:rPr lang="it-IT" dirty="0"/>
              <a:t>Le minoranze </a:t>
            </a:r>
            <a:r>
              <a:rPr lang="it-IT" dirty="0" err="1"/>
              <a:t>ultranazionali</a:t>
            </a:r>
            <a:r>
              <a:rPr lang="it-IT" dirty="0"/>
              <a:t> e pacifiste</a:t>
            </a:r>
          </a:p>
          <a:p>
            <a:r>
              <a:rPr lang="it-IT" dirty="0"/>
              <a:t>La sorveglianza papale contro la confusione della religione con il nazionalismo</a:t>
            </a:r>
          </a:p>
          <a:p>
            <a:r>
              <a:rPr lang="it-IT" dirty="0"/>
              <a:t>Meda ministro nel 1916: completamento della scelta nazionale, difficoltà della crescita politica</a:t>
            </a:r>
          </a:p>
          <a:p>
            <a:r>
              <a:rPr lang="it-IT" dirty="0"/>
              <a:t>La crisi del 1917 e la «Nota» papale («inutile strage»)</a:t>
            </a:r>
          </a:p>
          <a:p>
            <a:r>
              <a:rPr lang="it-IT" dirty="0"/>
              <a:t>La vittoria e il rinsaldamento nazionale cattolico (colloqui Orlando-Cerretti)</a:t>
            </a:r>
          </a:p>
        </p:txBody>
      </p:sp>
    </p:spTree>
    <p:extLst>
      <p:ext uri="{BB962C8B-B14F-4D97-AF65-F5344CB8AC3E}">
        <p14:creationId xmlns:p14="http://schemas.microsoft.com/office/powerpoint/2010/main" val="2106321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7CCC35-3A2B-4A74-9775-5383FF5DA90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57942"/>
            <a:ext cx="11986953" cy="6700058"/>
          </a:xfrm>
        </p:spPr>
        <p:txBody>
          <a:bodyPr>
            <a:normAutofit fontScale="92500" lnSpcReduction="10000"/>
          </a:bodyPr>
          <a:lstStyle/>
          <a:p>
            <a:r>
              <a:rPr lang="it-IT" sz="2600" b="1" u="sng" dirty="0"/>
              <a:t>Nota ai capi dei popoli belligeranti </a:t>
            </a:r>
            <a:r>
              <a:rPr lang="it-IT" dirty="0"/>
              <a:t>(1° agosto 1917)</a:t>
            </a:r>
          </a:p>
          <a:p>
            <a:r>
              <a:rPr lang="it-IT" dirty="0"/>
              <a:t>…tre cose sopra le altre Noi ci proponemmo: una perfetta imparzialità verso tutti i belligeranti […]</a:t>
            </a:r>
            <a:r>
              <a:rPr lang="it-IT" baseline="-25000" dirty="0"/>
              <a:t>;</a:t>
            </a:r>
            <a:r>
              <a:rPr lang="it-IT" dirty="0"/>
              <a:t> uno sforzo continuo di fare a tutti il maggior bene che da Noi si potesse […]; nulla omettere, per quanto era in poter Nostro, che giovasse ad affrettare la fine di questa calamità, inducendo i popoli e i loro Capi a più miti consigli, alle serene deliberazioni della pace, di una « </a:t>
            </a:r>
            <a:r>
              <a:rPr lang="it-IT" i="1" dirty="0"/>
              <a:t>pace giusta e duratura</a:t>
            </a:r>
            <a:r>
              <a:rPr lang="it-IT" dirty="0"/>
              <a:t> ». […]</a:t>
            </a:r>
          </a:p>
          <a:p>
            <a:pPr lvl="1"/>
            <a:r>
              <a:rPr lang="it-IT" dirty="0"/>
              <a:t>sottentri alla forza materiale delle armi la forza morale del diritto</a:t>
            </a:r>
          </a:p>
          <a:p>
            <a:pPr lvl="1"/>
            <a:r>
              <a:rPr lang="it-IT" dirty="0"/>
              <a:t>diminuzione simultanea e reciproca degli armamenti</a:t>
            </a:r>
          </a:p>
          <a:p>
            <a:pPr lvl="1"/>
            <a:r>
              <a:rPr lang="it-IT" dirty="0"/>
              <a:t>l'istituto dell'arbitrato con la sua alta funzione pacificatrice</a:t>
            </a:r>
          </a:p>
          <a:p>
            <a:pPr lvl="1"/>
            <a:r>
              <a:rPr lang="it-IT" dirty="0"/>
              <a:t>si tolga ogni ostacolo alle vie di comunicazione dei popoli</a:t>
            </a:r>
          </a:p>
          <a:p>
            <a:pPr lvl="1"/>
            <a:r>
              <a:rPr lang="it-IT" dirty="0"/>
              <a:t>quanto ai danni e spese di guerra, non scorgiamo altro scampo che nella norma generale di una intera e reciproca condonazione</a:t>
            </a:r>
          </a:p>
          <a:p>
            <a:pPr lvl="1"/>
            <a:r>
              <a:rPr lang="it-IT" dirty="0"/>
              <a:t>la reciproca restituzione dei territori attualmente occupati</a:t>
            </a:r>
          </a:p>
          <a:p>
            <a:pPr lvl="1"/>
            <a:r>
              <a:rPr lang="it-IT" dirty="0"/>
              <a:t>spirito di equità e di giustizia dovrà dirigere l'esame di tutte le altre questioni territoriali e politiche</a:t>
            </a:r>
          </a:p>
          <a:p>
            <a:r>
              <a:rPr lang="it-IT" dirty="0"/>
              <a:t>Sono queste le precipue basi sulle quali crediamo debba posare il futuro assetto dei popoli. Esse sono tali da rendere impossibile il ripetersi di simili conflitti e preparano la soluzione della questione economica, così importante per l'avvenire e pel benessere materiale di tutti gli stati belligeranti. Nel presentarle pertanto a Voi, che reggete in questa tragica ora le sorti dei popoli belligeranti, siamo animati dalla cara e soave speranza di vederle accettate e di giungere così quanto prima alla </a:t>
            </a:r>
            <a:r>
              <a:rPr lang="it-IT" u="sng" dirty="0"/>
              <a:t>cessazione di questa lotta tremenda, la quale, ogni giorno più, apparisce inutile strage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2792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56851F-435E-40FA-A7B8-CCAD5769E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Temi fondamentali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3465AD-4926-4CE3-BE29-1424DD679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23" y="2083242"/>
            <a:ext cx="11585051" cy="459585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L’intransigentismo ottocentesco e il «moto verso Roma»; Pio IX e il </a:t>
            </a:r>
            <a:r>
              <a:rPr lang="it-IT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Syllabus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scontro tra Risorgimento e Chiesa: la questione del potere temporale e Porta Pia;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</a:t>
            </a:r>
            <a:r>
              <a:rPr lang="it-IT" sz="2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expedit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la nascita di un movimento cattolico «moderno»;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Leone XIII e la svolta di fine secolo: progetti democratico-cristiani e crisi modernista;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Pio X e la stagione clerico-moderata, nella prima crisi di partecipazione dell’Italia liberale;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L’avvento della società di massa tra guerra mondiale e dopoguerra; la nascita del Ppi;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L’incontro-scontro con il fascismo; Pio XI e il «totalitarismo cattolico», la nuova Ac di massa;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Pio XII e la ricostruzione; il grande successo della Dc e il dibattito sulla «nazione cattolica»;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Trasformazione sociale, secolarizzazione, cambiamento culturale e stagione conciliare;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buFont typeface="Calibri" panose="020F0502020204030204" pitchFamily="34" charset="0"/>
              <a:buChar char="-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post-concilio tra «progetto montiniano», «scelta religiosa» della Cei e pontificato </a:t>
            </a:r>
            <a:r>
              <a:rPr lang="it-IT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woytiliano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819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959799-43F5-46F6-9BC5-F4CEE8594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Suggerimenti per approfondire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9B3B88-B6B9-412E-A353-88EA646C0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076348" cy="4196931"/>
          </a:xfrm>
        </p:spPr>
        <p:txBody>
          <a:bodyPr>
            <a:normAutofit/>
          </a:bodyPr>
          <a:lstStyle/>
          <a:p>
            <a:r>
              <a:rPr lang="it-IT" dirty="0"/>
              <a:t>Un manuale di storia della Chiesa generale. Es. U. Dell’Orto – S. Xeres, </a:t>
            </a:r>
            <a:r>
              <a:rPr lang="it-IT" i="1" dirty="0"/>
              <a:t>Manuale di storia della Chiesa</a:t>
            </a:r>
            <a:r>
              <a:rPr lang="it-IT" dirty="0"/>
              <a:t>, vol. IV: </a:t>
            </a:r>
            <a:r>
              <a:rPr lang="it-IT" i="1" dirty="0"/>
              <a:t>L’epoca contemporanea. Dalla Rivoluzione francese al Vaticano II e alla sua attuazione</a:t>
            </a:r>
            <a:r>
              <a:rPr lang="it-IT" dirty="0"/>
              <a:t>, Morcelliana, Brescia 2017;</a:t>
            </a:r>
          </a:p>
          <a:p>
            <a:r>
              <a:rPr lang="it-IT" dirty="0"/>
              <a:t>G. Formigoni, </a:t>
            </a:r>
            <a:r>
              <a:rPr lang="it-IT" i="1" dirty="0"/>
              <a:t>L’Italia dei cattolici. Fede e nazione dal Risorgimento ad oggi</a:t>
            </a:r>
            <a:r>
              <a:rPr lang="it-IT" dirty="0"/>
              <a:t>, Il Mulino, Bologna 2010;</a:t>
            </a:r>
          </a:p>
          <a:p>
            <a:r>
              <a:rPr lang="it-IT" sz="2400" dirty="0">
                <a:effectLst/>
                <a:ea typeface="Times New Roman" panose="02020603050405020304" pitchFamily="18" charset="0"/>
              </a:rPr>
              <a:t>A. Acerbi (a cura di), </a:t>
            </a:r>
            <a:r>
              <a:rPr lang="it-IT" sz="2400" i="1" dirty="0">
                <a:effectLst/>
                <a:ea typeface="Times New Roman" panose="02020603050405020304" pitchFamily="18" charset="0"/>
              </a:rPr>
              <a:t>La Chiesa e l’Italia. Per una storia dei loro rapporti negli ultimi due secoli</a:t>
            </a:r>
            <a:r>
              <a:rPr lang="it-IT" sz="2400" dirty="0">
                <a:effectLst/>
                <a:ea typeface="Times New Roman" panose="02020603050405020304" pitchFamily="18" charset="0"/>
              </a:rPr>
              <a:t>, Vita e pensiero, Milano 2003;</a:t>
            </a:r>
          </a:p>
          <a:p>
            <a:r>
              <a:rPr lang="it-IT" dirty="0"/>
              <a:t>Una serie di voci tematiche aggiornate sono disponibili online sul sito: https://www.storiadellachiesa.it/category/dizionario-storico-tematico/</a:t>
            </a:r>
          </a:p>
        </p:txBody>
      </p:sp>
    </p:spTree>
    <p:extLst>
      <p:ext uri="{BB962C8B-B14F-4D97-AF65-F5344CB8AC3E}">
        <p14:creationId xmlns:p14="http://schemas.microsoft.com/office/powerpoint/2010/main" val="1874702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76544D-09F4-4D1F-AF39-BCF8BD35A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Chiesa e cristianità: le origini di un conflitto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C39441-2F08-4CBE-BBCC-72916C54D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2146852"/>
            <a:ext cx="11577099" cy="450839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t-IT" sz="2600" dirty="0">
                <a:latin typeface="+mj-lt"/>
              </a:rPr>
              <a:t>Un conflitto ineluttabile? Non necessariamente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t-IT" sz="2600" dirty="0">
                <a:latin typeface="+mj-lt"/>
              </a:rPr>
              <a:t>Il nocciolo essenziale: la modernità rompe il regime di cristianità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t-IT" sz="2600" dirty="0">
                <a:latin typeface="+mj-lt"/>
              </a:rPr>
              <a:t>La coincidenza storica tra Chiesa e società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it-IT" sz="2100" dirty="0">
                <a:latin typeface="+mj-lt"/>
              </a:rPr>
              <a:t>Dall’epoca costantiniana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it-IT" sz="2100" dirty="0">
                <a:latin typeface="+mj-lt"/>
              </a:rPr>
              <a:t>anche dopo le divisioni e le guerre religiose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t-IT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Regime </a:t>
            </a:r>
            <a:r>
              <a:rPr lang="it-IT" sz="2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organico» e «gerarchico»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it-IT" sz="2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società coincide con la Chiesa senza residui tranne eretici; modello della società è il corpo umano;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it-IT" sz="2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struttura ordinata di doveri e legami, riassunta nella figura del monarca unitario.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t-IT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 rapporto della autorità con la verità è garantito dal rapporto Chiesa-sovrano.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it-IT" sz="2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sovrani hanno anche  compito religioso; rapporto </a:t>
            </a:r>
            <a:r>
              <a:rPr lang="it-IT" sz="2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2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ualistico a volte complesso (chiese nazionali; anche dispot</a:t>
            </a:r>
            <a:r>
              <a:rPr lang="it-IT" sz="2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ismo i</a:t>
            </a:r>
            <a:r>
              <a:rPr lang="it-IT" sz="2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llum</a:t>
            </a:r>
            <a:r>
              <a:rPr lang="it-IT" sz="2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inato</a:t>
            </a:r>
            <a:r>
              <a:rPr lang="it-IT" sz="2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‘700; concordati).</a:t>
            </a:r>
          </a:p>
        </p:txBody>
      </p:sp>
    </p:spTree>
    <p:extLst>
      <p:ext uri="{BB962C8B-B14F-4D97-AF65-F5344CB8AC3E}">
        <p14:creationId xmlns:p14="http://schemas.microsoft.com/office/powerpoint/2010/main" val="1045403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36F112-F070-4849-A683-08505C78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modernità divide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5C1CF3-1D6E-4341-B571-EFCBC18F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29" y="2122997"/>
            <a:ext cx="11680466" cy="456404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Processi di modernizzazione: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tabLst>
                <a:tab pos="914400" algn="l"/>
              </a:tabLs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Istituzioni basate su capisaldi non religiosi: la «rivoluzione» e i suoi effetti; la benefica Restaurazione…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tabLst>
                <a:tab pos="914400" algn="l"/>
              </a:tabLs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 e la progressiva crisi dell’ordine: senso della nazione individua a fronte del sovrano; costituzionalismo/liberalismo (dar forma politica alla diversificazione del corpo sociale; il rapporto con la verità è mediato dal dibattito/consenso)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tabLst>
                <a:tab pos="914400" algn="l"/>
              </a:tabLs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Pensiero scientifico e razionalità si impongono per le decisioni umane (marginalizzazione delle credenze religiose; effetti straordinari della rivoluzione industriale)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tabLst>
                <a:tab pos="914400" algn="l"/>
              </a:tabLst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Nuovi stili di vita sociale e mutamento mentalità e riferimenti morali (processi più  lenti; la società ottocentesca è ancora elitaria)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2050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3E696A-DCE4-4DD1-96A1-BFD46807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Effetti complessi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E76CEC-9E67-4AB0-AEC9-51D2D6397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63" y="2282024"/>
            <a:ext cx="10535478" cy="422214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Effetti possibili, divaricati ma intrecciati: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laicizzazione: creazione di sfere della vita sottratte al vincolo religioso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it-IT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secolarizzazione: investimento «sacrale-religioso</a:t>
            </a:r>
            <a:r>
              <a:rPr lang="it-IT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forme di vita mondane non tradizionali (politiche – ideologiche)</a:t>
            </a:r>
          </a:p>
          <a:p>
            <a:r>
              <a:rPr lang="it-IT" dirty="0"/>
              <a:t>Un dibattito di dimensioni europee</a:t>
            </a:r>
          </a:p>
          <a:p>
            <a:pPr lvl="1"/>
            <a:r>
              <a:rPr lang="it-IT" dirty="0"/>
              <a:t>c’è chi vede limiti della tradizione e scopre elementi delle novità moderne consonanti con il Vangelo: «</a:t>
            </a:r>
            <a:r>
              <a:rPr lang="it-IT" dirty="0" err="1"/>
              <a:t>passons</a:t>
            </a:r>
            <a:r>
              <a:rPr lang="it-IT" dirty="0"/>
              <a:t>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barbares</a:t>
            </a:r>
            <a:r>
              <a:rPr lang="it-IT" dirty="0"/>
              <a:t>» (Ozanam) </a:t>
            </a:r>
          </a:p>
          <a:p>
            <a:pPr lvl="1"/>
            <a:r>
              <a:rPr lang="it-IT" dirty="0"/>
              <a:t>c’è chi insiste sulla difesa dell’ordine naturale voluto da Dio (de Maistre)</a:t>
            </a:r>
          </a:p>
          <a:p>
            <a:r>
              <a:rPr lang="it-IT" dirty="0"/>
              <a:t>L’irrigidimento progressivo di Roma: Gregorio XVI : </a:t>
            </a:r>
            <a:r>
              <a:rPr lang="it-IT" i="1" dirty="0" err="1"/>
              <a:t>Mirari</a:t>
            </a:r>
            <a:r>
              <a:rPr lang="it-IT" i="1" dirty="0"/>
              <a:t> </a:t>
            </a:r>
            <a:r>
              <a:rPr lang="it-IT" i="1" dirty="0" err="1"/>
              <a:t>vos</a:t>
            </a:r>
            <a:r>
              <a:rPr lang="it-IT" i="1" dirty="0"/>
              <a:t> </a:t>
            </a:r>
            <a:r>
              <a:rPr lang="it-IT" dirty="0"/>
              <a:t>(1832) </a:t>
            </a:r>
          </a:p>
          <a:p>
            <a:pPr lvl="1"/>
            <a:r>
              <a:rPr lang="it-IT" dirty="0"/>
              <a:t>contro la libertà di coscienza, della stampa ecc.</a:t>
            </a:r>
          </a:p>
        </p:txBody>
      </p:sp>
    </p:spTree>
    <p:extLst>
      <p:ext uri="{BB962C8B-B14F-4D97-AF65-F5344CB8AC3E}">
        <p14:creationId xmlns:p14="http://schemas.microsoft.com/office/powerpoint/2010/main" val="1871712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6B7695-4EAF-4246-B516-CF1B206C5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0" i="0" u="none" strike="noStrike" baseline="0" dirty="0">
                <a:latin typeface="ImprintUni-Regular"/>
              </a:rPr>
              <a:t>Il problema religioso nel Risorgimento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13B670-7CB8-4C8E-B45C-728E0426E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2122998"/>
            <a:ext cx="11457829" cy="439707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Quale nesso tra civiltà e religione? </a:t>
            </a:r>
          </a:p>
          <a:p>
            <a:r>
              <a:rPr lang="it-IT" dirty="0"/>
              <a:t>Versione chiusa e reazionaria / versione dinamica attorno al nuovo concetto di «popolo cristiano» in rapporto con una Chiesa riformata </a:t>
            </a:r>
          </a:p>
          <a:p>
            <a:pPr lvl="1"/>
            <a:r>
              <a:rPr lang="it-IT" dirty="0"/>
              <a:t>Rosmini e l’illuminismo cristiano</a:t>
            </a:r>
          </a:p>
          <a:p>
            <a:pPr lvl="1"/>
            <a:r>
              <a:rPr lang="it-IT" dirty="0"/>
              <a:t>Manzoni (Marzo 1821)</a:t>
            </a:r>
          </a:p>
          <a:p>
            <a:pPr lvl="1"/>
            <a:r>
              <a:rPr lang="it-IT" dirty="0"/>
              <a:t>Gioberti e il «neoguelfismo» del 1843-1848: confederazione italiana con primato d’onore al papa</a:t>
            </a:r>
          </a:p>
          <a:p>
            <a:r>
              <a:rPr lang="it-IT" dirty="0"/>
              <a:t>Il nodo del 1848</a:t>
            </a:r>
          </a:p>
          <a:p>
            <a:pPr lvl="1"/>
            <a:r>
              <a:rPr lang="it-IT" dirty="0"/>
              <a:t>Pio IX (papa dal 1846) tentato dalla Lega italiana; guerra all’Austria limite </a:t>
            </a:r>
          </a:p>
          <a:p>
            <a:pPr lvl="1"/>
            <a:r>
              <a:rPr lang="it-IT" dirty="0"/>
              <a:t>slittamento rivoluzionario</a:t>
            </a:r>
          </a:p>
          <a:p>
            <a:r>
              <a:rPr lang="it-IT" dirty="0"/>
              <a:t>La rottura progressiva</a:t>
            </a:r>
          </a:p>
          <a:p>
            <a:pPr lvl="1"/>
            <a:r>
              <a:rPr lang="it-IT" dirty="0"/>
              <a:t>Perdita di efficacia storica cristianesimo</a:t>
            </a:r>
          </a:p>
          <a:p>
            <a:pPr lvl="1"/>
            <a:r>
              <a:rPr lang="it-IT" dirty="0"/>
              <a:t>Perdita di animazione moto nazionale (anche se versione «laicizzata» del cattolicesimo nazional-liberale sopravvive)</a:t>
            </a:r>
          </a:p>
        </p:txBody>
      </p:sp>
    </p:spTree>
    <p:extLst>
      <p:ext uri="{BB962C8B-B14F-4D97-AF65-F5344CB8AC3E}">
        <p14:creationId xmlns:p14="http://schemas.microsoft.com/office/powerpoint/2010/main" val="1443596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5ABB97-4DD3-4FE7-9DAA-AF30B0EC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Piemonte statutario e l’unificazione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A6F5FC-8C2E-4AFF-9983-3CDF6D302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70" y="2368678"/>
            <a:ext cx="10570774" cy="427861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Statuto e logica liberal-separatista: diritto comune e ridimensionamento potere ecclesiastico. Scontri anni ’50 </a:t>
            </a:r>
          </a:p>
          <a:p>
            <a:pPr lvl="1"/>
            <a:r>
              <a:rPr lang="it-IT" dirty="0"/>
              <a:t>laicizzazione insegnamento; riduzione privilegi (leggi Siccardi); liberalizzazione altri culti; emancipazione ebrei; soprattutto incameramento proprietà enti religiosi non impegnati nel servizio pastorale o sociale 1855; annullamenti elezioni 1857</a:t>
            </a:r>
          </a:p>
          <a:p>
            <a:r>
              <a:rPr lang="it-IT" dirty="0"/>
              <a:t>L’ «ultramontanismo» del «moto verso Roma» cresce (Antonelli; «La Civiltà cattolica»)</a:t>
            </a:r>
          </a:p>
          <a:p>
            <a:r>
              <a:rPr lang="it-IT" dirty="0"/>
              <a:t>Il biennio cruciale 1859-1861</a:t>
            </a:r>
          </a:p>
          <a:p>
            <a:pPr lvl="1"/>
            <a:r>
              <a:rPr lang="it-IT" dirty="0"/>
              <a:t>Il tema del potere temporale: legittimismo; ma anche libertà papale</a:t>
            </a:r>
          </a:p>
          <a:p>
            <a:pPr lvl="1"/>
            <a:r>
              <a:rPr lang="it-IT" dirty="0"/>
              <a:t>La rivoluzione che ridimensiona Stato della Chiesa</a:t>
            </a:r>
          </a:p>
          <a:p>
            <a:r>
              <a:rPr lang="it-IT" dirty="0"/>
              <a:t>La logica dei moderati (nessuna volontà di rottura ma non mostrarsi deboli)</a:t>
            </a:r>
          </a:p>
          <a:p>
            <a:pPr lvl="1"/>
            <a:r>
              <a:rPr lang="it-IT" dirty="0"/>
              <a:t>Cavour: libera Chiesa in libero Stato</a:t>
            </a:r>
          </a:p>
          <a:p>
            <a:pPr lvl="1"/>
            <a:r>
              <a:rPr lang="it-IT" dirty="0"/>
              <a:t>La risposta negativa: </a:t>
            </a:r>
            <a:r>
              <a:rPr lang="it-IT" i="1" dirty="0" err="1"/>
              <a:t>Jamdudum</a:t>
            </a:r>
            <a:r>
              <a:rPr lang="it-IT" i="1" dirty="0"/>
              <a:t> </a:t>
            </a:r>
            <a:r>
              <a:rPr lang="it-IT" i="1" dirty="0" err="1"/>
              <a:t>cernimus</a:t>
            </a:r>
            <a:r>
              <a:rPr lang="it-IT" dirty="0"/>
              <a:t>, 18 marzo; «Né eletti né elettori»</a:t>
            </a:r>
          </a:p>
        </p:txBody>
      </p:sp>
    </p:spTree>
    <p:extLst>
      <p:ext uri="{BB962C8B-B14F-4D97-AF65-F5344CB8AC3E}">
        <p14:creationId xmlns:p14="http://schemas.microsoft.com/office/powerpoint/2010/main" val="244127375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Personalizzato 12">
      <a:dk1>
        <a:sysClr val="windowText" lastClr="000000"/>
      </a:dk1>
      <a:lt1>
        <a:sysClr val="window" lastClr="FFFFFF"/>
      </a:lt1>
      <a:dk2>
        <a:srgbClr val="0F6F80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2855</TotalTime>
  <Words>3206</Words>
  <Application>Microsoft Office PowerPoint</Application>
  <PresentationFormat>Widescreen</PresentationFormat>
  <Paragraphs>190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Arial</vt:lpstr>
      <vt:lpstr>Calibri</vt:lpstr>
      <vt:lpstr>ImprintUni-Regular</vt:lpstr>
      <vt:lpstr>Times New Roman</vt:lpstr>
      <vt:lpstr>Trebuchet MS</vt:lpstr>
      <vt:lpstr>Berlino</vt:lpstr>
      <vt:lpstr>La Chiesa cattolica  nell’Italia contemporanea</vt:lpstr>
      <vt:lpstr>Obiettivi del corso</vt:lpstr>
      <vt:lpstr>Temi fondamentali</vt:lpstr>
      <vt:lpstr>Suggerimenti per approfondire </vt:lpstr>
      <vt:lpstr>Chiesa e cristianità: le origini di un conflitto</vt:lpstr>
      <vt:lpstr>La modernità divide</vt:lpstr>
      <vt:lpstr>Effetti complessi</vt:lpstr>
      <vt:lpstr>Il problema religioso nel Risorgimento</vt:lpstr>
      <vt:lpstr>Il Piemonte statutario e l’unificazione</vt:lpstr>
      <vt:lpstr>Lo scontro teorico e pratico</vt:lpstr>
      <vt:lpstr>La fissazione della rottura</vt:lpstr>
      <vt:lpstr>L’evoluzione del progetto intransigente</vt:lpstr>
      <vt:lpstr>Le tappe del movimento</vt:lpstr>
      <vt:lpstr>Acquaderni e Fani; il congresso del 1877</vt:lpstr>
      <vt:lpstr>Presentazione standard di PowerPoint</vt:lpstr>
      <vt:lpstr>Le novità di Leone XIII (1878-1903)</vt:lpstr>
      <vt:lpstr>«Immortale dei» 1885</vt:lpstr>
      <vt:lpstr>«Libertas» (1888)</vt:lpstr>
      <vt:lpstr>«Rerum Novarum» 1891</vt:lpstr>
      <vt:lpstr>Il vertice del movimento cattolico </vt:lpstr>
      <vt:lpstr>La crisi dell’Opera e il passaggio di pontificato</vt:lpstr>
      <vt:lpstr>La prima guerra mondiale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Chiesa cattolica  nell’Italia contemporanea</dc:title>
  <dc:creator>Formigoni Guido</dc:creator>
  <cp:lastModifiedBy>Formigoni Guido</cp:lastModifiedBy>
  <cp:revision>43</cp:revision>
  <dcterms:created xsi:type="dcterms:W3CDTF">2021-10-11T15:45:58Z</dcterms:created>
  <dcterms:modified xsi:type="dcterms:W3CDTF">2021-11-17T09:28:42Z</dcterms:modified>
</cp:coreProperties>
</file>