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98" r:id="rId2"/>
    <p:sldId id="364" r:id="rId3"/>
    <p:sldId id="397" r:id="rId4"/>
    <p:sldId id="365" r:id="rId5"/>
    <p:sldId id="366" r:id="rId6"/>
    <p:sldId id="368" r:id="rId7"/>
    <p:sldId id="367" r:id="rId8"/>
    <p:sldId id="369" r:id="rId9"/>
    <p:sldId id="392" r:id="rId10"/>
    <p:sldId id="370" r:id="rId11"/>
    <p:sldId id="373" r:id="rId12"/>
    <p:sldId id="372" r:id="rId13"/>
    <p:sldId id="399" r:id="rId14"/>
    <p:sldId id="394" r:id="rId15"/>
    <p:sldId id="274" r:id="rId16"/>
    <p:sldId id="400" r:id="rId17"/>
    <p:sldId id="375" r:id="rId18"/>
    <p:sldId id="277" r:id="rId19"/>
    <p:sldId id="376" r:id="rId20"/>
    <p:sldId id="377" r:id="rId21"/>
    <p:sldId id="393" r:id="rId22"/>
    <p:sldId id="378" r:id="rId23"/>
    <p:sldId id="379" r:id="rId24"/>
    <p:sldId id="382" r:id="rId25"/>
    <p:sldId id="383" r:id="rId26"/>
    <p:sldId id="401" r:id="rId27"/>
    <p:sldId id="381"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82"/>
    <p:restoredTop sz="95303"/>
  </p:normalViewPr>
  <p:slideViewPr>
    <p:cSldViewPr snapToGrid="0" snapToObjects="1">
      <p:cViewPr varScale="1">
        <p:scale>
          <a:sx n="96" d="100"/>
          <a:sy n="96" d="100"/>
        </p:scale>
        <p:origin x="176"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5610C-0406-9C4F-A9CC-4B146B476281}" type="datetimeFigureOut">
              <a:rPr lang="it-IT" smtClean="0"/>
              <a:t>16/12/21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2DAAB-9A95-6A4E-B7DF-042B1DC531B1}" type="slidenum">
              <a:rPr lang="it-IT" smtClean="0"/>
              <a:t>‹N›</a:t>
            </a:fld>
            <a:endParaRPr lang="it-IT"/>
          </a:p>
        </p:txBody>
      </p:sp>
    </p:spTree>
    <p:extLst>
      <p:ext uri="{BB962C8B-B14F-4D97-AF65-F5344CB8AC3E}">
        <p14:creationId xmlns:p14="http://schemas.microsoft.com/office/powerpoint/2010/main" val="3247419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a:t>
            </a:fld>
            <a:endParaRPr lang="it-IT" dirty="0"/>
          </a:p>
        </p:txBody>
      </p:sp>
    </p:spTree>
    <p:extLst>
      <p:ext uri="{BB962C8B-B14F-4D97-AF65-F5344CB8AC3E}">
        <p14:creationId xmlns:p14="http://schemas.microsoft.com/office/powerpoint/2010/main" val="107883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20</a:t>
            </a:fld>
            <a:endParaRPr lang="it-IT"/>
          </a:p>
        </p:txBody>
      </p:sp>
    </p:spTree>
    <p:extLst>
      <p:ext uri="{BB962C8B-B14F-4D97-AF65-F5344CB8AC3E}">
        <p14:creationId xmlns:p14="http://schemas.microsoft.com/office/powerpoint/2010/main" val="341936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21</a:t>
            </a:fld>
            <a:endParaRPr lang="it-IT"/>
          </a:p>
        </p:txBody>
      </p:sp>
    </p:spTree>
    <p:extLst>
      <p:ext uri="{BB962C8B-B14F-4D97-AF65-F5344CB8AC3E}">
        <p14:creationId xmlns:p14="http://schemas.microsoft.com/office/powerpoint/2010/main" val="4230434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23</a:t>
            </a:fld>
            <a:endParaRPr lang="it-IT"/>
          </a:p>
        </p:txBody>
      </p:sp>
    </p:spTree>
    <p:extLst>
      <p:ext uri="{BB962C8B-B14F-4D97-AF65-F5344CB8AC3E}">
        <p14:creationId xmlns:p14="http://schemas.microsoft.com/office/powerpoint/2010/main" val="1211817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24</a:t>
            </a:fld>
            <a:endParaRPr lang="it-IT"/>
          </a:p>
        </p:txBody>
      </p:sp>
    </p:spTree>
    <p:extLst>
      <p:ext uri="{BB962C8B-B14F-4D97-AF65-F5344CB8AC3E}">
        <p14:creationId xmlns:p14="http://schemas.microsoft.com/office/powerpoint/2010/main" val="224002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27</a:t>
            </a:fld>
            <a:endParaRPr lang="it-IT"/>
          </a:p>
        </p:txBody>
      </p:sp>
    </p:spTree>
    <p:extLst>
      <p:ext uri="{BB962C8B-B14F-4D97-AF65-F5344CB8AC3E}">
        <p14:creationId xmlns:p14="http://schemas.microsoft.com/office/powerpoint/2010/main" val="291329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3</a:t>
            </a:fld>
            <a:endParaRPr lang="it-IT"/>
          </a:p>
        </p:txBody>
      </p:sp>
    </p:spTree>
    <p:extLst>
      <p:ext uri="{BB962C8B-B14F-4D97-AF65-F5344CB8AC3E}">
        <p14:creationId xmlns:p14="http://schemas.microsoft.com/office/powerpoint/2010/main" val="320080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5</a:t>
            </a:fld>
            <a:endParaRPr lang="it-IT"/>
          </a:p>
        </p:txBody>
      </p:sp>
    </p:spTree>
    <p:extLst>
      <p:ext uri="{BB962C8B-B14F-4D97-AF65-F5344CB8AC3E}">
        <p14:creationId xmlns:p14="http://schemas.microsoft.com/office/powerpoint/2010/main" val="239850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7</a:t>
            </a:fld>
            <a:endParaRPr lang="it-IT"/>
          </a:p>
        </p:txBody>
      </p:sp>
    </p:spTree>
    <p:extLst>
      <p:ext uri="{BB962C8B-B14F-4D97-AF65-F5344CB8AC3E}">
        <p14:creationId xmlns:p14="http://schemas.microsoft.com/office/powerpoint/2010/main" val="206388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8</a:t>
            </a:fld>
            <a:endParaRPr lang="it-IT"/>
          </a:p>
        </p:txBody>
      </p:sp>
    </p:spTree>
    <p:extLst>
      <p:ext uri="{BB962C8B-B14F-4D97-AF65-F5344CB8AC3E}">
        <p14:creationId xmlns:p14="http://schemas.microsoft.com/office/powerpoint/2010/main" val="90396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9</a:t>
            </a:fld>
            <a:endParaRPr lang="it-IT"/>
          </a:p>
        </p:txBody>
      </p:sp>
    </p:spTree>
    <p:extLst>
      <p:ext uri="{BB962C8B-B14F-4D97-AF65-F5344CB8AC3E}">
        <p14:creationId xmlns:p14="http://schemas.microsoft.com/office/powerpoint/2010/main" val="333732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10</a:t>
            </a:fld>
            <a:endParaRPr lang="it-IT"/>
          </a:p>
        </p:txBody>
      </p:sp>
    </p:spTree>
    <p:extLst>
      <p:ext uri="{BB962C8B-B14F-4D97-AF65-F5344CB8AC3E}">
        <p14:creationId xmlns:p14="http://schemas.microsoft.com/office/powerpoint/2010/main" val="422335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0"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11</a:t>
            </a:fld>
            <a:endParaRPr lang="it-IT"/>
          </a:p>
        </p:txBody>
      </p:sp>
    </p:spTree>
    <p:extLst>
      <p:ext uri="{BB962C8B-B14F-4D97-AF65-F5344CB8AC3E}">
        <p14:creationId xmlns:p14="http://schemas.microsoft.com/office/powerpoint/2010/main" val="215772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12</a:t>
            </a:fld>
            <a:endParaRPr lang="it-IT"/>
          </a:p>
        </p:txBody>
      </p:sp>
    </p:spTree>
    <p:extLst>
      <p:ext uri="{BB962C8B-B14F-4D97-AF65-F5344CB8AC3E}">
        <p14:creationId xmlns:p14="http://schemas.microsoft.com/office/powerpoint/2010/main" val="328504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D17F40-A399-DE40-93A4-558A0810C6F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F585AF6-CBE2-9543-AB9E-C65A8A59D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1F5EAD9-E735-2843-89E6-9ACBF390DB2B}"/>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5" name="Segnaposto piè di pagina 4">
            <a:extLst>
              <a:ext uri="{FF2B5EF4-FFF2-40B4-BE49-F238E27FC236}">
                <a16:creationId xmlns:a16="http://schemas.microsoft.com/office/drawing/2014/main" id="{22C9956E-E23E-B548-BEBC-7B178C7762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31C22DF-B26A-734C-826A-108AFD46FA9E}"/>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408795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FD0E4C-3193-E54A-B475-05787E6B43D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D6AE38C-FEE4-0347-9225-00918FF49FF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04F58B-63F5-2F4F-9296-BF6E2F5A6503}"/>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5" name="Segnaposto piè di pagina 4">
            <a:extLst>
              <a:ext uri="{FF2B5EF4-FFF2-40B4-BE49-F238E27FC236}">
                <a16:creationId xmlns:a16="http://schemas.microsoft.com/office/drawing/2014/main" id="{426AD764-0D9E-F942-8942-1BFC057CE9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9152ABD-7B32-1B4A-A63E-AF91FD7EB01B}"/>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28623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1B4494F-600A-7D48-93D4-F7D82EBB04C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087D3D4-E69D-DA41-A440-A1C559C1EAE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B8D8F4-F591-F246-9B2F-B7FF7E39F791}"/>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5" name="Segnaposto piè di pagina 4">
            <a:extLst>
              <a:ext uri="{FF2B5EF4-FFF2-40B4-BE49-F238E27FC236}">
                <a16:creationId xmlns:a16="http://schemas.microsoft.com/office/drawing/2014/main" id="{881D7DEC-CCCB-3243-BA30-4DFB9DA011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698843E-FC33-234F-B8BB-A75C59754817}"/>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107845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36AC07-869A-4340-9658-C00D8D0DB4A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3F8AAD-1DB6-994E-B8BA-5FC9C12E536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C93A73-0FFC-AE48-9791-45F800C3BF41}"/>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5" name="Segnaposto piè di pagina 4">
            <a:extLst>
              <a:ext uri="{FF2B5EF4-FFF2-40B4-BE49-F238E27FC236}">
                <a16:creationId xmlns:a16="http://schemas.microsoft.com/office/drawing/2014/main" id="{BA65DCE5-E159-A84A-BDBF-8EDB555A539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8B81A3-4894-5A40-830E-874E853B7A3B}"/>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51002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E83E13-C6E4-064E-908F-7E5A46DDD6D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E62B431-B866-374B-B353-AC8A50804C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2E10CD0-95DC-7E42-8741-8AE8520F4600}"/>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5" name="Segnaposto piè di pagina 4">
            <a:extLst>
              <a:ext uri="{FF2B5EF4-FFF2-40B4-BE49-F238E27FC236}">
                <a16:creationId xmlns:a16="http://schemas.microsoft.com/office/drawing/2014/main" id="{77BE5EEC-1569-5349-8BD1-DEBDD525674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262090-4B2D-4642-8477-B3544C42E0C3}"/>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128078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0C82C6-DB26-B948-AAC2-3E168CD5DE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D4AA8C-4D94-5845-9AD2-ED6E7FDFB89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FBFBA20-5AF5-864B-B7E3-619329A2A5B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02EDC73-28B3-A842-A7CE-BF56934E868E}"/>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6" name="Segnaposto piè di pagina 5">
            <a:extLst>
              <a:ext uri="{FF2B5EF4-FFF2-40B4-BE49-F238E27FC236}">
                <a16:creationId xmlns:a16="http://schemas.microsoft.com/office/drawing/2014/main" id="{D4EA7BCF-36E6-EB4A-A357-FC3E7037A00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CAE0ED-1520-1348-A6B7-81649F5FB924}"/>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314834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23DA7A-7386-DF4C-9A3F-B42C5EB675E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D77F123-E333-984D-83A6-2B0CACC72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4D1C706-1CAE-7C46-BB9C-EBEF79A6A99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FC823F6-5E79-FD47-8BB1-EF4F0EA4A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E181A8F-B7B7-4C47-BD7F-4A6C6DB7130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F1377ED-AF16-5240-AA25-C0A8F74C765B}"/>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8" name="Segnaposto piè di pagina 7">
            <a:extLst>
              <a:ext uri="{FF2B5EF4-FFF2-40B4-BE49-F238E27FC236}">
                <a16:creationId xmlns:a16="http://schemas.microsoft.com/office/drawing/2014/main" id="{2F2EAD73-77F3-A449-989F-67A9FC0D3E0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42C89E1-06B9-4447-8783-6DBDDAE8CCB8}"/>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33969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8B52BE-6BD8-514F-B229-30CF55A6222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D1771F1-A3AF-F94F-8803-80741626C01E}"/>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4" name="Segnaposto piè di pagina 3">
            <a:extLst>
              <a:ext uri="{FF2B5EF4-FFF2-40B4-BE49-F238E27FC236}">
                <a16:creationId xmlns:a16="http://schemas.microsoft.com/office/drawing/2014/main" id="{4795727B-61E5-434C-9F8D-B37F5F2BEA3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87AB814-CE79-7B40-812F-D0B647E2AC38}"/>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324928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261C376-A063-FB4C-B4E8-1EF2BB4F306A}"/>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3" name="Segnaposto piè di pagina 2">
            <a:extLst>
              <a:ext uri="{FF2B5EF4-FFF2-40B4-BE49-F238E27FC236}">
                <a16:creationId xmlns:a16="http://schemas.microsoft.com/office/drawing/2014/main" id="{6ABBA86D-6D9E-AE46-91DC-C2BAE5BE73B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1A3DFA-1CED-DE44-809A-90EA4D6D252F}"/>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0078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1A6B91-026B-9640-B96B-99C3663285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38DB917-5CB7-E84F-AA9B-35BA51E95F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9FE6B0E-53DF-6443-BC01-1A970A640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5B77F4F-1F05-FC41-886E-D4F957FB95C8}"/>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6" name="Segnaposto piè di pagina 5">
            <a:extLst>
              <a:ext uri="{FF2B5EF4-FFF2-40B4-BE49-F238E27FC236}">
                <a16:creationId xmlns:a16="http://schemas.microsoft.com/office/drawing/2014/main" id="{8D6D87B8-9743-7A43-8AAF-9922DDF1762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BB82AEC-08EA-DD4F-8002-F7B1BF82F63D}"/>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338194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18A4E4-0A24-D046-925C-6879BDA2F80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4D886E9-5D75-1D43-9BCA-8AB40A9318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C95738E-E08E-2D4C-8147-9324AE8A3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D57CB05-416E-A644-A49B-62D295D498E3}"/>
              </a:ext>
            </a:extLst>
          </p:cNvPr>
          <p:cNvSpPr>
            <a:spLocks noGrp="1"/>
          </p:cNvSpPr>
          <p:nvPr>
            <p:ph type="dt" sz="half" idx="10"/>
          </p:nvPr>
        </p:nvSpPr>
        <p:spPr/>
        <p:txBody>
          <a:bodyPr/>
          <a:lstStyle/>
          <a:p>
            <a:fld id="{8067651F-50DF-7A48-A560-29A682E3CBC8}" type="datetimeFigureOut">
              <a:rPr lang="it-IT" smtClean="0"/>
              <a:t>16/12/21</a:t>
            </a:fld>
            <a:endParaRPr lang="it-IT"/>
          </a:p>
        </p:txBody>
      </p:sp>
      <p:sp>
        <p:nvSpPr>
          <p:cNvPr id="6" name="Segnaposto piè di pagina 5">
            <a:extLst>
              <a:ext uri="{FF2B5EF4-FFF2-40B4-BE49-F238E27FC236}">
                <a16:creationId xmlns:a16="http://schemas.microsoft.com/office/drawing/2014/main" id="{5F47BDC2-D6DB-2A4A-A952-B7BA211D00D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060ED9C-9267-C846-8AC7-57DB290314CD}"/>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22072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5E0C8B7-FC9A-4E44-8732-CC7FD2B5D7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559895E-23AD-254E-97E2-D1636394F1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245A28-ED0A-3C42-BC2C-3219B44EA8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7651F-50DF-7A48-A560-29A682E3CBC8}" type="datetimeFigureOut">
              <a:rPr lang="it-IT" smtClean="0"/>
              <a:t>16/12/21</a:t>
            </a:fld>
            <a:endParaRPr lang="it-IT"/>
          </a:p>
        </p:txBody>
      </p:sp>
      <p:sp>
        <p:nvSpPr>
          <p:cNvPr id="5" name="Segnaposto piè di pagina 4">
            <a:extLst>
              <a:ext uri="{FF2B5EF4-FFF2-40B4-BE49-F238E27FC236}">
                <a16:creationId xmlns:a16="http://schemas.microsoft.com/office/drawing/2014/main" id="{27BE5C6C-C09C-6541-9792-216D199A5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EEC47B6-96AF-CE4F-BE41-5404CDBDE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7615A-F314-1B43-8204-AA973F92EBBA}" type="slidenum">
              <a:rPr lang="it-IT" smtClean="0"/>
              <a:t>‹N›</a:t>
            </a:fld>
            <a:endParaRPr lang="it-IT"/>
          </a:p>
        </p:txBody>
      </p:sp>
    </p:spTree>
    <p:extLst>
      <p:ext uri="{BB962C8B-B14F-4D97-AF65-F5344CB8AC3E}">
        <p14:creationId xmlns:p14="http://schemas.microsoft.com/office/powerpoint/2010/main" val="3965737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FE58C73-7A10-B248-9332-67703F7BF88A}"/>
              </a:ext>
            </a:extLst>
          </p:cNvPr>
          <p:cNvSpPr>
            <a:spLocks noGrp="1"/>
          </p:cNvSpPr>
          <p:nvPr>
            <p:ph idx="1"/>
          </p:nvPr>
        </p:nvSpPr>
        <p:spPr>
          <a:xfrm>
            <a:off x="838200" y="2276199"/>
            <a:ext cx="10515600" cy="4351338"/>
          </a:xfrm>
        </p:spPr>
        <p:txBody>
          <a:bodyPr>
            <a:normAutofit/>
          </a:bodyPr>
          <a:lstStyle/>
          <a:p>
            <a:pPr marL="0" indent="0" algn="ctr">
              <a:buNone/>
            </a:pPr>
            <a:r>
              <a:rPr lang="it-IT" sz="6000" dirty="0">
                <a:solidFill>
                  <a:srgbClr val="520103"/>
                </a:solidFill>
                <a:latin typeface="Cambria" panose="02040503050406030204" pitchFamily="18" charset="0"/>
              </a:rPr>
              <a:t>Boris Pasternak</a:t>
            </a:r>
          </a:p>
          <a:p>
            <a:pPr marL="0" indent="0" algn="ctr">
              <a:buNone/>
            </a:pPr>
            <a:r>
              <a:rPr lang="it-IT" sz="3200" dirty="0">
                <a:solidFill>
                  <a:schemeClr val="bg2">
                    <a:lumMod val="25000"/>
                  </a:schemeClr>
                </a:solidFill>
                <a:latin typeface="Cambria" panose="02040503050406030204" pitchFamily="18" charset="0"/>
              </a:rPr>
              <a:t>Gli anni Trenta</a:t>
            </a:r>
          </a:p>
          <a:p>
            <a:pPr marL="0" indent="0" algn="ctr">
              <a:buNone/>
            </a:pPr>
            <a:r>
              <a:rPr lang="it-IT" sz="3200" i="1" dirty="0">
                <a:solidFill>
                  <a:schemeClr val="bg2">
                    <a:lumMod val="25000"/>
                  </a:schemeClr>
                </a:solidFill>
                <a:latin typeface="Cambria" panose="02040503050406030204" pitchFamily="18" charset="0"/>
              </a:rPr>
              <a:t>Il Dottor </a:t>
            </a:r>
            <a:r>
              <a:rPr lang="it-IT" sz="3200" i="1" dirty="0" err="1">
                <a:solidFill>
                  <a:schemeClr val="bg2">
                    <a:lumMod val="25000"/>
                  </a:schemeClr>
                </a:solidFill>
                <a:latin typeface="Cambria" panose="02040503050406030204" pitchFamily="18" charset="0"/>
              </a:rPr>
              <a:t>Živago</a:t>
            </a:r>
            <a:endParaRPr lang="it-IT" sz="3200" i="1" dirty="0">
              <a:solidFill>
                <a:schemeClr val="bg2">
                  <a:lumMod val="25000"/>
                </a:schemeClr>
              </a:solidFill>
              <a:latin typeface="Cambria" panose="02040503050406030204" pitchFamily="18" charset="0"/>
            </a:endParaRPr>
          </a:p>
        </p:txBody>
      </p:sp>
    </p:spTree>
    <p:extLst>
      <p:ext uri="{BB962C8B-B14F-4D97-AF65-F5344CB8AC3E}">
        <p14:creationId xmlns:p14="http://schemas.microsoft.com/office/powerpoint/2010/main" val="2847161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86CF76-D81C-0749-9793-26EC4B4F3968}"/>
              </a:ext>
            </a:extLst>
          </p:cNvPr>
          <p:cNvSpPr>
            <a:spLocks noGrp="1"/>
          </p:cNvSpPr>
          <p:nvPr>
            <p:ph idx="1"/>
          </p:nvPr>
        </p:nvSpPr>
        <p:spPr>
          <a:xfrm>
            <a:off x="825500" y="1002082"/>
            <a:ext cx="10222456" cy="4805919"/>
          </a:xfrm>
        </p:spPr>
        <p:txBody>
          <a:bodyPr>
            <a:normAutofit fontScale="92500"/>
          </a:bodyPr>
          <a:lstStyle/>
          <a:p>
            <a:pPr algn="just">
              <a:lnSpc>
                <a:spcPct val="110000"/>
              </a:lnSpc>
            </a:pPr>
            <a:r>
              <a:rPr lang="it-IT" sz="2200" dirty="0">
                <a:latin typeface="Cambria" panose="02040503050406030204" pitchFamily="18" charset="0"/>
              </a:rPr>
              <a:t>L’invasione dell’Unione Sovietica nell’estate del 1941 disperde la famiglia Pasternak</a:t>
            </a:r>
          </a:p>
          <a:p>
            <a:pPr algn="just">
              <a:lnSpc>
                <a:spcPct val="110000"/>
              </a:lnSpc>
            </a:pPr>
            <a:r>
              <a:rPr lang="it-IT" sz="2200" dirty="0">
                <a:latin typeface="Cambria" panose="02040503050406030204" pitchFamily="18" charset="0"/>
              </a:rPr>
              <a:t>Alla vigilia della Seconda guerra mondiale torna a scrivere: raccolte di versi dedicate alla guerra</a:t>
            </a:r>
          </a:p>
          <a:p>
            <a:pPr marL="447675" indent="223838" algn="just">
              <a:lnSpc>
                <a:spcPct val="110000"/>
              </a:lnSpc>
              <a:tabLst>
                <a:tab pos="658813" algn="l"/>
              </a:tabLst>
            </a:pPr>
            <a:r>
              <a:rPr lang="it-IT" sz="2200" i="1" dirty="0">
                <a:latin typeface="Cambria" panose="02040503050406030204" pitchFamily="18" charset="0"/>
              </a:rPr>
              <a:t>Sui treni del mattino, </a:t>
            </a:r>
            <a:r>
              <a:rPr lang="it-IT" sz="2200" dirty="0">
                <a:latin typeface="Cambria" panose="02040503050406030204" pitchFamily="18" charset="0"/>
              </a:rPr>
              <a:t>1943</a:t>
            </a:r>
          </a:p>
          <a:p>
            <a:pPr marL="447675" indent="223838" algn="just">
              <a:lnSpc>
                <a:spcPct val="110000"/>
              </a:lnSpc>
              <a:tabLst>
                <a:tab pos="658813" algn="l"/>
              </a:tabLst>
            </a:pPr>
            <a:r>
              <a:rPr lang="it-IT" sz="2200" i="1" dirty="0">
                <a:latin typeface="Cambria" panose="02040503050406030204" pitchFamily="18" charset="0"/>
              </a:rPr>
              <a:t>La vastità terrestre,</a:t>
            </a:r>
            <a:r>
              <a:rPr lang="it-IT" sz="2200" dirty="0">
                <a:latin typeface="Cambria" panose="02040503050406030204" pitchFamily="18" charset="0"/>
              </a:rPr>
              <a:t> 1945</a:t>
            </a:r>
          </a:p>
          <a:p>
            <a:pPr marL="447675" indent="223838" algn="just">
              <a:lnSpc>
                <a:spcPct val="110000"/>
              </a:lnSpc>
              <a:tabLst>
                <a:tab pos="658813" algn="l"/>
              </a:tabLst>
            </a:pPr>
            <a:r>
              <a:rPr lang="it-IT" sz="2200" i="1" dirty="0">
                <a:latin typeface="Cambria" panose="02040503050406030204" pitchFamily="18" charset="0"/>
              </a:rPr>
              <a:t>Versi scelti e poemi </a:t>
            </a:r>
          </a:p>
          <a:p>
            <a:pPr algn="just">
              <a:lnSpc>
                <a:spcPct val="110000"/>
              </a:lnSpc>
            </a:pPr>
            <a:r>
              <a:rPr lang="it-IT" sz="2200" dirty="0">
                <a:latin typeface="Cambria" panose="02040503050406030204" pitchFamily="18" charset="0"/>
              </a:rPr>
              <a:t>Frattura nell’elaborazione artistica: semplicità e denuncia della passata tortuosa artificiosità </a:t>
            </a:r>
          </a:p>
          <a:p>
            <a:pPr lvl="1" algn="just">
              <a:lnSpc>
                <a:spcPct val="110000"/>
              </a:lnSpc>
            </a:pPr>
            <a:r>
              <a:rPr lang="it-IT" sz="2200" dirty="0">
                <a:latin typeface="Cambria" panose="02040503050406030204" pitchFamily="18" charset="0"/>
              </a:rPr>
              <a:t>sintassi piana, regolare, tessuto limpido.</a:t>
            </a:r>
          </a:p>
          <a:p>
            <a:pPr lvl="1" algn="just">
              <a:lnSpc>
                <a:spcPct val="110000"/>
              </a:lnSpc>
            </a:pPr>
            <a:r>
              <a:rPr lang="it-IT" sz="2200" dirty="0">
                <a:latin typeface="Cambria" panose="02040503050406030204" pitchFamily="18" charset="0"/>
              </a:rPr>
              <a:t>saldatura del mondo poetico con la solidarietà per il popolo travagliato</a:t>
            </a:r>
          </a:p>
          <a:p>
            <a:pPr lvl="1" algn="just">
              <a:lnSpc>
                <a:spcPct val="110000"/>
              </a:lnSpc>
            </a:pPr>
            <a:r>
              <a:rPr lang="it-IT" sz="2200" dirty="0">
                <a:latin typeface="Cambria" panose="02040503050406030204" pitchFamily="18" charset="0"/>
              </a:rPr>
              <a:t>rimeditazione critica sul proprio passato poetico</a:t>
            </a:r>
          </a:p>
          <a:p>
            <a:pPr lvl="1" algn="just">
              <a:lnSpc>
                <a:spcPct val="110000"/>
              </a:lnSpc>
            </a:pPr>
            <a:endParaRPr lang="it-IT" sz="2200" dirty="0">
              <a:latin typeface="Cambria" panose="02040503050406030204" pitchFamily="18" charset="0"/>
            </a:endParaRPr>
          </a:p>
          <a:p>
            <a:pPr algn="just">
              <a:lnSpc>
                <a:spcPct val="110000"/>
              </a:lnSpc>
            </a:pPr>
            <a:endParaRPr lang="it-IT" sz="2200" dirty="0">
              <a:latin typeface="Cambria" panose="02040503050406030204" pitchFamily="18" charset="0"/>
            </a:endParaRPr>
          </a:p>
        </p:txBody>
      </p:sp>
    </p:spTree>
    <p:extLst>
      <p:ext uri="{BB962C8B-B14F-4D97-AF65-F5344CB8AC3E}">
        <p14:creationId xmlns:p14="http://schemas.microsoft.com/office/powerpoint/2010/main" val="371991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CEE8-4993-C14B-9CBA-547B0384EACF}"/>
              </a:ext>
            </a:extLst>
          </p:cNvPr>
          <p:cNvSpPr>
            <a:spLocks noGrp="1"/>
          </p:cNvSpPr>
          <p:nvPr>
            <p:ph type="title"/>
          </p:nvPr>
        </p:nvSpPr>
        <p:spPr>
          <a:xfrm>
            <a:off x="838200" y="1838325"/>
            <a:ext cx="10515600" cy="1325563"/>
          </a:xfrm>
        </p:spPr>
        <p:txBody>
          <a:bodyPr>
            <a:normAutofit/>
          </a:bodyPr>
          <a:lstStyle/>
          <a:p>
            <a:pPr algn="ctr"/>
            <a:r>
              <a:rPr lang="ru-RU" i="1">
                <a:solidFill>
                  <a:srgbClr val="520103"/>
                </a:solidFill>
                <a:latin typeface="Cambria" panose="02040503050406030204" pitchFamily="18" charset="0"/>
              </a:rPr>
              <a:t>Доктор Живаго - </a:t>
            </a:r>
            <a:r>
              <a:rPr lang="it-IT" i="1">
                <a:solidFill>
                  <a:srgbClr val="520103"/>
                </a:solidFill>
                <a:latin typeface="Cambria" panose="02040503050406030204" pitchFamily="18" charset="0"/>
              </a:rPr>
              <a:t>Il dottor </a:t>
            </a:r>
            <a:r>
              <a:rPr lang="it-IT" i="1" err="1">
                <a:solidFill>
                  <a:srgbClr val="520103"/>
                </a:solidFill>
                <a:latin typeface="Cambria" panose="02040503050406030204" pitchFamily="18" charset="0"/>
              </a:rPr>
              <a:t>Živago</a:t>
            </a:r>
            <a:endParaRPr lang="it-IT" i="1">
              <a:solidFill>
                <a:srgbClr val="520103"/>
              </a:solidFill>
              <a:latin typeface="Cambria" panose="02040503050406030204" pitchFamily="18" charset="0"/>
            </a:endParaRPr>
          </a:p>
        </p:txBody>
      </p:sp>
      <p:sp>
        <p:nvSpPr>
          <p:cNvPr id="5" name="CasellaDiTesto 4">
            <a:extLst>
              <a:ext uri="{FF2B5EF4-FFF2-40B4-BE49-F238E27FC236}">
                <a16:creationId xmlns:a16="http://schemas.microsoft.com/office/drawing/2014/main" id="{B1B4812A-1B35-C341-8EF7-0CE8DB9FE4CF}"/>
              </a:ext>
            </a:extLst>
          </p:cNvPr>
          <p:cNvSpPr txBox="1"/>
          <p:nvPr/>
        </p:nvSpPr>
        <p:spPr>
          <a:xfrm>
            <a:off x="2827866" y="3299355"/>
            <a:ext cx="6234001" cy="1200329"/>
          </a:xfrm>
          <a:prstGeom prst="rect">
            <a:avLst/>
          </a:prstGeom>
          <a:noFill/>
        </p:spPr>
        <p:txBody>
          <a:bodyPr wrap="square" rtlCol="0">
            <a:spAutoFit/>
          </a:bodyPr>
          <a:lstStyle/>
          <a:p>
            <a:pPr algn="ctr"/>
            <a:r>
              <a:rPr lang="it-IT" sz="2400">
                <a:latin typeface="Cambria" panose="02040503050406030204" pitchFamily="18" charset="0"/>
                <a:cs typeface="Times New Roman" panose="02020603050405020304" pitchFamily="18" charset="0"/>
              </a:rPr>
              <a:t>«L’arte si occupa sempre, senza mai smettere, di due cose. Con insistenza riflette sulla morte e con insistenza da questo crea la vita.»</a:t>
            </a:r>
          </a:p>
        </p:txBody>
      </p:sp>
    </p:spTree>
    <p:extLst>
      <p:ext uri="{BB962C8B-B14F-4D97-AF65-F5344CB8AC3E}">
        <p14:creationId xmlns:p14="http://schemas.microsoft.com/office/powerpoint/2010/main" val="362833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9B9A516-8650-D14C-BD30-AFA4342C48D5}"/>
              </a:ext>
            </a:extLst>
          </p:cNvPr>
          <p:cNvSpPr>
            <a:spLocks noGrp="1"/>
          </p:cNvSpPr>
          <p:nvPr>
            <p:ph idx="1"/>
          </p:nvPr>
        </p:nvSpPr>
        <p:spPr>
          <a:xfrm>
            <a:off x="838200" y="1253331"/>
            <a:ext cx="10515600" cy="4351338"/>
          </a:xfrm>
        </p:spPr>
        <p:txBody>
          <a:bodyPr>
            <a:normAutofit/>
          </a:bodyPr>
          <a:lstStyle/>
          <a:p>
            <a:pPr algn="just">
              <a:lnSpc>
                <a:spcPct val="100000"/>
              </a:lnSpc>
            </a:pPr>
            <a:r>
              <a:rPr lang="it-IT" sz="2400" dirty="0">
                <a:latin typeface="Cambria" panose="02040503050406030204" pitchFamily="18" charset="0"/>
              </a:rPr>
              <a:t>Genesi:  il tra il 1932 e il 1940</a:t>
            </a:r>
          </a:p>
          <a:p>
            <a:pPr algn="just">
              <a:lnSpc>
                <a:spcPct val="100000"/>
              </a:lnSpc>
            </a:pPr>
            <a:r>
              <a:rPr lang="it-IT" sz="2400" dirty="0">
                <a:latin typeface="Cambria" panose="02040503050406030204" pitchFamily="18" charset="0"/>
              </a:rPr>
              <a:t>Stesura: 1946-1956 (clima di speranze dopo la vittoria «il presagio della libertà nell’aria»)</a:t>
            </a:r>
          </a:p>
          <a:p>
            <a:pPr algn="just">
              <a:lnSpc>
                <a:spcPct val="100000"/>
              </a:lnSpc>
            </a:pPr>
            <a:r>
              <a:rPr lang="it-IT" sz="2400" dirty="0">
                <a:latin typeface="Cambria" panose="02040503050406030204" pitchFamily="18" charset="0"/>
              </a:rPr>
              <a:t>Jurij </a:t>
            </a:r>
            <a:r>
              <a:rPr lang="it-IT" sz="2400" dirty="0" err="1">
                <a:latin typeface="Cambria" panose="02040503050406030204" pitchFamily="18" charset="0"/>
              </a:rPr>
              <a:t>Živago</a:t>
            </a:r>
            <a:r>
              <a:rPr lang="it-IT" sz="2400" dirty="0">
                <a:latin typeface="Cambria" panose="02040503050406030204" pitchFamily="18" charset="0"/>
              </a:rPr>
              <a:t>, medico di professione, è una figura dai tratti autobiografici alla quale l’autore attribuisce le proprie riflessioni sull’arte e sulla storia e le proprie poesie</a:t>
            </a:r>
          </a:p>
          <a:p>
            <a:pPr marL="177800" indent="0" algn="just">
              <a:lnSpc>
                <a:spcPct val="100000"/>
              </a:lnSpc>
              <a:spcAft>
                <a:spcPts val="1200"/>
              </a:spcAft>
              <a:buNone/>
            </a:pPr>
            <a:r>
              <a:rPr lang="it-IT" sz="2400" dirty="0">
                <a:latin typeface="Cambria" panose="02040503050406030204" pitchFamily="18" charset="0"/>
              </a:rPr>
              <a:t>«Voglio raffigurarvi un’immagine storica della Russia negli ultimi 45 anni e, nello stesso tempo, attraverso tutti gli aspetti della vicenda…esprimere le mie vedute sull’arte, sul Vangelo, sulla vita dell’uomo nella storia, e su molte altre cose ancora» (Lettera a </a:t>
            </a:r>
            <a:r>
              <a:rPr lang="it-IT" sz="2400" dirty="0" err="1">
                <a:latin typeface="Cambria" panose="02040503050406030204" pitchFamily="18" charset="0"/>
              </a:rPr>
              <a:t>Ol’ga</a:t>
            </a:r>
            <a:r>
              <a:rPr lang="it-IT" sz="2400" dirty="0">
                <a:latin typeface="Cambria" panose="02040503050406030204" pitchFamily="18" charset="0"/>
              </a:rPr>
              <a:t> 13 ottobre 1946)</a:t>
            </a:r>
          </a:p>
        </p:txBody>
      </p:sp>
    </p:spTree>
    <p:extLst>
      <p:ext uri="{BB962C8B-B14F-4D97-AF65-F5344CB8AC3E}">
        <p14:creationId xmlns:p14="http://schemas.microsoft.com/office/powerpoint/2010/main" val="213458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B23A38B-D769-214C-BEAA-12B2D3DAB9F0}"/>
              </a:ext>
            </a:extLst>
          </p:cNvPr>
          <p:cNvSpPr>
            <a:spLocks noGrp="1"/>
          </p:cNvSpPr>
          <p:nvPr>
            <p:ph idx="1"/>
          </p:nvPr>
        </p:nvSpPr>
        <p:spPr>
          <a:xfrm>
            <a:off x="838200" y="1011433"/>
            <a:ext cx="10515600" cy="4351338"/>
          </a:xfrm>
        </p:spPr>
        <p:txBody>
          <a:bodyPr>
            <a:normAutofit fontScale="85000" lnSpcReduction="10000"/>
          </a:bodyPr>
          <a:lstStyle/>
          <a:p>
            <a:pPr marL="0" indent="0" algn="just">
              <a:buNone/>
            </a:pPr>
            <a:r>
              <a:rPr lang="it-IT" sz="2400" b="1" dirty="0" err="1">
                <a:latin typeface="Cambria" panose="02040503050406030204" pitchFamily="18" charset="0"/>
                <a:cs typeface="Times New Roman" panose="02020603050405020304" pitchFamily="18" charset="0"/>
              </a:rPr>
              <a:t>Varlam</a:t>
            </a:r>
            <a:r>
              <a:rPr lang="it-IT" sz="2400" b="1" dirty="0">
                <a:latin typeface="Cambria" panose="02040503050406030204" pitchFamily="18" charset="0"/>
                <a:cs typeface="Times New Roman" panose="02020603050405020304" pitchFamily="18" charset="0"/>
              </a:rPr>
              <a:t> Šalamov </a:t>
            </a:r>
            <a:r>
              <a:rPr lang="it-IT" sz="2400" dirty="0">
                <a:latin typeface="Cambria" panose="02040503050406030204" pitchFamily="18" charset="0"/>
                <a:cs typeface="Times New Roman" panose="02020603050405020304" pitchFamily="18" charset="0"/>
              </a:rPr>
              <a:t>(Vologda 1907-1982 Mosca)</a:t>
            </a:r>
          </a:p>
          <a:p>
            <a:pPr marL="0" indent="0" algn="just">
              <a:lnSpc>
                <a:spcPct val="130000"/>
              </a:lnSpc>
              <a:buNone/>
            </a:pPr>
            <a:endParaRPr lang="it-IT" sz="2400" dirty="0">
              <a:latin typeface="Cambria" panose="02040503050406030204" pitchFamily="18" charset="0"/>
              <a:cs typeface="Times New Roman" panose="02020603050405020304" pitchFamily="18" charset="0"/>
            </a:endParaRPr>
          </a:p>
          <a:p>
            <a:pPr marL="0" indent="0" algn="just">
              <a:lnSpc>
                <a:spcPct val="130000"/>
              </a:lnSpc>
              <a:buNone/>
            </a:pPr>
            <a:r>
              <a:rPr lang="it-IT" sz="2400" dirty="0">
                <a:latin typeface="Cambria" panose="02040503050406030204" pitchFamily="18" charset="0"/>
                <a:cs typeface="Times New Roman" panose="02020603050405020304" pitchFamily="18" charset="0"/>
              </a:rPr>
              <a:t>«</a:t>
            </a:r>
            <a:r>
              <a:rPr lang="it-IT" sz="2400" i="1" dirty="0">
                <a:latin typeface="Cambria" panose="02040503050406030204" pitchFamily="18" charset="0"/>
                <a:cs typeface="Times New Roman" panose="02020603050405020304" pitchFamily="18" charset="0"/>
              </a:rPr>
              <a:t>Il dottor </a:t>
            </a:r>
            <a:r>
              <a:rPr lang="it-IT" sz="2400" i="1" dirty="0" err="1">
                <a:latin typeface="Cambria" panose="02040503050406030204" pitchFamily="18" charset="0"/>
                <a:cs typeface="Times New Roman" panose="02020603050405020304" pitchFamily="18" charset="0"/>
              </a:rPr>
              <a:t>Živago</a:t>
            </a:r>
            <a:r>
              <a:rPr lang="it-IT" sz="2400" i="1" dirty="0">
                <a:latin typeface="Cambria" panose="02040503050406030204" pitchFamily="18" charset="0"/>
                <a:cs typeface="Times New Roman" panose="02020603050405020304" pitchFamily="18" charset="0"/>
              </a:rPr>
              <a:t> </a:t>
            </a:r>
            <a:r>
              <a:rPr lang="it-IT" sz="2400" dirty="0">
                <a:latin typeface="Cambria" panose="02040503050406030204" pitchFamily="18" charset="0"/>
                <a:cs typeface="Times New Roman" panose="02020603050405020304" pitchFamily="18" charset="0"/>
              </a:rPr>
              <a:t>è l’ultimo romanzo russo, è la distruzione del romanzo classico, la distruzione dei comandamenti narrativi di Tolstoj. </a:t>
            </a:r>
            <a:r>
              <a:rPr lang="it-IT" sz="2400" i="1" dirty="0">
                <a:latin typeface="Cambria" panose="02040503050406030204" pitchFamily="18" charset="0"/>
                <a:cs typeface="Times New Roman" panose="02020603050405020304" pitchFamily="18" charset="0"/>
              </a:rPr>
              <a:t>Il dottor </a:t>
            </a:r>
            <a:r>
              <a:rPr lang="it-IT" sz="2400" i="1" dirty="0" err="1">
                <a:latin typeface="Cambria" panose="02040503050406030204" pitchFamily="18" charset="0"/>
                <a:cs typeface="Times New Roman" panose="02020603050405020304" pitchFamily="18" charset="0"/>
              </a:rPr>
              <a:t>Živago</a:t>
            </a:r>
            <a:r>
              <a:rPr lang="it-IT" sz="2400" i="1" dirty="0">
                <a:latin typeface="Cambria" panose="02040503050406030204" pitchFamily="18" charset="0"/>
                <a:cs typeface="Times New Roman" panose="02020603050405020304" pitchFamily="18" charset="0"/>
              </a:rPr>
              <a:t> </a:t>
            </a:r>
            <a:r>
              <a:rPr lang="it-IT" sz="2400" dirty="0">
                <a:latin typeface="Cambria" panose="02040503050406030204" pitchFamily="18" charset="0"/>
                <a:cs typeface="Times New Roman" panose="02020603050405020304" pitchFamily="18" charset="0"/>
              </a:rPr>
              <a:t>è stato scritto secondo le ricette narrative di Tolstoj, ma ne è venuto fuori un romanzo-monologo, senza “caratteri” e altri attributi del romanzo ottocentesco»  </a:t>
            </a:r>
          </a:p>
          <a:p>
            <a:pPr marL="0" indent="0" algn="just">
              <a:lnSpc>
                <a:spcPct val="130000"/>
              </a:lnSpc>
              <a:buNone/>
            </a:pPr>
            <a:r>
              <a:rPr lang="it-IT" sz="2400" dirty="0">
                <a:latin typeface="Cambria" panose="02040503050406030204" pitchFamily="18" charset="0"/>
                <a:cs typeface="Times New Roman" panose="02020603050405020304" pitchFamily="18" charset="0"/>
              </a:rPr>
              <a:t>«</a:t>
            </a:r>
            <a:r>
              <a:rPr lang="it-IT" sz="2400" i="1" dirty="0">
                <a:latin typeface="Cambria" panose="02040503050406030204" pitchFamily="18" charset="0"/>
                <a:cs typeface="Times New Roman" panose="02020603050405020304" pitchFamily="18" charset="0"/>
              </a:rPr>
              <a:t>In verità tu sei Cristo, figlio del Dio vivente</a:t>
            </a:r>
            <a:r>
              <a:rPr lang="it-IT" sz="2400" dirty="0">
                <a:latin typeface="Cambria" panose="02040503050406030204" pitchFamily="18" charset="0"/>
                <a:cs typeface="Times New Roman" panose="02020603050405020304" pitchFamily="18" charset="0"/>
              </a:rPr>
              <a:t>. Io ripetevo questa frase e, come fanno i bambini, mettevo una virgola dopo la parola Dio. «</a:t>
            </a:r>
            <a:r>
              <a:rPr lang="it-IT" sz="2400" dirty="0" err="1">
                <a:latin typeface="Cambria" panose="02040503050406030204" pitchFamily="18" charset="0"/>
                <a:cs typeface="Times New Roman" panose="02020603050405020304" pitchFamily="18" charset="0"/>
              </a:rPr>
              <a:t>Živago</a:t>
            </a:r>
            <a:r>
              <a:rPr lang="it-IT" sz="2400" dirty="0">
                <a:latin typeface="Cambria" panose="02040503050406030204" pitchFamily="18" charset="0"/>
                <a:cs typeface="Times New Roman" panose="02020603050405020304" pitchFamily="18" charset="0"/>
              </a:rPr>
              <a:t>» vivente risultava essere il misterioso nome di Cristo. Io non pensavo al Dio vivo, ma all’unica cosa che per me era comprensibile, il suo nome «</a:t>
            </a:r>
            <a:r>
              <a:rPr lang="it-IT" sz="2400" dirty="0" err="1">
                <a:latin typeface="Cambria" panose="02040503050406030204" pitchFamily="18" charset="0"/>
                <a:cs typeface="Times New Roman" panose="02020603050405020304" pitchFamily="18" charset="0"/>
              </a:rPr>
              <a:t>Živago</a:t>
            </a:r>
            <a:r>
              <a:rPr lang="it-IT" sz="2400" dirty="0">
                <a:latin typeface="Cambria" panose="02040503050406030204" pitchFamily="18" charset="0"/>
                <a:cs typeface="Times New Roman" panose="02020603050405020304" pitchFamily="18" charset="0"/>
              </a:rPr>
              <a:t>». Mi ci è voluta tutta la vita per rendere reale questa sensazione infantile, chiamando con questo nome il protagonista del mio romanzo»</a:t>
            </a:r>
          </a:p>
        </p:txBody>
      </p:sp>
    </p:spTree>
    <p:extLst>
      <p:ext uri="{BB962C8B-B14F-4D97-AF65-F5344CB8AC3E}">
        <p14:creationId xmlns:p14="http://schemas.microsoft.com/office/powerpoint/2010/main" val="320565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FB32722-984F-E847-8C8C-5B6C4F617D5F}"/>
              </a:ext>
            </a:extLst>
          </p:cNvPr>
          <p:cNvPicPr>
            <a:picLocks noChangeAspect="1"/>
          </p:cNvPicPr>
          <p:nvPr/>
        </p:nvPicPr>
        <p:blipFill>
          <a:blip r:embed="rId2"/>
          <a:stretch>
            <a:fillRect/>
          </a:stretch>
        </p:blipFill>
        <p:spPr>
          <a:xfrm>
            <a:off x="1771890" y="160137"/>
            <a:ext cx="8301500" cy="6537725"/>
          </a:xfrm>
          <a:prstGeom prst="rect">
            <a:avLst/>
          </a:prstGeom>
        </p:spPr>
      </p:pic>
    </p:spTree>
    <p:extLst>
      <p:ext uri="{BB962C8B-B14F-4D97-AF65-F5344CB8AC3E}">
        <p14:creationId xmlns:p14="http://schemas.microsoft.com/office/powerpoint/2010/main" val="2597149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6" y="373562"/>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841246" y="2404535"/>
            <a:ext cx="6270753" cy="3575538"/>
          </a:xfrm>
        </p:spPr>
        <p:txBody>
          <a:bodyPr vert="horz" lIns="91440" tIns="45720" rIns="91440" bIns="45720" rtlCol="0" anchor="t">
            <a:normAutofit lnSpcReduction="10000"/>
          </a:bodyPr>
          <a:lstStyle/>
          <a:p>
            <a:pPr algn="just">
              <a:lnSpc>
                <a:spcPct val="110000"/>
              </a:lnSpc>
              <a:spcAft>
                <a:spcPts val="1200"/>
              </a:spcAft>
              <a:buFont typeface="Wingdings" panose="05000000000000000000" pitchFamily="2" charset="2"/>
              <a:buChar char="v"/>
            </a:pPr>
            <a:r>
              <a:rPr lang="it-IT" sz="2400" kern="1200">
                <a:solidFill>
                  <a:schemeClr val="tx1"/>
                </a:solidFill>
                <a:latin typeface="Cambria" panose="02040503050406030204" pitchFamily="18" charset="0"/>
                <a:cs typeface="Times New Roman" panose="02020603050405020304" pitchFamily="18" charset="0"/>
              </a:rPr>
              <a:t> </a:t>
            </a:r>
            <a:r>
              <a:rPr lang="ru-RU" sz="2400" kern="1200">
                <a:solidFill>
                  <a:schemeClr val="tx1"/>
                </a:solidFill>
                <a:latin typeface="Cambria" panose="02040503050406030204" pitchFamily="18" charset="0"/>
                <a:cs typeface="Times New Roman" panose="02020603050405020304" pitchFamily="18" charset="0"/>
              </a:rPr>
              <a:t>«Писать в стол»</a:t>
            </a:r>
            <a:r>
              <a:rPr lang="it-IT" sz="2400" kern="1200">
                <a:solidFill>
                  <a:schemeClr val="tx1"/>
                </a:solidFill>
                <a:latin typeface="Cambria" panose="02040503050406030204" pitchFamily="18" charset="0"/>
                <a:cs typeface="Times New Roman" panose="02020603050405020304" pitchFamily="18" charset="0"/>
              </a:rPr>
              <a:t> (Scrivere per il cassetto)</a:t>
            </a:r>
            <a:endParaRPr lang="ru-RU" sz="2400">
              <a:latin typeface="Cambria" panose="02040503050406030204" pitchFamily="18" charset="0"/>
              <a:cs typeface="Times New Roman" panose="02020603050405020304" pitchFamily="18" charset="0"/>
            </a:endParaRPr>
          </a:p>
          <a:p>
            <a:pPr algn="just">
              <a:lnSpc>
                <a:spcPct val="120000"/>
              </a:lnSpc>
              <a:spcAft>
                <a:spcPts val="1200"/>
              </a:spcAft>
              <a:buFont typeface="Wingdings" panose="05000000000000000000" pitchFamily="2" charset="2"/>
              <a:buChar char="v"/>
            </a:pPr>
            <a:r>
              <a:rPr lang="it-IT" sz="2400" kern="1200">
                <a:solidFill>
                  <a:schemeClr val="tx1"/>
                </a:solidFill>
                <a:latin typeface="Cambria" panose="02040503050406030204" pitchFamily="18" charset="0"/>
                <a:cs typeface="Times New Roman" panose="02020603050405020304" pitchFamily="18" charset="0"/>
              </a:rPr>
              <a:t> Nell’aprile del 1954 la rivista «</a:t>
            </a:r>
            <a:r>
              <a:rPr lang="it-IT" sz="2400" b="1" kern="1200" err="1">
                <a:solidFill>
                  <a:schemeClr val="tx1"/>
                </a:solidFill>
                <a:latin typeface="Cambria" panose="02040503050406030204" pitchFamily="18" charset="0"/>
                <a:cs typeface="Times New Roman" panose="02020603050405020304" pitchFamily="18" charset="0"/>
              </a:rPr>
              <a:t>Znamja</a:t>
            </a:r>
            <a:r>
              <a:rPr lang="it-IT" sz="2400" kern="1200">
                <a:solidFill>
                  <a:schemeClr val="tx1"/>
                </a:solidFill>
                <a:latin typeface="Cambria" panose="02040503050406030204" pitchFamily="18" charset="0"/>
                <a:cs typeface="Times New Roman" panose="02020603050405020304" pitchFamily="18" charset="0"/>
              </a:rPr>
              <a:t>» pubblica una selezione delle poesie di Jurij </a:t>
            </a:r>
            <a:r>
              <a:rPr lang="it-IT" sz="2400" kern="1200" err="1">
                <a:solidFill>
                  <a:schemeClr val="tx1"/>
                </a:solidFill>
                <a:latin typeface="Cambria" panose="02040503050406030204" pitchFamily="18" charset="0"/>
                <a:cs typeface="Times New Roman" panose="02020603050405020304" pitchFamily="18" charset="0"/>
              </a:rPr>
              <a:t>Živago</a:t>
            </a:r>
            <a:endParaRPr lang="ru-RU" sz="2400">
              <a:latin typeface="Cambria" panose="02040503050406030204" pitchFamily="18" charset="0"/>
              <a:cs typeface="Times New Roman" panose="02020603050405020304" pitchFamily="18" charset="0"/>
            </a:endParaRPr>
          </a:p>
          <a:p>
            <a:pPr algn="just">
              <a:lnSpc>
                <a:spcPct val="120000"/>
              </a:lnSpc>
              <a:buFont typeface="Wingdings" panose="05000000000000000000" pitchFamily="2" charset="2"/>
              <a:buChar char="v"/>
            </a:pPr>
            <a:r>
              <a:rPr lang="it-IT" sz="2400">
                <a:latin typeface="Cambria" panose="02040503050406030204" pitchFamily="18" charset="0"/>
                <a:cs typeface="Times New Roman" panose="02020603050405020304" pitchFamily="18" charset="0"/>
              </a:rPr>
              <a:t> Nel gennaio del 1956 Pasternak inserisce le ultime modifiche nel romanzo e lo invia alle redazioni di «</a:t>
            </a:r>
            <a:r>
              <a:rPr lang="it-IT" sz="2400" b="1" err="1">
                <a:latin typeface="Cambria" panose="02040503050406030204" pitchFamily="18" charset="0"/>
                <a:cs typeface="Times New Roman" panose="02020603050405020304" pitchFamily="18" charset="0"/>
              </a:rPr>
              <a:t>Znamja</a:t>
            </a:r>
            <a:r>
              <a:rPr lang="it-IT" sz="2400">
                <a:latin typeface="Cambria" panose="02040503050406030204" pitchFamily="18" charset="0"/>
                <a:cs typeface="Times New Roman" panose="02020603050405020304" pitchFamily="18" charset="0"/>
              </a:rPr>
              <a:t>» e di «</a:t>
            </a:r>
            <a:r>
              <a:rPr lang="it-IT" sz="2400" b="1" err="1">
                <a:latin typeface="Cambria" panose="02040503050406030204" pitchFamily="18" charset="0"/>
                <a:cs typeface="Times New Roman" panose="02020603050405020304" pitchFamily="18" charset="0"/>
              </a:rPr>
              <a:t>Novyj</a:t>
            </a:r>
            <a:r>
              <a:rPr lang="it-IT" sz="2400" b="1">
                <a:latin typeface="Cambria" panose="02040503050406030204" pitchFamily="18" charset="0"/>
                <a:cs typeface="Times New Roman" panose="02020603050405020304" pitchFamily="18" charset="0"/>
              </a:rPr>
              <a:t> </a:t>
            </a:r>
            <a:r>
              <a:rPr lang="it-IT" sz="2400" b="1" err="1">
                <a:latin typeface="Cambria" panose="02040503050406030204" pitchFamily="18" charset="0"/>
                <a:cs typeface="Times New Roman" panose="02020603050405020304" pitchFamily="18" charset="0"/>
              </a:rPr>
              <a:t>mir</a:t>
            </a:r>
            <a:r>
              <a:rPr lang="it-IT" sz="2400">
                <a:latin typeface="Cambria" panose="02040503050406030204" pitchFamily="18" charset="0"/>
                <a:cs typeface="Times New Roman" panose="02020603050405020304" pitchFamily="18" charset="0"/>
              </a:rPr>
              <a:t>»</a:t>
            </a:r>
            <a:endParaRPr lang="en-US" sz="2400" kern="1200">
              <a:solidFill>
                <a:schemeClr val="tx1"/>
              </a:solidFill>
              <a:latin typeface="Cambria" panose="020405030504060302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37A94206-3C5D-4437-B13E-83537548D190}"/>
              </a:ext>
            </a:extLst>
          </p:cNvPr>
          <p:cNvPicPr>
            <a:picLocks noChangeAspect="1"/>
          </p:cNvPicPr>
          <p:nvPr/>
        </p:nvPicPr>
        <p:blipFill>
          <a:blip r:embed="rId2"/>
          <a:stretch>
            <a:fillRect/>
          </a:stretch>
        </p:blipFill>
        <p:spPr>
          <a:xfrm>
            <a:off x="7703092" y="373562"/>
            <a:ext cx="4012808" cy="6110875"/>
          </a:xfrm>
          <a:prstGeom prst="rect">
            <a:avLst/>
          </a:prstGeom>
        </p:spPr>
      </p:pic>
    </p:spTree>
    <p:extLst>
      <p:ext uri="{BB962C8B-B14F-4D97-AF65-F5344CB8AC3E}">
        <p14:creationId xmlns:p14="http://schemas.microsoft.com/office/powerpoint/2010/main" val="355097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9CCBA5B8-D4EF-D044-8503-868062A369B2}"/>
              </a:ext>
            </a:extLst>
          </p:cNvPr>
          <p:cNvPicPr>
            <a:picLocks noGrp="1" noChangeAspect="1"/>
          </p:cNvPicPr>
          <p:nvPr>
            <p:ph idx="1"/>
          </p:nvPr>
        </p:nvPicPr>
        <p:blipFill rotWithShape="1">
          <a:blip r:embed="rId2"/>
          <a:srcRect l="5471" r="7848"/>
          <a:stretch/>
        </p:blipFill>
        <p:spPr>
          <a:xfrm>
            <a:off x="239842" y="1525822"/>
            <a:ext cx="3462728" cy="4351338"/>
          </a:xfrm>
        </p:spPr>
      </p:pic>
      <p:pic>
        <p:nvPicPr>
          <p:cNvPr id="7" name="Immagine 6" descr="Immagine che contiene testo&#10;&#10;Descrizione generata automaticamente">
            <a:extLst>
              <a:ext uri="{FF2B5EF4-FFF2-40B4-BE49-F238E27FC236}">
                <a16:creationId xmlns:a16="http://schemas.microsoft.com/office/drawing/2014/main" id="{848554C3-76B7-3541-809B-12B87ABCDA64}"/>
              </a:ext>
            </a:extLst>
          </p:cNvPr>
          <p:cNvPicPr>
            <a:picLocks noChangeAspect="1"/>
          </p:cNvPicPr>
          <p:nvPr/>
        </p:nvPicPr>
        <p:blipFill rotWithShape="1">
          <a:blip r:embed="rId3"/>
          <a:srcRect l="2181"/>
          <a:stretch/>
        </p:blipFill>
        <p:spPr>
          <a:xfrm>
            <a:off x="3987384" y="182562"/>
            <a:ext cx="8204616" cy="6492875"/>
          </a:xfrm>
          <a:prstGeom prst="rect">
            <a:avLst/>
          </a:prstGeom>
        </p:spPr>
      </p:pic>
    </p:spTree>
    <p:extLst>
      <p:ext uri="{BB962C8B-B14F-4D97-AF65-F5344CB8AC3E}">
        <p14:creationId xmlns:p14="http://schemas.microsoft.com/office/powerpoint/2010/main" val="3627940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6" y="373562"/>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841246" y="2548469"/>
            <a:ext cx="6270753" cy="3575538"/>
          </a:xfrm>
        </p:spPr>
        <p:txBody>
          <a:bodyPr vert="horz" lIns="91440" tIns="45720" rIns="91440" bIns="45720" rtlCol="0" anchor="t">
            <a:normAutofit/>
          </a:bodyPr>
          <a:lstStyle/>
          <a:p>
            <a:pPr algn="just">
              <a:lnSpc>
                <a:spcPct val="100000"/>
              </a:lnSpc>
              <a:spcAft>
                <a:spcPts val="1200"/>
              </a:spcAft>
              <a:buFont typeface="Wingdings" panose="05000000000000000000" pitchFamily="2" charset="2"/>
              <a:buChar char="v"/>
            </a:pPr>
            <a:r>
              <a:rPr lang="it-IT" sz="2400" dirty="0">
                <a:latin typeface="Cambria" panose="02040503050406030204" pitchFamily="18" charset="0"/>
                <a:cs typeface="Times New Roman" panose="02020603050405020304" pitchFamily="18" charset="0"/>
              </a:rPr>
              <a:t> Nel settembre del 1956 «</a:t>
            </a:r>
            <a:r>
              <a:rPr lang="it-IT" sz="2400" dirty="0" err="1">
                <a:latin typeface="Cambria" panose="02040503050406030204" pitchFamily="18" charset="0"/>
                <a:cs typeface="Times New Roman" panose="02020603050405020304" pitchFamily="18" charset="0"/>
              </a:rPr>
              <a:t>Novyj</a:t>
            </a:r>
            <a:r>
              <a:rPr lang="it-IT" sz="2400" dirty="0">
                <a:latin typeface="Cambria" panose="02040503050406030204" pitchFamily="18" charset="0"/>
                <a:cs typeface="Times New Roman" panose="02020603050405020304" pitchFamily="18" charset="0"/>
              </a:rPr>
              <a:t> </a:t>
            </a:r>
            <a:r>
              <a:rPr lang="it-IT" sz="2400" dirty="0" err="1">
                <a:latin typeface="Cambria" panose="02040503050406030204" pitchFamily="18" charset="0"/>
                <a:cs typeface="Times New Roman" panose="02020603050405020304" pitchFamily="18" charset="0"/>
              </a:rPr>
              <a:t>mir</a:t>
            </a:r>
            <a:r>
              <a:rPr lang="it-IT" sz="2400" dirty="0">
                <a:latin typeface="Cambria" panose="02040503050406030204" pitchFamily="18" charset="0"/>
                <a:cs typeface="Times New Roman" panose="02020603050405020304" pitchFamily="18" charset="0"/>
              </a:rPr>
              <a:t>» comunica a Pasternak il rifiuto del dattiloscritto</a:t>
            </a:r>
            <a:endParaRPr lang="en-US" sz="2400" dirty="0">
              <a:latin typeface="Cambria" panose="02040503050406030204" pitchFamily="18" charset="0"/>
              <a:cs typeface="Times New Roman" panose="02020603050405020304" pitchFamily="18" charset="0"/>
            </a:endParaRPr>
          </a:p>
          <a:p>
            <a:pPr algn="just">
              <a:lnSpc>
                <a:spcPct val="100000"/>
              </a:lnSpc>
              <a:spcAft>
                <a:spcPts val="1200"/>
              </a:spcAft>
              <a:buFont typeface="Wingdings" panose="05000000000000000000" pitchFamily="2" charset="2"/>
              <a:buChar char="v"/>
            </a:pPr>
            <a:endParaRPr lang="en-US" sz="2400" kern="1200" dirty="0">
              <a:solidFill>
                <a:schemeClr val="tx1"/>
              </a:solidFill>
              <a:latin typeface="Cambria" panose="020405030504060302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37A94206-3C5D-4437-B13E-83537548D190}"/>
              </a:ext>
            </a:extLst>
          </p:cNvPr>
          <p:cNvPicPr>
            <a:picLocks noChangeAspect="1"/>
          </p:cNvPicPr>
          <p:nvPr/>
        </p:nvPicPr>
        <p:blipFill>
          <a:blip r:embed="rId2"/>
          <a:stretch>
            <a:fillRect/>
          </a:stretch>
        </p:blipFill>
        <p:spPr>
          <a:xfrm>
            <a:off x="7703092" y="373562"/>
            <a:ext cx="4012808" cy="6110875"/>
          </a:xfrm>
          <a:prstGeom prst="rect">
            <a:avLst/>
          </a:prstGeom>
        </p:spPr>
      </p:pic>
    </p:spTree>
    <p:extLst>
      <p:ext uri="{BB962C8B-B14F-4D97-AF65-F5344CB8AC3E}">
        <p14:creationId xmlns:p14="http://schemas.microsoft.com/office/powerpoint/2010/main" val="2842763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165294" y="482511"/>
            <a:ext cx="5597131" cy="1871106"/>
          </a:xfrm>
        </p:spPr>
        <p:txBody>
          <a:bodyPr vert="horz" lIns="91440" tIns="45720" rIns="91440" bIns="45720" rtlCol="0" anchor="b">
            <a:normAutofit/>
          </a:bodyPr>
          <a:lstStyle/>
          <a:p>
            <a:pPr algn="ctr"/>
            <a:r>
              <a:rPr lang="ru-RU" b="1" kern="1200" dirty="0">
                <a:solidFill>
                  <a:srgbClr val="520103"/>
                </a:solidFill>
                <a:latin typeface="Cambria" panose="02040503050406030204" pitchFamily="18" charset="0"/>
                <a:cs typeface="Times New Roman" panose="02020603050405020304" pitchFamily="18" charset="0"/>
              </a:rPr>
              <a:t>Доктор Живаго (1945-1956)</a:t>
            </a:r>
            <a:endParaRPr lang="en-US" b="1" kern="1200" dirty="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225751" y="2788171"/>
            <a:ext cx="4815040" cy="3708484"/>
          </a:xfrm>
        </p:spPr>
        <p:txBody>
          <a:bodyPr vert="horz" lIns="91440" tIns="45720" rIns="91440" bIns="45720" rtlCol="0" anchor="t">
            <a:normAutofit/>
          </a:bodyPr>
          <a:lstStyle/>
          <a:p>
            <a:pPr algn="just">
              <a:lnSpc>
                <a:spcPct val="100000"/>
              </a:lnSpc>
              <a:buFont typeface="Wingdings" panose="05000000000000000000" pitchFamily="2" charset="2"/>
              <a:buChar char="v"/>
            </a:pPr>
            <a:r>
              <a:rPr lang="it-IT" sz="2200" kern="1200" dirty="0">
                <a:solidFill>
                  <a:schemeClr val="tx1"/>
                </a:solidFill>
                <a:latin typeface="Cambria" panose="02040503050406030204" pitchFamily="18" charset="0"/>
                <a:cs typeface="Times New Roman" panose="02020603050405020304" pitchFamily="18" charset="0"/>
              </a:rPr>
              <a:t> Attraverso l’agente letterario Sergio D’Angelo il dattiloscritto arriva in Italia e viene pubblicato da Feltrinelli nel 1957 nella traduzione di P. </a:t>
            </a:r>
            <a:r>
              <a:rPr lang="it-IT" sz="2200" kern="1200" dirty="0" err="1">
                <a:solidFill>
                  <a:schemeClr val="tx1"/>
                </a:solidFill>
                <a:latin typeface="Cambria" panose="02040503050406030204" pitchFamily="18" charset="0"/>
                <a:cs typeface="Times New Roman" panose="02020603050405020304" pitchFamily="18" charset="0"/>
              </a:rPr>
              <a:t>Zveteremich</a:t>
            </a:r>
            <a:endParaRPr lang="ru-RU" sz="2200" kern="1200" dirty="0">
              <a:solidFill>
                <a:schemeClr val="tx1"/>
              </a:solidFill>
              <a:latin typeface="Cambria" panose="02040503050406030204" pitchFamily="18" charset="0"/>
              <a:cs typeface="Times New Roman" panose="02020603050405020304" pitchFamily="18" charset="0"/>
            </a:endParaRPr>
          </a:p>
          <a:p>
            <a:pPr>
              <a:lnSpc>
                <a:spcPct val="100000"/>
              </a:lnSpc>
              <a:buFont typeface="Wingdings" panose="05000000000000000000" pitchFamily="2" charset="2"/>
              <a:buChar char="v"/>
            </a:pPr>
            <a:endParaRPr lang="ru-RU" sz="2200" dirty="0">
              <a:latin typeface="Times New Roman" panose="02020603050405020304" pitchFamily="18" charset="0"/>
              <a:cs typeface="Times New Roman" panose="02020603050405020304" pitchFamily="18" charset="0"/>
            </a:endParaRPr>
          </a:p>
          <a:p>
            <a:pPr>
              <a:lnSpc>
                <a:spcPct val="100000"/>
              </a:lnSpc>
              <a:buFont typeface="Wingdings" panose="05000000000000000000" pitchFamily="2" charset="2"/>
              <a:buChar char="v"/>
            </a:pPr>
            <a:endParaRPr lang="en-US" sz="2200" kern="1200" dirty="0">
              <a:solidFill>
                <a:schemeClr val="tx1"/>
              </a:solidFill>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A2EDC963-B316-8140-A78F-565E82049E54}"/>
              </a:ext>
            </a:extLst>
          </p:cNvPr>
          <p:cNvPicPr>
            <a:picLocks noChangeAspect="1"/>
          </p:cNvPicPr>
          <p:nvPr/>
        </p:nvPicPr>
        <p:blipFill rotWithShape="1">
          <a:blip r:embed="rId2"/>
          <a:srcRect l="4138" t="2656" r="3755" b="6192"/>
          <a:stretch/>
        </p:blipFill>
        <p:spPr>
          <a:xfrm>
            <a:off x="5266544" y="1113019"/>
            <a:ext cx="6925456" cy="4631961"/>
          </a:xfrm>
          <a:prstGeom prst="rect">
            <a:avLst/>
          </a:prstGeom>
        </p:spPr>
      </p:pic>
    </p:spTree>
    <p:extLst>
      <p:ext uri="{BB962C8B-B14F-4D97-AF65-F5344CB8AC3E}">
        <p14:creationId xmlns:p14="http://schemas.microsoft.com/office/powerpoint/2010/main" val="3840121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7" y="395033"/>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841247" y="2868951"/>
            <a:ext cx="5610353" cy="3576320"/>
          </a:xfrm>
        </p:spPr>
        <p:txBody>
          <a:bodyPr vert="horz" lIns="91440" tIns="45720" rIns="91440" bIns="45720" rtlCol="0" anchor="t">
            <a:normAutofit/>
          </a:bodyPr>
          <a:lstStyle/>
          <a:p>
            <a:pPr algn="just">
              <a:lnSpc>
                <a:spcPct val="100000"/>
              </a:lnSpc>
              <a:buFont typeface="Wingdings" panose="05000000000000000000" pitchFamily="2" charset="2"/>
              <a:buChar char="v"/>
            </a:pPr>
            <a:r>
              <a:rPr lang="it-IT" sz="2400">
                <a:latin typeface="Cambria" panose="02040503050406030204" pitchFamily="18" charset="0"/>
                <a:cs typeface="Times New Roman" panose="02020603050405020304" pitchFamily="18" charset="0"/>
              </a:rPr>
              <a:t> </a:t>
            </a:r>
            <a:r>
              <a:rPr lang="en-US" sz="2400">
                <a:latin typeface="Cambria" panose="02040503050406030204" pitchFamily="18" charset="0"/>
                <a:cs typeface="Times New Roman" panose="02020603050405020304" pitchFamily="18" charset="0"/>
              </a:rPr>
              <a:t> Nel 1958 a Pasternak </a:t>
            </a:r>
            <a:r>
              <a:rPr lang="en-US" sz="2400" err="1">
                <a:latin typeface="Cambria" panose="02040503050406030204" pitchFamily="18" charset="0"/>
                <a:cs typeface="Times New Roman" panose="02020603050405020304" pitchFamily="18" charset="0"/>
              </a:rPr>
              <a:t>viene</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assegnato</a:t>
            </a:r>
            <a:r>
              <a:rPr lang="en-US" sz="2400">
                <a:latin typeface="Cambria" panose="02040503050406030204" pitchFamily="18" charset="0"/>
                <a:cs typeface="Times New Roman" panose="02020603050405020304" pitchFamily="18" charset="0"/>
              </a:rPr>
              <a:t> il </a:t>
            </a:r>
            <a:r>
              <a:rPr lang="en-US" sz="2400" err="1">
                <a:latin typeface="Cambria" panose="02040503050406030204" pitchFamily="18" charset="0"/>
                <a:cs typeface="Times New Roman" panose="02020603050405020304" pitchFamily="18" charset="0"/>
              </a:rPr>
              <a:t>premio</a:t>
            </a:r>
            <a:r>
              <a:rPr lang="en-US" sz="2400">
                <a:latin typeface="Cambria" panose="02040503050406030204" pitchFamily="18" charset="0"/>
                <a:cs typeface="Times New Roman" panose="02020603050405020304" pitchFamily="18" charset="0"/>
              </a:rPr>
              <a:t> Nobel per la </a:t>
            </a:r>
            <a:r>
              <a:rPr lang="en-US" sz="2400" err="1">
                <a:latin typeface="Cambria" panose="02040503050406030204" pitchFamily="18" charset="0"/>
                <a:cs typeface="Times New Roman" panose="02020603050405020304" pitchFamily="18" charset="0"/>
              </a:rPr>
              <a:t>letteratura</a:t>
            </a:r>
            <a:endParaRPr lang="en-US" sz="2400">
              <a:latin typeface="Cambria" panose="02040503050406030204" pitchFamily="18" charset="0"/>
              <a:cs typeface="Times New Roman" panose="02020603050405020304" pitchFamily="18" charset="0"/>
            </a:endParaRPr>
          </a:p>
          <a:p>
            <a:pPr algn="just">
              <a:lnSpc>
                <a:spcPct val="100000"/>
              </a:lnSpc>
              <a:buFont typeface="Wingdings" panose="05000000000000000000" pitchFamily="2" charset="2"/>
              <a:buChar char="v"/>
            </a:pPr>
            <a:endParaRPr lang="en-US" sz="2400">
              <a:latin typeface="Cambria" panose="02040503050406030204" pitchFamily="18" charset="0"/>
              <a:cs typeface="Times New Roman" panose="02020603050405020304" pitchFamily="18" charset="0"/>
            </a:endParaRPr>
          </a:p>
          <a:p>
            <a:pPr algn="just">
              <a:lnSpc>
                <a:spcPct val="100000"/>
              </a:lnSpc>
              <a:buFont typeface="Wingdings" panose="05000000000000000000" pitchFamily="2" charset="2"/>
              <a:buChar char="v"/>
            </a:pPr>
            <a:endParaRPr lang="ru-RU" sz="2400">
              <a:latin typeface="Cambria" panose="02040503050406030204" pitchFamily="18" charset="0"/>
              <a:cs typeface="Times New Roman" panose="02020603050405020304" pitchFamily="18" charset="0"/>
            </a:endParaRPr>
          </a:p>
          <a:p>
            <a:pPr>
              <a:buFont typeface="Wingdings" panose="05000000000000000000" pitchFamily="2" charset="2"/>
              <a:buChar char="v"/>
            </a:pPr>
            <a:endParaRPr lang="ru-RU" sz="2000">
              <a:latin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sz="2000" kern="1200">
              <a:solidFill>
                <a:schemeClr val="tx1"/>
              </a:solidFill>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E0DC1181-1373-494D-8C03-92EF76642AC2}"/>
              </a:ext>
            </a:extLst>
          </p:cNvPr>
          <p:cNvPicPr>
            <a:picLocks noChangeAspect="1"/>
          </p:cNvPicPr>
          <p:nvPr/>
        </p:nvPicPr>
        <p:blipFill>
          <a:blip r:embed="rId2"/>
          <a:stretch>
            <a:fillRect/>
          </a:stretch>
        </p:blipFill>
        <p:spPr>
          <a:xfrm>
            <a:off x="7713277" y="395033"/>
            <a:ext cx="4002623" cy="6110875"/>
          </a:xfrm>
          <a:prstGeom prst="rect">
            <a:avLst/>
          </a:prstGeom>
        </p:spPr>
      </p:pic>
      <p:pic>
        <p:nvPicPr>
          <p:cNvPr id="5" name="Immagine 4">
            <a:extLst>
              <a:ext uri="{FF2B5EF4-FFF2-40B4-BE49-F238E27FC236}">
                <a16:creationId xmlns:a16="http://schemas.microsoft.com/office/drawing/2014/main" id="{7225A1AF-D71B-944C-9389-741F5223A10A}"/>
              </a:ext>
            </a:extLst>
          </p:cNvPr>
          <p:cNvPicPr>
            <a:picLocks noChangeAspect="1"/>
          </p:cNvPicPr>
          <p:nvPr/>
        </p:nvPicPr>
        <p:blipFill>
          <a:blip r:embed="rId3"/>
          <a:stretch>
            <a:fillRect/>
          </a:stretch>
        </p:blipFill>
        <p:spPr>
          <a:xfrm>
            <a:off x="7279140" y="373563"/>
            <a:ext cx="4528201" cy="6110874"/>
          </a:xfrm>
          <a:prstGeom prst="rect">
            <a:avLst/>
          </a:prstGeom>
        </p:spPr>
      </p:pic>
    </p:spTree>
    <p:extLst>
      <p:ext uri="{BB962C8B-B14F-4D97-AF65-F5344CB8AC3E}">
        <p14:creationId xmlns:p14="http://schemas.microsoft.com/office/powerpoint/2010/main" val="3129437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5D6611-A0F1-4B4A-A77A-C0985FC6DB90}"/>
              </a:ext>
            </a:extLst>
          </p:cNvPr>
          <p:cNvSpPr>
            <a:spLocks noGrp="1"/>
          </p:cNvSpPr>
          <p:nvPr>
            <p:ph type="title"/>
          </p:nvPr>
        </p:nvSpPr>
        <p:spPr/>
        <p:txBody>
          <a:bodyPr>
            <a:normAutofit/>
          </a:bodyPr>
          <a:lstStyle/>
          <a:p>
            <a:pPr algn="ctr"/>
            <a:r>
              <a:rPr lang="it-IT" sz="4000" dirty="0">
                <a:solidFill>
                  <a:srgbClr val="520103"/>
                </a:solidFill>
                <a:latin typeface="Cambria" panose="02040503050406030204" pitchFamily="18" charset="0"/>
              </a:rPr>
              <a:t>Gli anni Trenta</a:t>
            </a:r>
          </a:p>
        </p:txBody>
      </p:sp>
      <p:sp>
        <p:nvSpPr>
          <p:cNvPr id="3" name="Segnaposto contenuto 2">
            <a:extLst>
              <a:ext uri="{FF2B5EF4-FFF2-40B4-BE49-F238E27FC236}">
                <a16:creationId xmlns:a16="http://schemas.microsoft.com/office/drawing/2014/main" id="{6CA6D824-F8CE-5743-A109-14C083F9EA3B}"/>
              </a:ext>
            </a:extLst>
          </p:cNvPr>
          <p:cNvSpPr>
            <a:spLocks noGrp="1"/>
          </p:cNvSpPr>
          <p:nvPr>
            <p:ph idx="1"/>
          </p:nvPr>
        </p:nvSpPr>
        <p:spPr/>
        <p:txBody>
          <a:bodyPr>
            <a:normAutofit/>
          </a:bodyPr>
          <a:lstStyle/>
          <a:p>
            <a:pPr algn="just">
              <a:lnSpc>
                <a:spcPct val="100000"/>
              </a:lnSpc>
            </a:pPr>
            <a:r>
              <a:rPr lang="it-IT" sz="2400" dirty="0">
                <a:latin typeface="Cambria" panose="02040503050406030204" pitchFamily="18" charset="0"/>
              </a:rPr>
              <a:t>Il periodo staliniano: i piani quinquennali, l’Unione degli scrittori, le purghe, i processi farsa</a:t>
            </a:r>
          </a:p>
          <a:p>
            <a:pPr algn="just">
              <a:lnSpc>
                <a:spcPct val="100000"/>
              </a:lnSpc>
            </a:pPr>
            <a:r>
              <a:rPr lang="it-IT" sz="2400" dirty="0">
                <a:latin typeface="Cambria" panose="02040503050406030204" pitchFamily="18" charset="0"/>
              </a:rPr>
              <a:t>Esilio interno e ‘rifugio’ in Georgia, tra i suoi poeti</a:t>
            </a:r>
          </a:p>
          <a:p>
            <a:pPr algn="just">
              <a:lnSpc>
                <a:spcPct val="100000"/>
              </a:lnSpc>
            </a:pPr>
            <a:r>
              <a:rPr lang="it-IT" sz="2400" dirty="0">
                <a:latin typeface="Cambria" panose="02040503050406030204" pitchFamily="18" charset="0"/>
              </a:rPr>
              <a:t>Dal 1932, per più di 10 anni, Pasternak tace come poeta</a:t>
            </a:r>
          </a:p>
          <a:p>
            <a:pPr algn="just">
              <a:lnSpc>
                <a:spcPct val="100000"/>
              </a:lnSpc>
            </a:pPr>
            <a:r>
              <a:rPr lang="it-IT" sz="2400" dirty="0">
                <a:latin typeface="Cambria" panose="02040503050406030204" pitchFamily="18" charset="0"/>
              </a:rPr>
              <a:t>Nel 1936 si trasferisce con la famiglia nella dacia nel villaggio degli scrittori di </a:t>
            </a:r>
            <a:r>
              <a:rPr lang="it-IT" sz="2400" dirty="0" err="1">
                <a:latin typeface="Cambria" panose="02040503050406030204" pitchFamily="18" charset="0"/>
              </a:rPr>
              <a:t>Peredelkino</a:t>
            </a:r>
            <a:endParaRPr lang="it-IT" sz="2400" dirty="0">
              <a:latin typeface="Cambria" panose="02040503050406030204" pitchFamily="18" charset="0"/>
            </a:endParaRPr>
          </a:p>
          <a:p>
            <a:pPr algn="just">
              <a:lnSpc>
                <a:spcPct val="100000"/>
              </a:lnSpc>
            </a:pPr>
            <a:r>
              <a:rPr lang="it-IT" sz="2400" dirty="0">
                <a:latin typeface="Cambria" panose="02040503050406030204" pitchFamily="18" charset="0"/>
              </a:rPr>
              <a:t>“È un miracolo che sia sopravvissuto alla tempesta senza piegarsi al servilismo intellettuale, conservando intatta tutta la sua dignità di scrittore”</a:t>
            </a:r>
          </a:p>
          <a:p>
            <a:pPr algn="just">
              <a:lnSpc>
                <a:spcPct val="100000"/>
              </a:lnSpc>
            </a:pPr>
            <a:endParaRPr lang="it-IT" sz="2400" dirty="0">
              <a:latin typeface="Cambria" panose="02040503050406030204" pitchFamily="18" charset="0"/>
            </a:endParaRPr>
          </a:p>
          <a:p>
            <a:pPr algn="just">
              <a:lnSpc>
                <a:spcPct val="100000"/>
              </a:lnSpc>
            </a:pPr>
            <a:endParaRPr lang="it-IT" sz="2400" dirty="0">
              <a:latin typeface="Cambria" panose="02040503050406030204" pitchFamily="18" charset="0"/>
            </a:endParaRPr>
          </a:p>
          <a:p>
            <a:pPr algn="just">
              <a:lnSpc>
                <a:spcPct val="100000"/>
              </a:lnSpc>
            </a:pPr>
            <a:endParaRPr lang="it-IT" sz="2400" dirty="0">
              <a:latin typeface="Cambria" panose="02040503050406030204" pitchFamily="18" charset="0"/>
            </a:endParaRPr>
          </a:p>
        </p:txBody>
      </p:sp>
    </p:spTree>
    <p:extLst>
      <p:ext uri="{BB962C8B-B14F-4D97-AF65-F5344CB8AC3E}">
        <p14:creationId xmlns:p14="http://schemas.microsoft.com/office/powerpoint/2010/main" val="1739662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7" y="225699"/>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688847" y="2557696"/>
            <a:ext cx="6118353" cy="3786738"/>
          </a:xfrm>
        </p:spPr>
        <p:txBody>
          <a:bodyPr vert="horz" lIns="91440" tIns="45720" rIns="91440" bIns="45720" rtlCol="0" anchor="t">
            <a:normAutofit fontScale="92500"/>
          </a:bodyPr>
          <a:lstStyle/>
          <a:p>
            <a:pPr algn="just">
              <a:lnSpc>
                <a:spcPct val="100000"/>
              </a:lnSpc>
              <a:buFont typeface="Wingdings" panose="05000000000000000000" pitchFamily="2" charset="2"/>
              <a:buChar char="v"/>
            </a:pPr>
            <a:r>
              <a:rPr lang="it-IT" sz="2400">
                <a:latin typeface="Cambria" panose="02040503050406030204" pitchFamily="18" charset="0"/>
                <a:cs typeface="Times New Roman" panose="02020603050405020304" pitchFamily="18" charset="0"/>
              </a:rPr>
              <a:t> Inizia una campagna persecutoria ai danni di Pasternak</a:t>
            </a:r>
          </a:p>
          <a:p>
            <a:pPr algn="just">
              <a:lnSpc>
                <a:spcPct val="100000"/>
              </a:lnSpc>
              <a:buFont typeface="Wingdings" panose="05000000000000000000" pitchFamily="2" charset="2"/>
              <a:buChar char="v"/>
            </a:pPr>
            <a:r>
              <a:rPr lang="it-IT" sz="2400">
                <a:latin typeface="Cambria" panose="02040503050406030204" pitchFamily="18" charset="0"/>
                <a:cs typeface="Times New Roman" panose="02020603050405020304" pitchFamily="18" charset="0"/>
              </a:rPr>
              <a:t> Il 29 ottobre del 1958 Pasternak invia un telegramma a Stoccolma, rinunciando al premio Nobel</a:t>
            </a:r>
          </a:p>
          <a:p>
            <a:pPr algn="just">
              <a:lnSpc>
                <a:spcPct val="100000"/>
              </a:lnSpc>
              <a:buFont typeface="Wingdings" panose="05000000000000000000" pitchFamily="2" charset="2"/>
              <a:buChar char="v"/>
            </a:pPr>
            <a:r>
              <a:rPr lang="it-IT" sz="2400">
                <a:latin typeface="Cambria" panose="02040503050406030204" pitchFamily="18" charset="0"/>
                <a:cs typeface="Times New Roman" panose="02020603050405020304" pitchFamily="18" charset="0"/>
              </a:rPr>
              <a:t> “In considerazione del significato che a questo riconoscimento è stato dato nella società a cui appartengo, devo rinunciare a questo premio immeritato che mi è stato attribuito. Non vi dispiaccia questa mia volontaria rinuncia”</a:t>
            </a:r>
          </a:p>
          <a:p>
            <a:pPr algn="just">
              <a:lnSpc>
                <a:spcPct val="100000"/>
              </a:lnSpc>
              <a:buFont typeface="Wingdings" panose="05000000000000000000" pitchFamily="2" charset="2"/>
              <a:buChar char="v"/>
            </a:pPr>
            <a:endParaRPr lang="en-US" sz="2400">
              <a:latin typeface="Cambria" panose="02040503050406030204" pitchFamily="18" charset="0"/>
              <a:cs typeface="Times New Roman" panose="02020603050405020304" pitchFamily="18" charset="0"/>
            </a:endParaRPr>
          </a:p>
          <a:p>
            <a:pPr algn="just">
              <a:lnSpc>
                <a:spcPct val="100000"/>
              </a:lnSpc>
              <a:buFont typeface="Wingdings" panose="05000000000000000000" pitchFamily="2" charset="2"/>
              <a:buChar char="v"/>
            </a:pPr>
            <a:endParaRPr lang="ru-RU" sz="2400">
              <a:latin typeface="Cambria" panose="02040503050406030204" pitchFamily="18" charset="0"/>
              <a:cs typeface="Times New Roman" panose="02020603050405020304" pitchFamily="18" charset="0"/>
            </a:endParaRPr>
          </a:p>
          <a:p>
            <a:pPr>
              <a:buFont typeface="Wingdings" panose="05000000000000000000" pitchFamily="2" charset="2"/>
              <a:buChar char="v"/>
            </a:pPr>
            <a:endParaRPr lang="ru-RU" sz="2000">
              <a:latin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sz="2000" kern="1200">
              <a:solidFill>
                <a:schemeClr val="tx1"/>
              </a:solidFill>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E0DC1181-1373-494D-8C03-92EF76642AC2}"/>
              </a:ext>
            </a:extLst>
          </p:cNvPr>
          <p:cNvPicPr>
            <a:picLocks noChangeAspect="1"/>
          </p:cNvPicPr>
          <p:nvPr/>
        </p:nvPicPr>
        <p:blipFill>
          <a:blip r:embed="rId3"/>
          <a:stretch>
            <a:fillRect/>
          </a:stretch>
        </p:blipFill>
        <p:spPr>
          <a:xfrm>
            <a:off x="7713277" y="395033"/>
            <a:ext cx="4002623" cy="6110875"/>
          </a:xfrm>
          <a:prstGeom prst="rect">
            <a:avLst/>
          </a:prstGeom>
        </p:spPr>
      </p:pic>
      <p:pic>
        <p:nvPicPr>
          <p:cNvPr id="6" name="Immagine 5">
            <a:extLst>
              <a:ext uri="{FF2B5EF4-FFF2-40B4-BE49-F238E27FC236}">
                <a16:creationId xmlns:a16="http://schemas.microsoft.com/office/drawing/2014/main" id="{963F8672-6D21-604E-B416-FA84F0F41DEB}"/>
              </a:ext>
            </a:extLst>
          </p:cNvPr>
          <p:cNvPicPr>
            <a:picLocks noChangeAspect="1"/>
          </p:cNvPicPr>
          <p:nvPr/>
        </p:nvPicPr>
        <p:blipFill>
          <a:blip r:embed="rId4"/>
          <a:stretch>
            <a:fillRect/>
          </a:stretch>
        </p:blipFill>
        <p:spPr>
          <a:xfrm>
            <a:off x="7268981" y="358535"/>
            <a:ext cx="4528200" cy="6140929"/>
          </a:xfrm>
          <a:prstGeom prst="rect">
            <a:avLst/>
          </a:prstGeom>
        </p:spPr>
      </p:pic>
    </p:spTree>
    <p:extLst>
      <p:ext uri="{BB962C8B-B14F-4D97-AF65-F5344CB8AC3E}">
        <p14:creationId xmlns:p14="http://schemas.microsoft.com/office/powerpoint/2010/main" val="3966644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7" y="225699"/>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E0DC1181-1373-494D-8C03-92EF76642AC2}"/>
              </a:ext>
            </a:extLst>
          </p:cNvPr>
          <p:cNvPicPr>
            <a:picLocks noChangeAspect="1"/>
          </p:cNvPicPr>
          <p:nvPr/>
        </p:nvPicPr>
        <p:blipFill>
          <a:blip r:embed="rId3"/>
          <a:stretch>
            <a:fillRect/>
          </a:stretch>
        </p:blipFill>
        <p:spPr>
          <a:xfrm>
            <a:off x="7713277" y="395033"/>
            <a:ext cx="4002623" cy="6110875"/>
          </a:xfrm>
          <a:prstGeom prst="rect">
            <a:avLst/>
          </a:prstGeom>
        </p:spPr>
      </p:pic>
      <p:pic>
        <p:nvPicPr>
          <p:cNvPr id="6" name="Immagine 5">
            <a:extLst>
              <a:ext uri="{FF2B5EF4-FFF2-40B4-BE49-F238E27FC236}">
                <a16:creationId xmlns:a16="http://schemas.microsoft.com/office/drawing/2014/main" id="{963F8672-6D21-604E-B416-FA84F0F41DEB}"/>
              </a:ext>
            </a:extLst>
          </p:cNvPr>
          <p:cNvPicPr>
            <a:picLocks noChangeAspect="1"/>
          </p:cNvPicPr>
          <p:nvPr/>
        </p:nvPicPr>
        <p:blipFill>
          <a:blip r:embed="rId4"/>
          <a:stretch>
            <a:fillRect/>
          </a:stretch>
        </p:blipFill>
        <p:spPr>
          <a:xfrm>
            <a:off x="7268981" y="358535"/>
            <a:ext cx="4528200" cy="6140929"/>
          </a:xfrm>
          <a:prstGeom prst="rect">
            <a:avLst/>
          </a:prstGeom>
        </p:spPr>
      </p:pic>
      <p:sp>
        <p:nvSpPr>
          <p:cNvPr id="7" name="Rettangolo 6">
            <a:extLst>
              <a:ext uri="{FF2B5EF4-FFF2-40B4-BE49-F238E27FC236}">
                <a16:creationId xmlns:a16="http://schemas.microsoft.com/office/drawing/2014/main" id="{819B2A34-B90A-684A-94F0-864F108DC053}"/>
              </a:ext>
            </a:extLst>
          </p:cNvPr>
          <p:cNvSpPr/>
          <p:nvPr/>
        </p:nvSpPr>
        <p:spPr>
          <a:xfrm>
            <a:off x="1395129" y="2541073"/>
            <a:ext cx="6096000" cy="3816429"/>
          </a:xfrm>
          <a:prstGeom prst="rect">
            <a:avLst/>
          </a:prstGeom>
        </p:spPr>
        <p:txBody>
          <a:bodyPr>
            <a:spAutoFit/>
          </a:bodyPr>
          <a:lstStyle/>
          <a:p>
            <a:r>
              <a:rPr lang="ru-RU" sz="2200" dirty="0">
                <a:latin typeface="Cambria" panose="02040503050406030204" pitchFamily="18" charset="0"/>
              </a:rPr>
              <a:t>Что же сделал я за пакость,</a:t>
            </a:r>
          </a:p>
          <a:p>
            <a:r>
              <a:rPr lang="ru-RU" sz="2200" dirty="0">
                <a:latin typeface="Cambria" panose="02040503050406030204" pitchFamily="18" charset="0"/>
              </a:rPr>
              <a:t>Я убийца и злодей?</a:t>
            </a:r>
          </a:p>
          <a:p>
            <a:r>
              <a:rPr lang="ru-RU" sz="2200" dirty="0">
                <a:latin typeface="Cambria" panose="02040503050406030204" pitchFamily="18" charset="0"/>
              </a:rPr>
              <a:t>Я весь мир заставил плакать</a:t>
            </a:r>
          </a:p>
          <a:p>
            <a:r>
              <a:rPr lang="ru-RU" sz="2200" dirty="0">
                <a:latin typeface="Cambria" panose="02040503050406030204" pitchFamily="18" charset="0"/>
              </a:rPr>
              <a:t>Над красой земли моей.</a:t>
            </a:r>
            <a:endParaRPr lang="it-IT" sz="2200" dirty="0">
              <a:latin typeface="Cambria" panose="02040503050406030204" pitchFamily="18" charset="0"/>
            </a:endParaRPr>
          </a:p>
          <a:p>
            <a:endParaRPr lang="ru-RU" sz="2200" dirty="0">
              <a:latin typeface="Cambria" panose="02040503050406030204" pitchFamily="18" charset="0"/>
            </a:endParaRPr>
          </a:p>
          <a:p>
            <a:r>
              <a:rPr lang="it-IT" sz="2200" dirty="0">
                <a:latin typeface="Cambria" panose="02040503050406030204" pitchFamily="18" charset="0"/>
              </a:rPr>
              <a:t>Che infamia ho mai commesso?</a:t>
            </a:r>
          </a:p>
          <a:p>
            <a:r>
              <a:rPr lang="it-IT" sz="2200" dirty="0">
                <a:latin typeface="Cambria" panose="02040503050406030204" pitchFamily="18" charset="0"/>
              </a:rPr>
              <a:t>Sono un assassino o un malfattore?</a:t>
            </a:r>
          </a:p>
          <a:p>
            <a:r>
              <a:rPr lang="it-IT" sz="2200" dirty="0">
                <a:latin typeface="Cambria" panose="02040503050406030204" pitchFamily="18" charset="0"/>
              </a:rPr>
              <a:t>Io ho fatto piangere il mondo</a:t>
            </a:r>
          </a:p>
          <a:p>
            <a:r>
              <a:rPr lang="it-IT" sz="2200" dirty="0">
                <a:latin typeface="Cambria" panose="02040503050406030204" pitchFamily="18" charset="0"/>
              </a:rPr>
              <a:t>intero sulla bellezza della mia terra</a:t>
            </a:r>
          </a:p>
          <a:p>
            <a:endParaRPr lang="it-IT" sz="2200" dirty="0">
              <a:latin typeface="Cambria" panose="02040503050406030204" pitchFamily="18" charset="0"/>
            </a:endParaRPr>
          </a:p>
          <a:p>
            <a:r>
              <a:rPr lang="it-IT" sz="2200" i="1" dirty="0">
                <a:latin typeface="Cambria" panose="02040503050406030204" pitchFamily="18" charset="0"/>
              </a:rPr>
              <a:t>Il Premio Nobel</a:t>
            </a:r>
            <a:r>
              <a:rPr lang="it-IT" sz="2200" dirty="0">
                <a:latin typeface="Cambria" panose="02040503050406030204" pitchFamily="18" charset="0"/>
              </a:rPr>
              <a:t>, 1959</a:t>
            </a:r>
            <a:endParaRPr lang="it-IT" sz="2200" dirty="0">
              <a:effectLst/>
              <a:latin typeface="Cambria" panose="02040503050406030204" pitchFamily="18" charset="0"/>
            </a:endParaRPr>
          </a:p>
        </p:txBody>
      </p:sp>
    </p:spTree>
    <p:extLst>
      <p:ext uri="{BB962C8B-B14F-4D97-AF65-F5344CB8AC3E}">
        <p14:creationId xmlns:p14="http://schemas.microsoft.com/office/powerpoint/2010/main" val="3848030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6FC422-CBD6-3A4C-8D47-1B8EB032C68F}"/>
              </a:ext>
            </a:extLst>
          </p:cNvPr>
          <p:cNvSpPr>
            <a:spLocks noGrp="1"/>
          </p:cNvSpPr>
          <p:nvPr>
            <p:ph idx="1"/>
          </p:nvPr>
        </p:nvSpPr>
        <p:spPr>
          <a:xfrm>
            <a:off x="4536941" y="1456267"/>
            <a:ext cx="7154333" cy="4957763"/>
          </a:xfrm>
        </p:spPr>
        <p:txBody>
          <a:bodyPr/>
          <a:lstStyle/>
          <a:p>
            <a:pPr algn="just">
              <a:lnSpc>
                <a:spcPct val="100000"/>
              </a:lnSpc>
              <a:buFont typeface="Wingdings" pitchFamily="2" charset="2"/>
              <a:buChar char="v"/>
            </a:pPr>
            <a:r>
              <a:rPr lang="it-IT" sz="2400">
                <a:latin typeface="Cambria" panose="02040503050406030204" pitchFamily="18" charset="0"/>
                <a:cs typeface="Times New Roman" panose="02020603050405020304" pitchFamily="18" charset="0"/>
              </a:rPr>
              <a:t> «Pasternak nel suo Dottor </a:t>
            </a:r>
            <a:r>
              <a:rPr lang="it-IT" sz="2400" err="1">
                <a:latin typeface="Cambria" panose="02040503050406030204" pitchFamily="18" charset="0"/>
                <a:cs typeface="Times New Roman" panose="02020603050405020304" pitchFamily="18" charset="0"/>
              </a:rPr>
              <a:t>Živago</a:t>
            </a:r>
            <a:r>
              <a:rPr lang="it-IT" sz="2400">
                <a:latin typeface="Cambria" panose="02040503050406030204" pitchFamily="18" charset="0"/>
                <a:cs typeface="Times New Roman" panose="02020603050405020304" pitchFamily="18" charset="0"/>
              </a:rPr>
              <a:t> non scrive un’autobiografia, che in tal caso sarebbe sfasata di circa un decennio, ma scrive la biografia del suo tempo, collocando negli Venti la vicenda spirituale del suo eroe». </a:t>
            </a:r>
          </a:p>
          <a:p>
            <a:pPr marL="0" indent="0" algn="r">
              <a:lnSpc>
                <a:spcPct val="100000"/>
              </a:lnSpc>
              <a:spcAft>
                <a:spcPts val="1200"/>
              </a:spcAft>
              <a:buNone/>
            </a:pPr>
            <a:r>
              <a:rPr lang="it-IT" sz="2000">
                <a:latin typeface="Cambria" panose="02040503050406030204" pitchFamily="18" charset="0"/>
                <a:cs typeface="Times New Roman" panose="02020603050405020304" pitchFamily="18" charset="0"/>
              </a:rPr>
              <a:t>V. Strada, </a:t>
            </a:r>
            <a:r>
              <a:rPr lang="it-IT" sz="2000" i="1">
                <a:latin typeface="Cambria" panose="02040503050406030204" pitchFamily="18" charset="0"/>
                <a:cs typeface="Times New Roman" panose="02020603050405020304" pitchFamily="18" charset="0"/>
              </a:rPr>
              <a:t>Dal «disgelo» al «dissenso»: la nuova emigrazione</a:t>
            </a:r>
          </a:p>
          <a:p>
            <a:pPr algn="just">
              <a:lnSpc>
                <a:spcPct val="100000"/>
              </a:lnSpc>
              <a:buFont typeface="Wingdings" pitchFamily="2" charset="2"/>
              <a:buChar char="v"/>
            </a:pPr>
            <a:r>
              <a:rPr lang="it-IT" sz="2400">
                <a:latin typeface="Cambria" panose="02040503050406030204" pitchFamily="18" charset="0"/>
              </a:rPr>
              <a:t>Romanzo-epopea in forma classica che si sviluppa su uno sfondo storico</a:t>
            </a:r>
          </a:p>
          <a:p>
            <a:pPr algn="just">
              <a:lnSpc>
                <a:spcPct val="100000"/>
              </a:lnSpc>
              <a:buFont typeface="Wingdings" pitchFamily="2" charset="2"/>
              <a:buChar char="v"/>
            </a:pPr>
            <a:r>
              <a:rPr lang="it-IT" sz="2400">
                <a:latin typeface="Cambria" panose="02040503050406030204" pitchFamily="18" charset="0"/>
              </a:rPr>
              <a:t>1903 – 1905 – 1GM – Rivoluzione – Guerra civile - NEP</a:t>
            </a:r>
            <a:r>
              <a:rPr lang="ru-RU" sz="2400">
                <a:latin typeface="Cambria" panose="02040503050406030204" pitchFamily="18" charset="0"/>
              </a:rPr>
              <a:t> – 2</a:t>
            </a:r>
            <a:r>
              <a:rPr lang="it-IT" sz="2400">
                <a:latin typeface="Cambria" panose="02040503050406030204" pitchFamily="18" charset="0"/>
              </a:rPr>
              <a:t>GM</a:t>
            </a:r>
          </a:p>
          <a:p>
            <a:endParaRPr lang="it-IT"/>
          </a:p>
        </p:txBody>
      </p:sp>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2"/>
          <a:stretch>
            <a:fillRect/>
          </a:stretch>
        </p:blipFill>
        <p:spPr>
          <a:xfrm>
            <a:off x="224868" y="223679"/>
            <a:ext cx="3974599" cy="6410642"/>
          </a:xfrm>
          <a:prstGeom prst="rect">
            <a:avLst/>
          </a:prstGeom>
        </p:spPr>
      </p:pic>
    </p:spTree>
    <p:extLst>
      <p:ext uri="{BB962C8B-B14F-4D97-AF65-F5344CB8AC3E}">
        <p14:creationId xmlns:p14="http://schemas.microsoft.com/office/powerpoint/2010/main" val="1259815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6FC422-CBD6-3A4C-8D47-1B8EB032C68F}"/>
              </a:ext>
            </a:extLst>
          </p:cNvPr>
          <p:cNvSpPr>
            <a:spLocks noGrp="1"/>
          </p:cNvSpPr>
          <p:nvPr>
            <p:ph idx="1"/>
          </p:nvPr>
        </p:nvSpPr>
        <p:spPr>
          <a:xfrm>
            <a:off x="4536941" y="856985"/>
            <a:ext cx="7430191" cy="5144030"/>
          </a:xfrm>
        </p:spPr>
        <p:txBody>
          <a:bodyPr>
            <a:normAutofit/>
          </a:bodyPr>
          <a:lstStyle/>
          <a:p>
            <a:pPr algn="just">
              <a:lnSpc>
                <a:spcPct val="100000"/>
              </a:lnSpc>
              <a:buFont typeface="Wingdings" pitchFamily="2" charset="2"/>
              <a:buChar char="v"/>
            </a:pPr>
            <a:r>
              <a:rPr lang="it-IT" sz="2400" dirty="0">
                <a:latin typeface="Cambria" panose="02040503050406030204" pitchFamily="18" charset="0"/>
                <a:cs typeface="Times New Roman" panose="02020603050405020304" pitchFamily="18" charset="0"/>
              </a:rPr>
              <a:t> 2 libri, 17 parti, 16 + 1: 25 testi poetici</a:t>
            </a:r>
          </a:p>
          <a:p>
            <a:pPr algn="just">
              <a:lnSpc>
                <a:spcPct val="100000"/>
              </a:lnSpc>
              <a:buFont typeface="Wingdings" pitchFamily="2" charset="2"/>
              <a:buChar char="v"/>
            </a:pPr>
            <a:r>
              <a:rPr lang="it-IT" sz="2400" dirty="0">
                <a:latin typeface="Cambria" panose="02040503050406030204" pitchFamily="18" charset="0"/>
                <a:cs typeface="Times New Roman" panose="02020603050405020304" pitchFamily="18" charset="0"/>
              </a:rPr>
              <a:t> Jurij </a:t>
            </a:r>
            <a:r>
              <a:rPr lang="it-IT" sz="2400" dirty="0" err="1">
                <a:latin typeface="Cambria" panose="02040503050406030204" pitchFamily="18" charset="0"/>
                <a:cs typeface="Times New Roman" panose="02020603050405020304" pitchFamily="18" charset="0"/>
              </a:rPr>
              <a:t>Živago</a:t>
            </a:r>
            <a:r>
              <a:rPr lang="it-IT" sz="2400" dirty="0">
                <a:latin typeface="Cambria" panose="02040503050406030204" pitchFamily="18" charset="0"/>
                <a:cs typeface="Times New Roman" panose="02020603050405020304" pitchFamily="18" charset="0"/>
              </a:rPr>
              <a:t>, medico-poeta</a:t>
            </a:r>
          </a:p>
          <a:p>
            <a:pPr algn="just">
              <a:lnSpc>
                <a:spcPct val="100000"/>
              </a:lnSpc>
              <a:buFont typeface="Wingdings" pitchFamily="2" charset="2"/>
              <a:buChar char="v"/>
            </a:pPr>
            <a:r>
              <a:rPr lang="ru-RU" sz="2400" dirty="0">
                <a:latin typeface="Cambria" panose="02040503050406030204" pitchFamily="18" charset="0"/>
                <a:cs typeface="Times New Roman" panose="02020603050405020304" pitchFamily="18" charset="0"/>
              </a:rPr>
              <a:t>«Роман случайных совпадений»</a:t>
            </a:r>
            <a:endParaRPr lang="it-IT" sz="2400" dirty="0">
              <a:latin typeface="Cambria" panose="02040503050406030204" pitchFamily="18" charset="0"/>
              <a:cs typeface="Times New Roman" panose="02020603050405020304" pitchFamily="18" charset="0"/>
            </a:endParaRPr>
          </a:p>
          <a:p>
            <a:pPr marL="0" indent="0" algn="just">
              <a:lnSpc>
                <a:spcPct val="100000"/>
              </a:lnSpc>
              <a:buNone/>
            </a:pPr>
            <a:endParaRPr lang="it-IT" sz="2400" dirty="0">
              <a:latin typeface="Cambria" panose="02040503050406030204" pitchFamily="18" charset="0"/>
              <a:cs typeface="Times New Roman" panose="02020603050405020304" pitchFamily="18" charset="0"/>
            </a:endParaRPr>
          </a:p>
          <a:p>
            <a:pPr marL="0" indent="0" algn="just">
              <a:lnSpc>
                <a:spcPct val="100000"/>
              </a:lnSpc>
              <a:buNone/>
            </a:pPr>
            <a:r>
              <a:rPr lang="it-IT" sz="2400" dirty="0">
                <a:latin typeface="Cambria" panose="02040503050406030204" pitchFamily="18" charset="0"/>
                <a:cs typeface="Times New Roman" panose="02020603050405020304" pitchFamily="18" charset="0"/>
              </a:rPr>
              <a:t>La fabula del romanzo è imperniata nella storia reale del paese, che le fa da sfondo, ma al tempo stesso è simbolica, determinata dal caso che elude le leggi della verosimiglianza</a:t>
            </a:r>
          </a:p>
          <a:p>
            <a:pPr marL="0" indent="0" algn="just">
              <a:lnSpc>
                <a:spcPct val="100000"/>
              </a:lnSpc>
              <a:buNone/>
            </a:pPr>
            <a:endParaRPr lang="it-IT" sz="2400" dirty="0">
              <a:latin typeface="Cambria" panose="02040503050406030204" pitchFamily="18" charset="0"/>
              <a:cs typeface="Times New Roman" panose="02020603050405020304" pitchFamily="18" charset="0"/>
            </a:endParaRPr>
          </a:p>
          <a:p>
            <a:pPr algn="just">
              <a:lnSpc>
                <a:spcPct val="100000"/>
              </a:lnSpc>
              <a:buFont typeface="Wingdings" pitchFamily="2" charset="2"/>
              <a:buChar char="v"/>
            </a:pPr>
            <a:endParaRPr lang="ru-RU" sz="2400" dirty="0">
              <a:latin typeface="Cambria" panose="02040503050406030204" pitchFamily="18" charset="0"/>
              <a:cs typeface="Times New Roman" panose="02020603050405020304" pitchFamily="18" charset="0"/>
            </a:endParaRPr>
          </a:p>
          <a:p>
            <a:pPr algn="just">
              <a:lnSpc>
                <a:spcPct val="100000"/>
              </a:lnSpc>
              <a:buFont typeface="Wingdings" pitchFamily="2" charset="2"/>
              <a:buChar char="v"/>
            </a:pPr>
            <a:endParaRPr lang="it-IT" sz="2400" dirty="0">
              <a:latin typeface="Cambria" panose="02040503050406030204" pitchFamily="18" charset="0"/>
              <a:cs typeface="Times New Roman" panose="02020603050405020304" pitchFamily="18" charset="0"/>
            </a:endParaRPr>
          </a:p>
          <a:p>
            <a:pPr algn="just">
              <a:lnSpc>
                <a:spcPct val="100000"/>
              </a:lnSpc>
              <a:buFont typeface="Wingdings" pitchFamily="2" charset="2"/>
              <a:buChar char="v"/>
            </a:pPr>
            <a:endParaRPr lang="it-IT" sz="2400" dirty="0">
              <a:latin typeface="Cambria" panose="02040503050406030204" pitchFamily="18" charset="0"/>
              <a:cs typeface="Times New Roman" panose="02020603050405020304" pitchFamily="18" charset="0"/>
            </a:endParaRPr>
          </a:p>
          <a:p>
            <a:endParaRPr lang="it-IT" dirty="0"/>
          </a:p>
        </p:txBody>
      </p:sp>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3"/>
          <a:stretch>
            <a:fillRect/>
          </a:stretch>
        </p:blipFill>
        <p:spPr>
          <a:xfrm>
            <a:off x="224868" y="223679"/>
            <a:ext cx="3974599" cy="6410642"/>
          </a:xfrm>
          <a:prstGeom prst="rect">
            <a:avLst/>
          </a:prstGeom>
        </p:spPr>
      </p:pic>
    </p:spTree>
    <p:extLst>
      <p:ext uri="{BB962C8B-B14F-4D97-AF65-F5344CB8AC3E}">
        <p14:creationId xmlns:p14="http://schemas.microsoft.com/office/powerpoint/2010/main" val="4081631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6FC422-CBD6-3A4C-8D47-1B8EB032C68F}"/>
              </a:ext>
            </a:extLst>
          </p:cNvPr>
          <p:cNvSpPr>
            <a:spLocks noGrp="1"/>
          </p:cNvSpPr>
          <p:nvPr>
            <p:ph idx="1"/>
          </p:nvPr>
        </p:nvSpPr>
        <p:spPr>
          <a:xfrm>
            <a:off x="4536941" y="856985"/>
            <a:ext cx="7430191" cy="5144030"/>
          </a:xfrm>
        </p:spPr>
        <p:txBody>
          <a:bodyPr>
            <a:normAutofit/>
          </a:bodyPr>
          <a:lstStyle/>
          <a:p>
            <a:pPr algn="just">
              <a:lnSpc>
                <a:spcPct val="100000"/>
              </a:lnSpc>
              <a:buFont typeface="Wingdings" pitchFamily="2" charset="2"/>
              <a:buChar char="v"/>
            </a:pPr>
            <a:endParaRPr lang="it-IT" dirty="0">
              <a:latin typeface="Times New Roman" panose="02020603050405020304" pitchFamily="18" charset="0"/>
              <a:cs typeface="Times New Roman" panose="02020603050405020304" pitchFamily="18" charset="0"/>
            </a:endParaRPr>
          </a:p>
          <a:p>
            <a:endParaRPr lang="it-IT" sz="3200"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3"/>
          <a:stretch>
            <a:fillRect/>
          </a:stretch>
        </p:blipFill>
        <p:spPr>
          <a:xfrm>
            <a:off x="224868" y="223679"/>
            <a:ext cx="3974599" cy="6410642"/>
          </a:xfrm>
          <a:prstGeom prst="rect">
            <a:avLst/>
          </a:prstGeom>
        </p:spPr>
      </p:pic>
      <p:sp>
        <p:nvSpPr>
          <p:cNvPr id="2" name="CasellaDiTesto 1">
            <a:extLst>
              <a:ext uri="{FF2B5EF4-FFF2-40B4-BE49-F238E27FC236}">
                <a16:creationId xmlns:a16="http://schemas.microsoft.com/office/drawing/2014/main" id="{E62753C0-B809-EB4D-BAF1-8FF36DBD16F7}"/>
              </a:ext>
            </a:extLst>
          </p:cNvPr>
          <p:cNvSpPr txBox="1"/>
          <p:nvPr/>
        </p:nvSpPr>
        <p:spPr>
          <a:xfrm>
            <a:off x="4467206" y="983411"/>
            <a:ext cx="7050657" cy="4832092"/>
          </a:xfrm>
          <a:prstGeom prst="rect">
            <a:avLst/>
          </a:prstGeom>
          <a:noFill/>
        </p:spPr>
        <p:txBody>
          <a:bodyPr wrap="square" rtlCol="0">
            <a:spAutoFit/>
          </a:bodyPr>
          <a:lstStyle/>
          <a:p>
            <a:pPr algn="just"/>
            <a:r>
              <a:rPr lang="it-IT" sz="2200" dirty="0">
                <a:latin typeface="Cambria" panose="02040503050406030204" pitchFamily="18" charset="0"/>
                <a:cs typeface="Times New Roman" panose="02020603050405020304" pitchFamily="18" charset="0"/>
              </a:rPr>
              <a:t>«Finalmente sono riuscita a leggere il tuo romanzo. Qual è il mio giudizio? Difficile dirlo: qual è il mio giudizio sulla vita? E questa è vita, nel senso più vasto e più grande del termine. Il tuo libro è al di sopra di ogni giudizio. Ad esso si può applicare la definizione che tu dai della storia come secondo universo. […] Non sono in grado di darne una definizione e mi piacerebbe sentire l’opinione di altri. È una variante tutta particolare del libro della Genesi. […] Non puoi immaginare  che specie di lettore io sia: leggo il libro e contemporaneamente leggo te e il nostro sangue, e perciò il mio giudizio è diverso da quello degli altri e ad essi non è accessibile. Tutto ciò va posseduto, non semplicemente letto».</a:t>
            </a:r>
          </a:p>
          <a:p>
            <a:pPr algn="r"/>
            <a:r>
              <a:rPr lang="it-IT" sz="2000" dirty="0" err="1">
                <a:latin typeface="Cambria" panose="02040503050406030204" pitchFamily="18" charset="0"/>
                <a:cs typeface="Times New Roman" panose="02020603050405020304" pitchFamily="18" charset="0"/>
              </a:rPr>
              <a:t>Ol’ga</a:t>
            </a:r>
            <a:r>
              <a:rPr lang="it-IT" sz="2000" dirty="0">
                <a:latin typeface="Cambria" panose="02040503050406030204" pitchFamily="18" charset="0"/>
                <a:cs typeface="Times New Roman" panose="02020603050405020304" pitchFamily="18" charset="0"/>
              </a:rPr>
              <a:t> </a:t>
            </a:r>
            <a:r>
              <a:rPr lang="it-IT" sz="2000" dirty="0" err="1">
                <a:latin typeface="Cambria" panose="02040503050406030204" pitchFamily="18" charset="0"/>
                <a:cs typeface="Times New Roman" panose="02020603050405020304" pitchFamily="18" charset="0"/>
              </a:rPr>
              <a:t>Frejdemberg</a:t>
            </a:r>
            <a:r>
              <a:rPr lang="it-IT" sz="2000" dirty="0">
                <a:latin typeface="Cambria" panose="02040503050406030204" pitchFamily="18" charset="0"/>
                <a:cs typeface="Times New Roman" panose="02020603050405020304" pitchFamily="18" charset="0"/>
              </a:rPr>
              <a:t>, 29 novembre 1948</a:t>
            </a:r>
          </a:p>
        </p:txBody>
      </p:sp>
    </p:spTree>
    <p:extLst>
      <p:ext uri="{BB962C8B-B14F-4D97-AF65-F5344CB8AC3E}">
        <p14:creationId xmlns:p14="http://schemas.microsoft.com/office/powerpoint/2010/main" val="3651642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2"/>
          <a:stretch>
            <a:fillRect/>
          </a:stretch>
        </p:blipFill>
        <p:spPr>
          <a:xfrm>
            <a:off x="224868" y="223679"/>
            <a:ext cx="3974599" cy="6410642"/>
          </a:xfrm>
          <a:prstGeom prst="rect">
            <a:avLst/>
          </a:prstGeom>
        </p:spPr>
      </p:pic>
      <p:sp>
        <p:nvSpPr>
          <p:cNvPr id="7" name="Segnaposto contenuto 2">
            <a:extLst>
              <a:ext uri="{FF2B5EF4-FFF2-40B4-BE49-F238E27FC236}">
                <a16:creationId xmlns:a16="http://schemas.microsoft.com/office/drawing/2014/main" id="{F9374D26-CF60-EA4C-BD47-4078E6E07F45}"/>
              </a:ext>
            </a:extLst>
          </p:cNvPr>
          <p:cNvSpPr>
            <a:spLocks noGrp="1"/>
          </p:cNvSpPr>
          <p:nvPr>
            <p:ph idx="1"/>
          </p:nvPr>
        </p:nvSpPr>
        <p:spPr>
          <a:xfrm>
            <a:off x="4436535" y="1521300"/>
            <a:ext cx="7362226" cy="3815400"/>
          </a:xfrm>
        </p:spPr>
        <p:txBody>
          <a:bodyPr>
            <a:normAutofit fontScale="92500" lnSpcReduction="10000"/>
          </a:bodyPr>
          <a:lstStyle/>
          <a:p>
            <a:pPr marL="0" indent="0" algn="just">
              <a:lnSpc>
                <a:spcPct val="110000"/>
              </a:lnSpc>
              <a:buNone/>
            </a:pPr>
            <a:r>
              <a:rPr lang="it-IT" sz="2400" dirty="0">
                <a:latin typeface="Cambria" panose="02040503050406030204" pitchFamily="18" charset="0"/>
                <a:cs typeface="Times New Roman" panose="02020603050405020304" pitchFamily="18" charset="0"/>
              </a:rPr>
              <a:t>Romanzo storico o romanzo lirico?</a:t>
            </a:r>
          </a:p>
          <a:p>
            <a:pPr marL="0" indent="0" algn="just">
              <a:lnSpc>
                <a:spcPct val="110000"/>
              </a:lnSpc>
              <a:buNone/>
            </a:pPr>
            <a:endParaRPr lang="it-IT" sz="2400" dirty="0">
              <a:latin typeface="Cambria" panose="02040503050406030204" pitchFamily="18" charset="0"/>
              <a:cs typeface="Times New Roman" panose="02020603050405020304" pitchFamily="18" charset="0"/>
            </a:endParaRPr>
          </a:p>
          <a:p>
            <a:pPr marL="0" indent="0" algn="just">
              <a:lnSpc>
                <a:spcPct val="110000"/>
              </a:lnSpc>
              <a:buNone/>
            </a:pPr>
            <a:r>
              <a:rPr lang="it-IT" sz="2400" dirty="0">
                <a:latin typeface="Cambria" panose="02040503050406030204" pitchFamily="18" charset="0"/>
                <a:cs typeface="Times New Roman" panose="02020603050405020304" pitchFamily="18" charset="0"/>
              </a:rPr>
              <a:t>L’apparente struttura «classica» del romanzo cela il principio «lirico» che lo guida: sguardo del poeta sull’esistenza, a discapito dell’approfondimento psicologico di alcuni personaggi. Scrittura lirica e metaforica, la poesia è al centro.</a:t>
            </a:r>
          </a:p>
          <a:p>
            <a:pPr marL="0" indent="0" algn="just">
              <a:lnSpc>
                <a:spcPct val="110000"/>
              </a:lnSpc>
              <a:buNone/>
            </a:pPr>
            <a:endParaRPr lang="it-IT" sz="2400" dirty="0">
              <a:latin typeface="Cambria" panose="02040503050406030204" pitchFamily="18" charset="0"/>
              <a:cs typeface="Times New Roman" panose="02020603050405020304" pitchFamily="18" charset="0"/>
            </a:endParaRPr>
          </a:p>
          <a:p>
            <a:pPr marL="0" indent="0" algn="just">
              <a:lnSpc>
                <a:spcPct val="110000"/>
              </a:lnSpc>
              <a:buNone/>
            </a:pPr>
            <a:r>
              <a:rPr lang="it-IT" sz="2400" dirty="0">
                <a:latin typeface="Cambria" panose="02040503050406030204" pitchFamily="18" charset="0"/>
                <a:cs typeface="Times New Roman" panose="02020603050405020304" pitchFamily="18" charset="0"/>
              </a:rPr>
              <a:t>Cfr. pp. 11, 211, 315 (Feltrinelli 2017)</a:t>
            </a:r>
            <a:endParaRPr lang="ru-RU" sz="24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40964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C5C1D9-E668-0F41-BD32-6203CEE76A81}"/>
              </a:ext>
            </a:extLst>
          </p:cNvPr>
          <p:cNvSpPr>
            <a:spLocks noGrp="1"/>
          </p:cNvSpPr>
          <p:nvPr>
            <p:ph idx="1"/>
          </p:nvPr>
        </p:nvSpPr>
        <p:spPr/>
        <p:txBody>
          <a:bodyPr>
            <a:normAutofit/>
          </a:bodyPr>
          <a:lstStyle/>
          <a:p>
            <a:pPr marL="0" indent="0" algn="just">
              <a:lnSpc>
                <a:spcPct val="120000"/>
              </a:lnSpc>
              <a:buNone/>
            </a:pPr>
            <a:r>
              <a:rPr lang="it-IT" sz="2400" dirty="0">
                <a:latin typeface="Cambria" panose="02040503050406030204" pitchFamily="18" charset="0"/>
              </a:rPr>
              <a:t>«Non dire però sciocchezze del tipo che tutto quello che avevi scritto prima non valeva nulla, che soltanto ora… Tu sei un tutto unico, e l’intero tuo cammino è tracciato in questo libro, come in un quadro sul quale sia dipinta una strada in prospettiva che vedi perdersi in lontananza. Le poesie che seguono il romanzo formano un tutt’uno con esso e con la tua poesia di sempre. E sono molto buone»</a:t>
            </a:r>
          </a:p>
          <a:p>
            <a:pPr marL="0" indent="0" algn="r">
              <a:lnSpc>
                <a:spcPct val="120000"/>
              </a:lnSpc>
              <a:buNone/>
            </a:pPr>
            <a:r>
              <a:rPr lang="it-IT" sz="2000" dirty="0" err="1">
                <a:latin typeface="Cambria" panose="02040503050406030204" pitchFamily="18" charset="0"/>
              </a:rPr>
              <a:t>Ol’ga</a:t>
            </a:r>
            <a:r>
              <a:rPr lang="it-IT" sz="2000" dirty="0">
                <a:latin typeface="Cambria" panose="02040503050406030204" pitchFamily="18" charset="0"/>
              </a:rPr>
              <a:t> </a:t>
            </a:r>
            <a:r>
              <a:rPr lang="it-IT" sz="2000" dirty="0" err="1">
                <a:latin typeface="Cambria" panose="02040503050406030204" pitchFamily="18" charset="0"/>
              </a:rPr>
              <a:t>Frejdenberg</a:t>
            </a:r>
            <a:r>
              <a:rPr lang="it-IT" sz="2000" dirty="0">
                <a:latin typeface="Cambria" panose="02040503050406030204" pitchFamily="18" charset="0"/>
              </a:rPr>
              <a:t>, lettera a Pasternak</a:t>
            </a:r>
          </a:p>
          <a:p>
            <a:pPr marL="0" indent="0" algn="just">
              <a:lnSpc>
                <a:spcPct val="120000"/>
              </a:lnSpc>
              <a:buNone/>
            </a:pPr>
            <a:endParaRPr lang="it-IT" sz="2400" dirty="0">
              <a:latin typeface="Cambria" panose="02040503050406030204" pitchFamily="18" charset="0"/>
            </a:endParaRPr>
          </a:p>
        </p:txBody>
      </p:sp>
    </p:spTree>
    <p:extLst>
      <p:ext uri="{BB962C8B-B14F-4D97-AF65-F5344CB8AC3E}">
        <p14:creationId xmlns:p14="http://schemas.microsoft.com/office/powerpoint/2010/main" val="3014060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B3F02A9B-8B06-7F4A-841B-41A2CEF380E2}"/>
              </a:ext>
            </a:extLst>
          </p:cNvPr>
          <p:cNvSpPr>
            <a:spLocks noGrp="1"/>
          </p:cNvSpPr>
          <p:nvPr>
            <p:ph idx="1"/>
          </p:nvPr>
        </p:nvSpPr>
        <p:spPr>
          <a:xfrm>
            <a:off x="793876" y="0"/>
            <a:ext cx="7161017" cy="6069206"/>
          </a:xfrm>
        </p:spPr>
        <p:txBody>
          <a:bodyPr>
            <a:noAutofit/>
          </a:bodyPr>
          <a:lstStyle/>
          <a:p>
            <a:pPr marL="0" indent="0">
              <a:buNone/>
            </a:pPr>
            <a:endParaRPr lang="it-IT" sz="600">
              <a:latin typeface="Times New Roman" panose="02020603050405020304" pitchFamily="18" charset="0"/>
              <a:cs typeface="Times New Roman" panose="02020603050405020304" pitchFamily="18" charset="0"/>
            </a:endParaRPr>
          </a:p>
          <a:p>
            <a:pPr marL="0" indent="0">
              <a:buNone/>
            </a:pPr>
            <a:r>
              <a:rPr lang="ru-RU" sz="1600" b="1">
                <a:solidFill>
                  <a:srgbClr val="520103"/>
                </a:solidFill>
                <a:latin typeface="Times New Roman" panose="02020603050405020304" pitchFamily="18" charset="0"/>
                <a:cs typeface="Times New Roman" panose="02020603050405020304" pitchFamily="18" charset="0"/>
              </a:rPr>
              <a:t>Гамлет</a:t>
            </a:r>
          </a:p>
          <a:p>
            <a:pPr marL="0" indent="0">
              <a:buNone/>
            </a:pPr>
            <a:r>
              <a:rPr lang="ru-RU" sz="1600">
                <a:latin typeface="Times New Roman" panose="02020603050405020304" pitchFamily="18" charset="0"/>
                <a:cs typeface="Times New Roman" panose="02020603050405020304" pitchFamily="18" charset="0"/>
              </a:rPr>
              <a:t>Гул затих. Я вышел на подмостки.</a:t>
            </a:r>
          </a:p>
          <a:p>
            <a:pPr marL="0" indent="0">
              <a:buNone/>
            </a:pPr>
            <a:r>
              <a:rPr lang="ru-RU" sz="1600">
                <a:latin typeface="Times New Roman" panose="02020603050405020304" pitchFamily="18" charset="0"/>
                <a:cs typeface="Times New Roman" panose="02020603050405020304" pitchFamily="18" charset="0"/>
              </a:rPr>
              <a:t>Прислонясь к дверному косяку,</a:t>
            </a:r>
          </a:p>
          <a:p>
            <a:pPr marL="0" indent="0">
              <a:buNone/>
            </a:pPr>
            <a:r>
              <a:rPr lang="ru-RU" sz="1600">
                <a:latin typeface="Times New Roman" panose="02020603050405020304" pitchFamily="18" charset="0"/>
                <a:cs typeface="Times New Roman" panose="02020603050405020304" pitchFamily="18" charset="0"/>
              </a:rPr>
              <a:t>Я ловлю в далеком отголоске,</a:t>
            </a:r>
          </a:p>
          <a:p>
            <a:pPr marL="0" indent="0">
              <a:spcAft>
                <a:spcPts val="1200"/>
              </a:spcAft>
              <a:buNone/>
            </a:pPr>
            <a:r>
              <a:rPr lang="ru-RU" sz="1600">
                <a:latin typeface="Times New Roman" panose="02020603050405020304" pitchFamily="18" charset="0"/>
                <a:cs typeface="Times New Roman" panose="02020603050405020304" pitchFamily="18" charset="0"/>
              </a:rPr>
              <a:t>Что случится на моем веку.</a:t>
            </a:r>
          </a:p>
          <a:p>
            <a:pPr marL="0" indent="0">
              <a:buNone/>
            </a:pPr>
            <a:r>
              <a:rPr lang="ru-RU" sz="1600">
                <a:latin typeface="Times New Roman" panose="02020603050405020304" pitchFamily="18" charset="0"/>
                <a:cs typeface="Times New Roman" panose="02020603050405020304" pitchFamily="18" charset="0"/>
              </a:rPr>
              <a:t>На меня наставлен сумрак ночи</a:t>
            </a:r>
          </a:p>
          <a:p>
            <a:pPr marL="0" indent="0">
              <a:buNone/>
            </a:pPr>
            <a:r>
              <a:rPr lang="ru-RU" sz="1600">
                <a:latin typeface="Times New Roman" panose="02020603050405020304" pitchFamily="18" charset="0"/>
                <a:cs typeface="Times New Roman" panose="02020603050405020304" pitchFamily="18" charset="0"/>
              </a:rPr>
              <a:t>Тысячью биноклей на оси.</a:t>
            </a:r>
          </a:p>
          <a:p>
            <a:pPr marL="0" indent="0">
              <a:buNone/>
            </a:pPr>
            <a:r>
              <a:rPr lang="ru-RU" sz="1600">
                <a:latin typeface="Times New Roman" panose="02020603050405020304" pitchFamily="18" charset="0"/>
                <a:cs typeface="Times New Roman" panose="02020603050405020304" pitchFamily="18" charset="0"/>
              </a:rPr>
              <a:t>Если только можно, Авва Отче,</a:t>
            </a:r>
          </a:p>
          <a:p>
            <a:pPr marL="0" indent="0">
              <a:spcAft>
                <a:spcPts val="1200"/>
              </a:spcAft>
              <a:buNone/>
            </a:pPr>
            <a:r>
              <a:rPr lang="ru-RU" sz="1600">
                <a:latin typeface="Times New Roman" panose="02020603050405020304" pitchFamily="18" charset="0"/>
                <a:cs typeface="Times New Roman" panose="02020603050405020304" pitchFamily="18" charset="0"/>
              </a:rPr>
              <a:t>Чашу эту мимо пронеси.</a:t>
            </a:r>
          </a:p>
          <a:p>
            <a:pPr marL="0" indent="0">
              <a:buNone/>
            </a:pPr>
            <a:r>
              <a:rPr lang="ru-RU" sz="1600">
                <a:latin typeface="Times New Roman" panose="02020603050405020304" pitchFamily="18" charset="0"/>
                <a:cs typeface="Times New Roman" panose="02020603050405020304" pitchFamily="18" charset="0"/>
              </a:rPr>
              <a:t>Я люблю твой замысел упрямый</a:t>
            </a:r>
          </a:p>
          <a:p>
            <a:pPr marL="0" indent="0">
              <a:buNone/>
            </a:pPr>
            <a:r>
              <a:rPr lang="ru-RU" sz="1600">
                <a:latin typeface="Times New Roman" panose="02020603050405020304" pitchFamily="18" charset="0"/>
                <a:cs typeface="Times New Roman" panose="02020603050405020304" pitchFamily="18" charset="0"/>
              </a:rPr>
              <a:t>И играть согласен эту роль.</a:t>
            </a:r>
          </a:p>
          <a:p>
            <a:pPr marL="0" indent="0">
              <a:buNone/>
            </a:pPr>
            <a:r>
              <a:rPr lang="ru-RU" sz="1600">
                <a:latin typeface="Times New Roman" panose="02020603050405020304" pitchFamily="18" charset="0"/>
                <a:cs typeface="Times New Roman" panose="02020603050405020304" pitchFamily="18" charset="0"/>
              </a:rPr>
              <a:t>Но сейчас идет другая драма,</a:t>
            </a:r>
          </a:p>
          <a:p>
            <a:pPr marL="0" indent="0">
              <a:spcAft>
                <a:spcPts val="1200"/>
              </a:spcAft>
              <a:buNone/>
            </a:pPr>
            <a:r>
              <a:rPr lang="ru-RU" sz="1600">
                <a:latin typeface="Times New Roman" panose="02020603050405020304" pitchFamily="18" charset="0"/>
                <a:cs typeface="Times New Roman" panose="02020603050405020304" pitchFamily="18" charset="0"/>
              </a:rPr>
              <a:t>И на этот раз меня уволь.</a:t>
            </a:r>
          </a:p>
          <a:p>
            <a:pPr marL="0" indent="0">
              <a:buNone/>
            </a:pPr>
            <a:r>
              <a:rPr lang="ru-RU" sz="1600">
                <a:latin typeface="Times New Roman" panose="02020603050405020304" pitchFamily="18" charset="0"/>
                <a:cs typeface="Times New Roman" panose="02020603050405020304" pitchFamily="18" charset="0"/>
              </a:rPr>
              <a:t>Но продуман распорядок действий,</a:t>
            </a:r>
          </a:p>
          <a:p>
            <a:pPr marL="0" indent="0">
              <a:buNone/>
            </a:pPr>
            <a:r>
              <a:rPr lang="ru-RU" sz="1600">
                <a:latin typeface="Times New Roman" panose="02020603050405020304" pitchFamily="18" charset="0"/>
                <a:cs typeface="Times New Roman" panose="02020603050405020304" pitchFamily="18" charset="0"/>
              </a:rPr>
              <a:t>И неотвратим конец пути.</a:t>
            </a:r>
          </a:p>
          <a:p>
            <a:pPr marL="0" indent="0">
              <a:buNone/>
            </a:pPr>
            <a:r>
              <a:rPr lang="ru-RU" sz="1600">
                <a:latin typeface="Times New Roman" panose="02020603050405020304" pitchFamily="18" charset="0"/>
                <a:cs typeface="Times New Roman" panose="02020603050405020304" pitchFamily="18" charset="0"/>
              </a:rPr>
              <a:t>Я один, все тонет в фарисействе.</a:t>
            </a:r>
          </a:p>
          <a:p>
            <a:pPr marL="0" indent="0">
              <a:buNone/>
            </a:pPr>
            <a:r>
              <a:rPr lang="ru-RU" sz="1600">
                <a:latin typeface="Times New Roman" panose="02020603050405020304" pitchFamily="18" charset="0"/>
                <a:cs typeface="Times New Roman" panose="02020603050405020304" pitchFamily="18" charset="0"/>
              </a:rPr>
              <a:t>Жизнь прожить — не поле перейти.</a:t>
            </a:r>
            <a:endParaRPr lang="it-IT" sz="1600" b="1">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70BD7473-7935-A84B-B1F3-3502C09B6F4D}"/>
              </a:ext>
            </a:extLst>
          </p:cNvPr>
          <p:cNvSpPr txBox="1"/>
          <p:nvPr/>
        </p:nvSpPr>
        <p:spPr>
          <a:xfrm>
            <a:off x="7061201" y="194733"/>
            <a:ext cx="5638800" cy="6751592"/>
          </a:xfrm>
          <a:prstGeom prst="rect">
            <a:avLst/>
          </a:prstGeom>
          <a:noFill/>
        </p:spPr>
        <p:txBody>
          <a:bodyPr wrap="square" rtlCol="0">
            <a:spAutoFit/>
          </a:bodyPr>
          <a:lstStyle/>
          <a:p>
            <a:pPr>
              <a:lnSpc>
                <a:spcPct val="90000"/>
              </a:lnSpc>
            </a:pPr>
            <a:r>
              <a:rPr lang="it-IT" sz="1600" b="1">
                <a:solidFill>
                  <a:srgbClr val="520103"/>
                </a:solidFill>
                <a:latin typeface="Times New Roman" panose="02020603050405020304" pitchFamily="18" charset="0"/>
                <a:cs typeface="Times New Roman" panose="02020603050405020304" pitchFamily="18" charset="0"/>
              </a:rPr>
              <a:t>Amleto</a:t>
            </a:r>
          </a:p>
          <a:p>
            <a:pPr>
              <a:lnSpc>
                <a:spcPct val="90000"/>
              </a:lnSpc>
              <a:spcBef>
                <a:spcPts val="1000"/>
              </a:spcBef>
            </a:pPr>
            <a:r>
              <a:rPr lang="it-IT" sz="1600">
                <a:latin typeface="Times New Roman" panose="02020603050405020304" pitchFamily="18" charset="0"/>
                <a:cs typeface="Times New Roman" panose="02020603050405020304" pitchFamily="18" charset="0"/>
              </a:rPr>
              <a:t>Tace il brusio. Io sono entrato in scena.</a:t>
            </a:r>
          </a:p>
          <a:p>
            <a:pPr>
              <a:lnSpc>
                <a:spcPct val="90000"/>
              </a:lnSpc>
              <a:spcBef>
                <a:spcPts val="1000"/>
              </a:spcBef>
            </a:pPr>
            <a:r>
              <a:rPr lang="it-IT" sz="1600">
                <a:latin typeface="Times New Roman" panose="02020603050405020304" pitchFamily="18" charset="0"/>
                <a:cs typeface="Times New Roman" panose="02020603050405020304" pitchFamily="18" charset="0"/>
              </a:rPr>
              <a:t>Appoggiato allo stipite dell’uscio,</a:t>
            </a:r>
          </a:p>
          <a:p>
            <a:pPr>
              <a:lnSpc>
                <a:spcPct val="90000"/>
              </a:lnSpc>
              <a:spcBef>
                <a:spcPts val="1000"/>
              </a:spcBef>
            </a:pPr>
            <a:r>
              <a:rPr lang="it-IT" sz="1600">
                <a:latin typeface="Times New Roman" panose="02020603050405020304" pitchFamily="18" charset="0"/>
                <a:cs typeface="Times New Roman" panose="02020603050405020304" pitchFamily="18" charset="0"/>
              </a:rPr>
              <a:t>Vado cogliendo in un’eco lontana</a:t>
            </a:r>
          </a:p>
          <a:p>
            <a:pPr>
              <a:lnSpc>
                <a:spcPct val="90000"/>
              </a:lnSpc>
              <a:spcBef>
                <a:spcPts val="1000"/>
              </a:spcBef>
              <a:spcAft>
                <a:spcPts val="1200"/>
              </a:spcAft>
            </a:pPr>
            <a:r>
              <a:rPr lang="it-IT" sz="1600">
                <a:latin typeface="Times New Roman" panose="02020603050405020304" pitchFamily="18" charset="0"/>
                <a:cs typeface="Times New Roman" panose="02020603050405020304" pitchFamily="18" charset="0"/>
              </a:rPr>
              <a:t>Quel che accadrà nel tempo che mi è dato</a:t>
            </a:r>
          </a:p>
          <a:p>
            <a:pPr>
              <a:lnSpc>
                <a:spcPct val="90000"/>
              </a:lnSpc>
              <a:spcBef>
                <a:spcPts val="1000"/>
              </a:spcBef>
            </a:pPr>
            <a:r>
              <a:rPr lang="it-IT" sz="1600">
                <a:latin typeface="Times New Roman" panose="02020603050405020304" pitchFamily="18" charset="0"/>
                <a:cs typeface="Times New Roman" panose="02020603050405020304" pitchFamily="18" charset="0"/>
              </a:rPr>
              <a:t>Su me è puntata l’oscurità della notte</a:t>
            </a:r>
          </a:p>
          <a:p>
            <a:pPr>
              <a:lnSpc>
                <a:spcPct val="90000"/>
              </a:lnSpc>
              <a:spcBef>
                <a:spcPts val="1000"/>
              </a:spcBef>
            </a:pPr>
            <a:r>
              <a:rPr lang="it-IT" sz="1600">
                <a:latin typeface="Times New Roman" panose="02020603050405020304" pitchFamily="18" charset="0"/>
                <a:cs typeface="Times New Roman" panose="02020603050405020304" pitchFamily="18" charset="0"/>
              </a:rPr>
              <a:t>come mille binocoli schierati.</a:t>
            </a:r>
          </a:p>
          <a:p>
            <a:pPr>
              <a:lnSpc>
                <a:spcPct val="90000"/>
              </a:lnSpc>
              <a:spcBef>
                <a:spcPts val="1000"/>
              </a:spcBef>
            </a:pPr>
            <a:r>
              <a:rPr lang="it-IT" sz="1600">
                <a:latin typeface="Times New Roman" panose="02020603050405020304" pitchFamily="18" charset="0"/>
                <a:cs typeface="Times New Roman" panose="02020603050405020304" pitchFamily="18" charset="0"/>
              </a:rPr>
              <a:t>Se soltanto è possibile, Abba Padre,</a:t>
            </a:r>
          </a:p>
          <a:p>
            <a:pPr>
              <a:lnSpc>
                <a:spcPct val="90000"/>
              </a:lnSpc>
              <a:spcBef>
                <a:spcPts val="1000"/>
              </a:spcBef>
              <a:spcAft>
                <a:spcPts val="1200"/>
              </a:spcAft>
            </a:pPr>
            <a:r>
              <a:rPr lang="it-IT" sz="1600">
                <a:latin typeface="Times New Roman" panose="02020603050405020304" pitchFamily="18" charset="0"/>
                <a:cs typeface="Times New Roman" panose="02020603050405020304" pitchFamily="18" charset="0"/>
              </a:rPr>
              <a:t>questo calice allontana da me.</a:t>
            </a:r>
          </a:p>
          <a:p>
            <a:pPr>
              <a:lnSpc>
                <a:spcPct val="90000"/>
              </a:lnSpc>
              <a:spcBef>
                <a:spcPts val="1000"/>
              </a:spcBef>
            </a:pPr>
            <a:r>
              <a:rPr lang="it-IT" sz="1600">
                <a:latin typeface="Times New Roman" panose="02020603050405020304" pitchFamily="18" charset="0"/>
                <a:cs typeface="Times New Roman" panose="02020603050405020304" pitchFamily="18" charset="0"/>
              </a:rPr>
              <a:t>Amo il tuo proposito ostinato</a:t>
            </a:r>
          </a:p>
          <a:p>
            <a:pPr>
              <a:lnSpc>
                <a:spcPct val="90000"/>
              </a:lnSpc>
              <a:spcBef>
                <a:spcPts val="1000"/>
              </a:spcBef>
            </a:pPr>
            <a:r>
              <a:rPr lang="it-IT" sz="1600">
                <a:latin typeface="Times New Roman" panose="02020603050405020304" pitchFamily="18" charset="0"/>
                <a:cs typeface="Times New Roman" panose="02020603050405020304" pitchFamily="18" charset="0"/>
              </a:rPr>
              <a:t>e accetto di recitare questa parte.</a:t>
            </a:r>
          </a:p>
          <a:p>
            <a:pPr>
              <a:lnSpc>
                <a:spcPct val="90000"/>
              </a:lnSpc>
              <a:spcBef>
                <a:spcPts val="1000"/>
              </a:spcBef>
            </a:pPr>
            <a:r>
              <a:rPr lang="it-IT" sz="1600">
                <a:latin typeface="Times New Roman" panose="02020603050405020304" pitchFamily="18" charset="0"/>
                <a:cs typeface="Times New Roman" panose="02020603050405020304" pitchFamily="18" charset="0"/>
              </a:rPr>
              <a:t>Ma un altro dramma adesso è sulla scena</a:t>
            </a:r>
          </a:p>
          <a:p>
            <a:pPr>
              <a:lnSpc>
                <a:spcPct val="90000"/>
              </a:lnSpc>
              <a:spcBef>
                <a:spcPts val="1000"/>
              </a:spcBef>
              <a:spcAft>
                <a:spcPts val="1200"/>
              </a:spcAft>
            </a:pPr>
            <a:r>
              <a:rPr lang="it-IT" sz="1600">
                <a:latin typeface="Times New Roman" panose="02020603050405020304" pitchFamily="18" charset="0"/>
                <a:cs typeface="Times New Roman" panose="02020603050405020304" pitchFamily="18" charset="0"/>
              </a:rPr>
              <a:t>e per questa volta almeno dispensami.</a:t>
            </a:r>
          </a:p>
          <a:p>
            <a:pPr>
              <a:lnSpc>
                <a:spcPct val="90000"/>
              </a:lnSpc>
              <a:spcBef>
                <a:spcPts val="1000"/>
              </a:spcBef>
            </a:pPr>
            <a:r>
              <a:rPr lang="it-IT" sz="1600">
                <a:latin typeface="Times New Roman" panose="02020603050405020304" pitchFamily="18" charset="0"/>
                <a:cs typeface="Times New Roman" panose="02020603050405020304" pitchFamily="18" charset="0"/>
              </a:rPr>
              <a:t>Ma l’ordine degli atti è già fissato,</a:t>
            </a:r>
          </a:p>
          <a:p>
            <a:pPr>
              <a:lnSpc>
                <a:spcPct val="90000"/>
              </a:lnSpc>
              <a:spcBef>
                <a:spcPts val="1000"/>
              </a:spcBef>
            </a:pPr>
            <a:r>
              <a:rPr lang="it-IT" sz="1600">
                <a:latin typeface="Times New Roman" panose="02020603050405020304" pitchFamily="18" charset="0"/>
                <a:cs typeface="Times New Roman" panose="02020603050405020304" pitchFamily="18" charset="0"/>
              </a:rPr>
              <a:t>e non si sfugge al finale stabilito.</a:t>
            </a:r>
          </a:p>
          <a:p>
            <a:pPr>
              <a:lnSpc>
                <a:spcPct val="90000"/>
              </a:lnSpc>
              <a:spcBef>
                <a:spcPts val="1000"/>
              </a:spcBef>
            </a:pPr>
            <a:r>
              <a:rPr lang="it-IT" sz="1600">
                <a:latin typeface="Times New Roman" panose="02020603050405020304" pitchFamily="18" charset="0"/>
                <a:cs typeface="Times New Roman" panose="02020603050405020304" pitchFamily="18" charset="0"/>
              </a:rPr>
              <a:t>Sono solo, attorno tutti farisei.</a:t>
            </a:r>
          </a:p>
          <a:p>
            <a:pPr>
              <a:lnSpc>
                <a:spcPct val="90000"/>
              </a:lnSpc>
              <a:spcBef>
                <a:spcPts val="1000"/>
              </a:spcBef>
            </a:pPr>
            <a:r>
              <a:rPr lang="it-IT" sz="1600">
                <a:latin typeface="Times New Roman" panose="02020603050405020304" pitchFamily="18" charset="0"/>
                <a:cs typeface="Times New Roman" panose="02020603050405020304" pitchFamily="18" charset="0"/>
              </a:rPr>
              <a:t>Non è un gioco vivere una vita.</a:t>
            </a:r>
          </a:p>
          <a:p>
            <a:endParaRPr lang="it-IT"/>
          </a:p>
        </p:txBody>
      </p:sp>
    </p:spTree>
    <p:extLst>
      <p:ext uri="{BB962C8B-B14F-4D97-AF65-F5344CB8AC3E}">
        <p14:creationId xmlns:p14="http://schemas.microsoft.com/office/powerpoint/2010/main" val="377367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C02328-A220-4F47-B912-56AF28855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974"/>
            <a:ext cx="6216003" cy="641805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BED979D-3734-EB4E-B382-B37F6AD09247}"/>
              </a:ext>
            </a:extLst>
          </p:cNvPr>
          <p:cNvSpPr txBox="1"/>
          <p:nvPr/>
        </p:nvSpPr>
        <p:spPr>
          <a:xfrm>
            <a:off x="6439337" y="1190445"/>
            <a:ext cx="5465342" cy="5047664"/>
          </a:xfrm>
          <a:prstGeom prst="rect">
            <a:avLst/>
          </a:prstGeom>
          <a:noFill/>
        </p:spPr>
        <p:txBody>
          <a:bodyPr wrap="none" rtlCol="0">
            <a:spAutoFit/>
          </a:bodyPr>
          <a:lstStyle/>
          <a:p>
            <a:pPr>
              <a:lnSpc>
                <a:spcPct val="120000"/>
              </a:lnSpc>
            </a:pPr>
            <a:r>
              <a:rPr lang="it-IT" dirty="0">
                <a:latin typeface="Cambria" panose="02040503050406030204" pitchFamily="18" charset="0"/>
              </a:rPr>
              <a:t>Stanco di tutto questo, imploro da morte riposo, </a:t>
            </a:r>
            <a:br>
              <a:rPr lang="it-IT" dirty="0">
                <a:latin typeface="Cambria" panose="02040503050406030204" pitchFamily="18" charset="0"/>
              </a:rPr>
            </a:br>
            <a:r>
              <a:rPr lang="it-IT" dirty="0">
                <a:latin typeface="Cambria" panose="02040503050406030204" pitchFamily="18" charset="0"/>
              </a:rPr>
              <a:t>Come, vedere il Merito nato a mendicare, </a:t>
            </a:r>
            <a:br>
              <a:rPr lang="it-IT" dirty="0">
                <a:latin typeface="Cambria" panose="02040503050406030204" pitchFamily="18" charset="0"/>
              </a:rPr>
            </a:br>
            <a:r>
              <a:rPr lang="it-IT" dirty="0">
                <a:latin typeface="Cambria" panose="02040503050406030204" pitchFamily="18" charset="0"/>
              </a:rPr>
              <a:t>E squallida Nullità gaiamente agghindata,</a:t>
            </a:r>
            <a:br>
              <a:rPr lang="it-IT" dirty="0">
                <a:latin typeface="Cambria" panose="02040503050406030204" pitchFamily="18" charset="0"/>
              </a:rPr>
            </a:br>
            <a:r>
              <a:rPr lang="it-IT" dirty="0">
                <a:latin typeface="Cambria" panose="02040503050406030204" pitchFamily="18" charset="0"/>
              </a:rPr>
              <a:t>E la Fede più pura miseramente tradita,</a:t>
            </a:r>
            <a:br>
              <a:rPr lang="it-IT" dirty="0">
                <a:latin typeface="Cambria" panose="02040503050406030204" pitchFamily="18" charset="0"/>
              </a:rPr>
            </a:br>
            <a:r>
              <a:rPr lang="it-IT" dirty="0">
                <a:latin typeface="Cambria" panose="02040503050406030204" pitchFamily="18" charset="0"/>
              </a:rPr>
              <a:t>E i più splendidi Onori ignobilmente attribuiti,</a:t>
            </a:r>
            <a:br>
              <a:rPr lang="it-IT" dirty="0">
                <a:latin typeface="Cambria" panose="02040503050406030204" pitchFamily="18" charset="0"/>
              </a:rPr>
            </a:br>
            <a:r>
              <a:rPr lang="it-IT" dirty="0">
                <a:latin typeface="Cambria" panose="02040503050406030204" pitchFamily="18" charset="0"/>
              </a:rPr>
              <a:t>E la casta Virtù brutalmente prostituita,</a:t>
            </a:r>
            <a:br>
              <a:rPr lang="it-IT" dirty="0">
                <a:latin typeface="Cambria" panose="02040503050406030204" pitchFamily="18" charset="0"/>
              </a:rPr>
            </a:br>
            <a:r>
              <a:rPr lang="it-IT" dirty="0">
                <a:latin typeface="Cambria" panose="02040503050406030204" pitchFamily="18" charset="0"/>
              </a:rPr>
              <a:t>E </a:t>
            </a:r>
            <a:r>
              <a:rPr lang="it-IT" dirty="0" err="1">
                <a:latin typeface="Cambria" panose="02040503050406030204" pitchFamily="18" charset="0"/>
              </a:rPr>
              <a:t>nobil</a:t>
            </a:r>
            <a:r>
              <a:rPr lang="it-IT" dirty="0">
                <a:latin typeface="Cambria" panose="02040503050406030204" pitchFamily="18" charset="0"/>
              </a:rPr>
              <a:t> Perfezione iniquamente avversata,</a:t>
            </a:r>
            <a:br>
              <a:rPr lang="it-IT" dirty="0">
                <a:latin typeface="Cambria" panose="02040503050406030204" pitchFamily="18" charset="0"/>
              </a:rPr>
            </a:br>
            <a:r>
              <a:rPr lang="it-IT" dirty="0">
                <a:latin typeface="Cambria" panose="02040503050406030204" pitchFamily="18" charset="0"/>
              </a:rPr>
              <a:t>E Forza mutilata dal potere corrotto,</a:t>
            </a:r>
            <a:br>
              <a:rPr lang="it-IT" dirty="0">
                <a:latin typeface="Cambria" panose="02040503050406030204" pitchFamily="18" charset="0"/>
              </a:rPr>
            </a:br>
            <a:r>
              <a:rPr lang="it-IT" dirty="0">
                <a:latin typeface="Cambria" panose="02040503050406030204" pitchFamily="18" charset="0"/>
              </a:rPr>
              <a:t>E il Genio imbavagliato dall’Autorità,</a:t>
            </a:r>
            <a:br>
              <a:rPr lang="it-IT" dirty="0">
                <a:latin typeface="Cambria" panose="02040503050406030204" pitchFamily="18" charset="0"/>
              </a:rPr>
            </a:br>
            <a:r>
              <a:rPr lang="it-IT" dirty="0">
                <a:latin typeface="Cambria" panose="02040503050406030204" pitchFamily="18" charset="0"/>
              </a:rPr>
              <a:t>E Follia, con arie dottorali, opprimere Saggezza,</a:t>
            </a:r>
            <a:br>
              <a:rPr lang="it-IT" dirty="0">
                <a:latin typeface="Cambria" panose="02040503050406030204" pitchFamily="18" charset="0"/>
              </a:rPr>
            </a:br>
            <a:r>
              <a:rPr lang="it-IT" dirty="0">
                <a:latin typeface="Cambria" panose="02040503050406030204" pitchFamily="18" charset="0"/>
              </a:rPr>
              <a:t>E leale Franchezza chiamata Semplicità,</a:t>
            </a:r>
            <a:br>
              <a:rPr lang="it-IT" dirty="0">
                <a:latin typeface="Cambria" panose="02040503050406030204" pitchFamily="18" charset="0"/>
              </a:rPr>
            </a:br>
            <a:r>
              <a:rPr lang="it-IT" dirty="0">
                <a:latin typeface="Cambria" panose="02040503050406030204" pitchFamily="18" charset="0"/>
              </a:rPr>
              <a:t>E il Bene schiavo servire capitàno Male.</a:t>
            </a:r>
            <a:br>
              <a:rPr lang="it-IT" dirty="0">
                <a:latin typeface="Cambria" panose="02040503050406030204" pitchFamily="18" charset="0"/>
              </a:rPr>
            </a:br>
            <a:r>
              <a:rPr lang="it-IT" dirty="0">
                <a:latin typeface="Cambria" panose="02040503050406030204" pitchFamily="18" charset="0"/>
              </a:rPr>
              <a:t>Stanco di tutto questo, vorrei da questo esser lontano,</a:t>
            </a:r>
            <a:br>
              <a:rPr lang="it-IT" dirty="0">
                <a:latin typeface="Cambria" panose="02040503050406030204" pitchFamily="18" charset="0"/>
              </a:rPr>
            </a:br>
            <a:r>
              <a:rPr lang="it-IT" dirty="0">
                <a:latin typeface="Cambria" panose="02040503050406030204" pitchFamily="18" charset="0"/>
              </a:rPr>
              <a:t>Se non, morendo, abbandonassi solo l’amor mio.</a:t>
            </a:r>
          </a:p>
          <a:p>
            <a:pPr algn="r">
              <a:lnSpc>
                <a:spcPct val="120000"/>
              </a:lnSpc>
            </a:pPr>
            <a:r>
              <a:rPr lang="it-IT" dirty="0">
                <a:latin typeface="Cambria" panose="02040503050406030204" pitchFamily="18" charset="0"/>
              </a:rPr>
              <a:t>Shakespeare, </a:t>
            </a:r>
            <a:r>
              <a:rPr lang="it-IT" i="1" dirty="0">
                <a:latin typeface="Cambria" panose="02040503050406030204" pitchFamily="18" charset="0"/>
              </a:rPr>
              <a:t>Sonetto LXVI</a:t>
            </a:r>
          </a:p>
        </p:txBody>
      </p:sp>
    </p:spTree>
    <p:extLst>
      <p:ext uri="{BB962C8B-B14F-4D97-AF65-F5344CB8AC3E}">
        <p14:creationId xmlns:p14="http://schemas.microsoft.com/office/powerpoint/2010/main" val="279607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08B96A-B047-A742-AADB-852601B27DCB}"/>
              </a:ext>
            </a:extLst>
          </p:cNvPr>
          <p:cNvSpPr>
            <a:spLocks noGrp="1"/>
          </p:cNvSpPr>
          <p:nvPr>
            <p:ph type="title"/>
          </p:nvPr>
        </p:nvSpPr>
        <p:spPr>
          <a:xfrm>
            <a:off x="169333" y="1676401"/>
            <a:ext cx="3234267" cy="1608667"/>
          </a:xfrm>
        </p:spPr>
        <p:txBody>
          <a:bodyPr>
            <a:normAutofit/>
          </a:bodyPr>
          <a:lstStyle/>
          <a:p>
            <a:pPr algn="ctr">
              <a:spcBef>
                <a:spcPts val="1200"/>
              </a:spcBef>
              <a:spcAft>
                <a:spcPts val="1200"/>
              </a:spcAft>
            </a:pPr>
            <a:r>
              <a:rPr lang="it-IT" sz="3600" dirty="0" err="1">
                <a:solidFill>
                  <a:srgbClr val="520103"/>
                </a:solidFill>
                <a:latin typeface="Cambria" panose="02040503050406030204" pitchFamily="18" charset="0"/>
              </a:rPr>
              <a:t>Peredelkino</a:t>
            </a:r>
            <a:br>
              <a:rPr lang="it-IT" sz="3600" dirty="0">
                <a:solidFill>
                  <a:srgbClr val="520103"/>
                </a:solidFill>
                <a:latin typeface="Cambria" panose="02040503050406030204" pitchFamily="18" charset="0"/>
              </a:rPr>
            </a:br>
            <a:r>
              <a:rPr lang="it-IT" sz="2400" dirty="0">
                <a:solidFill>
                  <a:srgbClr val="520103"/>
                </a:solidFill>
                <a:latin typeface="Cambria" panose="02040503050406030204" pitchFamily="18" charset="0"/>
              </a:rPr>
              <a:t>Il villaggio degli scrittori</a:t>
            </a:r>
            <a:endParaRPr lang="it-IT" sz="3600" dirty="0">
              <a:solidFill>
                <a:srgbClr val="520103"/>
              </a:solidFill>
              <a:latin typeface="Cambria" panose="02040503050406030204" pitchFamily="18" charset="0"/>
            </a:endParaRPr>
          </a:p>
        </p:txBody>
      </p:sp>
      <p:pic>
        <p:nvPicPr>
          <p:cNvPr id="5" name="Segnaposto contenuto 4" descr="Immagine che contiene albero, esterni, casa&#10;&#10;Descrizione generata automaticamente">
            <a:extLst>
              <a:ext uri="{FF2B5EF4-FFF2-40B4-BE49-F238E27FC236}">
                <a16:creationId xmlns:a16="http://schemas.microsoft.com/office/drawing/2014/main" id="{9B23D670-CB5D-D746-9E21-9685BE58EFA8}"/>
              </a:ext>
            </a:extLst>
          </p:cNvPr>
          <p:cNvPicPr>
            <a:picLocks noGrp="1" noChangeAspect="1"/>
          </p:cNvPicPr>
          <p:nvPr>
            <p:ph idx="1"/>
          </p:nvPr>
        </p:nvPicPr>
        <p:blipFill>
          <a:blip r:embed="rId2"/>
          <a:stretch>
            <a:fillRect/>
          </a:stretch>
        </p:blipFill>
        <p:spPr>
          <a:xfrm>
            <a:off x="3403600" y="773917"/>
            <a:ext cx="8619067" cy="5580846"/>
          </a:xfrm>
        </p:spPr>
      </p:pic>
    </p:spTree>
    <p:extLst>
      <p:ext uri="{BB962C8B-B14F-4D97-AF65-F5344CB8AC3E}">
        <p14:creationId xmlns:p14="http://schemas.microsoft.com/office/powerpoint/2010/main" val="958780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193E1B0-7110-554C-9EB5-BC8180D45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9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4BFCCA3-6F43-F444-9EF0-C4FD8FB50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7" y="1058728"/>
            <a:ext cx="7255933" cy="474054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BFEF804-F282-A34D-89FD-C4E6A760A8AC}"/>
              </a:ext>
            </a:extLst>
          </p:cNvPr>
          <p:cNvSpPr txBox="1"/>
          <p:nvPr/>
        </p:nvSpPr>
        <p:spPr>
          <a:xfrm>
            <a:off x="7636932" y="2404533"/>
            <a:ext cx="4419601" cy="1107996"/>
          </a:xfrm>
          <a:prstGeom prst="rect">
            <a:avLst/>
          </a:prstGeom>
          <a:noFill/>
        </p:spPr>
        <p:txBody>
          <a:bodyPr wrap="square" rtlCol="0">
            <a:spAutoFit/>
          </a:bodyPr>
          <a:lstStyle/>
          <a:p>
            <a:pPr algn="just"/>
            <a:r>
              <a:rPr lang="it-IT" sz="2200">
                <a:latin typeface="Cambria" panose="02040503050406030204" pitchFamily="18" charset="0"/>
              </a:rPr>
              <a:t>Pasternak e </a:t>
            </a:r>
            <a:r>
              <a:rPr lang="it-IT" sz="2200" err="1">
                <a:latin typeface="Cambria" panose="02040503050406030204" pitchFamily="18" charset="0"/>
              </a:rPr>
              <a:t>Kornej</a:t>
            </a:r>
            <a:r>
              <a:rPr lang="it-IT" sz="2200">
                <a:latin typeface="Cambria" panose="02040503050406030204" pitchFamily="18" charset="0"/>
              </a:rPr>
              <a:t> </a:t>
            </a:r>
            <a:r>
              <a:rPr lang="it-IT" sz="2200" err="1">
                <a:latin typeface="Cambria" panose="02040503050406030204" pitchFamily="18" charset="0"/>
              </a:rPr>
              <a:t>Čukovskij</a:t>
            </a:r>
            <a:r>
              <a:rPr lang="it-IT" sz="2200">
                <a:latin typeface="Cambria" panose="02040503050406030204" pitchFamily="18" charset="0"/>
              </a:rPr>
              <a:t> al primo Congresso degli scrittori sovietici del 1934</a:t>
            </a:r>
          </a:p>
        </p:txBody>
      </p:sp>
    </p:spTree>
    <p:extLst>
      <p:ext uri="{BB962C8B-B14F-4D97-AF65-F5344CB8AC3E}">
        <p14:creationId xmlns:p14="http://schemas.microsoft.com/office/powerpoint/2010/main" val="193044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4CA2402-ADC4-E049-9015-19D6F633A764}"/>
              </a:ext>
            </a:extLst>
          </p:cNvPr>
          <p:cNvSpPr>
            <a:spLocks noGrp="1"/>
          </p:cNvSpPr>
          <p:nvPr>
            <p:ph idx="1"/>
          </p:nvPr>
        </p:nvSpPr>
        <p:spPr>
          <a:xfrm>
            <a:off x="897466" y="928158"/>
            <a:ext cx="10456333" cy="4812242"/>
          </a:xfrm>
        </p:spPr>
        <p:txBody>
          <a:bodyPr>
            <a:normAutofit fontScale="92500" lnSpcReduction="20000"/>
          </a:bodyPr>
          <a:lstStyle/>
          <a:p>
            <a:pPr algn="just">
              <a:lnSpc>
                <a:spcPct val="120000"/>
              </a:lnSpc>
            </a:pPr>
            <a:r>
              <a:rPr lang="it-IT" sz="2600" dirty="0">
                <a:latin typeface="Cambria" panose="02040503050406030204" pitchFamily="18" charset="0"/>
              </a:rPr>
              <a:t>Durante il primo Congresso degli scrittori Nikolaj </a:t>
            </a:r>
            <a:r>
              <a:rPr lang="it-IT" sz="2600" dirty="0" err="1">
                <a:latin typeface="Cambria" panose="02040503050406030204" pitchFamily="18" charset="0"/>
              </a:rPr>
              <a:t>Bucharin</a:t>
            </a:r>
            <a:r>
              <a:rPr lang="it-IT" sz="2600" dirty="0">
                <a:latin typeface="Cambria" panose="02040503050406030204" pitchFamily="18" charset="0"/>
              </a:rPr>
              <a:t> indica Pasternak come più alto poeta sovietico, insieme a </a:t>
            </a:r>
            <a:r>
              <a:rPr lang="it-IT" sz="2600" dirty="0" err="1">
                <a:latin typeface="Cambria" panose="02040503050406030204" pitchFamily="18" charset="0"/>
              </a:rPr>
              <a:t>Il’ja</a:t>
            </a:r>
            <a:r>
              <a:rPr lang="it-IT" sz="2600" dirty="0">
                <a:latin typeface="Cambria" panose="02040503050406030204" pitchFamily="18" charset="0"/>
              </a:rPr>
              <a:t> </a:t>
            </a:r>
            <a:r>
              <a:rPr lang="it-IT" sz="2600" dirty="0" err="1">
                <a:latin typeface="Cambria" panose="02040503050406030204" pitchFamily="18" charset="0"/>
              </a:rPr>
              <a:t>Sel’vinskij</a:t>
            </a:r>
            <a:endParaRPr lang="it-IT" sz="2600" dirty="0">
              <a:latin typeface="Cambria" panose="02040503050406030204" pitchFamily="18" charset="0"/>
            </a:endParaRPr>
          </a:p>
          <a:p>
            <a:pPr algn="just">
              <a:lnSpc>
                <a:spcPct val="120000"/>
              </a:lnSpc>
            </a:pPr>
            <a:r>
              <a:rPr lang="it-IT" sz="2600" dirty="0">
                <a:latin typeface="Cambria" panose="02040503050406030204" pitchFamily="18" charset="0"/>
              </a:rPr>
              <a:t>Nel 1935 a Parigi partecipa al Congresso per la Difesa della Cultura:</a:t>
            </a:r>
          </a:p>
          <a:p>
            <a:pPr algn="just">
              <a:lnSpc>
                <a:spcPct val="120000"/>
              </a:lnSpc>
            </a:pPr>
            <a:endParaRPr lang="it-IT" sz="2600" dirty="0">
              <a:latin typeface="Cambria" panose="02040503050406030204" pitchFamily="18" charset="0"/>
            </a:endParaRPr>
          </a:p>
          <a:p>
            <a:pPr marL="0" indent="0" algn="just">
              <a:lnSpc>
                <a:spcPct val="120000"/>
              </a:lnSpc>
              <a:buNone/>
            </a:pPr>
            <a:r>
              <a:rPr lang="it-IT" sz="2600" dirty="0">
                <a:latin typeface="Cambria" panose="02040503050406030204" pitchFamily="18" charset="0"/>
              </a:rPr>
              <a:t>«La poesia rimarrà sempre uguale a sé stessa, più alta di ogni Alpe d’altezza celebrata: essa giace nell’erba, sotto i nostri piedi, e bisogna soltanto chinarsi per scorgerla e raccoglierla da terra; essa sarà sempre troppo semplice perché se ne possa discutere nelle assemblee; essa rimarrà sempre la funzione organica dell’uomo, essere dotato del dono sublime del linguaggio razionale, di maniera che, quanto più ci sarà felicità a questo mondo, tanto più sarà facile essere artisti»</a:t>
            </a:r>
          </a:p>
          <a:p>
            <a:endParaRPr lang="it-IT" dirty="0"/>
          </a:p>
        </p:txBody>
      </p:sp>
    </p:spTree>
    <p:extLst>
      <p:ext uri="{BB962C8B-B14F-4D97-AF65-F5344CB8AC3E}">
        <p14:creationId xmlns:p14="http://schemas.microsoft.com/office/powerpoint/2010/main" val="3695534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CCE7523-A26E-8245-8A04-CB1C480CB76F}"/>
              </a:ext>
            </a:extLst>
          </p:cNvPr>
          <p:cNvSpPr>
            <a:spLocks noGrp="1"/>
          </p:cNvSpPr>
          <p:nvPr>
            <p:ph type="title"/>
          </p:nvPr>
        </p:nvSpPr>
        <p:spPr/>
        <p:txBody>
          <a:bodyPr>
            <a:normAutofit/>
          </a:bodyPr>
          <a:lstStyle/>
          <a:p>
            <a:pPr algn="ctr"/>
            <a:r>
              <a:rPr lang="it-IT" sz="4000">
                <a:solidFill>
                  <a:srgbClr val="520103"/>
                </a:solidFill>
                <a:latin typeface="Cambria" panose="02040503050406030204" pitchFamily="18" charset="0"/>
              </a:rPr>
              <a:t>Pasternak traduttore</a:t>
            </a:r>
          </a:p>
        </p:txBody>
      </p:sp>
      <p:sp>
        <p:nvSpPr>
          <p:cNvPr id="3" name="Segnaposto contenuto 2">
            <a:extLst>
              <a:ext uri="{FF2B5EF4-FFF2-40B4-BE49-F238E27FC236}">
                <a16:creationId xmlns:a16="http://schemas.microsoft.com/office/drawing/2014/main" id="{EECF372C-80F8-1148-BF95-FD4EA4C5D0E0}"/>
              </a:ext>
            </a:extLst>
          </p:cNvPr>
          <p:cNvSpPr>
            <a:spLocks noGrp="1"/>
          </p:cNvSpPr>
          <p:nvPr>
            <p:ph idx="1"/>
          </p:nvPr>
        </p:nvSpPr>
        <p:spPr>
          <a:xfrm>
            <a:off x="838200" y="1690688"/>
            <a:ext cx="10515600" cy="4351338"/>
          </a:xfrm>
        </p:spPr>
        <p:txBody>
          <a:bodyPr>
            <a:normAutofit/>
          </a:bodyPr>
          <a:lstStyle/>
          <a:p>
            <a:pPr algn="just">
              <a:lnSpc>
                <a:spcPct val="110000"/>
              </a:lnSpc>
              <a:spcAft>
                <a:spcPts val="1000"/>
              </a:spcAft>
            </a:pPr>
            <a:r>
              <a:rPr lang="it-IT" sz="2200" dirty="0">
                <a:latin typeface="Cambria" panose="02040503050406030204" pitchFamily="18" charset="0"/>
              </a:rPr>
              <a:t>«Proprio nel 1936 tutto si spezzò dentro di me. La mia adesione all’epoca si trasformò in una resistenza che non potevo nascondere. Allora mi rifugiai nelle traduzioni. Non ho più cercato in prima persona»</a:t>
            </a:r>
          </a:p>
          <a:p>
            <a:pPr algn="just">
              <a:lnSpc>
                <a:spcPct val="110000"/>
              </a:lnSpc>
              <a:spcAft>
                <a:spcPts val="1000"/>
              </a:spcAft>
            </a:pPr>
            <a:r>
              <a:rPr lang="it-IT" sz="2200" dirty="0">
                <a:latin typeface="Cambria" panose="02040503050406030204" pitchFamily="18" charset="0"/>
              </a:rPr>
              <a:t>Traduce Von Kleist, </a:t>
            </a:r>
            <a:r>
              <a:rPr lang="it-IT" sz="2200" dirty="0" err="1">
                <a:latin typeface="Cambria" panose="02040503050406030204" pitchFamily="18" charset="0"/>
              </a:rPr>
              <a:t>Swinburne</a:t>
            </a:r>
            <a:r>
              <a:rPr lang="it-IT" sz="2200" dirty="0">
                <a:latin typeface="Cambria" panose="02040503050406030204" pitchFamily="18" charset="0"/>
              </a:rPr>
              <a:t>, </a:t>
            </a:r>
            <a:r>
              <a:rPr lang="it-IT" sz="2200" dirty="0" err="1">
                <a:latin typeface="Cambria" panose="02040503050406030204" pitchFamily="18" charset="0"/>
              </a:rPr>
              <a:t>Rilke</a:t>
            </a:r>
            <a:r>
              <a:rPr lang="it-IT" sz="2200" dirty="0">
                <a:latin typeface="Cambria" panose="02040503050406030204" pitchFamily="18" charset="0"/>
              </a:rPr>
              <a:t>, Verlaine, Keats, Shakespeare, Goethe, i poeti georgiani</a:t>
            </a:r>
          </a:p>
          <a:p>
            <a:pPr algn="just">
              <a:lnSpc>
                <a:spcPct val="110000"/>
              </a:lnSpc>
              <a:spcAft>
                <a:spcPts val="1000"/>
              </a:spcAft>
            </a:pPr>
            <a:r>
              <a:rPr lang="it-IT" sz="2200" dirty="0">
                <a:latin typeface="Cambria" panose="02040503050406030204" pitchFamily="18" charset="0"/>
              </a:rPr>
              <a:t>Traduzione come </a:t>
            </a:r>
            <a:r>
              <a:rPr lang="it-IT" sz="2200" dirty="0" err="1">
                <a:latin typeface="Cambria" panose="02040503050406030204" pitchFamily="18" charset="0"/>
              </a:rPr>
              <a:t>ri</a:t>
            </a:r>
            <a:r>
              <a:rPr lang="it-IT" sz="2200" dirty="0">
                <a:latin typeface="Cambria" panose="02040503050406030204" pitchFamily="18" charset="0"/>
              </a:rPr>
              <a:t>-creazione</a:t>
            </a:r>
          </a:p>
          <a:p>
            <a:pPr algn="just">
              <a:lnSpc>
                <a:spcPct val="110000"/>
              </a:lnSpc>
            </a:pPr>
            <a:r>
              <a:rPr lang="it-IT" sz="2200" dirty="0">
                <a:latin typeface="Cambria" panose="02040503050406030204" pitchFamily="18" charset="0"/>
              </a:rPr>
              <a:t>“Tutta la cultura </a:t>
            </a:r>
            <a:r>
              <a:rPr lang="it-IT" sz="2200" dirty="0" err="1">
                <a:latin typeface="Cambria" panose="02040503050406030204" pitchFamily="18" charset="0"/>
              </a:rPr>
              <a:t>pasternakiana</a:t>
            </a:r>
            <a:r>
              <a:rPr lang="it-IT" sz="2200" dirty="0">
                <a:latin typeface="Cambria" panose="02040503050406030204" pitchFamily="18" charset="0"/>
              </a:rPr>
              <a:t> avvertiva intensamente l’esigenza della traduzione: recuperare dalle altre culture elementi vitali per la propria” (De </a:t>
            </a:r>
            <a:r>
              <a:rPr lang="it-IT" sz="2200" dirty="0" err="1">
                <a:latin typeface="Cambria" panose="02040503050406030204" pitchFamily="18" charset="0"/>
              </a:rPr>
              <a:t>Michelis</a:t>
            </a:r>
            <a:r>
              <a:rPr lang="it-IT" sz="2200" dirty="0">
                <a:latin typeface="Cambria" panose="02040503050406030204" pitchFamily="18" charset="0"/>
              </a:rPr>
              <a:t>)</a:t>
            </a:r>
          </a:p>
          <a:p>
            <a:pPr algn="just">
              <a:lnSpc>
                <a:spcPct val="110000"/>
              </a:lnSpc>
            </a:pPr>
            <a:endParaRPr lang="it-IT" sz="2200" dirty="0">
              <a:latin typeface="Cambria" panose="02040503050406030204" pitchFamily="18" charset="0"/>
            </a:endParaRPr>
          </a:p>
        </p:txBody>
      </p:sp>
    </p:spTree>
    <p:extLst>
      <p:ext uri="{BB962C8B-B14F-4D97-AF65-F5344CB8AC3E}">
        <p14:creationId xmlns:p14="http://schemas.microsoft.com/office/powerpoint/2010/main" val="252439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CCE7523-A26E-8245-8A04-CB1C480CB76F}"/>
              </a:ext>
            </a:extLst>
          </p:cNvPr>
          <p:cNvSpPr>
            <a:spLocks noGrp="1"/>
          </p:cNvSpPr>
          <p:nvPr>
            <p:ph type="title"/>
          </p:nvPr>
        </p:nvSpPr>
        <p:spPr/>
        <p:txBody>
          <a:bodyPr>
            <a:normAutofit/>
          </a:bodyPr>
          <a:lstStyle/>
          <a:p>
            <a:pPr algn="ctr"/>
            <a:r>
              <a:rPr lang="it-IT" sz="4000" dirty="0">
                <a:solidFill>
                  <a:srgbClr val="520103"/>
                </a:solidFill>
                <a:latin typeface="Cambria" panose="02040503050406030204" pitchFamily="18" charset="0"/>
              </a:rPr>
              <a:t>Pasternak traduttore</a:t>
            </a:r>
          </a:p>
        </p:txBody>
      </p:sp>
      <p:sp>
        <p:nvSpPr>
          <p:cNvPr id="3" name="Segnaposto contenuto 2">
            <a:extLst>
              <a:ext uri="{FF2B5EF4-FFF2-40B4-BE49-F238E27FC236}">
                <a16:creationId xmlns:a16="http://schemas.microsoft.com/office/drawing/2014/main" id="{EECF372C-80F8-1148-BF95-FD4EA4C5D0E0}"/>
              </a:ext>
            </a:extLst>
          </p:cNvPr>
          <p:cNvSpPr>
            <a:spLocks noGrp="1"/>
          </p:cNvSpPr>
          <p:nvPr>
            <p:ph idx="1"/>
          </p:nvPr>
        </p:nvSpPr>
        <p:spPr>
          <a:xfrm>
            <a:off x="838200" y="1868818"/>
            <a:ext cx="10515600" cy="4351338"/>
          </a:xfrm>
        </p:spPr>
        <p:txBody>
          <a:bodyPr>
            <a:normAutofit/>
          </a:bodyPr>
          <a:lstStyle/>
          <a:p>
            <a:pPr algn="just">
              <a:lnSpc>
                <a:spcPct val="100000"/>
              </a:lnSpc>
              <a:spcAft>
                <a:spcPts val="1000"/>
              </a:spcAft>
            </a:pPr>
            <a:r>
              <a:rPr lang="it-IT" sz="2200" dirty="0">
                <a:latin typeface="Cambria" panose="02040503050406030204" pitchFamily="18" charset="0"/>
              </a:rPr>
              <a:t>“Tu hai cambiato la natura della traduzione, trasformandola dal solito straniero col caffettano russo in un originale a sé, che si legge avidamente, senza la sensazione di essere ospiti in casa d’altri” (</a:t>
            </a:r>
            <a:r>
              <a:rPr lang="it-IT" sz="2200" dirty="0" err="1">
                <a:latin typeface="Cambria" panose="02040503050406030204" pitchFamily="18" charset="0"/>
              </a:rPr>
              <a:t>Ol’ga</a:t>
            </a:r>
            <a:r>
              <a:rPr lang="it-IT" sz="2200" dirty="0">
                <a:latin typeface="Cambria" panose="02040503050406030204" pitchFamily="18" charset="0"/>
              </a:rPr>
              <a:t> </a:t>
            </a:r>
            <a:r>
              <a:rPr lang="it-IT" sz="2200" dirty="0" err="1">
                <a:latin typeface="Cambria" panose="02040503050406030204" pitchFamily="18" charset="0"/>
              </a:rPr>
              <a:t>Frejdenberg</a:t>
            </a:r>
            <a:r>
              <a:rPr lang="it-IT" sz="2200" dirty="0">
                <a:latin typeface="Cambria" panose="02040503050406030204" pitchFamily="18" charset="0"/>
              </a:rPr>
              <a:t>)</a:t>
            </a:r>
          </a:p>
          <a:p>
            <a:pPr algn="just">
              <a:lnSpc>
                <a:spcPct val="100000"/>
              </a:lnSpc>
              <a:spcAft>
                <a:spcPts val="1000"/>
              </a:spcAft>
            </a:pPr>
            <a:r>
              <a:rPr lang="it-IT" sz="2200" dirty="0">
                <a:latin typeface="Cambria" panose="02040503050406030204" pitchFamily="18" charset="0"/>
              </a:rPr>
              <a:t>Nel 1939 traduce l’</a:t>
            </a:r>
            <a:r>
              <a:rPr lang="it-IT" sz="2200" i="1" dirty="0">
                <a:latin typeface="Cambria" panose="02040503050406030204" pitchFamily="18" charset="0"/>
              </a:rPr>
              <a:t>Amleto</a:t>
            </a:r>
            <a:r>
              <a:rPr lang="it-IT" sz="2200" dirty="0">
                <a:latin typeface="Cambria" panose="02040503050406030204" pitchFamily="18" charset="0"/>
              </a:rPr>
              <a:t>: “L’</a:t>
            </a:r>
            <a:r>
              <a:rPr lang="it-IT" sz="2200" i="1" dirty="0">
                <a:latin typeface="Cambria" panose="02040503050406030204" pitchFamily="18" charset="0"/>
              </a:rPr>
              <a:t>Amleto</a:t>
            </a:r>
            <a:r>
              <a:rPr lang="it-IT" sz="2200" dirty="0">
                <a:latin typeface="Cambria" panose="02040503050406030204" pitchFamily="18" charset="0"/>
              </a:rPr>
              <a:t> non è il dramma della mancanza di carattere, ma quello del dovere e dell’abnegazione”. Confessione lirica camuffata da traduzione.</a:t>
            </a:r>
          </a:p>
          <a:p>
            <a:pPr algn="just">
              <a:lnSpc>
                <a:spcPct val="100000"/>
              </a:lnSpc>
            </a:pPr>
            <a:r>
              <a:rPr lang="it-IT" sz="2200" dirty="0">
                <a:latin typeface="Cambria" panose="02040503050406030204" pitchFamily="18" charset="0"/>
              </a:rPr>
              <a:t>Negli stessi anni concepisce il </a:t>
            </a:r>
            <a:r>
              <a:rPr lang="it-IT" sz="2200" i="1" dirty="0">
                <a:latin typeface="Cambria" panose="02040503050406030204" pitchFamily="18" charset="0"/>
              </a:rPr>
              <a:t>Dottor </a:t>
            </a:r>
            <a:r>
              <a:rPr lang="it-IT" sz="2200" i="1" dirty="0" err="1">
                <a:latin typeface="Cambria" panose="02040503050406030204" pitchFamily="18" charset="0"/>
              </a:rPr>
              <a:t>Živago</a:t>
            </a:r>
            <a:r>
              <a:rPr lang="it-IT" sz="2200" i="1" dirty="0">
                <a:latin typeface="Cambria" panose="02040503050406030204" pitchFamily="18" charset="0"/>
              </a:rPr>
              <a:t> </a:t>
            </a:r>
            <a:r>
              <a:rPr lang="it-IT" sz="2200" dirty="0">
                <a:latin typeface="Cambria" panose="02040503050406030204" pitchFamily="18" charset="0"/>
              </a:rPr>
              <a:t>(il taccuino dei versi di Jurij si apre con </a:t>
            </a:r>
            <a:r>
              <a:rPr lang="it-IT" sz="2200" i="1" dirty="0">
                <a:latin typeface="Cambria" panose="02040503050406030204" pitchFamily="18" charset="0"/>
              </a:rPr>
              <a:t>Amleto</a:t>
            </a:r>
            <a:r>
              <a:rPr lang="it-IT" sz="2200" dirty="0">
                <a:latin typeface="Cambria" panose="02040503050406030204" pitchFamily="18" charset="0"/>
              </a:rPr>
              <a:t>)</a:t>
            </a:r>
          </a:p>
          <a:p>
            <a:pPr algn="just">
              <a:lnSpc>
                <a:spcPct val="100000"/>
              </a:lnSpc>
            </a:pPr>
            <a:endParaRPr lang="it-IT" sz="2200" dirty="0">
              <a:latin typeface="Cambria" panose="02040503050406030204" pitchFamily="18" charset="0"/>
            </a:endParaRPr>
          </a:p>
        </p:txBody>
      </p:sp>
    </p:spTree>
    <p:extLst>
      <p:ext uri="{BB962C8B-B14F-4D97-AF65-F5344CB8AC3E}">
        <p14:creationId xmlns:p14="http://schemas.microsoft.com/office/powerpoint/2010/main" val="12911287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1830</Words>
  <Application>Microsoft Macintosh PowerPoint</Application>
  <PresentationFormat>Widescreen</PresentationFormat>
  <Paragraphs>146</Paragraphs>
  <Slides>27</Slides>
  <Notes>14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27</vt:i4>
      </vt:variant>
    </vt:vector>
  </HeadingPairs>
  <TitlesOfParts>
    <vt:vector size="34" baseType="lpstr">
      <vt:lpstr>Arial</vt:lpstr>
      <vt:lpstr>Calibri</vt:lpstr>
      <vt:lpstr>Calibri Light</vt:lpstr>
      <vt:lpstr>Cambria</vt:lpstr>
      <vt:lpstr>Times New Roman</vt:lpstr>
      <vt:lpstr>Wingdings</vt:lpstr>
      <vt:lpstr>Tema di Office</vt:lpstr>
      <vt:lpstr>Presentazione standard di PowerPoint</vt:lpstr>
      <vt:lpstr>Gli anni Trenta</vt:lpstr>
      <vt:lpstr>Presentazione standard di PowerPoint</vt:lpstr>
      <vt:lpstr>Peredelkino Il villaggio degli scrittori</vt:lpstr>
      <vt:lpstr>Presentazione standard di PowerPoint</vt:lpstr>
      <vt:lpstr>Presentazione standard di PowerPoint</vt:lpstr>
      <vt:lpstr>Presentazione standard di PowerPoint</vt:lpstr>
      <vt:lpstr>Pasternak traduttore</vt:lpstr>
      <vt:lpstr>Pasternak traduttore</vt:lpstr>
      <vt:lpstr>Presentazione standard di PowerPoint</vt:lpstr>
      <vt:lpstr>Доктор Живаго - Il dottor Živago</vt:lpstr>
      <vt:lpstr>Presentazione standard di PowerPoint</vt:lpstr>
      <vt:lpstr>Presentazione standard di PowerPoint</vt:lpstr>
      <vt:lpstr>Presentazione standard di PowerPoint</vt:lpstr>
      <vt:lpstr>Доктор Живаго (1945-1956)</vt:lpstr>
      <vt:lpstr>Presentazione standard di PowerPoint</vt:lpstr>
      <vt:lpstr>Доктор Живаго (1945-1956)</vt:lpstr>
      <vt:lpstr>Доктор Живаго (1945-1956)</vt:lpstr>
      <vt:lpstr>Доктор Живаго (1945-1956)</vt:lpstr>
      <vt:lpstr>Доктор Живаго (1945-1956)</vt:lpstr>
      <vt:lpstr>Доктор Живаго (1945-1956)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Anna De Ponti</dc:creator>
  <cp:lastModifiedBy>Anna De Ponti</cp:lastModifiedBy>
  <cp:revision>1</cp:revision>
  <dcterms:created xsi:type="dcterms:W3CDTF">2021-12-16T13:42:48Z</dcterms:created>
  <dcterms:modified xsi:type="dcterms:W3CDTF">2021-12-16T13:51:25Z</dcterms:modified>
</cp:coreProperties>
</file>