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58" r:id="rId3"/>
    <p:sldId id="257" r:id="rId4"/>
    <p:sldId id="259" r:id="rId5"/>
    <p:sldId id="260" r:id="rId6"/>
    <p:sldId id="261" r:id="rId7"/>
    <p:sldId id="262" r:id="rId8"/>
    <p:sldId id="311" r:id="rId9"/>
    <p:sldId id="263" r:id="rId10"/>
    <p:sldId id="264" r:id="rId11"/>
    <p:sldId id="265" r:id="rId12"/>
    <p:sldId id="266" r:id="rId13"/>
    <p:sldId id="268" r:id="rId14"/>
    <p:sldId id="267" r:id="rId15"/>
    <p:sldId id="269" r:id="rId16"/>
    <p:sldId id="283" r:id="rId17"/>
    <p:sldId id="270" r:id="rId18"/>
    <p:sldId id="271" r:id="rId19"/>
    <p:sldId id="272" r:id="rId20"/>
    <p:sldId id="273" r:id="rId21"/>
    <p:sldId id="310" r:id="rId22"/>
    <p:sldId id="292" r:id="rId23"/>
    <p:sldId id="293" r:id="rId24"/>
    <p:sldId id="295" r:id="rId25"/>
    <p:sldId id="296" r:id="rId26"/>
    <p:sldId id="285" r:id="rId27"/>
    <p:sldId id="282" r:id="rId28"/>
    <p:sldId id="294" r:id="rId29"/>
    <p:sldId id="307" r:id="rId30"/>
    <p:sldId id="319" r:id="rId31"/>
    <p:sldId id="320" r:id="rId32"/>
    <p:sldId id="321" r:id="rId33"/>
    <p:sldId id="327" r:id="rId34"/>
    <p:sldId id="328" r:id="rId35"/>
    <p:sldId id="275" r:id="rId36"/>
    <p:sldId id="329" r:id="rId37"/>
    <p:sldId id="322" r:id="rId38"/>
    <p:sldId id="323" r:id="rId39"/>
    <p:sldId id="301" r:id="rId40"/>
    <p:sldId id="302" r:id="rId41"/>
    <p:sldId id="309" r:id="rId42"/>
    <p:sldId id="303" r:id="rId43"/>
    <p:sldId id="331" r:id="rId44"/>
    <p:sldId id="332" r:id="rId45"/>
    <p:sldId id="306" r:id="rId46"/>
    <p:sldId id="305" r:id="rId47"/>
    <p:sldId id="304" r:id="rId48"/>
    <p:sldId id="333" r:id="rId49"/>
    <p:sldId id="334" r:id="rId50"/>
    <p:sldId id="335" r:id="rId51"/>
    <p:sldId id="281" r:id="rId52"/>
    <p:sldId id="336" r:id="rId53"/>
    <p:sldId id="324"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0103"/>
    <a:srgbClr val="7C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65077"/>
  </p:normalViewPr>
  <p:slideViewPr>
    <p:cSldViewPr snapToGrid="0" snapToObjects="1">
      <p:cViewPr varScale="1">
        <p:scale>
          <a:sx n="38" d="100"/>
          <a:sy n="38" d="100"/>
        </p:scale>
        <p:origin x="216"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996A5-EF13-B642-BC51-B72FFE0C0FDA}" type="datetimeFigureOut">
              <a:rPr lang="it-IT" smtClean="0"/>
              <a:t>01/12/21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F5D6C-6818-7646-80B5-82BBD3A4D002}" type="slidenum">
              <a:rPr lang="it-IT" smtClean="0"/>
              <a:t>‹N›</a:t>
            </a:fld>
            <a:endParaRPr lang="it-IT"/>
          </a:p>
        </p:txBody>
      </p:sp>
    </p:spTree>
    <p:extLst>
      <p:ext uri="{BB962C8B-B14F-4D97-AF65-F5344CB8AC3E}">
        <p14:creationId xmlns:p14="http://schemas.microsoft.com/office/powerpoint/2010/main" val="36059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7</a:t>
            </a:fld>
            <a:endParaRPr lang="it-IT"/>
          </a:p>
        </p:txBody>
      </p:sp>
    </p:spTree>
    <p:extLst>
      <p:ext uri="{BB962C8B-B14F-4D97-AF65-F5344CB8AC3E}">
        <p14:creationId xmlns:p14="http://schemas.microsoft.com/office/powerpoint/2010/main" val="30933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19</a:t>
            </a:fld>
            <a:endParaRPr lang="it-IT"/>
          </a:p>
        </p:txBody>
      </p:sp>
    </p:spTree>
    <p:extLst>
      <p:ext uri="{BB962C8B-B14F-4D97-AF65-F5344CB8AC3E}">
        <p14:creationId xmlns:p14="http://schemas.microsoft.com/office/powerpoint/2010/main" val="171228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20</a:t>
            </a:fld>
            <a:endParaRPr lang="it-IT"/>
          </a:p>
        </p:txBody>
      </p:sp>
    </p:spTree>
    <p:extLst>
      <p:ext uri="{BB962C8B-B14F-4D97-AF65-F5344CB8AC3E}">
        <p14:creationId xmlns:p14="http://schemas.microsoft.com/office/powerpoint/2010/main" val="282524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22</a:t>
            </a:fld>
            <a:endParaRPr lang="it-IT"/>
          </a:p>
        </p:txBody>
      </p:sp>
    </p:spTree>
    <p:extLst>
      <p:ext uri="{BB962C8B-B14F-4D97-AF65-F5344CB8AC3E}">
        <p14:creationId xmlns:p14="http://schemas.microsoft.com/office/powerpoint/2010/main" val="170205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23</a:t>
            </a:fld>
            <a:endParaRPr lang="it-IT"/>
          </a:p>
        </p:txBody>
      </p:sp>
    </p:spTree>
    <p:extLst>
      <p:ext uri="{BB962C8B-B14F-4D97-AF65-F5344CB8AC3E}">
        <p14:creationId xmlns:p14="http://schemas.microsoft.com/office/powerpoint/2010/main" val="244487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24</a:t>
            </a:fld>
            <a:endParaRPr lang="it-IT"/>
          </a:p>
        </p:txBody>
      </p:sp>
    </p:spTree>
    <p:extLst>
      <p:ext uri="{BB962C8B-B14F-4D97-AF65-F5344CB8AC3E}">
        <p14:creationId xmlns:p14="http://schemas.microsoft.com/office/powerpoint/2010/main" val="53781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Tx/>
              <a:buChar char="-"/>
            </a:pPr>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25</a:t>
            </a:fld>
            <a:endParaRPr lang="it-IT"/>
          </a:p>
        </p:txBody>
      </p:sp>
    </p:spTree>
    <p:extLst>
      <p:ext uri="{BB962C8B-B14F-4D97-AF65-F5344CB8AC3E}">
        <p14:creationId xmlns:p14="http://schemas.microsoft.com/office/powerpoint/2010/main" val="82773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26</a:t>
            </a:fld>
            <a:endParaRPr lang="it-IT"/>
          </a:p>
        </p:txBody>
      </p:sp>
    </p:spTree>
    <p:extLst>
      <p:ext uri="{BB962C8B-B14F-4D97-AF65-F5344CB8AC3E}">
        <p14:creationId xmlns:p14="http://schemas.microsoft.com/office/powerpoint/2010/main" val="315941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27</a:t>
            </a:fld>
            <a:endParaRPr lang="it-IT"/>
          </a:p>
        </p:txBody>
      </p:sp>
    </p:spTree>
    <p:extLst>
      <p:ext uri="{BB962C8B-B14F-4D97-AF65-F5344CB8AC3E}">
        <p14:creationId xmlns:p14="http://schemas.microsoft.com/office/powerpoint/2010/main" val="63654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28</a:t>
            </a:fld>
            <a:endParaRPr lang="it-IT"/>
          </a:p>
        </p:txBody>
      </p:sp>
    </p:spTree>
    <p:extLst>
      <p:ext uri="{BB962C8B-B14F-4D97-AF65-F5344CB8AC3E}">
        <p14:creationId xmlns:p14="http://schemas.microsoft.com/office/powerpoint/2010/main" val="394674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29</a:t>
            </a:fld>
            <a:endParaRPr lang="it-IT"/>
          </a:p>
        </p:txBody>
      </p:sp>
    </p:spTree>
    <p:extLst>
      <p:ext uri="{BB962C8B-B14F-4D97-AF65-F5344CB8AC3E}">
        <p14:creationId xmlns:p14="http://schemas.microsoft.com/office/powerpoint/2010/main" val="165265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8</a:t>
            </a:fld>
            <a:endParaRPr lang="it-IT"/>
          </a:p>
        </p:txBody>
      </p:sp>
    </p:spTree>
    <p:extLst>
      <p:ext uri="{BB962C8B-B14F-4D97-AF65-F5344CB8AC3E}">
        <p14:creationId xmlns:p14="http://schemas.microsoft.com/office/powerpoint/2010/main" val="338445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30</a:t>
            </a:fld>
            <a:endParaRPr lang="it-IT"/>
          </a:p>
        </p:txBody>
      </p:sp>
    </p:spTree>
    <p:extLst>
      <p:ext uri="{BB962C8B-B14F-4D97-AF65-F5344CB8AC3E}">
        <p14:creationId xmlns:p14="http://schemas.microsoft.com/office/powerpoint/2010/main" val="2394726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https</a:t>
            </a:r>
            <a:r>
              <a:rPr lang="it-IT" dirty="0"/>
              <a:t>://</a:t>
            </a:r>
            <a:r>
              <a:rPr lang="it-IT" dirty="0" err="1"/>
              <a:t>www.youtube.com</a:t>
            </a:r>
            <a:r>
              <a:rPr lang="it-IT" dirty="0"/>
              <a:t>/</a:t>
            </a:r>
            <a:r>
              <a:rPr lang="it-IT" dirty="0" err="1"/>
              <a:t>watch?v</a:t>
            </a:r>
            <a:r>
              <a:rPr lang="it-IT" dirty="0"/>
              <a:t>=vAAcMcp9YfI&amp;list=PLnKgY3lGESWRu8XIVgqws6QMcuCv78WGM&amp;index=8</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latin typeface="Cambria" panose="02040503050406030204" pitchFamily="18" charset="0"/>
            </a:endParaRPr>
          </a:p>
        </p:txBody>
      </p:sp>
      <p:sp>
        <p:nvSpPr>
          <p:cNvPr id="4" name="Segnaposto numero diapositiva 3"/>
          <p:cNvSpPr>
            <a:spLocks noGrp="1"/>
          </p:cNvSpPr>
          <p:nvPr>
            <p:ph type="sldNum" sz="quarter" idx="5"/>
          </p:nvPr>
        </p:nvSpPr>
        <p:spPr/>
        <p:txBody>
          <a:bodyPr/>
          <a:lstStyle/>
          <a:p>
            <a:fld id="{38CF5D6C-6818-7646-80B5-82BBD3A4D002}" type="slidenum">
              <a:rPr lang="it-IT" smtClean="0"/>
              <a:t>31</a:t>
            </a:fld>
            <a:endParaRPr lang="it-IT"/>
          </a:p>
        </p:txBody>
      </p:sp>
    </p:spTree>
    <p:extLst>
      <p:ext uri="{BB962C8B-B14F-4D97-AF65-F5344CB8AC3E}">
        <p14:creationId xmlns:p14="http://schemas.microsoft.com/office/powerpoint/2010/main" val="3846574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32</a:t>
            </a:fld>
            <a:endParaRPr lang="it-IT"/>
          </a:p>
        </p:txBody>
      </p:sp>
    </p:spTree>
    <p:extLst>
      <p:ext uri="{BB962C8B-B14F-4D97-AF65-F5344CB8AC3E}">
        <p14:creationId xmlns:p14="http://schemas.microsoft.com/office/powerpoint/2010/main" val="408378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33</a:t>
            </a:fld>
            <a:endParaRPr lang="it-IT"/>
          </a:p>
        </p:txBody>
      </p:sp>
    </p:spTree>
    <p:extLst>
      <p:ext uri="{BB962C8B-B14F-4D97-AF65-F5344CB8AC3E}">
        <p14:creationId xmlns:p14="http://schemas.microsoft.com/office/powerpoint/2010/main" val="905813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MOLODI</a:t>
            </a:r>
          </a:p>
        </p:txBody>
      </p:sp>
      <p:sp>
        <p:nvSpPr>
          <p:cNvPr id="4" name="Segnaposto numero diapositiva 3"/>
          <p:cNvSpPr>
            <a:spLocks noGrp="1"/>
          </p:cNvSpPr>
          <p:nvPr>
            <p:ph type="sldNum" sz="quarter" idx="5"/>
          </p:nvPr>
        </p:nvSpPr>
        <p:spPr/>
        <p:txBody>
          <a:bodyPr/>
          <a:lstStyle/>
          <a:p>
            <a:fld id="{38CF5D6C-6818-7646-80B5-82BBD3A4D002}" type="slidenum">
              <a:rPr lang="it-IT" smtClean="0"/>
              <a:t>34</a:t>
            </a:fld>
            <a:endParaRPr lang="it-IT"/>
          </a:p>
        </p:txBody>
      </p:sp>
    </p:spTree>
    <p:extLst>
      <p:ext uri="{BB962C8B-B14F-4D97-AF65-F5344CB8AC3E}">
        <p14:creationId xmlns:p14="http://schemas.microsoft.com/office/powerpoint/2010/main" val="2635533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80ECA7D-E74B-CD4C-B967-8F04041E9420}" type="slidenum">
              <a:rPr lang="it-IT" smtClean="0"/>
              <a:t>35</a:t>
            </a:fld>
            <a:endParaRPr lang="it-IT"/>
          </a:p>
        </p:txBody>
      </p:sp>
    </p:spTree>
    <p:extLst>
      <p:ext uri="{BB962C8B-B14F-4D97-AF65-F5344CB8AC3E}">
        <p14:creationId xmlns:p14="http://schemas.microsoft.com/office/powerpoint/2010/main" val="1814887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a:t>
            </a:r>
            <a:r>
              <a:rPr lang="it-IT" dirty="0" err="1"/>
              <a:t>ivgi.rsuh.ru</a:t>
            </a:r>
            <a:r>
              <a:rPr lang="it-IT" dirty="0"/>
              <a:t>/</a:t>
            </a:r>
            <a:r>
              <a:rPr lang="it-IT" dirty="0" err="1"/>
              <a:t>article.html?id</a:t>
            </a:r>
            <a:r>
              <a:rPr lang="it-IT" dirty="0"/>
              <a:t>=51056</a:t>
            </a:r>
          </a:p>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36</a:t>
            </a:fld>
            <a:endParaRPr lang="it-IT"/>
          </a:p>
        </p:txBody>
      </p:sp>
    </p:spTree>
    <p:extLst>
      <p:ext uri="{BB962C8B-B14F-4D97-AF65-F5344CB8AC3E}">
        <p14:creationId xmlns:p14="http://schemas.microsoft.com/office/powerpoint/2010/main" val="1432428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a:t>
            </a:r>
            <a:r>
              <a:rPr lang="it-IT" dirty="0" err="1"/>
              <a:t>ivgi.rsuh.ru</a:t>
            </a:r>
            <a:r>
              <a:rPr lang="it-IT" dirty="0"/>
              <a:t>/</a:t>
            </a:r>
            <a:r>
              <a:rPr lang="it-IT" dirty="0" err="1"/>
              <a:t>article.html?id</a:t>
            </a:r>
            <a:r>
              <a:rPr lang="it-IT" dirty="0"/>
              <a:t>=51056</a:t>
            </a:r>
          </a:p>
        </p:txBody>
      </p:sp>
      <p:sp>
        <p:nvSpPr>
          <p:cNvPr id="4" name="Segnaposto numero diapositiva 3"/>
          <p:cNvSpPr>
            <a:spLocks noGrp="1"/>
          </p:cNvSpPr>
          <p:nvPr>
            <p:ph type="sldNum" sz="quarter" idx="5"/>
          </p:nvPr>
        </p:nvSpPr>
        <p:spPr/>
        <p:txBody>
          <a:bodyPr/>
          <a:lstStyle/>
          <a:p>
            <a:fld id="{38CF5D6C-6818-7646-80B5-82BBD3A4D002}" type="slidenum">
              <a:rPr lang="it-IT" smtClean="0"/>
              <a:t>37</a:t>
            </a:fld>
            <a:endParaRPr lang="it-IT"/>
          </a:p>
        </p:txBody>
      </p:sp>
    </p:spTree>
    <p:extLst>
      <p:ext uri="{BB962C8B-B14F-4D97-AF65-F5344CB8AC3E}">
        <p14:creationId xmlns:p14="http://schemas.microsoft.com/office/powerpoint/2010/main" val="143242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38</a:t>
            </a:fld>
            <a:endParaRPr lang="it-IT"/>
          </a:p>
        </p:txBody>
      </p:sp>
    </p:spTree>
    <p:extLst>
      <p:ext uri="{BB962C8B-B14F-4D97-AF65-F5344CB8AC3E}">
        <p14:creationId xmlns:p14="http://schemas.microsoft.com/office/powerpoint/2010/main" val="553256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39</a:t>
            </a:fld>
            <a:endParaRPr lang="it-IT"/>
          </a:p>
        </p:txBody>
      </p:sp>
    </p:spTree>
    <p:extLst>
      <p:ext uri="{BB962C8B-B14F-4D97-AF65-F5344CB8AC3E}">
        <p14:creationId xmlns:p14="http://schemas.microsoft.com/office/powerpoint/2010/main" val="409246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9</a:t>
            </a:fld>
            <a:endParaRPr lang="it-IT"/>
          </a:p>
        </p:txBody>
      </p:sp>
    </p:spTree>
    <p:extLst>
      <p:ext uri="{BB962C8B-B14F-4D97-AF65-F5344CB8AC3E}">
        <p14:creationId xmlns:p14="http://schemas.microsoft.com/office/powerpoint/2010/main" val="2435849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41</a:t>
            </a:fld>
            <a:endParaRPr lang="it-IT"/>
          </a:p>
        </p:txBody>
      </p:sp>
    </p:spTree>
    <p:extLst>
      <p:ext uri="{BB962C8B-B14F-4D97-AF65-F5344CB8AC3E}">
        <p14:creationId xmlns:p14="http://schemas.microsoft.com/office/powerpoint/2010/main" val="374088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43</a:t>
            </a:fld>
            <a:endParaRPr lang="it-IT"/>
          </a:p>
        </p:txBody>
      </p:sp>
    </p:spTree>
    <p:extLst>
      <p:ext uri="{BB962C8B-B14F-4D97-AF65-F5344CB8AC3E}">
        <p14:creationId xmlns:p14="http://schemas.microsoft.com/office/powerpoint/2010/main" val="3525731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1"/>
              <a:t>https://www.youtube.com/watch?time_continue=16&amp;v=sDaEWckRGjg&amp;feature=emb_logo</a:t>
            </a:r>
          </a:p>
          <a:p>
            <a:endParaRPr lang="it-IT" noProof="1"/>
          </a:p>
          <a:p>
            <a:r>
              <a:rPr lang="it-IT" noProof="1"/>
              <a:t>https://www.youtube.com/watch?v=sDaEWckRGjg</a:t>
            </a:r>
          </a:p>
          <a:p>
            <a:endParaRPr lang="it-IT" noProof="1"/>
          </a:p>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44</a:t>
            </a:fld>
            <a:endParaRPr lang="it-IT"/>
          </a:p>
        </p:txBody>
      </p:sp>
    </p:spTree>
    <p:extLst>
      <p:ext uri="{BB962C8B-B14F-4D97-AF65-F5344CB8AC3E}">
        <p14:creationId xmlns:p14="http://schemas.microsoft.com/office/powerpoint/2010/main" val="3079046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https</a:t>
            </a:r>
            <a:r>
              <a:rPr lang="it-IT" dirty="0"/>
              <a:t>://</a:t>
            </a:r>
            <a:r>
              <a:rPr lang="it-IT" dirty="0" err="1"/>
              <a:t>www.youtube.com</a:t>
            </a:r>
            <a:r>
              <a:rPr lang="it-IT" dirty="0"/>
              <a:t>/</a:t>
            </a:r>
            <a:r>
              <a:rPr lang="it-IT" dirty="0" err="1"/>
              <a:t>watch?v</a:t>
            </a:r>
            <a:r>
              <a:rPr lang="it-IT" dirty="0"/>
              <a:t>=QspYLOKU0UM&amp;list=PLnKgY3lGESWRu8XIVgqws6QMcuCv78WGM</a:t>
            </a:r>
          </a:p>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45</a:t>
            </a:fld>
            <a:endParaRPr lang="it-IT"/>
          </a:p>
        </p:txBody>
      </p:sp>
    </p:spTree>
    <p:extLst>
      <p:ext uri="{BB962C8B-B14F-4D97-AF65-F5344CB8AC3E}">
        <p14:creationId xmlns:p14="http://schemas.microsoft.com/office/powerpoint/2010/main" val="3759837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47</a:t>
            </a:fld>
            <a:endParaRPr lang="it-IT"/>
          </a:p>
        </p:txBody>
      </p:sp>
    </p:spTree>
    <p:extLst>
      <p:ext uri="{BB962C8B-B14F-4D97-AF65-F5344CB8AC3E}">
        <p14:creationId xmlns:p14="http://schemas.microsoft.com/office/powerpoint/2010/main" val="3814643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38CF5D6C-6818-7646-80B5-82BBD3A4D002}" type="slidenum">
              <a:rPr lang="it-IT" smtClean="0"/>
              <a:t>49</a:t>
            </a:fld>
            <a:endParaRPr lang="it-IT"/>
          </a:p>
        </p:txBody>
      </p:sp>
    </p:spTree>
    <p:extLst>
      <p:ext uri="{BB962C8B-B14F-4D97-AF65-F5344CB8AC3E}">
        <p14:creationId xmlns:p14="http://schemas.microsoft.com/office/powerpoint/2010/main" val="3646824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50</a:t>
            </a:fld>
            <a:endParaRPr lang="it-IT"/>
          </a:p>
        </p:txBody>
      </p:sp>
    </p:spTree>
    <p:extLst>
      <p:ext uri="{BB962C8B-B14F-4D97-AF65-F5344CB8AC3E}">
        <p14:creationId xmlns:p14="http://schemas.microsoft.com/office/powerpoint/2010/main" val="3508558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80ECA7D-E74B-CD4C-B967-8F04041E9420}" type="slidenum">
              <a:rPr lang="it-IT" smtClean="0"/>
              <a:t>51</a:t>
            </a:fld>
            <a:endParaRPr lang="it-IT"/>
          </a:p>
        </p:txBody>
      </p:sp>
    </p:spTree>
    <p:extLst>
      <p:ext uri="{BB962C8B-B14F-4D97-AF65-F5344CB8AC3E}">
        <p14:creationId xmlns:p14="http://schemas.microsoft.com/office/powerpoint/2010/main" val="3014872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53</a:t>
            </a:fld>
            <a:endParaRPr lang="it-IT"/>
          </a:p>
        </p:txBody>
      </p:sp>
    </p:spTree>
    <p:extLst>
      <p:ext uri="{BB962C8B-B14F-4D97-AF65-F5344CB8AC3E}">
        <p14:creationId xmlns:p14="http://schemas.microsoft.com/office/powerpoint/2010/main" val="52240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13</a:t>
            </a:fld>
            <a:endParaRPr lang="it-IT"/>
          </a:p>
        </p:txBody>
      </p:sp>
    </p:spTree>
    <p:extLst>
      <p:ext uri="{BB962C8B-B14F-4D97-AF65-F5344CB8AC3E}">
        <p14:creationId xmlns:p14="http://schemas.microsoft.com/office/powerpoint/2010/main" val="173065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14</a:t>
            </a:fld>
            <a:endParaRPr lang="it-IT"/>
          </a:p>
        </p:txBody>
      </p:sp>
    </p:spTree>
    <p:extLst>
      <p:ext uri="{BB962C8B-B14F-4D97-AF65-F5344CB8AC3E}">
        <p14:creationId xmlns:p14="http://schemas.microsoft.com/office/powerpoint/2010/main" val="248099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Tx/>
              <a:buNone/>
            </a:pPr>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15</a:t>
            </a:fld>
            <a:endParaRPr lang="it-IT"/>
          </a:p>
        </p:txBody>
      </p:sp>
    </p:spTree>
    <p:extLst>
      <p:ext uri="{BB962C8B-B14F-4D97-AF65-F5344CB8AC3E}">
        <p14:creationId xmlns:p14="http://schemas.microsoft.com/office/powerpoint/2010/main" val="123800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38CF5D6C-6818-7646-80B5-82BBD3A4D002}" type="slidenum">
              <a:rPr lang="it-IT" smtClean="0"/>
              <a:t>16</a:t>
            </a:fld>
            <a:endParaRPr lang="it-IT"/>
          </a:p>
        </p:txBody>
      </p:sp>
    </p:spTree>
    <p:extLst>
      <p:ext uri="{BB962C8B-B14F-4D97-AF65-F5344CB8AC3E}">
        <p14:creationId xmlns:p14="http://schemas.microsoft.com/office/powerpoint/2010/main" val="21930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17</a:t>
            </a:fld>
            <a:endParaRPr lang="it-IT"/>
          </a:p>
        </p:txBody>
      </p:sp>
    </p:spTree>
    <p:extLst>
      <p:ext uri="{BB962C8B-B14F-4D97-AF65-F5344CB8AC3E}">
        <p14:creationId xmlns:p14="http://schemas.microsoft.com/office/powerpoint/2010/main" val="228359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8CF5D6C-6818-7646-80B5-82BBD3A4D002}" type="slidenum">
              <a:rPr lang="it-IT" smtClean="0"/>
              <a:t>18</a:t>
            </a:fld>
            <a:endParaRPr lang="it-IT"/>
          </a:p>
        </p:txBody>
      </p:sp>
    </p:spTree>
    <p:extLst>
      <p:ext uri="{BB962C8B-B14F-4D97-AF65-F5344CB8AC3E}">
        <p14:creationId xmlns:p14="http://schemas.microsoft.com/office/powerpoint/2010/main" val="266811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4B2FA-D1F6-E54B-8AA8-C74437C779E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8F6E989-CB42-3F4E-9E5B-63CEA82DC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F464689-F05E-334A-9967-A293C93C12D4}"/>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5" name="Segnaposto piè di pagina 4">
            <a:extLst>
              <a:ext uri="{FF2B5EF4-FFF2-40B4-BE49-F238E27FC236}">
                <a16:creationId xmlns:a16="http://schemas.microsoft.com/office/drawing/2014/main" id="{976C52FE-25D8-AE45-B1DC-A080709A48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C22892-64B5-E143-BB79-B1E5665003A1}"/>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308234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2E84E-052E-5243-86AC-DDE931C968C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C8BA6A3-771B-1343-BE30-84CD34C4FE0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22D4EE-AA0B-2946-A45B-581FB8756426}"/>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5" name="Segnaposto piè di pagina 4">
            <a:extLst>
              <a:ext uri="{FF2B5EF4-FFF2-40B4-BE49-F238E27FC236}">
                <a16:creationId xmlns:a16="http://schemas.microsoft.com/office/drawing/2014/main" id="{0428D054-BC18-9647-9F32-CCD8E5F65C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BD20F5-1F88-4847-9827-1DAADB59C3C0}"/>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129934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B63509C-5510-7E46-9A8F-3DD6D9541BA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210124-672B-B748-8D54-CAFDAD9C31E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7ECF1E-1D1B-D14B-8011-BAD89831F9E7}"/>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5" name="Segnaposto piè di pagina 4">
            <a:extLst>
              <a:ext uri="{FF2B5EF4-FFF2-40B4-BE49-F238E27FC236}">
                <a16:creationId xmlns:a16="http://schemas.microsoft.com/office/drawing/2014/main" id="{312548DC-090A-5D4F-AB73-09E45668D0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54673F-5545-9940-84D2-074A44BA8FEF}"/>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131875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FAFA3-B212-AA4C-B763-EB233C17697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671827-F3AD-7949-8FCB-9ACA9661885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953AF46-D7E3-FC46-AC3D-0F4566497673}"/>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5" name="Segnaposto piè di pagina 4">
            <a:extLst>
              <a:ext uri="{FF2B5EF4-FFF2-40B4-BE49-F238E27FC236}">
                <a16:creationId xmlns:a16="http://schemas.microsoft.com/office/drawing/2014/main" id="{383BBFC4-9B32-904C-A00D-8DCC550B25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056AC6-9606-B54C-B98C-8C19C6979A51}"/>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28154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957B69-DD8D-B04B-9BB2-4A35C02D4AC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2638C8A-FCE9-1D45-B584-10BE18C93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BB183CC-A264-934C-B8BC-A827040009F2}"/>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5" name="Segnaposto piè di pagina 4">
            <a:extLst>
              <a:ext uri="{FF2B5EF4-FFF2-40B4-BE49-F238E27FC236}">
                <a16:creationId xmlns:a16="http://schemas.microsoft.com/office/drawing/2014/main" id="{361A0800-9051-884E-99AD-09A2633F13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34576A-990A-A546-83BE-56A702BA2628}"/>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367129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4B1CF6-057A-8140-9823-F7D293B0889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C97468-AE21-4149-BCD6-7A59EE04260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4C7991B-BE97-5A47-9A55-490273F29EC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9C59840-F9B4-824C-A2A1-F7964FAEACED}"/>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6" name="Segnaposto piè di pagina 5">
            <a:extLst>
              <a:ext uri="{FF2B5EF4-FFF2-40B4-BE49-F238E27FC236}">
                <a16:creationId xmlns:a16="http://schemas.microsoft.com/office/drawing/2014/main" id="{05D9EDAC-7861-354C-99F5-16D51B42BC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351420-F106-0748-AB4B-21A9FAF69A06}"/>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69997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770360-2DD6-5149-A288-0B42E95FE2F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65DE664-1283-CD40-9CC9-9ABE37C53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B5FC65E-0AC1-824C-9BA3-F307AA36A2F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5284D44-9D59-BE47-8E71-B0A58DA5F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4BD49F-3E64-8D4E-9325-F3F359FAB43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C79E5BC-579A-3141-8382-913C80C7F500}"/>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8" name="Segnaposto piè di pagina 7">
            <a:extLst>
              <a:ext uri="{FF2B5EF4-FFF2-40B4-BE49-F238E27FC236}">
                <a16:creationId xmlns:a16="http://schemas.microsoft.com/office/drawing/2014/main" id="{0792EE89-4C3D-5E45-BA50-C7868C8C40D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82CDE5B-4C42-F748-A7E1-4F97AC2258EC}"/>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20192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F8A06C-DE80-4741-990A-C7DCE7F027B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660E26B-95F8-F14C-8CEE-CC3FD8EF6E0E}"/>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4" name="Segnaposto piè di pagina 3">
            <a:extLst>
              <a:ext uri="{FF2B5EF4-FFF2-40B4-BE49-F238E27FC236}">
                <a16:creationId xmlns:a16="http://schemas.microsoft.com/office/drawing/2014/main" id="{3C882E8E-98ED-F44F-9454-41510D2D04B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F647E9C-6821-BE4A-8C95-E5F27D30AF2F}"/>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407518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C36D2BB-B180-504A-8CE6-F64F06ABFE42}"/>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3" name="Segnaposto piè di pagina 2">
            <a:extLst>
              <a:ext uri="{FF2B5EF4-FFF2-40B4-BE49-F238E27FC236}">
                <a16:creationId xmlns:a16="http://schemas.microsoft.com/office/drawing/2014/main" id="{4E85FC67-111E-3B4A-9537-94BCBE6282B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3D142BE-6C36-394F-A630-4E267F162B7D}"/>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98466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B6B42-68C0-2044-88C3-9360483D8BD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88F9C8-798B-F041-A158-F68C25BA3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75BD840-C10E-0144-A05B-0B3896093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EF86D3A-F1A7-A346-BE11-77A918C82E4C}"/>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6" name="Segnaposto piè di pagina 5">
            <a:extLst>
              <a:ext uri="{FF2B5EF4-FFF2-40B4-BE49-F238E27FC236}">
                <a16:creationId xmlns:a16="http://schemas.microsoft.com/office/drawing/2014/main" id="{5157A9A7-D4C2-814D-AB58-14508F9A16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39D6628-9DBC-3C44-8B55-4AF524719D16}"/>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28389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DF8DDC-2F6E-F349-89E8-908CAF3229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BFDCD9A-D303-F14C-941D-37938488A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CEEAB3A-CEB2-1E46-AFCB-3965A4A0E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6F4D4CC-A76C-7448-84B6-8FC882003E85}"/>
              </a:ext>
            </a:extLst>
          </p:cNvPr>
          <p:cNvSpPr>
            <a:spLocks noGrp="1"/>
          </p:cNvSpPr>
          <p:nvPr>
            <p:ph type="dt" sz="half" idx="10"/>
          </p:nvPr>
        </p:nvSpPr>
        <p:spPr/>
        <p:txBody>
          <a:bodyPr/>
          <a:lstStyle/>
          <a:p>
            <a:fld id="{AFEE2F07-6982-7542-ACE8-DF649BE5692F}" type="datetimeFigureOut">
              <a:rPr lang="it-IT" smtClean="0"/>
              <a:t>01/12/21</a:t>
            </a:fld>
            <a:endParaRPr lang="it-IT"/>
          </a:p>
        </p:txBody>
      </p:sp>
      <p:sp>
        <p:nvSpPr>
          <p:cNvPr id="6" name="Segnaposto piè di pagina 5">
            <a:extLst>
              <a:ext uri="{FF2B5EF4-FFF2-40B4-BE49-F238E27FC236}">
                <a16:creationId xmlns:a16="http://schemas.microsoft.com/office/drawing/2014/main" id="{9652A028-8C48-2C43-A855-DDE9C1B115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3A6079-49BC-B547-BC66-78E0FFAE8E70}"/>
              </a:ext>
            </a:extLst>
          </p:cNvPr>
          <p:cNvSpPr>
            <a:spLocks noGrp="1"/>
          </p:cNvSpPr>
          <p:nvPr>
            <p:ph type="sldNum" sz="quarter" idx="12"/>
          </p:nvPr>
        </p:nvSpPr>
        <p:spPr/>
        <p:txBody>
          <a:bodyPr/>
          <a:lstStyle/>
          <a:p>
            <a:fld id="{FBCEF7A7-222F-4645-A1D1-CD711365758F}" type="slidenum">
              <a:rPr lang="it-IT" smtClean="0"/>
              <a:t>‹N›</a:t>
            </a:fld>
            <a:endParaRPr lang="it-IT"/>
          </a:p>
        </p:txBody>
      </p:sp>
    </p:spTree>
    <p:extLst>
      <p:ext uri="{BB962C8B-B14F-4D97-AF65-F5344CB8AC3E}">
        <p14:creationId xmlns:p14="http://schemas.microsoft.com/office/powerpoint/2010/main" val="234523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1913BA3-BB12-B949-B069-331B5B39C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036AF4-5F88-2B4E-B34C-90E291CDC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01114C-E957-2F4E-B979-579BF447D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E2F07-6982-7542-ACE8-DF649BE5692F}" type="datetimeFigureOut">
              <a:rPr lang="it-IT" smtClean="0"/>
              <a:t>01/12/21</a:t>
            </a:fld>
            <a:endParaRPr lang="it-IT"/>
          </a:p>
        </p:txBody>
      </p:sp>
      <p:sp>
        <p:nvSpPr>
          <p:cNvPr id="5" name="Segnaposto piè di pagina 4">
            <a:extLst>
              <a:ext uri="{FF2B5EF4-FFF2-40B4-BE49-F238E27FC236}">
                <a16:creationId xmlns:a16="http://schemas.microsoft.com/office/drawing/2014/main" id="{5DD99EC9-C539-8F49-9392-EBBEF01E4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71BF932-193C-6E49-9E60-6A55EDE2F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EF7A7-222F-4645-A1D1-CD711365758F}" type="slidenum">
              <a:rPr lang="it-IT" smtClean="0"/>
              <a:t>‹N›</a:t>
            </a:fld>
            <a:endParaRPr lang="it-IT"/>
          </a:p>
        </p:txBody>
      </p:sp>
    </p:spTree>
    <p:extLst>
      <p:ext uri="{BB962C8B-B14F-4D97-AF65-F5344CB8AC3E}">
        <p14:creationId xmlns:p14="http://schemas.microsoft.com/office/powerpoint/2010/main" val="47595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9FCEFCA-06B8-0342-8563-9FA2EF396731}"/>
              </a:ext>
            </a:extLst>
          </p:cNvPr>
          <p:cNvSpPr>
            <a:spLocks noGrp="1"/>
          </p:cNvSpPr>
          <p:nvPr>
            <p:ph type="subTitle" idx="1"/>
          </p:nvPr>
        </p:nvSpPr>
        <p:spPr/>
        <p:txBody>
          <a:bodyPr/>
          <a:lstStyle/>
          <a:p>
            <a:endParaRPr lang="it-IT"/>
          </a:p>
        </p:txBody>
      </p:sp>
      <p:pic>
        <p:nvPicPr>
          <p:cNvPr id="5" name="Immagine 4" descr="Immagine che contiene testo, parete, persona, uomo&#10;&#10;Descrizione generata automaticamente">
            <a:extLst>
              <a:ext uri="{FF2B5EF4-FFF2-40B4-BE49-F238E27FC236}">
                <a16:creationId xmlns:a16="http://schemas.microsoft.com/office/drawing/2014/main" id="{3A908353-E004-1D44-89C5-9D0A2F5941B0}"/>
              </a:ext>
            </a:extLst>
          </p:cNvPr>
          <p:cNvPicPr>
            <a:picLocks noChangeAspect="1"/>
          </p:cNvPicPr>
          <p:nvPr/>
        </p:nvPicPr>
        <p:blipFill rotWithShape="1">
          <a:blip r:embed="rId2"/>
          <a:srcRect l="7669" t="2477" r="6639" b="2581"/>
          <a:stretch/>
        </p:blipFill>
        <p:spPr>
          <a:xfrm>
            <a:off x="-64319" y="-1"/>
            <a:ext cx="4835528" cy="6865255"/>
          </a:xfrm>
          <a:prstGeom prst="rect">
            <a:avLst/>
          </a:prstGeom>
        </p:spPr>
      </p:pic>
      <p:pic>
        <p:nvPicPr>
          <p:cNvPr id="7" name="Immagine 6" descr="Immagine che contiene persona, uomo, esterni&#10;&#10;Descrizione generata automaticamente">
            <a:extLst>
              <a:ext uri="{FF2B5EF4-FFF2-40B4-BE49-F238E27FC236}">
                <a16:creationId xmlns:a16="http://schemas.microsoft.com/office/drawing/2014/main" id="{D0596616-1597-1A41-9A47-951A1D7C6FFC}"/>
              </a:ext>
            </a:extLst>
          </p:cNvPr>
          <p:cNvPicPr>
            <a:picLocks noChangeAspect="1"/>
          </p:cNvPicPr>
          <p:nvPr/>
        </p:nvPicPr>
        <p:blipFill>
          <a:blip r:embed="rId3"/>
          <a:stretch>
            <a:fillRect/>
          </a:stretch>
        </p:blipFill>
        <p:spPr>
          <a:xfrm>
            <a:off x="3862435" y="-1"/>
            <a:ext cx="4771209" cy="6858000"/>
          </a:xfrm>
          <a:prstGeom prst="rect">
            <a:avLst/>
          </a:prstGeom>
        </p:spPr>
      </p:pic>
      <p:pic>
        <p:nvPicPr>
          <p:cNvPr id="9" name="Immagine 8" descr="Immagine che contiene esterni, persona, albero, erba&#10;&#10;Descrizione generata automaticamente">
            <a:extLst>
              <a:ext uri="{FF2B5EF4-FFF2-40B4-BE49-F238E27FC236}">
                <a16:creationId xmlns:a16="http://schemas.microsoft.com/office/drawing/2014/main" id="{46D4EA76-E2BD-1A41-9657-B492CA35517D}"/>
              </a:ext>
            </a:extLst>
          </p:cNvPr>
          <p:cNvPicPr>
            <a:picLocks noChangeAspect="1"/>
          </p:cNvPicPr>
          <p:nvPr/>
        </p:nvPicPr>
        <p:blipFill rotWithShape="1">
          <a:blip r:embed="rId4"/>
          <a:srcRect l="5085"/>
          <a:stretch/>
        </p:blipFill>
        <p:spPr>
          <a:xfrm>
            <a:off x="8128000" y="-7255"/>
            <a:ext cx="4064000" cy="6850745"/>
          </a:xfrm>
          <a:prstGeom prst="rect">
            <a:avLst/>
          </a:prstGeom>
        </p:spPr>
      </p:pic>
      <p:sp>
        <p:nvSpPr>
          <p:cNvPr id="17" name="Titolo 1">
            <a:extLst>
              <a:ext uri="{FF2B5EF4-FFF2-40B4-BE49-F238E27FC236}">
                <a16:creationId xmlns:a16="http://schemas.microsoft.com/office/drawing/2014/main" id="{98F84E2B-1431-9640-97AE-8021F2CDEB29}"/>
              </a:ext>
            </a:extLst>
          </p:cNvPr>
          <p:cNvSpPr txBox="1">
            <a:spLocks/>
          </p:cNvSpPr>
          <p:nvPr/>
        </p:nvSpPr>
        <p:spPr>
          <a:xfrm>
            <a:off x="1423218" y="4375490"/>
            <a:ext cx="9144000" cy="2387600"/>
          </a:xfrm>
          <a:prstGeom prst="rect">
            <a:avLst/>
          </a:prstGeom>
          <a:gradFill flip="none" rotWithShape="1">
            <a:gsLst>
              <a:gs pos="100000">
                <a:schemeClr val="bg2">
                  <a:alpha val="0"/>
                  <a:lumMod val="0"/>
                  <a:lumOff val="100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dirty="0">
                <a:solidFill>
                  <a:schemeClr val="bg1"/>
                </a:solidFill>
                <a:effectLst>
                  <a:glow>
                    <a:schemeClr val="accent1"/>
                  </a:glow>
                </a:effectLst>
                <a:latin typeface="Candara" panose="020E0502030303020204" pitchFamily="34" charset="0"/>
                <a:cs typeface="Cavolini" panose="03000502040302020204" pitchFamily="66" charset="0"/>
              </a:rPr>
              <a:t>La letteratura russa da Pasternak a Solženicyn </a:t>
            </a:r>
          </a:p>
        </p:txBody>
      </p:sp>
    </p:spTree>
    <p:extLst>
      <p:ext uri="{BB962C8B-B14F-4D97-AF65-F5344CB8AC3E}">
        <p14:creationId xmlns:p14="http://schemas.microsoft.com/office/powerpoint/2010/main" val="29918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D6D62-B2AE-6D4B-A66B-913DD862B802}"/>
              </a:ext>
            </a:extLst>
          </p:cNvPr>
          <p:cNvSpPr>
            <a:spLocks noGrp="1"/>
          </p:cNvSpPr>
          <p:nvPr>
            <p:ph type="title"/>
          </p:nvPr>
        </p:nvSpPr>
        <p:spPr/>
        <p:txBody>
          <a:bodyPr/>
          <a:lstStyle/>
          <a:p>
            <a:r>
              <a:rPr lang="it-IT" dirty="0">
                <a:solidFill>
                  <a:srgbClr val="520103"/>
                </a:solidFill>
                <a:latin typeface="Candara" panose="020E0502030303020204" pitchFamily="34" charset="0"/>
              </a:rPr>
              <a:t>Bibliografia scelta</a:t>
            </a:r>
          </a:p>
        </p:txBody>
      </p:sp>
      <p:sp>
        <p:nvSpPr>
          <p:cNvPr id="3" name="Segnaposto contenuto 2">
            <a:extLst>
              <a:ext uri="{FF2B5EF4-FFF2-40B4-BE49-F238E27FC236}">
                <a16:creationId xmlns:a16="http://schemas.microsoft.com/office/drawing/2014/main" id="{C2F0258F-4FAB-4B40-8616-1F6B34DF5CC6}"/>
              </a:ext>
            </a:extLst>
          </p:cNvPr>
          <p:cNvSpPr>
            <a:spLocks noGrp="1"/>
          </p:cNvSpPr>
          <p:nvPr>
            <p:ph idx="1"/>
          </p:nvPr>
        </p:nvSpPr>
        <p:spPr/>
        <p:txBody>
          <a:bodyPr>
            <a:normAutofit fontScale="92500" lnSpcReduction="10000"/>
          </a:bodyPr>
          <a:lstStyle/>
          <a:p>
            <a:pPr marL="0" indent="0" algn="just">
              <a:spcAft>
                <a:spcPts val="1200"/>
              </a:spcAft>
              <a:buNone/>
            </a:pPr>
            <a:r>
              <a:rPr lang="it-IT" sz="3500" b="1" i="1" noProof="1">
                <a:solidFill>
                  <a:schemeClr val="bg1">
                    <a:lumMod val="85000"/>
                  </a:schemeClr>
                </a:solidFill>
              </a:rPr>
              <a:t>Varlam Šalamov</a:t>
            </a:r>
            <a:endParaRPr lang="it-IT" b="1" i="1" noProof="1">
              <a:solidFill>
                <a:schemeClr val="bg1">
                  <a:lumMod val="85000"/>
                </a:schemeClr>
              </a:solidFill>
            </a:endParaRPr>
          </a:p>
          <a:p>
            <a:pPr algn="just"/>
            <a:r>
              <a:rPr lang="it-IT" i="1" noProof="1">
                <a:latin typeface="Cambria" panose="02040503050406030204" pitchFamily="18" charset="0"/>
              </a:rPr>
              <a:t>Kolyma. Trenta racconti dai lager staliniani</a:t>
            </a:r>
            <a:r>
              <a:rPr lang="it-IT" noProof="1">
                <a:latin typeface="Cambria" panose="02040503050406030204" pitchFamily="18" charset="0"/>
              </a:rPr>
              <a:t>, a cura di P. Sinatti, Savelli, Roma 1976.</a:t>
            </a:r>
          </a:p>
          <a:p>
            <a:pPr algn="just"/>
            <a:r>
              <a:rPr lang="it-IT" i="1" noProof="1">
                <a:latin typeface="Cambria" panose="02040503050406030204" pitchFamily="18" charset="0"/>
              </a:rPr>
              <a:t>I racconti di Kolyma</a:t>
            </a:r>
            <a:r>
              <a:rPr lang="it-IT" noProof="1">
                <a:latin typeface="Cambria" panose="02040503050406030204" pitchFamily="18" charset="0"/>
              </a:rPr>
              <a:t>, trad. di S. Rapetti, Einaudi, Torino 1999.</a:t>
            </a:r>
          </a:p>
          <a:p>
            <a:pPr algn="just"/>
            <a:r>
              <a:rPr lang="it-IT" i="1" noProof="1">
                <a:latin typeface="Cambria" panose="02040503050406030204" pitchFamily="18" charset="0"/>
              </a:rPr>
              <a:t>Il destino di poeta</a:t>
            </a:r>
            <a:r>
              <a:rPr lang="it-IT" noProof="1">
                <a:latin typeface="Cambria" panose="02040503050406030204" pitchFamily="18" charset="0"/>
              </a:rPr>
              <a:t>, a cura di A. Dioletta Siclari, La casa di Matriona, Milano 2006. </a:t>
            </a:r>
          </a:p>
          <a:p>
            <a:pPr algn="just"/>
            <a:r>
              <a:rPr lang="it-IT" i="1" noProof="1">
                <a:latin typeface="Cambria" panose="02040503050406030204" pitchFamily="18" charset="0"/>
              </a:rPr>
              <a:t>Višera</a:t>
            </a:r>
            <a:r>
              <a:rPr lang="it-IT" noProof="1">
                <a:latin typeface="Cambria" panose="02040503050406030204" pitchFamily="18" charset="0"/>
              </a:rPr>
              <a:t>, a cura di C. Zonghetti, Adelphi, Milano 2010.</a:t>
            </a:r>
          </a:p>
          <a:p>
            <a:pPr algn="just"/>
            <a:r>
              <a:rPr lang="it-IT" i="1" noProof="1">
                <a:latin typeface="Cambria" panose="02040503050406030204" pitchFamily="18" charset="0"/>
              </a:rPr>
              <a:t>La quarta Vologda</a:t>
            </a:r>
            <a:r>
              <a:rPr lang="it-IT" noProof="1">
                <a:latin typeface="Cambria" panose="02040503050406030204" pitchFamily="18" charset="0"/>
              </a:rPr>
              <a:t>, a cura di A. Raffetto, Adelphi, Milano 2011.</a:t>
            </a:r>
          </a:p>
          <a:p>
            <a:pPr algn="just"/>
            <a:r>
              <a:rPr lang="it-IT" i="1" noProof="1">
                <a:latin typeface="Cambria" panose="02040503050406030204" pitchFamily="18" charset="0"/>
              </a:rPr>
              <a:t>I quaderni della Kolyma</a:t>
            </a:r>
            <a:r>
              <a:rPr lang="it-IT" noProof="1">
                <a:latin typeface="Cambria" panose="02040503050406030204" pitchFamily="18" charset="0"/>
              </a:rPr>
              <a:t>, a cura di G. Zappi, Giometti&amp;Antonello, Macerata 2021.</a:t>
            </a:r>
          </a:p>
          <a:p>
            <a:pPr algn="just"/>
            <a:endParaRPr lang="it-IT" noProof="1"/>
          </a:p>
          <a:p>
            <a:pPr algn="just"/>
            <a:endParaRPr lang="it-IT" noProof="1"/>
          </a:p>
        </p:txBody>
      </p:sp>
    </p:spTree>
    <p:extLst>
      <p:ext uri="{BB962C8B-B14F-4D97-AF65-F5344CB8AC3E}">
        <p14:creationId xmlns:p14="http://schemas.microsoft.com/office/powerpoint/2010/main" val="313144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D6D62-B2AE-6D4B-A66B-913DD862B802}"/>
              </a:ext>
            </a:extLst>
          </p:cNvPr>
          <p:cNvSpPr>
            <a:spLocks noGrp="1"/>
          </p:cNvSpPr>
          <p:nvPr>
            <p:ph type="title"/>
          </p:nvPr>
        </p:nvSpPr>
        <p:spPr/>
        <p:txBody>
          <a:bodyPr/>
          <a:lstStyle/>
          <a:p>
            <a:r>
              <a:rPr lang="it-IT" dirty="0">
                <a:solidFill>
                  <a:srgbClr val="520103"/>
                </a:solidFill>
                <a:latin typeface="Candara" panose="020E0502030303020204" pitchFamily="34" charset="0"/>
              </a:rPr>
              <a:t>Bibliografia scelta</a:t>
            </a:r>
          </a:p>
        </p:txBody>
      </p:sp>
      <p:sp>
        <p:nvSpPr>
          <p:cNvPr id="3" name="Segnaposto contenuto 2">
            <a:extLst>
              <a:ext uri="{FF2B5EF4-FFF2-40B4-BE49-F238E27FC236}">
                <a16:creationId xmlns:a16="http://schemas.microsoft.com/office/drawing/2014/main" id="{C2F0258F-4FAB-4B40-8616-1F6B34DF5CC6}"/>
              </a:ext>
            </a:extLst>
          </p:cNvPr>
          <p:cNvSpPr>
            <a:spLocks noGrp="1"/>
          </p:cNvSpPr>
          <p:nvPr>
            <p:ph idx="1"/>
          </p:nvPr>
        </p:nvSpPr>
        <p:spPr>
          <a:xfrm>
            <a:off x="838200" y="1988457"/>
            <a:ext cx="6259286" cy="3881439"/>
          </a:xfrm>
        </p:spPr>
        <p:txBody>
          <a:bodyPr>
            <a:normAutofit/>
          </a:bodyPr>
          <a:lstStyle/>
          <a:p>
            <a:pPr marL="0" indent="0" algn="just">
              <a:lnSpc>
                <a:spcPct val="100000"/>
              </a:lnSpc>
              <a:buNone/>
            </a:pPr>
            <a:r>
              <a:rPr lang="it-IT" sz="2400" dirty="0">
                <a:latin typeface="Cambria" panose="02040503050406030204" pitchFamily="18" charset="0"/>
              </a:rPr>
              <a:t>V. Šalamov, B. Pasternak, </a:t>
            </a:r>
            <a:r>
              <a:rPr lang="it-IT" sz="2400" i="1" dirty="0">
                <a:latin typeface="Cambria" panose="02040503050406030204" pitchFamily="18" charset="0"/>
              </a:rPr>
              <a:t>Parole salvate dalle fiamme: lettere 1952-1956 e Ricordi di </a:t>
            </a:r>
            <a:r>
              <a:rPr lang="it-IT" sz="2400" i="1" dirty="0" err="1">
                <a:latin typeface="Cambria" panose="02040503050406030204" pitchFamily="18" charset="0"/>
              </a:rPr>
              <a:t>Varlam</a:t>
            </a:r>
            <a:r>
              <a:rPr lang="it-IT" sz="2400" i="1" dirty="0">
                <a:latin typeface="Cambria" panose="02040503050406030204" pitchFamily="18" charset="0"/>
              </a:rPr>
              <a:t> Šalamov</a:t>
            </a:r>
            <a:r>
              <a:rPr lang="it-IT" sz="2400" dirty="0">
                <a:latin typeface="Cambria" panose="02040503050406030204" pitchFamily="18" charset="0"/>
              </a:rPr>
              <a:t>, a cura di L. Montagnani, Archinto, Milano 1993, 2009</a:t>
            </a:r>
            <a:r>
              <a:rPr lang="it-IT" sz="2400" baseline="30000" dirty="0">
                <a:latin typeface="Cambria" panose="02040503050406030204" pitchFamily="18" charset="0"/>
              </a:rPr>
              <a:t>2</a:t>
            </a:r>
            <a:r>
              <a:rPr lang="it-IT" sz="2400" dirty="0">
                <a:latin typeface="Cambria" panose="02040503050406030204" pitchFamily="18" charset="0"/>
              </a:rPr>
              <a:t>.</a:t>
            </a:r>
          </a:p>
          <a:p>
            <a:pPr marL="0" indent="0" algn="just">
              <a:lnSpc>
                <a:spcPct val="100000"/>
              </a:lnSpc>
              <a:buNone/>
            </a:pPr>
            <a:endParaRPr lang="it-IT" sz="2400" dirty="0">
              <a:latin typeface="Cambria" panose="02040503050406030204" pitchFamily="18" charset="0"/>
            </a:endParaRPr>
          </a:p>
          <a:p>
            <a:pPr marL="0" indent="0" algn="just">
              <a:lnSpc>
                <a:spcPct val="100000"/>
              </a:lnSpc>
              <a:buNone/>
            </a:pPr>
            <a:endParaRPr lang="it-IT" sz="2400" dirty="0">
              <a:latin typeface="Cambria" panose="02040503050406030204" pitchFamily="18" charset="0"/>
            </a:endParaRPr>
          </a:p>
        </p:txBody>
      </p:sp>
      <p:pic>
        <p:nvPicPr>
          <p:cNvPr id="5122" name="Picture 2" descr="Parole salvate dalle fiamme – Archinto Editore">
            <a:extLst>
              <a:ext uri="{FF2B5EF4-FFF2-40B4-BE49-F238E27FC236}">
                <a16:creationId xmlns:a16="http://schemas.microsoft.com/office/drawing/2014/main" id="{8732FA58-BA95-9A42-AFCE-978787BD8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4" t="3654" r="6654" b="3529"/>
          <a:stretch/>
        </p:blipFill>
        <p:spPr bwMode="auto">
          <a:xfrm>
            <a:off x="7859484" y="428016"/>
            <a:ext cx="3853543" cy="6064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1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ADFFEA-05F4-1840-9E0C-772B7FBB4519}"/>
              </a:ext>
            </a:extLst>
          </p:cNvPr>
          <p:cNvSpPr>
            <a:spLocks noGrp="1"/>
          </p:cNvSpPr>
          <p:nvPr>
            <p:ph type="title"/>
          </p:nvPr>
        </p:nvSpPr>
        <p:spPr/>
        <p:txBody>
          <a:bodyPr/>
          <a:lstStyle/>
          <a:p>
            <a:r>
              <a:rPr lang="it-IT" dirty="0">
                <a:solidFill>
                  <a:srgbClr val="520103"/>
                </a:solidFill>
                <a:latin typeface="Candara" panose="020E0502030303020204" pitchFamily="34" charset="0"/>
              </a:rPr>
              <a:t>Per il contesto storico-letterario</a:t>
            </a:r>
          </a:p>
        </p:txBody>
      </p:sp>
      <p:sp>
        <p:nvSpPr>
          <p:cNvPr id="3" name="Segnaposto contenuto 2">
            <a:extLst>
              <a:ext uri="{FF2B5EF4-FFF2-40B4-BE49-F238E27FC236}">
                <a16:creationId xmlns:a16="http://schemas.microsoft.com/office/drawing/2014/main" id="{30874A28-BAA2-3A45-86EC-64AB1D5CE6E0}"/>
              </a:ext>
            </a:extLst>
          </p:cNvPr>
          <p:cNvSpPr>
            <a:spLocks noGrp="1"/>
          </p:cNvSpPr>
          <p:nvPr>
            <p:ph idx="1"/>
          </p:nvPr>
        </p:nvSpPr>
        <p:spPr>
          <a:xfrm>
            <a:off x="838200" y="1881896"/>
            <a:ext cx="10515600" cy="4351338"/>
          </a:xfrm>
        </p:spPr>
        <p:txBody>
          <a:bodyPr/>
          <a:lstStyle/>
          <a:p>
            <a:pPr algn="just">
              <a:lnSpc>
                <a:spcPct val="100000"/>
              </a:lnSpc>
            </a:pPr>
            <a:r>
              <a:rPr lang="it-IT" sz="2600" i="1" noProof="1">
                <a:latin typeface="Cambria" panose="02040503050406030204" pitchFamily="18" charset="0"/>
              </a:rPr>
              <a:t>Storia della letteratura russa</a:t>
            </a:r>
            <a:r>
              <a:rPr lang="it-IT" sz="2600" noProof="1">
                <a:latin typeface="Cambria" panose="02040503050406030204" pitchFamily="18" charset="0"/>
              </a:rPr>
              <a:t>, </a:t>
            </a:r>
            <a:r>
              <a:rPr lang="it-IT" sz="2600" i="1" noProof="1">
                <a:latin typeface="Cambria" panose="02040503050406030204" pitchFamily="18" charset="0"/>
              </a:rPr>
              <a:t>Il Novecento</a:t>
            </a:r>
            <a:r>
              <a:rPr lang="it-IT" sz="2600" noProof="1">
                <a:latin typeface="Cambria" panose="02040503050406030204" pitchFamily="18" charset="0"/>
              </a:rPr>
              <a:t>, Tomi I-III, a cura di E. Etkind, G. Nivat, I. Serman, V. Strada, Einaudi, Torino 1989-1991.</a:t>
            </a:r>
          </a:p>
          <a:p>
            <a:pPr algn="just">
              <a:lnSpc>
                <a:spcPct val="100000"/>
              </a:lnSpc>
            </a:pPr>
            <a:r>
              <a:rPr lang="it-IT" sz="2600" noProof="1">
                <a:latin typeface="Cambria" panose="02040503050406030204" pitchFamily="18" charset="0"/>
              </a:rPr>
              <a:t>S. Vitale, </a:t>
            </a:r>
            <a:r>
              <a:rPr lang="it-IT" sz="2600" i="1" noProof="1">
                <a:latin typeface="Cambria" panose="02040503050406030204" pitchFamily="18" charset="0"/>
              </a:rPr>
              <a:t>Per comprendere l’avanguardia russa</a:t>
            </a:r>
            <a:r>
              <a:rPr lang="it-IT" sz="2600" noProof="1">
                <a:latin typeface="Cambria" panose="02040503050406030204" pitchFamily="18" charset="0"/>
              </a:rPr>
              <a:t>, Oscar Mondadori, Milano 1979.</a:t>
            </a:r>
          </a:p>
          <a:p>
            <a:pPr algn="just">
              <a:lnSpc>
                <a:spcPct val="100000"/>
              </a:lnSpc>
            </a:pPr>
            <a:r>
              <a:rPr lang="it-IT" sz="2600" noProof="1">
                <a:latin typeface="Cambria" panose="02040503050406030204" pitchFamily="18" charset="0"/>
              </a:rPr>
              <a:t>M. Cvetaeva, </a:t>
            </a:r>
            <a:r>
              <a:rPr lang="it-IT" sz="2600" i="1" noProof="1">
                <a:latin typeface="Cambria" panose="02040503050406030204" pitchFamily="18" charset="0"/>
              </a:rPr>
              <a:t>Il poeta e il tempo</a:t>
            </a:r>
            <a:r>
              <a:rPr lang="it-IT" sz="2600" noProof="1">
                <a:latin typeface="Cambria" panose="02040503050406030204" pitchFamily="18" charset="0"/>
              </a:rPr>
              <a:t>, a cura di S. Vitale, Adelphi, Milano 1984.</a:t>
            </a:r>
          </a:p>
          <a:p>
            <a:pPr algn="just">
              <a:lnSpc>
                <a:spcPct val="100000"/>
              </a:lnSpc>
            </a:pPr>
            <a:r>
              <a:rPr lang="it-IT" sz="2600" noProof="1">
                <a:latin typeface="Cambria" panose="02040503050406030204" pitchFamily="18" charset="0"/>
              </a:rPr>
              <a:t>C.G. De Michelis, </a:t>
            </a:r>
            <a:r>
              <a:rPr lang="it-IT" sz="2600" i="1" noProof="1">
                <a:latin typeface="Cambria" panose="02040503050406030204" pitchFamily="18" charset="0"/>
              </a:rPr>
              <a:t>Pasternak</a:t>
            </a:r>
            <a:r>
              <a:rPr lang="it-IT" sz="2600" noProof="1">
                <a:latin typeface="Cambria" panose="02040503050406030204" pitchFamily="18" charset="0"/>
              </a:rPr>
              <a:t>, Il Castoro, Firenze 1968.</a:t>
            </a:r>
          </a:p>
          <a:p>
            <a:pPr algn="just">
              <a:lnSpc>
                <a:spcPct val="100000"/>
              </a:lnSpc>
            </a:pPr>
            <a:r>
              <a:rPr lang="it-IT" sz="2600" noProof="1">
                <a:latin typeface="Cambria" panose="02040503050406030204" pitchFamily="18" charset="0"/>
              </a:rPr>
              <a:t>L. Fleishman, </a:t>
            </a:r>
            <a:r>
              <a:rPr lang="it-IT" sz="2600" i="1" noProof="1">
                <a:latin typeface="Cambria" panose="02040503050406030204" pitchFamily="18" charset="0"/>
              </a:rPr>
              <a:t>Boris Pasternak</a:t>
            </a:r>
            <a:r>
              <a:rPr lang="it-IT" sz="2600" noProof="1">
                <a:latin typeface="Cambria" panose="02040503050406030204" pitchFamily="18" charset="0"/>
              </a:rPr>
              <a:t>, trad. di M. Graziosi, il Mulino, Bologna 1993.</a:t>
            </a:r>
          </a:p>
          <a:p>
            <a:pPr marL="0" indent="0">
              <a:lnSpc>
                <a:spcPct val="100000"/>
              </a:lnSpc>
              <a:buNone/>
            </a:pPr>
            <a:endParaRPr lang="it-IT" noProof="1"/>
          </a:p>
          <a:p>
            <a:pPr>
              <a:lnSpc>
                <a:spcPct val="100000"/>
              </a:lnSpc>
            </a:pPr>
            <a:endParaRPr lang="it-IT" noProof="1"/>
          </a:p>
        </p:txBody>
      </p:sp>
    </p:spTree>
    <p:extLst>
      <p:ext uri="{BB962C8B-B14F-4D97-AF65-F5344CB8AC3E}">
        <p14:creationId xmlns:p14="http://schemas.microsoft.com/office/powerpoint/2010/main" val="53845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C3136E9-79D3-DD4E-8D01-08386EA51F9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44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F40A714-92F9-254B-A89D-BDABC5F6BE3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dirty="0">
                <a:solidFill>
                  <a:srgbClr val="520103"/>
                </a:solidFill>
                <a:latin typeface="Candara" panose="020E0502030303020204" pitchFamily="34" charset="0"/>
              </a:rPr>
              <a:t>Boris Pasternak</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3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4772822-53D8-6443-A665-47DA7BB4B6EB}"/>
              </a:ext>
            </a:extLst>
          </p:cNvPr>
          <p:cNvSpPr>
            <a:spLocks noGrp="1"/>
          </p:cNvSpPr>
          <p:nvPr>
            <p:ph idx="1"/>
          </p:nvPr>
        </p:nvSpPr>
        <p:spPr>
          <a:xfrm>
            <a:off x="838200" y="1253330"/>
            <a:ext cx="10515600" cy="4842669"/>
          </a:xfrm>
        </p:spPr>
        <p:txBody>
          <a:bodyPr>
            <a:normAutofit fontScale="92500" lnSpcReduction="10000"/>
          </a:bodyPr>
          <a:lstStyle/>
          <a:p>
            <a:pPr marL="0" indent="0" algn="just">
              <a:lnSpc>
                <a:spcPct val="110000"/>
              </a:lnSpc>
              <a:buNone/>
            </a:pPr>
            <a:r>
              <a:rPr lang="it-IT" noProof="1">
                <a:latin typeface="Cambria" panose="02040503050406030204" pitchFamily="18" charset="0"/>
              </a:rPr>
              <a:t>“Sono nato a Mosca il 29 gennaio 1890, secondo il vecchio calendario, nella casa dei Lyžin, di fronte al seminario ecclesiastico del vicolo Oružejnyj. […] Sgomento e entusiasmo erano all’origine delle sensazioni della mia prima infanzia. Con tinte favolose risalivano a due immagini centrali, che tutto dominavano e tutto abbracciavano: l’immagine degli orsi impagliati nelle rimesse di carrozze del Karetyj Rjad e l’immagine di un gigante bonario, curvo, irsuto, dalla sorda voce di basso, l’editore P. P. Končalovskij, con la sua famiglia, e, appesi alle pareti del suo appartamento, i disegni a penna, a inchiostro di china, a matita di Serov, di Vrubel’, di mio padre e dei fratelli Vasnecov”.</a:t>
            </a:r>
          </a:p>
          <a:p>
            <a:pPr marL="0" indent="0" algn="r">
              <a:lnSpc>
                <a:spcPct val="100000"/>
              </a:lnSpc>
              <a:spcBef>
                <a:spcPts val="1600"/>
              </a:spcBef>
              <a:buNone/>
            </a:pPr>
            <a:r>
              <a:rPr lang="it-IT" sz="2400" noProof="1">
                <a:latin typeface="Cambria" panose="02040503050406030204" pitchFamily="18" charset="0"/>
              </a:rPr>
              <a:t>B. Pasternak, </a:t>
            </a:r>
            <a:r>
              <a:rPr lang="it-IT" sz="2400" i="1" noProof="1">
                <a:latin typeface="Cambria" panose="02040503050406030204" pitchFamily="18" charset="0"/>
              </a:rPr>
              <a:t>Autobiografia</a:t>
            </a:r>
            <a:r>
              <a:rPr lang="it-IT" sz="2400" noProof="1">
                <a:latin typeface="Cambria" panose="02040503050406030204" pitchFamily="18" charset="0"/>
              </a:rPr>
              <a:t>, trad. di S. D’Angelo</a:t>
            </a:r>
          </a:p>
          <a:p>
            <a:pPr marL="0" indent="0">
              <a:buNone/>
            </a:pPr>
            <a:endParaRPr lang="it-IT" noProof="1"/>
          </a:p>
        </p:txBody>
      </p:sp>
    </p:spTree>
    <p:extLst>
      <p:ext uri="{BB962C8B-B14F-4D97-AF65-F5344CB8AC3E}">
        <p14:creationId xmlns:p14="http://schemas.microsoft.com/office/powerpoint/2010/main" val="425040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Изображение">
            <a:extLst>
              <a:ext uri="{FF2B5EF4-FFF2-40B4-BE49-F238E27FC236}">
                <a16:creationId xmlns:a16="http://schemas.microsoft.com/office/drawing/2014/main" id="{35B030A3-8600-FC40-8AAD-A7982641B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5" y="374596"/>
            <a:ext cx="4715329" cy="6335994"/>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contenuto 2">
            <a:extLst>
              <a:ext uri="{FF2B5EF4-FFF2-40B4-BE49-F238E27FC236}">
                <a16:creationId xmlns:a16="http://schemas.microsoft.com/office/drawing/2014/main" id="{4E6055E6-9AEE-6A47-B317-21AAA25D9110}"/>
              </a:ext>
            </a:extLst>
          </p:cNvPr>
          <p:cNvSpPr>
            <a:spLocks noGrp="1"/>
          </p:cNvSpPr>
          <p:nvPr>
            <p:ph idx="1"/>
          </p:nvPr>
        </p:nvSpPr>
        <p:spPr>
          <a:xfrm>
            <a:off x="5221515" y="5047796"/>
            <a:ext cx="10515600" cy="4351338"/>
          </a:xfrm>
        </p:spPr>
        <p:txBody>
          <a:bodyPr>
            <a:normAutofit/>
          </a:bodyPr>
          <a:lstStyle/>
          <a:p>
            <a:pPr marL="0" indent="0">
              <a:buNone/>
            </a:pPr>
            <a:r>
              <a:rPr lang="it-IT" sz="2400" b="1" dirty="0">
                <a:latin typeface="Cambria" panose="02040503050406030204" pitchFamily="18" charset="0"/>
              </a:rPr>
              <a:t>Leonid </a:t>
            </a:r>
            <a:r>
              <a:rPr lang="it-IT" sz="2400" b="1" dirty="0" err="1">
                <a:latin typeface="Cambria" panose="02040503050406030204" pitchFamily="18" charset="0"/>
              </a:rPr>
              <a:t>Osipovič</a:t>
            </a:r>
            <a:r>
              <a:rPr lang="it-IT" sz="2400" b="1" dirty="0">
                <a:latin typeface="Cambria" panose="02040503050406030204" pitchFamily="18" charset="0"/>
              </a:rPr>
              <a:t> Pasternak</a:t>
            </a:r>
          </a:p>
          <a:p>
            <a:pPr marL="0" indent="0">
              <a:buNone/>
            </a:pPr>
            <a:r>
              <a:rPr lang="it-IT" sz="2400" dirty="0">
                <a:latin typeface="Cambria" panose="02040503050406030204" pitchFamily="18" charset="0"/>
              </a:rPr>
              <a:t>1862-1945</a:t>
            </a:r>
            <a:endParaRPr lang="ru-RU" sz="2400" dirty="0">
              <a:latin typeface="Cambria" panose="02040503050406030204" pitchFamily="18" charset="0"/>
            </a:endParaRPr>
          </a:p>
          <a:p>
            <a:pPr marL="0" indent="0">
              <a:buNone/>
            </a:pPr>
            <a:r>
              <a:rPr lang="it-IT" sz="2400" dirty="0">
                <a:latin typeface="Cambria" panose="02040503050406030204" pitchFamily="18" charset="0"/>
              </a:rPr>
              <a:t>Autoritratto,</a:t>
            </a:r>
            <a:r>
              <a:rPr lang="ru-RU" sz="2400" dirty="0">
                <a:latin typeface="Cambria" panose="02040503050406030204" pitchFamily="18" charset="0"/>
              </a:rPr>
              <a:t> 1908 </a:t>
            </a:r>
            <a:endParaRPr lang="it-IT" sz="2400" dirty="0">
              <a:latin typeface="Cambria" panose="02040503050406030204" pitchFamily="18" charset="0"/>
            </a:endParaRPr>
          </a:p>
        </p:txBody>
      </p:sp>
    </p:spTree>
    <p:extLst>
      <p:ext uri="{BB962C8B-B14F-4D97-AF65-F5344CB8AC3E}">
        <p14:creationId xmlns:p14="http://schemas.microsoft.com/office/powerpoint/2010/main" val="105269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2AB1E7-585F-B849-B49D-6D04B081DD5A}"/>
              </a:ext>
            </a:extLst>
          </p:cNvPr>
          <p:cNvSpPr>
            <a:spLocks noGrp="1"/>
          </p:cNvSpPr>
          <p:nvPr>
            <p:ph idx="1"/>
          </p:nvPr>
        </p:nvSpPr>
        <p:spPr>
          <a:xfrm>
            <a:off x="310026" y="2233589"/>
            <a:ext cx="3016348" cy="4351338"/>
          </a:xfrm>
        </p:spPr>
        <p:txBody>
          <a:bodyPr>
            <a:normAutofit/>
          </a:bodyPr>
          <a:lstStyle/>
          <a:p>
            <a:pPr marL="0" indent="0">
              <a:buNone/>
            </a:pPr>
            <a:r>
              <a:rPr lang="it-IT" sz="2400" noProof="1">
                <a:latin typeface="Cambria" panose="02040503050406030204" pitchFamily="18" charset="0"/>
              </a:rPr>
              <a:t>La famiglia Tolstoj a Jasnaja Poljana, 1902</a:t>
            </a:r>
          </a:p>
          <a:p>
            <a:pPr marL="0" indent="0">
              <a:buNone/>
            </a:pPr>
            <a:endParaRPr lang="it-IT" sz="2400" noProof="1">
              <a:latin typeface="Cambria" panose="02040503050406030204" pitchFamily="18" charset="0"/>
            </a:endParaRPr>
          </a:p>
        </p:txBody>
      </p:sp>
      <p:pic>
        <p:nvPicPr>
          <p:cNvPr id="2050" name="Picture 2" descr="Leonid Pasternak. LN Tolstoj con la sua famiglia a Yasnaya Polyana. 1902">
            <a:extLst>
              <a:ext uri="{FF2B5EF4-FFF2-40B4-BE49-F238E27FC236}">
                <a16:creationId xmlns:a16="http://schemas.microsoft.com/office/drawing/2014/main" id="{4AFD23B6-4F86-D449-A080-0DE5E160A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0"/>
            <a:ext cx="8718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7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39AD8F2-DAA2-6243-BF66-209E85EBB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98" y="0"/>
            <a:ext cx="3989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A30D7CD-8208-7D4F-B683-EE79D23F6EFB}"/>
              </a:ext>
            </a:extLst>
          </p:cNvPr>
          <p:cNvSpPr txBox="1"/>
          <p:nvPr/>
        </p:nvSpPr>
        <p:spPr>
          <a:xfrm>
            <a:off x="4606568" y="5508361"/>
            <a:ext cx="6354496" cy="461665"/>
          </a:xfrm>
          <a:prstGeom prst="rect">
            <a:avLst/>
          </a:prstGeom>
          <a:noFill/>
        </p:spPr>
        <p:txBody>
          <a:bodyPr wrap="none" rtlCol="0">
            <a:spAutoFit/>
          </a:bodyPr>
          <a:lstStyle/>
          <a:p>
            <a:r>
              <a:rPr lang="it-IT" sz="2400" dirty="0">
                <a:latin typeface="Cambria" panose="02040503050406030204" pitchFamily="18" charset="0"/>
              </a:rPr>
              <a:t>Boris Pasternak con il fratello Aleksandr (</a:t>
            </a:r>
            <a:r>
              <a:rPr lang="it-IT" sz="2400" dirty="0" err="1">
                <a:latin typeface="Cambria" panose="02040503050406030204" pitchFamily="18" charset="0"/>
              </a:rPr>
              <a:t>Šura</a:t>
            </a:r>
            <a:r>
              <a:rPr lang="it-IT" sz="2400" dirty="0">
                <a:latin typeface="Cambria" panose="02040503050406030204" pitchFamily="18" charset="0"/>
              </a:rPr>
              <a:t>)</a:t>
            </a:r>
          </a:p>
        </p:txBody>
      </p:sp>
      <p:pic>
        <p:nvPicPr>
          <p:cNvPr id="4098" name="Picture 2" descr="Leonid Pasternak. Boris and Alexander">
            <a:extLst>
              <a:ext uri="{FF2B5EF4-FFF2-40B4-BE49-F238E27FC236}">
                <a16:creationId xmlns:a16="http://schemas.microsoft.com/office/drawing/2014/main" id="{F1AF06F8-9722-7E48-AE3E-B0A2908C6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568" y="225083"/>
            <a:ext cx="7183781" cy="49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2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family portrait. Photo (Leonid Pasternak - right)">
            <a:extLst>
              <a:ext uri="{FF2B5EF4-FFF2-40B4-BE49-F238E27FC236}">
                <a16:creationId xmlns:a16="http://schemas.microsoft.com/office/drawing/2014/main" id="{EB419B24-1997-EB41-861B-398CCB67DF86}"/>
              </a:ext>
            </a:extLst>
          </p:cNvPr>
          <p:cNvPicPr>
            <a:picLocks noChangeAspect="1" noChangeArrowheads="1"/>
          </p:cNvPicPr>
          <p:nvPr/>
        </p:nvPicPr>
        <p:blipFill>
          <a:blip r:embed="rId3" cstate="print"/>
          <a:srcRect/>
          <a:stretch>
            <a:fillRect/>
          </a:stretch>
        </p:blipFill>
        <p:spPr bwMode="auto">
          <a:xfrm>
            <a:off x="2164200" y="625114"/>
            <a:ext cx="7592296" cy="5867761"/>
          </a:xfrm>
          <a:prstGeom prst="rect">
            <a:avLst/>
          </a:prstGeom>
          <a:noFill/>
        </p:spPr>
      </p:pic>
    </p:spTree>
    <p:extLst>
      <p:ext uri="{BB962C8B-B14F-4D97-AF65-F5344CB8AC3E}">
        <p14:creationId xmlns:p14="http://schemas.microsoft.com/office/powerpoint/2010/main" val="411896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1FC49DF2-D160-634A-B0C6-7CA142DFED72}"/>
              </a:ext>
            </a:extLst>
          </p:cNvPr>
          <p:cNvSpPr>
            <a:spLocks noGrp="1"/>
          </p:cNvSpPr>
          <p:nvPr>
            <p:ph idx="1"/>
          </p:nvPr>
        </p:nvSpPr>
        <p:spPr>
          <a:xfrm>
            <a:off x="838200" y="1583029"/>
            <a:ext cx="10515600" cy="4351338"/>
          </a:xfrm>
        </p:spPr>
        <p:txBody>
          <a:bodyPr>
            <a:normAutofit/>
          </a:bodyPr>
          <a:lstStyle/>
          <a:p>
            <a:pPr marL="0" indent="0" algn="just">
              <a:lnSpc>
                <a:spcPct val="100000"/>
              </a:lnSpc>
              <a:buNone/>
            </a:pPr>
            <a:r>
              <a:rPr lang="it-IT" sz="2400" dirty="0">
                <a:latin typeface="Cambria" panose="02040503050406030204" pitchFamily="18" charset="0"/>
              </a:rPr>
              <a:t>“Ora sotto l’influenza </a:t>
            </a:r>
            <a:r>
              <a:rPr lang="it-IT" sz="2400" b="1" dirty="0">
                <a:solidFill>
                  <a:schemeClr val="bg1">
                    <a:lumMod val="85000"/>
                  </a:schemeClr>
                </a:solidFill>
                <a:latin typeface="Cambria" panose="02040503050406030204" pitchFamily="18" charset="0"/>
              </a:rPr>
              <a:t>dell’adorazione per </a:t>
            </a:r>
            <a:r>
              <a:rPr lang="it-IT" sz="2400" b="1" dirty="0" err="1">
                <a:solidFill>
                  <a:schemeClr val="bg1">
                    <a:lumMod val="85000"/>
                  </a:schemeClr>
                </a:solidFill>
                <a:latin typeface="Cambria" panose="02040503050406030204" pitchFamily="18" charset="0"/>
              </a:rPr>
              <a:t>Skrjabin</a:t>
            </a:r>
            <a:r>
              <a:rPr lang="it-IT" sz="2400" dirty="0">
                <a:latin typeface="Cambria" panose="02040503050406030204" pitchFamily="18" charset="0"/>
              </a:rPr>
              <a:t>, il mio interesse per le improvvisazioni e la composizione crebbe fino a diventare passione. Da quell’autunno, per i sei anni consecutivi, durante tutto il ginnasio, mi dedicai allo studio dei fondamenti della teoria della composizione […]. Ormai nessuno nutriva dubbi sul mio futuro. Decisa era la mia sorte e giusta era la via scelta. Mi avevano destinato a fare il musicista, e, per la musica, mi perdonavano tutto, ogni sorta di villania verso i più vecchi, di cui ero assolutamente indegno, e la testardaggine, la disobbedienza, la negligenza, gli atteggiamenti bizzarri”. </a:t>
            </a:r>
          </a:p>
          <a:p>
            <a:pPr marL="0" indent="0" algn="r">
              <a:lnSpc>
                <a:spcPct val="100000"/>
              </a:lnSpc>
              <a:buNone/>
            </a:pPr>
            <a:r>
              <a:rPr lang="it-IT" sz="2000" dirty="0">
                <a:latin typeface="Cambria" panose="02040503050406030204" pitchFamily="18" charset="0"/>
              </a:rPr>
              <a:t>B. Pasternak, </a:t>
            </a:r>
            <a:r>
              <a:rPr lang="it-IT" sz="2000" i="1" dirty="0">
                <a:latin typeface="Cambria" panose="02040503050406030204" pitchFamily="18" charset="0"/>
              </a:rPr>
              <a:t>Autobiografia</a:t>
            </a:r>
            <a:endParaRPr lang="it-IT" sz="2000" dirty="0">
              <a:latin typeface="Cambria" panose="02040503050406030204" pitchFamily="18" charset="0"/>
            </a:endParaRPr>
          </a:p>
          <a:p>
            <a:pPr marL="0" indent="0" algn="just">
              <a:lnSpc>
                <a:spcPct val="100000"/>
              </a:lnSpc>
              <a:buNone/>
            </a:pPr>
            <a:endParaRPr lang="it-IT" sz="2200" dirty="0">
              <a:latin typeface="Cambria" panose="02040503050406030204" pitchFamily="18" charset="0"/>
            </a:endParaRPr>
          </a:p>
        </p:txBody>
      </p:sp>
    </p:spTree>
    <p:extLst>
      <p:ext uri="{BB962C8B-B14F-4D97-AF65-F5344CB8AC3E}">
        <p14:creationId xmlns:p14="http://schemas.microsoft.com/office/powerpoint/2010/main" val="230055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31A12E-ADE2-0347-8B38-E36441942093}"/>
              </a:ext>
            </a:extLst>
          </p:cNvPr>
          <p:cNvSpPr>
            <a:spLocks noGrp="1"/>
          </p:cNvSpPr>
          <p:nvPr>
            <p:ph idx="1"/>
          </p:nvPr>
        </p:nvSpPr>
        <p:spPr>
          <a:xfrm>
            <a:off x="838200" y="1825624"/>
            <a:ext cx="10515600" cy="4351338"/>
          </a:xfrm>
        </p:spPr>
        <p:txBody>
          <a:bodyPr/>
          <a:lstStyle/>
          <a:p>
            <a:pPr marL="0" indent="0" algn="just">
              <a:lnSpc>
                <a:spcPct val="100000"/>
              </a:lnSpc>
              <a:buNone/>
            </a:pPr>
            <a:r>
              <a:rPr lang="it-IT" dirty="0">
                <a:latin typeface="Cambria" panose="02040503050406030204" pitchFamily="18" charset="0"/>
              </a:rPr>
              <a:t>Il corso prenderà innanzitutto in esame le opere di </a:t>
            </a:r>
            <a:r>
              <a:rPr lang="it-IT" b="1" dirty="0">
                <a:latin typeface="Cambria" panose="02040503050406030204" pitchFamily="18" charset="0"/>
              </a:rPr>
              <a:t>Pasternak</a:t>
            </a:r>
            <a:r>
              <a:rPr lang="it-IT" dirty="0">
                <a:latin typeface="Cambria" panose="02040503050406030204" pitchFamily="18" charset="0"/>
              </a:rPr>
              <a:t>, riflettendo sui suoi </a:t>
            </a:r>
            <a:r>
              <a:rPr lang="it-IT" b="1" dirty="0">
                <a:solidFill>
                  <a:schemeClr val="bg1">
                    <a:lumMod val="85000"/>
                  </a:schemeClr>
                </a:solidFill>
                <a:latin typeface="Cambria" panose="02040503050406030204" pitchFamily="18" charset="0"/>
              </a:rPr>
              <a:t>inizi </a:t>
            </a:r>
            <a:r>
              <a:rPr lang="it-IT" b="1" dirty="0" err="1">
                <a:solidFill>
                  <a:schemeClr val="bg1">
                    <a:lumMod val="85000"/>
                  </a:schemeClr>
                </a:solidFill>
                <a:latin typeface="Cambria" panose="02040503050406030204" pitchFamily="18" charset="0"/>
              </a:rPr>
              <a:t>cubofuturisti</a:t>
            </a:r>
            <a:r>
              <a:rPr lang="it-IT" b="1" dirty="0">
                <a:solidFill>
                  <a:schemeClr val="bg1">
                    <a:lumMod val="85000"/>
                  </a:schemeClr>
                </a:solidFill>
                <a:latin typeface="Cambria" panose="02040503050406030204" pitchFamily="18" charset="0"/>
              </a:rPr>
              <a:t> </a:t>
            </a:r>
            <a:r>
              <a:rPr lang="it-IT" dirty="0">
                <a:latin typeface="Cambria" panose="02040503050406030204" pitchFamily="18" charset="0"/>
              </a:rPr>
              <a:t>per arrivare poi alla stesura del grande romanzo </a:t>
            </a:r>
            <a:r>
              <a:rPr lang="it-IT" i="1" dirty="0">
                <a:latin typeface="Cambria" panose="02040503050406030204" pitchFamily="18" charset="0"/>
              </a:rPr>
              <a:t>Il dottor </a:t>
            </a:r>
            <a:r>
              <a:rPr lang="it-IT" i="1" dirty="0" err="1">
                <a:latin typeface="Cambria" panose="02040503050406030204" pitchFamily="18" charset="0"/>
              </a:rPr>
              <a:t>Živago</a:t>
            </a:r>
            <a:r>
              <a:rPr lang="it-IT" dirty="0">
                <a:latin typeface="Cambria" panose="02040503050406030204" pitchFamily="18" charset="0"/>
              </a:rPr>
              <a:t>. Si passerà poi a parlare della </a:t>
            </a:r>
            <a:r>
              <a:rPr lang="it-IT" b="1" dirty="0">
                <a:solidFill>
                  <a:schemeClr val="bg1">
                    <a:lumMod val="85000"/>
                  </a:schemeClr>
                </a:solidFill>
                <a:latin typeface="Cambria" panose="02040503050406030204" pitchFamily="18" charset="0"/>
              </a:rPr>
              <a:t>letteratura dei campi </a:t>
            </a:r>
            <a:r>
              <a:rPr lang="it-IT" dirty="0">
                <a:latin typeface="Cambria" panose="02040503050406030204" pitchFamily="18" charset="0"/>
              </a:rPr>
              <a:t>di concentramento sovietici, con i nomi di </a:t>
            </a:r>
            <a:r>
              <a:rPr lang="it-IT" b="1" dirty="0">
                <a:latin typeface="Cambria" panose="02040503050406030204" pitchFamily="18" charset="0"/>
              </a:rPr>
              <a:t>Solženicyn</a:t>
            </a:r>
            <a:r>
              <a:rPr lang="it-IT" dirty="0">
                <a:latin typeface="Cambria" panose="02040503050406030204" pitchFamily="18" charset="0"/>
              </a:rPr>
              <a:t> e </a:t>
            </a:r>
            <a:r>
              <a:rPr lang="it-IT" b="1" dirty="0">
                <a:latin typeface="Cambria" panose="02040503050406030204" pitchFamily="18" charset="0"/>
              </a:rPr>
              <a:t>Šalamov</a:t>
            </a:r>
            <a:r>
              <a:rPr lang="it-IT" dirty="0">
                <a:latin typeface="Cambria" panose="02040503050406030204" pitchFamily="18" charset="0"/>
              </a:rPr>
              <a:t> che ci hanno permesso di conoscere la realtà di quei luoghi. Questo ci consentirà inoltre di riflettere sull’importanza, a livello storico e letterario, del </a:t>
            </a:r>
            <a:r>
              <a:rPr lang="it-IT" b="1" dirty="0">
                <a:solidFill>
                  <a:schemeClr val="bg1">
                    <a:lumMod val="85000"/>
                  </a:schemeClr>
                </a:solidFill>
                <a:latin typeface="Cambria" panose="02040503050406030204" pitchFamily="18" charset="0"/>
              </a:rPr>
              <a:t>movimento del dissenso</a:t>
            </a:r>
            <a:r>
              <a:rPr lang="it-IT" dirty="0">
                <a:latin typeface="Cambria" panose="02040503050406030204" pitchFamily="18" charset="0"/>
              </a:rPr>
              <a:t> in Unione Sovietica.  </a:t>
            </a:r>
          </a:p>
          <a:p>
            <a:pPr marL="0" indent="0">
              <a:buNone/>
            </a:pPr>
            <a:endParaRPr lang="it-IT" dirty="0"/>
          </a:p>
        </p:txBody>
      </p:sp>
      <p:sp>
        <p:nvSpPr>
          <p:cNvPr id="4" name="Titolo 1">
            <a:extLst>
              <a:ext uri="{FF2B5EF4-FFF2-40B4-BE49-F238E27FC236}">
                <a16:creationId xmlns:a16="http://schemas.microsoft.com/office/drawing/2014/main" id="{4C98C134-20D9-E24C-BF49-02B9B92E8676}"/>
              </a:ext>
            </a:extLst>
          </p:cNvPr>
          <p:cNvSpPr>
            <a:spLocks noGrp="1"/>
          </p:cNvSpPr>
          <p:nvPr>
            <p:ph type="title"/>
          </p:nvPr>
        </p:nvSpPr>
        <p:spPr>
          <a:xfrm>
            <a:off x="580571" y="290286"/>
            <a:ext cx="10972800" cy="1785257"/>
          </a:xfrm>
        </p:spPr>
        <p:txBody>
          <a:bodyPr>
            <a:normAutofit/>
          </a:bodyPr>
          <a:lstStyle/>
          <a:p>
            <a:pPr algn="ctr"/>
            <a:r>
              <a:rPr lang="it-IT" dirty="0">
                <a:solidFill>
                  <a:srgbClr val="520103"/>
                </a:solidFill>
                <a:latin typeface="Candara" panose="020E0502030303020204" pitchFamily="34" charset="0"/>
              </a:rPr>
              <a:t>La letteratura russa da Pasternak a Solženicyn </a:t>
            </a:r>
            <a:br>
              <a:rPr lang="it-IT" dirty="0">
                <a:solidFill>
                  <a:srgbClr val="520103"/>
                </a:solidFill>
                <a:latin typeface="Candara" panose="020E0502030303020204" pitchFamily="34" charset="0"/>
              </a:rPr>
            </a:br>
            <a:endParaRPr lang="it-IT" dirty="0">
              <a:solidFill>
                <a:srgbClr val="520103"/>
              </a:solidFill>
              <a:latin typeface="Candara" panose="020E0502030303020204" pitchFamily="34" charset="0"/>
            </a:endParaRPr>
          </a:p>
        </p:txBody>
      </p:sp>
    </p:spTree>
    <p:extLst>
      <p:ext uri="{BB962C8B-B14F-4D97-AF65-F5344CB8AC3E}">
        <p14:creationId xmlns:p14="http://schemas.microsoft.com/office/powerpoint/2010/main" val="77361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3BBF7-A807-434D-9616-F9C42EB421D4}"/>
              </a:ext>
            </a:extLst>
          </p:cNvPr>
          <p:cNvSpPr>
            <a:spLocks noGrp="1"/>
          </p:cNvSpPr>
          <p:nvPr>
            <p:ph type="title"/>
          </p:nvPr>
        </p:nvSpPr>
        <p:spPr>
          <a:xfrm>
            <a:off x="257712" y="843427"/>
            <a:ext cx="6686648" cy="1325563"/>
          </a:xfrm>
        </p:spPr>
        <p:txBody>
          <a:bodyPr>
            <a:normAutofit/>
          </a:bodyPr>
          <a:lstStyle/>
          <a:p>
            <a:pPr algn="ctr"/>
            <a:r>
              <a:rPr lang="it-IT" sz="3600" dirty="0">
                <a:solidFill>
                  <a:srgbClr val="520103"/>
                </a:solidFill>
                <a:latin typeface="Candara" panose="020E0502030303020204" pitchFamily="34" charset="0"/>
              </a:rPr>
              <a:t>Aleksandr </a:t>
            </a:r>
            <a:r>
              <a:rPr lang="it-IT" sz="3600" dirty="0" err="1">
                <a:solidFill>
                  <a:srgbClr val="520103"/>
                </a:solidFill>
                <a:latin typeface="Candara" panose="020E0502030303020204" pitchFamily="34" charset="0"/>
              </a:rPr>
              <a:t>Nikolaevič</a:t>
            </a:r>
            <a:r>
              <a:rPr lang="it-IT" sz="3600" dirty="0">
                <a:solidFill>
                  <a:srgbClr val="520103"/>
                </a:solidFill>
                <a:latin typeface="Candara" panose="020E0502030303020204" pitchFamily="34" charset="0"/>
              </a:rPr>
              <a:t> </a:t>
            </a:r>
            <a:r>
              <a:rPr lang="it-IT" sz="3600" dirty="0" err="1">
                <a:solidFill>
                  <a:srgbClr val="520103"/>
                </a:solidFill>
                <a:latin typeface="Candara" panose="020E0502030303020204" pitchFamily="34" charset="0"/>
              </a:rPr>
              <a:t>Skrjabin</a:t>
            </a:r>
            <a:br>
              <a:rPr lang="it-IT" sz="3600" dirty="0">
                <a:solidFill>
                  <a:srgbClr val="520103"/>
                </a:solidFill>
                <a:latin typeface="Candara" panose="020E0502030303020204" pitchFamily="34" charset="0"/>
              </a:rPr>
            </a:br>
            <a:r>
              <a:rPr lang="it-IT" sz="3600" dirty="0">
                <a:solidFill>
                  <a:srgbClr val="520103"/>
                </a:solidFill>
                <a:latin typeface="Candara" panose="020E0502030303020204" pitchFamily="34" charset="0"/>
              </a:rPr>
              <a:t>1872-1915</a:t>
            </a:r>
          </a:p>
        </p:txBody>
      </p:sp>
      <p:pic>
        <p:nvPicPr>
          <p:cNvPr id="6146" name="Picture 2" descr="Composizioni di Aleksandr Nikolaevič Skrjabin - Wikipedia">
            <a:extLst>
              <a:ext uri="{FF2B5EF4-FFF2-40B4-BE49-F238E27FC236}">
                <a16:creationId xmlns:a16="http://schemas.microsoft.com/office/drawing/2014/main" id="{C43DA123-C3FE-934A-878C-D8722201A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288" y="133350"/>
            <a:ext cx="4699000" cy="659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31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F2C9F2-F3C5-D94B-BD91-6019479DE8B4}"/>
              </a:ext>
            </a:extLst>
          </p:cNvPr>
          <p:cNvSpPr>
            <a:spLocks noGrp="1"/>
          </p:cNvSpPr>
          <p:nvPr>
            <p:ph idx="1"/>
          </p:nvPr>
        </p:nvSpPr>
        <p:spPr/>
        <p:txBody>
          <a:bodyPr/>
          <a:lstStyle/>
          <a:p>
            <a:pPr marL="0" indent="0" algn="just">
              <a:lnSpc>
                <a:spcPct val="100000"/>
              </a:lnSpc>
              <a:buNone/>
            </a:pPr>
            <a:r>
              <a:rPr lang="it-IT" dirty="0">
                <a:latin typeface="Cambria" panose="02040503050406030204" pitchFamily="18" charset="0"/>
              </a:rPr>
              <a:t>«Come una gola tra due vette, Pasternak era fra la pittura del padre e la sua musica adolescenziale (e di grande forza). Dov’era lo spazio per far emergere l terzo, il poeta?»</a:t>
            </a:r>
          </a:p>
          <a:p>
            <a:pPr marL="0" indent="0" algn="r">
              <a:lnSpc>
                <a:spcPct val="100000"/>
              </a:lnSpc>
              <a:buNone/>
            </a:pPr>
            <a:r>
              <a:rPr lang="it-IT" sz="2200" dirty="0">
                <a:latin typeface="Cambria" panose="02040503050406030204" pitchFamily="18" charset="0"/>
              </a:rPr>
              <a:t>M. Cvetaeva</a:t>
            </a:r>
          </a:p>
        </p:txBody>
      </p:sp>
    </p:spTree>
    <p:extLst>
      <p:ext uri="{BB962C8B-B14F-4D97-AF65-F5344CB8AC3E}">
        <p14:creationId xmlns:p14="http://schemas.microsoft.com/office/powerpoint/2010/main" val="185196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944E97-B91F-C945-9AD2-B8BF573066AB}"/>
              </a:ext>
            </a:extLst>
          </p:cNvPr>
          <p:cNvSpPr>
            <a:spLocks noGrp="1"/>
          </p:cNvSpPr>
          <p:nvPr>
            <p:ph idx="1"/>
          </p:nvPr>
        </p:nvSpPr>
        <p:spPr>
          <a:xfrm>
            <a:off x="838200" y="1583029"/>
            <a:ext cx="10515600" cy="4351338"/>
          </a:xfrm>
        </p:spPr>
        <p:txBody>
          <a:bodyPr/>
          <a:lstStyle/>
          <a:p>
            <a:pPr marL="0" indent="0" algn="just">
              <a:spcAft>
                <a:spcPts val="1200"/>
              </a:spcAft>
              <a:buNone/>
            </a:pPr>
            <a:r>
              <a:rPr lang="it-IT" dirty="0">
                <a:latin typeface="Cambria" panose="02040503050406030204" pitchFamily="18" charset="0"/>
              </a:rPr>
              <a:t>«Eppure, nonostante questo lasciai la musica. La lasciai quando potevo esultarne, quando attorno tutti si congratulavano con me. […] </a:t>
            </a:r>
            <a:r>
              <a:rPr lang="it-IT" dirty="0" err="1">
                <a:latin typeface="Cambria" panose="02040503050406030204" pitchFamily="18" charset="0"/>
              </a:rPr>
              <a:t>Skrjabin</a:t>
            </a:r>
            <a:r>
              <a:rPr lang="it-IT" dirty="0">
                <a:latin typeface="Cambria" panose="02040503050406030204" pitchFamily="18" charset="0"/>
              </a:rPr>
              <a:t> mi ascoltò, mi approvò, mi incoraggiò, mi benedisse. Ma nessuno conosceva il mio segreto tormento, e se anche l’avessi rivelato, nessuno m’avrebbe creduto. Mentre avanzavo con successo nella composizione, ero impotente nella pratica. Suonavo a mala pena il pianoforte e leggevo perfino stentatamente le note, quasi compitandole. […] Come era possibile una simile inadeguatezza?</a:t>
            </a:r>
          </a:p>
          <a:p>
            <a:pPr marL="0" indent="0" algn="r">
              <a:buNone/>
            </a:pPr>
            <a:r>
              <a:rPr lang="it-IT" sz="2000" dirty="0">
                <a:latin typeface="Cambria" panose="02040503050406030204" pitchFamily="18" charset="0"/>
              </a:rPr>
              <a:t>B. Pasternak, </a:t>
            </a:r>
            <a:r>
              <a:rPr lang="it-IT" sz="2000" i="1" dirty="0">
                <a:latin typeface="Cambria" panose="02040503050406030204" pitchFamily="18" charset="0"/>
              </a:rPr>
              <a:t>Autobiografia</a:t>
            </a:r>
            <a:endParaRPr lang="it-IT" sz="2000" dirty="0">
              <a:latin typeface="Cambria" panose="02040503050406030204" pitchFamily="18" charset="0"/>
            </a:endParaRPr>
          </a:p>
          <a:p>
            <a:pPr marL="0" indent="0" algn="just">
              <a:buNone/>
            </a:pPr>
            <a:endParaRPr lang="it-IT" dirty="0">
              <a:latin typeface="Cambria" panose="02040503050406030204" pitchFamily="18" charset="0"/>
            </a:endParaRPr>
          </a:p>
        </p:txBody>
      </p:sp>
    </p:spTree>
    <p:extLst>
      <p:ext uri="{BB962C8B-B14F-4D97-AF65-F5344CB8AC3E}">
        <p14:creationId xmlns:p14="http://schemas.microsoft.com/office/powerpoint/2010/main" val="361261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8991B99-C0A5-A84C-8164-B3778CA07EB1}"/>
              </a:ext>
            </a:extLst>
          </p:cNvPr>
          <p:cNvSpPr>
            <a:spLocks noGrp="1"/>
          </p:cNvSpPr>
          <p:nvPr>
            <p:ph idx="1"/>
          </p:nvPr>
        </p:nvSpPr>
        <p:spPr>
          <a:xfrm>
            <a:off x="838200" y="1489723"/>
            <a:ext cx="10515600" cy="4351338"/>
          </a:xfrm>
        </p:spPr>
        <p:txBody>
          <a:bodyPr>
            <a:normAutofit fontScale="92500" lnSpcReduction="10000"/>
          </a:bodyPr>
          <a:lstStyle/>
          <a:p>
            <a:pPr marL="0" indent="0" algn="just">
              <a:lnSpc>
                <a:spcPct val="110000"/>
              </a:lnSpc>
              <a:buNone/>
            </a:pPr>
            <a:r>
              <a:rPr lang="it-IT" dirty="0">
                <a:latin typeface="Cambria" panose="02040503050406030204" pitchFamily="18" charset="0"/>
              </a:rPr>
              <a:t>«Avendo l’ardire di considerarmi un competente in materia disprezzavo ciò che mancava di originalità, che era mestiere. nella vera vita, pensavo, tutto doveva essere miracoloso, fatale, e nulla premeditato, intenzionale, volontaristico. Questo è il rovescio della medaglia dell’influenza di </a:t>
            </a:r>
            <a:r>
              <a:rPr lang="it-IT" dirty="0" err="1">
                <a:latin typeface="Cambria" panose="02040503050406030204" pitchFamily="18" charset="0"/>
              </a:rPr>
              <a:t>Skrjabin</a:t>
            </a:r>
            <a:r>
              <a:rPr lang="it-IT" dirty="0">
                <a:latin typeface="Cambria" panose="02040503050406030204" pitchFamily="18" charset="0"/>
              </a:rPr>
              <a:t>, che, sotto altri aspetti, ebbe per me un valore decisivo».</a:t>
            </a:r>
          </a:p>
          <a:p>
            <a:pPr marL="0" indent="0" algn="just">
              <a:lnSpc>
                <a:spcPct val="110000"/>
              </a:lnSpc>
              <a:buNone/>
            </a:pPr>
            <a:r>
              <a:rPr lang="it-IT" dirty="0">
                <a:latin typeface="Cambria" panose="02040503050406030204" pitchFamily="18" charset="0"/>
              </a:rPr>
              <a:t>«Io non avevo un orecchio assoluto, la capacità cioè di riconoscere l’altezza di una nota presa a caso; […] Mi staccai dalla musica, il mondo prediletto cui avevo legato sei anni di fatiche, di speranze e di turbamenti, come ci si separa dalla cosa più preziosa»</a:t>
            </a:r>
          </a:p>
          <a:p>
            <a:pPr marL="0" indent="0" algn="r">
              <a:spcBef>
                <a:spcPts val="1600"/>
              </a:spcBef>
              <a:buNone/>
            </a:pPr>
            <a:r>
              <a:rPr lang="it-IT" sz="2000" dirty="0">
                <a:latin typeface="Cambria" panose="02040503050406030204" pitchFamily="18" charset="0"/>
              </a:rPr>
              <a:t>B. Pasternak, </a:t>
            </a:r>
            <a:r>
              <a:rPr lang="it-IT" sz="2000" i="1" dirty="0">
                <a:latin typeface="Cambria" panose="02040503050406030204" pitchFamily="18" charset="0"/>
              </a:rPr>
              <a:t>Autobiografia</a:t>
            </a:r>
            <a:endParaRPr lang="it-IT" sz="2000" dirty="0">
              <a:latin typeface="Cambria" panose="02040503050406030204" pitchFamily="18" charset="0"/>
            </a:endParaRPr>
          </a:p>
          <a:p>
            <a:pPr marL="0" indent="0" algn="just">
              <a:buNone/>
            </a:pPr>
            <a:endParaRPr lang="it-IT" dirty="0">
              <a:latin typeface="Cambria" panose="02040503050406030204" pitchFamily="18" charset="0"/>
            </a:endParaRPr>
          </a:p>
          <a:p>
            <a:pPr marL="0" indent="0" algn="just">
              <a:buNone/>
            </a:pPr>
            <a:endParaRPr lang="it-IT" dirty="0">
              <a:latin typeface="Cambria" panose="02040503050406030204" pitchFamily="18" charset="0"/>
            </a:endParaRPr>
          </a:p>
          <a:p>
            <a:pPr marL="0" indent="0" algn="just">
              <a:buNone/>
            </a:pPr>
            <a:endParaRPr lang="it-IT" dirty="0">
              <a:latin typeface="Cambria" panose="02040503050406030204" pitchFamily="18" charset="0"/>
            </a:endParaRPr>
          </a:p>
        </p:txBody>
      </p:sp>
    </p:spTree>
    <p:extLst>
      <p:ext uri="{BB962C8B-B14F-4D97-AF65-F5344CB8AC3E}">
        <p14:creationId xmlns:p14="http://schemas.microsoft.com/office/powerpoint/2010/main" val="2337104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833F3F-D75E-D947-BF4C-07084F7D9735}"/>
              </a:ext>
            </a:extLst>
          </p:cNvPr>
          <p:cNvSpPr>
            <a:spLocks noGrp="1"/>
          </p:cNvSpPr>
          <p:nvPr>
            <p:ph idx="1"/>
          </p:nvPr>
        </p:nvSpPr>
        <p:spPr>
          <a:xfrm>
            <a:off x="838200" y="2011605"/>
            <a:ext cx="10515600" cy="4351338"/>
          </a:xfrm>
        </p:spPr>
        <p:txBody>
          <a:bodyPr/>
          <a:lstStyle/>
          <a:p>
            <a:pPr marL="0" indent="0" algn="just">
              <a:buNone/>
            </a:pPr>
            <a:r>
              <a:rPr lang="it-IT" dirty="0">
                <a:latin typeface="Cambria" panose="02040503050406030204" pitchFamily="18" charset="0"/>
              </a:rPr>
              <a:t>“Del tutto a mia insaputa, in me si dissolveva, s’incrinava quel mondo che, ancora il giorno prima, credevo innato. Camminavo, affrettando il passo a ogni svolta, e non sapevo che in quella notte stavo ormai rompendo con la musica”.</a:t>
            </a:r>
          </a:p>
          <a:p>
            <a:pPr marL="0" indent="0" algn="r">
              <a:spcBef>
                <a:spcPts val="1600"/>
              </a:spcBef>
              <a:buNone/>
            </a:pPr>
            <a:r>
              <a:rPr lang="it-IT" sz="2400" dirty="0">
                <a:latin typeface="Cambria" panose="02040503050406030204" pitchFamily="18" charset="0"/>
              </a:rPr>
              <a:t>da </a:t>
            </a:r>
            <a:r>
              <a:rPr lang="it-IT" sz="2400" i="1" dirty="0">
                <a:latin typeface="Cambria" panose="02040503050406030204" pitchFamily="18" charset="0"/>
              </a:rPr>
              <a:t>Il Salvacondotto</a:t>
            </a:r>
          </a:p>
          <a:p>
            <a:pPr marL="0" indent="0">
              <a:buNone/>
            </a:pPr>
            <a:endParaRPr lang="it-IT" dirty="0"/>
          </a:p>
        </p:txBody>
      </p:sp>
    </p:spTree>
    <p:extLst>
      <p:ext uri="{BB962C8B-B14F-4D97-AF65-F5344CB8AC3E}">
        <p14:creationId xmlns:p14="http://schemas.microsoft.com/office/powerpoint/2010/main" val="286248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174FC-78BD-C745-9A8C-3F2A5485377B}"/>
              </a:ext>
            </a:extLst>
          </p:cNvPr>
          <p:cNvSpPr>
            <a:spLocks noGrp="1"/>
          </p:cNvSpPr>
          <p:nvPr>
            <p:ph type="title"/>
          </p:nvPr>
        </p:nvSpPr>
        <p:spPr/>
        <p:txBody>
          <a:bodyPr/>
          <a:lstStyle/>
          <a:p>
            <a:r>
              <a:rPr lang="it-IT" dirty="0">
                <a:solidFill>
                  <a:srgbClr val="520103"/>
                </a:solidFill>
                <a:latin typeface="Candara" panose="020E0502030303020204" pitchFamily="34" charset="0"/>
              </a:rPr>
              <a:t>La scuola di Marburgo</a:t>
            </a:r>
          </a:p>
        </p:txBody>
      </p:sp>
      <p:sp>
        <p:nvSpPr>
          <p:cNvPr id="3" name="Segnaposto contenuto 2">
            <a:extLst>
              <a:ext uri="{FF2B5EF4-FFF2-40B4-BE49-F238E27FC236}">
                <a16:creationId xmlns:a16="http://schemas.microsoft.com/office/drawing/2014/main" id="{85904003-BD9C-5641-BE89-739D7EDEB43E}"/>
              </a:ext>
            </a:extLst>
          </p:cNvPr>
          <p:cNvSpPr>
            <a:spLocks noGrp="1"/>
          </p:cNvSpPr>
          <p:nvPr>
            <p:ph idx="1"/>
          </p:nvPr>
        </p:nvSpPr>
        <p:spPr/>
        <p:txBody>
          <a:bodyPr/>
          <a:lstStyle/>
          <a:p>
            <a:pPr marL="0" indent="0" algn="just">
              <a:buNone/>
            </a:pPr>
            <a:r>
              <a:rPr lang="it-IT" dirty="0">
                <a:latin typeface="Cambria" panose="02040503050406030204" pitchFamily="18" charset="0"/>
              </a:rPr>
              <a:t>“Ma proprio quel fervore avrebbe rivelato all’osservatore esperto che non sarei mai divenuto uno scienziato. Io vivevo lo studio della scienza con più intensità di quanto richiedesse la materia. Una specie di pensiero vegetale operava in me […] e quando io mi rivolgevo ai libri, ero attratto dal sapere non per interesse spassionato ma per via delle citazioni letterarie che lo suffragavano. Benché il mio lavoro si realizzasse con l’aiuto della logica, io l’amavo soprattutto perché nella scrittura si veniva arricchendo di un corredo sempre più dovizioso di citazioni libresche e raffronti”.</a:t>
            </a:r>
          </a:p>
          <a:p>
            <a:pPr marL="0" indent="0" algn="r">
              <a:spcBef>
                <a:spcPts val="1600"/>
              </a:spcBef>
              <a:buNone/>
            </a:pPr>
            <a:r>
              <a:rPr lang="it-IT" sz="2400" dirty="0">
                <a:latin typeface="Cambria" panose="02040503050406030204" pitchFamily="18" charset="0"/>
              </a:rPr>
              <a:t>da </a:t>
            </a:r>
            <a:r>
              <a:rPr lang="it-IT" sz="2400" i="1" dirty="0">
                <a:latin typeface="Cambria" panose="02040503050406030204" pitchFamily="18" charset="0"/>
              </a:rPr>
              <a:t>Il Salvacondotto</a:t>
            </a:r>
          </a:p>
          <a:p>
            <a:pPr marL="0" indent="0" algn="just">
              <a:buNone/>
            </a:pPr>
            <a:endParaRPr lang="it-IT" dirty="0">
              <a:latin typeface="Cambria" panose="02040503050406030204" pitchFamily="18" charset="0"/>
            </a:endParaRPr>
          </a:p>
          <a:p>
            <a:pPr marL="0" indent="0">
              <a:buNone/>
            </a:pPr>
            <a:endParaRPr lang="it-IT" dirty="0"/>
          </a:p>
        </p:txBody>
      </p:sp>
    </p:spTree>
    <p:extLst>
      <p:ext uri="{BB962C8B-B14F-4D97-AF65-F5344CB8AC3E}">
        <p14:creationId xmlns:p14="http://schemas.microsoft.com/office/powerpoint/2010/main" val="229228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onid Pasternak. Ritratto di Boris Pasternak sullo sfondo del Mar Baltico">
            <a:extLst>
              <a:ext uri="{FF2B5EF4-FFF2-40B4-BE49-F238E27FC236}">
                <a16:creationId xmlns:a16="http://schemas.microsoft.com/office/drawing/2014/main" id="{2F6612B2-6236-7348-AA91-1ED0F8149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0"/>
            <a:ext cx="5500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B477DC0-3802-B243-8B6E-FB9FA09F5A34}"/>
              </a:ext>
            </a:extLst>
          </p:cNvPr>
          <p:cNvSpPr txBox="1"/>
          <p:nvPr/>
        </p:nvSpPr>
        <p:spPr>
          <a:xfrm>
            <a:off x="737127" y="1716832"/>
            <a:ext cx="5197142" cy="3046988"/>
          </a:xfrm>
          <a:prstGeom prst="rect">
            <a:avLst/>
          </a:prstGeom>
          <a:noFill/>
        </p:spPr>
        <p:txBody>
          <a:bodyPr wrap="square" rtlCol="0">
            <a:spAutoFit/>
          </a:bodyPr>
          <a:lstStyle/>
          <a:p>
            <a:pPr algn="just"/>
            <a:r>
              <a:rPr lang="it-IT" sz="2400" dirty="0">
                <a:latin typeface="Cambria" panose="02040503050406030204" pitchFamily="18" charset="0"/>
              </a:rPr>
              <a:t>«La musica, dalla quale ormai rimandavo soltanto di congedarmi, si era già intrecciata per me con la letteratura. […] L’astinenza di quindici anni dalla parola, sacrificata al suono, predestinava all’originalità, come una qualche mutilazione predestina al funambolismo».</a:t>
            </a:r>
          </a:p>
        </p:txBody>
      </p:sp>
      <p:sp>
        <p:nvSpPr>
          <p:cNvPr id="11" name="Segnaposto contenuto 2">
            <a:extLst>
              <a:ext uri="{FF2B5EF4-FFF2-40B4-BE49-F238E27FC236}">
                <a16:creationId xmlns:a16="http://schemas.microsoft.com/office/drawing/2014/main" id="{651BB0EA-B778-4F49-8CEF-8069DACB5AB7}"/>
              </a:ext>
            </a:extLst>
          </p:cNvPr>
          <p:cNvSpPr>
            <a:spLocks noGrp="1"/>
          </p:cNvSpPr>
          <p:nvPr>
            <p:ph idx="1"/>
          </p:nvPr>
        </p:nvSpPr>
        <p:spPr>
          <a:xfrm>
            <a:off x="2065177" y="527728"/>
            <a:ext cx="6282612" cy="1338394"/>
          </a:xfrm>
        </p:spPr>
        <p:txBody>
          <a:bodyPr>
            <a:normAutofit/>
          </a:bodyPr>
          <a:lstStyle/>
          <a:p>
            <a:pPr marL="0" indent="0">
              <a:buNone/>
            </a:pPr>
            <a:r>
              <a:rPr lang="it-IT" sz="4000" dirty="0">
                <a:solidFill>
                  <a:srgbClr val="520103"/>
                </a:solidFill>
                <a:latin typeface="Candara" panose="020E0502030303020204" pitchFamily="34" charset="0"/>
              </a:rPr>
              <a:t>La poesia</a:t>
            </a:r>
          </a:p>
        </p:txBody>
      </p:sp>
    </p:spTree>
    <p:extLst>
      <p:ext uri="{BB962C8B-B14F-4D97-AF65-F5344CB8AC3E}">
        <p14:creationId xmlns:p14="http://schemas.microsoft.com/office/powerpoint/2010/main" val="1709596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2EDF2-BCC3-A348-8D8B-42A3C95C250A}"/>
              </a:ext>
            </a:extLst>
          </p:cNvPr>
          <p:cNvSpPr>
            <a:spLocks noGrp="1"/>
          </p:cNvSpPr>
          <p:nvPr>
            <p:ph type="title"/>
          </p:nvPr>
        </p:nvSpPr>
        <p:spPr>
          <a:xfrm>
            <a:off x="5175754" y="447869"/>
            <a:ext cx="6506174" cy="6234548"/>
          </a:xfrm>
        </p:spPr>
        <p:txBody>
          <a:bodyPr>
            <a:noAutofit/>
          </a:bodyPr>
          <a:lstStyle/>
          <a:p>
            <a:pPr algn="just">
              <a:lnSpc>
                <a:spcPct val="100000"/>
              </a:lnSpc>
            </a:pPr>
            <a:r>
              <a:rPr lang="it-IT" sz="2600" noProof="1">
                <a:latin typeface="Cambria" panose="02040503050406030204" pitchFamily="18" charset="0"/>
              </a:rPr>
              <a:t>«Dal mio ritorno a Mosca entrò nella mia vita un altro grande lirico del secolo, allora appena noto e oggi riconosciuto in tutto il mondo, il poeta tedesco Rainer Maria Rilke»</a:t>
            </a:r>
            <a:br>
              <a:rPr lang="it-IT" sz="2600" noProof="1">
                <a:latin typeface="Cambria" panose="02040503050406030204" pitchFamily="18" charset="0"/>
              </a:rPr>
            </a:br>
            <a:br>
              <a:rPr lang="it-IT" sz="2600" noProof="1">
                <a:latin typeface="Cambria" panose="02040503050406030204" pitchFamily="18" charset="0"/>
              </a:rPr>
            </a:br>
            <a:br>
              <a:rPr lang="it-IT" sz="2600" noProof="1">
                <a:latin typeface="Cambria" panose="02040503050406030204" pitchFamily="18" charset="0"/>
              </a:rPr>
            </a:br>
            <a:r>
              <a:rPr lang="it-IT" sz="2600" noProof="1">
                <a:latin typeface="Cambria" panose="02040503050406030204" pitchFamily="18" charset="0"/>
              </a:rPr>
              <a:t>«Ho sempre pensato che nelle mie personali esperienze, in tutta la mia arte io non ho fatto altro che tradurre e variare i suoi motivi, senza nulla aggiungere al suo mondo e muovendomi sempre sulla sua scia»</a:t>
            </a:r>
            <a:br>
              <a:rPr lang="it-IT" sz="2600" noProof="1">
                <a:latin typeface="Cambria" panose="02040503050406030204" pitchFamily="18" charset="0"/>
              </a:rPr>
            </a:br>
            <a:r>
              <a:rPr lang="it-IT" sz="2600" noProof="1">
                <a:latin typeface="Cambria" panose="02040503050406030204" pitchFamily="18" charset="0"/>
              </a:rPr>
              <a:t> </a:t>
            </a:r>
            <a:br>
              <a:rPr lang="it-IT" sz="2600" noProof="1">
                <a:latin typeface="Cambria" panose="02040503050406030204" pitchFamily="18" charset="0"/>
              </a:rPr>
            </a:br>
            <a:endParaRPr lang="it-IT" sz="2600" noProof="1">
              <a:latin typeface="Cambria" panose="02040503050406030204" pitchFamily="18" charset="0"/>
            </a:endParaRPr>
          </a:p>
        </p:txBody>
      </p:sp>
      <p:sp>
        <p:nvSpPr>
          <p:cNvPr id="4" name="CasellaDiTesto 3">
            <a:extLst>
              <a:ext uri="{FF2B5EF4-FFF2-40B4-BE49-F238E27FC236}">
                <a16:creationId xmlns:a16="http://schemas.microsoft.com/office/drawing/2014/main" id="{800C7B52-49FE-9747-97F2-C4C1819C3A85}"/>
              </a:ext>
            </a:extLst>
          </p:cNvPr>
          <p:cNvSpPr txBox="1"/>
          <p:nvPr/>
        </p:nvSpPr>
        <p:spPr>
          <a:xfrm>
            <a:off x="7098429" y="5505062"/>
            <a:ext cx="4583499" cy="646331"/>
          </a:xfrm>
          <a:prstGeom prst="rect">
            <a:avLst/>
          </a:prstGeom>
          <a:noFill/>
        </p:spPr>
        <p:txBody>
          <a:bodyPr wrap="none" rtlCol="0">
            <a:spAutoFit/>
          </a:bodyPr>
          <a:lstStyle/>
          <a:p>
            <a:r>
              <a:rPr lang="it-IT" dirty="0">
                <a:latin typeface="Cambria" panose="02040503050406030204" pitchFamily="18" charset="0"/>
              </a:rPr>
              <a:t>Lettera a </a:t>
            </a:r>
            <a:r>
              <a:rPr lang="it-IT" noProof="1">
                <a:latin typeface="Cambria" panose="02040503050406030204" pitchFamily="18" charset="0"/>
              </a:rPr>
              <a:t>Michel Aucouturier, 19 marzo </a:t>
            </a:r>
            <a:r>
              <a:rPr lang="it-IT" dirty="0">
                <a:latin typeface="Cambria" panose="02040503050406030204" pitchFamily="18" charset="0"/>
              </a:rPr>
              <a:t>1959</a:t>
            </a:r>
            <a:br>
              <a:rPr lang="it-IT" dirty="0">
                <a:latin typeface="Cambria" panose="02040503050406030204" pitchFamily="18" charset="0"/>
              </a:rPr>
            </a:br>
            <a:endParaRPr lang="it-IT" dirty="0"/>
          </a:p>
        </p:txBody>
      </p:sp>
      <p:sp>
        <p:nvSpPr>
          <p:cNvPr id="5" name="CasellaDiTesto 4">
            <a:extLst>
              <a:ext uri="{FF2B5EF4-FFF2-40B4-BE49-F238E27FC236}">
                <a16:creationId xmlns:a16="http://schemas.microsoft.com/office/drawing/2014/main" id="{9CEF946F-3445-5649-9066-3FB3891C4FDB}"/>
              </a:ext>
            </a:extLst>
          </p:cNvPr>
          <p:cNvSpPr txBox="1"/>
          <p:nvPr/>
        </p:nvSpPr>
        <p:spPr>
          <a:xfrm>
            <a:off x="8811387" y="2791800"/>
            <a:ext cx="2855462" cy="369332"/>
          </a:xfrm>
          <a:prstGeom prst="rect">
            <a:avLst/>
          </a:prstGeom>
          <a:noFill/>
        </p:spPr>
        <p:txBody>
          <a:bodyPr wrap="none" rtlCol="0">
            <a:spAutoFit/>
          </a:bodyPr>
          <a:lstStyle/>
          <a:p>
            <a:r>
              <a:rPr lang="it-IT" dirty="0">
                <a:latin typeface="Cambria" panose="02040503050406030204" pitchFamily="18" charset="0"/>
              </a:rPr>
              <a:t>B. Pasternak, </a:t>
            </a:r>
            <a:r>
              <a:rPr lang="it-IT" i="1" dirty="0">
                <a:latin typeface="Cambria" panose="02040503050406030204" pitchFamily="18" charset="0"/>
              </a:rPr>
              <a:t>Autobiografia</a:t>
            </a:r>
          </a:p>
        </p:txBody>
      </p:sp>
      <p:pic>
        <p:nvPicPr>
          <p:cNvPr id="2050" name="Picture 2">
            <a:extLst>
              <a:ext uri="{FF2B5EF4-FFF2-40B4-BE49-F238E27FC236}">
                <a16:creationId xmlns:a16="http://schemas.microsoft.com/office/drawing/2014/main" id="{4E09AA68-2CF7-7F4B-BF0A-C8569F376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89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084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18888AD-A624-624F-8E5D-D4768EFC26BF}"/>
              </a:ext>
            </a:extLst>
          </p:cNvPr>
          <p:cNvSpPr>
            <a:spLocks noGrp="1"/>
          </p:cNvSpPr>
          <p:nvPr>
            <p:ph idx="1"/>
          </p:nvPr>
        </p:nvSpPr>
        <p:spPr/>
        <p:txBody>
          <a:bodyPr/>
          <a:lstStyle/>
          <a:p>
            <a:pPr marL="0" indent="0" algn="just">
              <a:lnSpc>
                <a:spcPct val="100000"/>
              </a:lnSpc>
              <a:buNone/>
            </a:pPr>
            <a:r>
              <a:rPr lang="it-IT" dirty="0">
                <a:latin typeface="Cambria" panose="02040503050406030204" pitchFamily="18" charset="0"/>
              </a:rPr>
              <a:t>«Leggevo </a:t>
            </a:r>
            <a:r>
              <a:rPr lang="it-IT" dirty="0" err="1">
                <a:latin typeface="Cambria" panose="02040503050406030204" pitchFamily="18" charset="0"/>
              </a:rPr>
              <a:t>Tjutčev</a:t>
            </a:r>
            <a:r>
              <a:rPr lang="it-IT" dirty="0">
                <a:latin typeface="Cambria" panose="02040503050406030204" pitchFamily="18" charset="0"/>
              </a:rPr>
              <a:t> e per la prima volta nella mia vita scrivevo versi, non per eccezione, ma di seguito, con costanza, allo stesso modo che si dipingono quadri o si compone musica. Nel folto di quell’albero, per due o tre mesi d’estate, scrissi le poesie del mio primo libro. Il libro si chiamava </a:t>
            </a:r>
            <a:r>
              <a:rPr lang="it-IT" i="1" dirty="0">
                <a:latin typeface="Cambria" panose="02040503050406030204" pitchFamily="18" charset="0"/>
              </a:rPr>
              <a:t>Un gemello nelle nuvole</a:t>
            </a:r>
            <a:r>
              <a:rPr lang="it-IT" dirty="0">
                <a:latin typeface="Cambria" panose="02040503050406030204" pitchFamily="18" charset="0"/>
              </a:rPr>
              <a:t>».</a:t>
            </a:r>
          </a:p>
          <a:p>
            <a:pPr marL="0" indent="0" algn="r">
              <a:lnSpc>
                <a:spcPct val="100000"/>
              </a:lnSpc>
              <a:spcBef>
                <a:spcPts val="1600"/>
              </a:spcBef>
              <a:buNone/>
            </a:pPr>
            <a:r>
              <a:rPr lang="it-IT" sz="2400" dirty="0">
                <a:latin typeface="Cambria" panose="02040503050406030204" pitchFamily="18" charset="0"/>
              </a:rPr>
              <a:t>B. Pasternak, </a:t>
            </a:r>
            <a:r>
              <a:rPr lang="it-IT" sz="2400" i="1" dirty="0">
                <a:latin typeface="Cambria" panose="02040503050406030204" pitchFamily="18" charset="0"/>
              </a:rPr>
              <a:t>Autobiografia</a:t>
            </a:r>
            <a:endParaRPr lang="it-IT" sz="2400" dirty="0">
              <a:latin typeface="Cambria" panose="02040503050406030204" pitchFamily="18" charset="0"/>
            </a:endParaRPr>
          </a:p>
          <a:p>
            <a:pPr marL="0" indent="0" algn="just">
              <a:lnSpc>
                <a:spcPct val="100000"/>
              </a:lnSpc>
              <a:buNone/>
            </a:pPr>
            <a:endParaRPr lang="it-IT" dirty="0">
              <a:latin typeface="Cambria" panose="02040503050406030204" pitchFamily="18" charset="0"/>
            </a:endParaRPr>
          </a:p>
        </p:txBody>
      </p:sp>
    </p:spTree>
    <p:extLst>
      <p:ext uri="{BB962C8B-B14F-4D97-AF65-F5344CB8AC3E}">
        <p14:creationId xmlns:p14="http://schemas.microsoft.com/office/powerpoint/2010/main" val="317533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B5B6C-D400-8D43-8BD3-4163CDBDA8C7}"/>
              </a:ext>
            </a:extLst>
          </p:cNvPr>
          <p:cNvSpPr>
            <a:spLocks noGrp="1"/>
          </p:cNvSpPr>
          <p:nvPr>
            <p:ph type="title"/>
          </p:nvPr>
        </p:nvSpPr>
        <p:spPr>
          <a:xfrm>
            <a:off x="0" y="1975107"/>
            <a:ext cx="3392837" cy="1325563"/>
          </a:xfrm>
        </p:spPr>
        <p:txBody>
          <a:bodyPr/>
          <a:lstStyle/>
          <a:p>
            <a:pPr algn="ctr"/>
            <a:r>
              <a:rPr lang="it-IT" dirty="0" err="1">
                <a:solidFill>
                  <a:srgbClr val="520103"/>
                </a:solidFill>
                <a:latin typeface="Candara" panose="020E0502030303020204" pitchFamily="34" charset="0"/>
              </a:rPr>
              <a:t>Lirika</a:t>
            </a:r>
            <a:r>
              <a:rPr lang="it-IT" dirty="0">
                <a:solidFill>
                  <a:srgbClr val="520103"/>
                </a:solidFill>
                <a:latin typeface="Candara" panose="020E0502030303020204" pitchFamily="34" charset="0"/>
              </a:rPr>
              <a:t>, 1913</a:t>
            </a:r>
          </a:p>
        </p:txBody>
      </p:sp>
      <p:pic>
        <p:nvPicPr>
          <p:cNvPr id="6146" name="Picture 2">
            <a:extLst>
              <a:ext uri="{FF2B5EF4-FFF2-40B4-BE49-F238E27FC236}">
                <a16:creationId xmlns:a16="http://schemas.microsoft.com/office/drawing/2014/main" id="{2946ACB1-51A4-BF42-8962-73A4E037E9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85723" y="371959"/>
            <a:ext cx="4406277" cy="61140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49059844-0504-F34D-AA20-1102C90FF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921" y="371959"/>
            <a:ext cx="4398742" cy="611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7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25BD9-5889-0143-8126-7B10404F510C}"/>
              </a:ext>
            </a:extLst>
          </p:cNvPr>
          <p:cNvSpPr>
            <a:spLocks noGrp="1"/>
          </p:cNvSpPr>
          <p:nvPr>
            <p:ph type="title"/>
          </p:nvPr>
        </p:nvSpPr>
        <p:spPr>
          <a:xfrm>
            <a:off x="580571" y="290286"/>
            <a:ext cx="10972800" cy="1785257"/>
          </a:xfrm>
        </p:spPr>
        <p:txBody>
          <a:bodyPr>
            <a:normAutofit/>
          </a:bodyPr>
          <a:lstStyle/>
          <a:p>
            <a:pPr algn="ctr"/>
            <a:r>
              <a:rPr lang="it-IT" dirty="0">
                <a:solidFill>
                  <a:srgbClr val="520103"/>
                </a:solidFill>
                <a:latin typeface="Candara" panose="020E0502030303020204" pitchFamily="34" charset="0"/>
              </a:rPr>
              <a:t>La letteratura russa da Pasternak a Solženicyn </a:t>
            </a:r>
            <a:br>
              <a:rPr lang="it-IT" dirty="0">
                <a:solidFill>
                  <a:srgbClr val="520103"/>
                </a:solidFill>
                <a:latin typeface="Candara" panose="020E0502030303020204" pitchFamily="34" charset="0"/>
              </a:rPr>
            </a:br>
            <a:endParaRPr lang="it-IT" dirty="0">
              <a:solidFill>
                <a:srgbClr val="520103"/>
              </a:solidFill>
              <a:latin typeface="Candara" panose="020E0502030303020204" pitchFamily="34" charset="0"/>
            </a:endParaRPr>
          </a:p>
        </p:txBody>
      </p:sp>
      <p:sp>
        <p:nvSpPr>
          <p:cNvPr id="3" name="Segnaposto contenuto 2">
            <a:extLst>
              <a:ext uri="{FF2B5EF4-FFF2-40B4-BE49-F238E27FC236}">
                <a16:creationId xmlns:a16="http://schemas.microsoft.com/office/drawing/2014/main" id="{B9564900-ABD6-2A46-BB12-6D0D052BBD83}"/>
              </a:ext>
            </a:extLst>
          </p:cNvPr>
          <p:cNvSpPr>
            <a:spLocks noGrp="1"/>
          </p:cNvSpPr>
          <p:nvPr>
            <p:ph idx="1"/>
          </p:nvPr>
        </p:nvSpPr>
        <p:spPr>
          <a:xfrm>
            <a:off x="809171" y="1606776"/>
            <a:ext cx="10515600" cy="4351338"/>
          </a:xfrm>
        </p:spPr>
        <p:txBody>
          <a:bodyPr/>
          <a:lstStyle/>
          <a:p>
            <a:pPr marL="0" indent="0" algn="ctr">
              <a:lnSpc>
                <a:spcPct val="100000"/>
              </a:lnSpc>
              <a:buNone/>
            </a:pPr>
            <a:r>
              <a:rPr lang="it-IT" noProof="1">
                <a:latin typeface="Cambria" panose="02040503050406030204" pitchFamily="18" charset="0"/>
              </a:rPr>
              <a:t>Boris Leonidovič Pasternak (1890-1960)</a:t>
            </a:r>
          </a:p>
          <a:p>
            <a:pPr marL="0" indent="0" algn="ctr">
              <a:lnSpc>
                <a:spcPct val="100000"/>
              </a:lnSpc>
              <a:buNone/>
            </a:pPr>
            <a:r>
              <a:rPr lang="it-IT" noProof="1">
                <a:latin typeface="Cambria" panose="02040503050406030204" pitchFamily="18" charset="0"/>
              </a:rPr>
              <a:t>Varlam Tichonovič Šalamov (1907-1982)</a:t>
            </a:r>
          </a:p>
          <a:p>
            <a:pPr marL="0" indent="0" algn="ctr">
              <a:lnSpc>
                <a:spcPct val="100000"/>
              </a:lnSpc>
              <a:buNone/>
            </a:pPr>
            <a:r>
              <a:rPr lang="it-IT" noProof="1">
                <a:latin typeface="Cambria" panose="02040503050406030204" pitchFamily="18" charset="0"/>
              </a:rPr>
              <a:t>Aleksandr Isaevič Solženicyn (1918 -2008)</a:t>
            </a:r>
          </a:p>
          <a:p>
            <a:pPr marL="0" indent="0" algn="ctr">
              <a:lnSpc>
                <a:spcPct val="100000"/>
              </a:lnSpc>
              <a:buNone/>
            </a:pPr>
            <a:endParaRPr lang="it-IT" noProof="1">
              <a:latin typeface="Cambria" panose="02040503050406030204" pitchFamily="18" charset="0"/>
            </a:endParaRPr>
          </a:p>
          <a:p>
            <a:pPr marL="0" indent="0" algn="ctr">
              <a:buNone/>
            </a:pPr>
            <a:endParaRPr lang="it-IT" noProof="1"/>
          </a:p>
        </p:txBody>
      </p:sp>
      <p:pic>
        <p:nvPicPr>
          <p:cNvPr id="4" name="Picture 2">
            <a:extLst>
              <a:ext uri="{FF2B5EF4-FFF2-40B4-BE49-F238E27FC236}">
                <a16:creationId xmlns:a16="http://schemas.microsoft.com/office/drawing/2014/main" id="{D57068DC-7D81-8D41-8B58-359323A99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53" t="3760" r="57651" b="5079"/>
          <a:stretch/>
        </p:blipFill>
        <p:spPr bwMode="auto">
          <a:xfrm>
            <a:off x="294886" y="3541137"/>
            <a:ext cx="1939547" cy="31245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A7ED02C-3D52-D04F-98C6-2F00E756F8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8" t="5926" r="3481" b="6243"/>
          <a:stretch/>
        </p:blipFill>
        <p:spPr bwMode="auto">
          <a:xfrm>
            <a:off x="6798361" y="3541137"/>
            <a:ext cx="5229382" cy="310679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descr="Immagine che contiene testo, bigliettodavisita&#10;&#10;Descrizione generata automaticamente">
            <a:extLst>
              <a:ext uri="{FF2B5EF4-FFF2-40B4-BE49-F238E27FC236}">
                <a16:creationId xmlns:a16="http://schemas.microsoft.com/office/drawing/2014/main" id="{0E22D29E-3109-3C4A-9156-A25314F6B2B4}"/>
              </a:ext>
            </a:extLst>
          </p:cNvPr>
          <p:cNvPicPr>
            <a:picLocks noChangeAspect="1"/>
          </p:cNvPicPr>
          <p:nvPr/>
        </p:nvPicPr>
        <p:blipFill rotWithShape="1">
          <a:blip r:embed="rId4"/>
          <a:srcRect l="1253" t="1875" r="1436" b="3757"/>
          <a:stretch/>
        </p:blipFill>
        <p:spPr>
          <a:xfrm>
            <a:off x="2385167" y="3541137"/>
            <a:ext cx="4262459" cy="3124582"/>
          </a:xfrm>
          <a:prstGeom prst="rect">
            <a:avLst/>
          </a:prstGeom>
        </p:spPr>
      </p:pic>
    </p:spTree>
    <p:extLst>
      <p:ext uri="{BB962C8B-B14F-4D97-AF65-F5344CB8AC3E}">
        <p14:creationId xmlns:p14="http://schemas.microsoft.com/office/powerpoint/2010/main" val="895296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D006AA0-E25B-484B-95A4-F1B434F21AF6}"/>
              </a:ext>
            </a:extLst>
          </p:cNvPr>
          <p:cNvSpPr txBox="1">
            <a:spLocks/>
          </p:cNvSpPr>
          <p:nvPr/>
        </p:nvSpPr>
        <p:spPr>
          <a:xfrm>
            <a:off x="3581400" y="2392046"/>
            <a:ext cx="10258586" cy="828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i="1" dirty="0">
                <a:solidFill>
                  <a:srgbClr val="520103"/>
                </a:solidFill>
                <a:latin typeface="Cambria" panose="02040503050406030204" pitchFamily="18" charset="0"/>
              </a:rPr>
              <a:t>Febbraio - </a:t>
            </a:r>
            <a:r>
              <a:rPr lang="ru-RU" i="1" dirty="0">
                <a:solidFill>
                  <a:srgbClr val="520103"/>
                </a:solidFill>
                <a:latin typeface="Cambria" panose="02040503050406030204" pitchFamily="18" charset="0"/>
              </a:rPr>
              <a:t>Февраль</a:t>
            </a:r>
            <a:endParaRPr lang="it-IT" dirty="0">
              <a:solidFill>
                <a:srgbClr val="520103"/>
              </a:solidFill>
              <a:latin typeface="Cambria" panose="02040503050406030204" pitchFamily="18" charset="0"/>
            </a:endParaRPr>
          </a:p>
        </p:txBody>
      </p:sp>
    </p:spTree>
    <p:extLst>
      <p:ext uri="{BB962C8B-B14F-4D97-AF65-F5344CB8AC3E}">
        <p14:creationId xmlns:p14="http://schemas.microsoft.com/office/powerpoint/2010/main" val="2313278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31C4679-1E48-B940-8C5A-E71A04841F3B}"/>
              </a:ext>
            </a:extLst>
          </p:cNvPr>
          <p:cNvSpPr>
            <a:spLocks noGrp="1"/>
          </p:cNvSpPr>
          <p:nvPr>
            <p:ph idx="1"/>
          </p:nvPr>
        </p:nvSpPr>
        <p:spPr>
          <a:xfrm>
            <a:off x="1012556" y="771041"/>
            <a:ext cx="5083444" cy="5315918"/>
          </a:xfrm>
        </p:spPr>
        <p:txBody>
          <a:bodyPr>
            <a:normAutofit/>
          </a:bodyPr>
          <a:lstStyle/>
          <a:p>
            <a:pPr marL="0" indent="0">
              <a:spcBef>
                <a:spcPts val="0"/>
              </a:spcBef>
              <a:buNone/>
            </a:pPr>
            <a:r>
              <a:rPr lang="ru-RU" sz="2000" dirty="0">
                <a:latin typeface="Cambria" panose="02040503050406030204" pitchFamily="18" charset="0"/>
              </a:rPr>
              <a:t>Февраль. Достать чернил и плакать!</a:t>
            </a:r>
            <a:br>
              <a:rPr lang="ru-RU" sz="2000" dirty="0">
                <a:latin typeface="Cambria" panose="02040503050406030204" pitchFamily="18" charset="0"/>
              </a:rPr>
            </a:br>
            <a:r>
              <a:rPr lang="ru-RU" sz="2000" dirty="0">
                <a:latin typeface="Cambria" panose="02040503050406030204" pitchFamily="18" charset="0"/>
              </a:rPr>
              <a:t>Писать о феврале навзрыд,</a:t>
            </a:r>
            <a:br>
              <a:rPr lang="ru-RU" sz="2000" dirty="0">
                <a:latin typeface="Cambria" panose="02040503050406030204" pitchFamily="18" charset="0"/>
              </a:rPr>
            </a:br>
            <a:r>
              <a:rPr lang="ru-RU" sz="2000" dirty="0">
                <a:latin typeface="Cambria" panose="02040503050406030204" pitchFamily="18" charset="0"/>
              </a:rPr>
              <a:t>Пока грохочущая слякоть</a:t>
            </a:r>
            <a:br>
              <a:rPr lang="ru-RU" sz="2000" dirty="0">
                <a:latin typeface="Cambria" panose="02040503050406030204" pitchFamily="18" charset="0"/>
              </a:rPr>
            </a:br>
            <a:r>
              <a:rPr lang="ru-RU" sz="2000" dirty="0">
                <a:latin typeface="Cambria" panose="02040503050406030204" pitchFamily="18" charset="0"/>
              </a:rPr>
              <a:t>Весною черною горит.</a:t>
            </a:r>
          </a:p>
          <a:p>
            <a:pPr marL="0" indent="0">
              <a:spcBef>
                <a:spcPts val="0"/>
              </a:spcBef>
              <a:buNone/>
            </a:pPr>
            <a:br>
              <a:rPr lang="ru-RU" sz="2000" dirty="0">
                <a:latin typeface="Cambria" panose="02040503050406030204" pitchFamily="18" charset="0"/>
              </a:rPr>
            </a:br>
            <a:r>
              <a:rPr lang="ru-RU" sz="2000" dirty="0">
                <a:latin typeface="Cambria" panose="02040503050406030204" pitchFamily="18" charset="0"/>
              </a:rPr>
              <a:t>Достать пролетку. За шесть гривен,</a:t>
            </a:r>
            <a:br>
              <a:rPr lang="ru-RU" sz="2000" dirty="0">
                <a:latin typeface="Cambria" panose="02040503050406030204" pitchFamily="18" charset="0"/>
              </a:rPr>
            </a:br>
            <a:r>
              <a:rPr lang="ru-RU" sz="2000" dirty="0">
                <a:latin typeface="Cambria" panose="02040503050406030204" pitchFamily="18" charset="0"/>
              </a:rPr>
              <a:t>Чрез благовест, чрез клик колес</a:t>
            </a:r>
            <a:br>
              <a:rPr lang="ru-RU" sz="2000" dirty="0">
                <a:latin typeface="Cambria" panose="02040503050406030204" pitchFamily="18" charset="0"/>
              </a:rPr>
            </a:br>
            <a:r>
              <a:rPr lang="ru-RU" sz="2000" dirty="0">
                <a:latin typeface="Cambria" panose="02040503050406030204" pitchFamily="18" charset="0"/>
              </a:rPr>
              <a:t>Перенестись туда, где ливень</a:t>
            </a:r>
            <a:br>
              <a:rPr lang="ru-RU" sz="2000" dirty="0">
                <a:latin typeface="Cambria" panose="02040503050406030204" pitchFamily="18" charset="0"/>
              </a:rPr>
            </a:br>
            <a:r>
              <a:rPr lang="ru-RU" sz="2000" dirty="0">
                <a:latin typeface="Cambria" panose="02040503050406030204" pitchFamily="18" charset="0"/>
              </a:rPr>
              <a:t>Еще шумней чернил и слез.</a:t>
            </a:r>
          </a:p>
          <a:p>
            <a:pPr marL="0" indent="0">
              <a:spcBef>
                <a:spcPts val="0"/>
              </a:spcBef>
              <a:buNone/>
            </a:pPr>
            <a:br>
              <a:rPr lang="ru-RU" sz="2000" dirty="0">
                <a:latin typeface="Cambria" panose="02040503050406030204" pitchFamily="18" charset="0"/>
              </a:rPr>
            </a:br>
            <a:r>
              <a:rPr lang="ru-RU" sz="2000" dirty="0">
                <a:latin typeface="Cambria" panose="02040503050406030204" pitchFamily="18" charset="0"/>
              </a:rPr>
              <a:t>Где, как обугленные груши,</a:t>
            </a:r>
            <a:br>
              <a:rPr lang="ru-RU" sz="2000" dirty="0">
                <a:latin typeface="Cambria" panose="02040503050406030204" pitchFamily="18" charset="0"/>
              </a:rPr>
            </a:br>
            <a:r>
              <a:rPr lang="ru-RU" sz="2000" dirty="0">
                <a:latin typeface="Cambria" panose="02040503050406030204" pitchFamily="18" charset="0"/>
              </a:rPr>
              <a:t>С деревьев тысячи грачей,</a:t>
            </a:r>
            <a:br>
              <a:rPr lang="ru-RU" sz="2000" dirty="0">
                <a:latin typeface="Cambria" panose="02040503050406030204" pitchFamily="18" charset="0"/>
              </a:rPr>
            </a:br>
            <a:r>
              <a:rPr lang="ru-RU" sz="2000" dirty="0">
                <a:latin typeface="Cambria" panose="02040503050406030204" pitchFamily="18" charset="0"/>
              </a:rPr>
              <a:t>Сорвутся в лужи и обрушат</a:t>
            </a:r>
            <a:br>
              <a:rPr lang="ru-RU" sz="2000" dirty="0">
                <a:latin typeface="Cambria" panose="02040503050406030204" pitchFamily="18" charset="0"/>
              </a:rPr>
            </a:br>
            <a:r>
              <a:rPr lang="ru-RU" sz="2000" dirty="0">
                <a:latin typeface="Cambria" panose="02040503050406030204" pitchFamily="18" charset="0"/>
              </a:rPr>
              <a:t>Сухую грусть на дно очей.</a:t>
            </a:r>
          </a:p>
          <a:p>
            <a:pPr marL="0" indent="0">
              <a:spcBef>
                <a:spcPts val="0"/>
              </a:spcBef>
              <a:buNone/>
            </a:pPr>
            <a:br>
              <a:rPr lang="ru-RU" sz="2000" dirty="0">
                <a:latin typeface="Cambria" panose="02040503050406030204" pitchFamily="18" charset="0"/>
              </a:rPr>
            </a:br>
            <a:r>
              <a:rPr lang="ru-RU" sz="2000" dirty="0">
                <a:latin typeface="Cambria" panose="02040503050406030204" pitchFamily="18" charset="0"/>
              </a:rPr>
              <a:t>Под ней проталины чернеют</a:t>
            </a:r>
            <a:br>
              <a:rPr lang="ru-RU" sz="2000" dirty="0">
                <a:latin typeface="Cambria" panose="02040503050406030204" pitchFamily="18" charset="0"/>
              </a:rPr>
            </a:br>
            <a:r>
              <a:rPr lang="ru-RU" sz="2000" dirty="0">
                <a:latin typeface="Cambria" panose="02040503050406030204" pitchFamily="18" charset="0"/>
              </a:rPr>
              <a:t>И ветер криками изрыт,</a:t>
            </a:r>
            <a:br>
              <a:rPr lang="ru-RU" sz="2000" dirty="0">
                <a:latin typeface="Cambria" panose="02040503050406030204" pitchFamily="18" charset="0"/>
              </a:rPr>
            </a:br>
            <a:r>
              <a:rPr lang="ru-RU" sz="2000" dirty="0">
                <a:latin typeface="Cambria" panose="02040503050406030204" pitchFamily="18" charset="0"/>
              </a:rPr>
              <a:t>И чем </a:t>
            </a:r>
            <a:r>
              <a:rPr lang="ru-RU" sz="2000" dirty="0" err="1">
                <a:latin typeface="Cambria" panose="02040503050406030204" pitchFamily="18" charset="0"/>
              </a:rPr>
              <a:t>случайней</a:t>
            </a:r>
            <a:r>
              <a:rPr lang="ru-RU" sz="2000" dirty="0">
                <a:latin typeface="Cambria" panose="02040503050406030204" pitchFamily="18" charset="0"/>
              </a:rPr>
              <a:t>, тем вернее</a:t>
            </a:r>
            <a:br>
              <a:rPr lang="ru-RU" sz="2000" dirty="0">
                <a:latin typeface="Cambria" panose="02040503050406030204" pitchFamily="18" charset="0"/>
              </a:rPr>
            </a:br>
            <a:r>
              <a:rPr lang="ru-RU" sz="2000" dirty="0">
                <a:latin typeface="Cambria" panose="02040503050406030204" pitchFamily="18" charset="0"/>
              </a:rPr>
              <a:t>Слагаются стихи навзрыд.</a:t>
            </a:r>
          </a:p>
          <a:p>
            <a:pPr marL="0" indent="0">
              <a:buNone/>
            </a:pPr>
            <a:endParaRPr lang="it-IT" dirty="0"/>
          </a:p>
        </p:txBody>
      </p:sp>
      <p:sp>
        <p:nvSpPr>
          <p:cNvPr id="12" name="CasellaDiTesto 11">
            <a:extLst>
              <a:ext uri="{FF2B5EF4-FFF2-40B4-BE49-F238E27FC236}">
                <a16:creationId xmlns:a16="http://schemas.microsoft.com/office/drawing/2014/main" id="{96DE69F8-8F6D-704B-B838-C2B8A2D1ABF1}"/>
              </a:ext>
            </a:extLst>
          </p:cNvPr>
          <p:cNvSpPr txBox="1"/>
          <p:nvPr/>
        </p:nvSpPr>
        <p:spPr>
          <a:xfrm>
            <a:off x="6772137" y="365126"/>
            <a:ext cx="4814138" cy="6401753"/>
          </a:xfrm>
          <a:prstGeom prst="rect">
            <a:avLst/>
          </a:prstGeom>
          <a:noFill/>
        </p:spPr>
        <p:txBody>
          <a:bodyPr wrap="none" rtlCol="0">
            <a:spAutoFit/>
          </a:bodyPr>
          <a:lstStyle/>
          <a:p>
            <a:r>
              <a:rPr lang="it-IT" sz="2000" dirty="0">
                <a:latin typeface="Cambria" panose="02040503050406030204" pitchFamily="18" charset="0"/>
              </a:rPr>
              <a:t>Febbraio. Prender l'inchiostro e piangere!</a:t>
            </a:r>
            <a:br>
              <a:rPr lang="it-IT" sz="2000" dirty="0">
                <a:latin typeface="Cambria" panose="02040503050406030204" pitchFamily="18" charset="0"/>
              </a:rPr>
            </a:br>
            <a:r>
              <a:rPr lang="it-IT" sz="2000" dirty="0">
                <a:latin typeface="Cambria" panose="02040503050406030204" pitchFamily="18" charset="0"/>
              </a:rPr>
              <a:t>Scrivere di Febbraio a singhiozzi,</a:t>
            </a:r>
            <a:br>
              <a:rPr lang="it-IT" sz="2000" dirty="0">
                <a:latin typeface="Cambria" panose="02040503050406030204" pitchFamily="18" charset="0"/>
              </a:rPr>
            </a:br>
            <a:r>
              <a:rPr lang="it-IT" sz="2000" dirty="0">
                <a:latin typeface="Cambria" panose="02040503050406030204" pitchFamily="18" charset="0"/>
              </a:rPr>
              <a:t>finché il tempo piovoso scrosciante</a:t>
            </a:r>
            <a:br>
              <a:rPr lang="it-IT" sz="2000" dirty="0">
                <a:latin typeface="Cambria" panose="02040503050406030204" pitchFamily="18" charset="0"/>
              </a:rPr>
            </a:br>
            <a:r>
              <a:rPr lang="it-IT" sz="2000" dirty="0">
                <a:latin typeface="Cambria" panose="02040503050406030204" pitchFamily="18" charset="0"/>
              </a:rPr>
              <a:t>brucia come una fosca primavera.</a:t>
            </a:r>
          </a:p>
          <a:p>
            <a:br>
              <a:rPr lang="it-IT" sz="2000" dirty="0">
                <a:latin typeface="Cambria" panose="02040503050406030204" pitchFamily="18" charset="0"/>
              </a:rPr>
            </a:br>
            <a:r>
              <a:rPr lang="it-IT" sz="2000" dirty="0">
                <a:latin typeface="Cambria" panose="02040503050406030204" pitchFamily="18" charset="0"/>
              </a:rPr>
              <a:t>Prendere una carrozza. Per sei soldi</a:t>
            </a:r>
            <a:br>
              <a:rPr lang="it-IT" sz="2000" dirty="0">
                <a:latin typeface="Cambria" panose="02040503050406030204" pitchFamily="18" charset="0"/>
              </a:rPr>
            </a:br>
            <a:r>
              <a:rPr lang="it-IT" sz="2000" dirty="0">
                <a:latin typeface="Cambria" panose="02040503050406030204" pitchFamily="18" charset="0"/>
              </a:rPr>
              <a:t>fra scampanio e stridere di ruote</a:t>
            </a:r>
            <a:br>
              <a:rPr lang="it-IT" sz="2000" dirty="0">
                <a:latin typeface="Cambria" panose="02040503050406030204" pitchFamily="18" charset="0"/>
              </a:rPr>
            </a:br>
            <a:r>
              <a:rPr lang="it-IT" sz="2000" dirty="0">
                <a:latin typeface="Cambria" panose="02040503050406030204" pitchFamily="18" charset="0"/>
              </a:rPr>
              <a:t>recarsi là dove la pioggia torrenziale</a:t>
            </a:r>
            <a:br>
              <a:rPr lang="it-IT" sz="2000" dirty="0">
                <a:latin typeface="Cambria" panose="02040503050406030204" pitchFamily="18" charset="0"/>
              </a:rPr>
            </a:br>
            <a:r>
              <a:rPr lang="it-IT" sz="2000" dirty="0">
                <a:latin typeface="Cambria" panose="02040503050406030204" pitchFamily="18" charset="0"/>
              </a:rPr>
              <a:t>strepita più che lacrime ed inchiostro.</a:t>
            </a:r>
            <a:br>
              <a:rPr lang="it-IT" sz="2000" dirty="0">
                <a:latin typeface="Cambria" panose="02040503050406030204" pitchFamily="18" charset="0"/>
              </a:rPr>
            </a:br>
            <a:br>
              <a:rPr lang="it-IT" sz="2000" dirty="0">
                <a:latin typeface="Cambria" panose="02040503050406030204" pitchFamily="18" charset="0"/>
              </a:rPr>
            </a:br>
            <a:r>
              <a:rPr lang="it-IT" sz="2000" dirty="0">
                <a:latin typeface="Cambria" panose="02040503050406030204" pitchFamily="18" charset="0"/>
              </a:rPr>
              <a:t>Dove, come pere incenerite,</a:t>
            </a:r>
            <a:br>
              <a:rPr lang="it-IT" sz="2000" dirty="0">
                <a:latin typeface="Cambria" panose="02040503050406030204" pitchFamily="18" charset="0"/>
              </a:rPr>
            </a:br>
            <a:r>
              <a:rPr lang="it-IT" sz="2000" dirty="0">
                <a:latin typeface="Cambria" panose="02040503050406030204" pitchFamily="18" charset="0"/>
              </a:rPr>
              <a:t>dagli alberi mille cornacchie</a:t>
            </a:r>
            <a:br>
              <a:rPr lang="it-IT" sz="2000" dirty="0">
                <a:latin typeface="Cambria" panose="02040503050406030204" pitchFamily="18" charset="0"/>
              </a:rPr>
            </a:br>
            <a:r>
              <a:rPr lang="it-IT" sz="2000" dirty="0">
                <a:latin typeface="Cambria" panose="02040503050406030204" pitchFamily="18" charset="0"/>
              </a:rPr>
              <a:t>cadranno nelle pozze rovesciando</a:t>
            </a:r>
            <a:br>
              <a:rPr lang="it-IT" sz="2000" dirty="0">
                <a:latin typeface="Cambria" panose="02040503050406030204" pitchFamily="18" charset="0"/>
              </a:rPr>
            </a:br>
            <a:r>
              <a:rPr lang="it-IT" sz="2000" dirty="0">
                <a:latin typeface="Cambria" panose="02040503050406030204" pitchFamily="18" charset="0"/>
              </a:rPr>
              <a:t>una secca mestizia sul fondo degli occhi.</a:t>
            </a:r>
          </a:p>
          <a:p>
            <a:endParaRPr lang="it-IT" sz="2000" dirty="0">
              <a:latin typeface="Cambria" panose="02040503050406030204" pitchFamily="18" charset="0"/>
            </a:endParaRPr>
          </a:p>
          <a:p>
            <a:pPr>
              <a:spcAft>
                <a:spcPts val="1200"/>
              </a:spcAft>
            </a:pPr>
            <a:r>
              <a:rPr lang="it-IT" sz="2000" dirty="0">
                <a:latin typeface="Cambria" panose="02040503050406030204" pitchFamily="18" charset="0"/>
              </a:rPr>
              <a:t>Nereggiano di sotto gli spazi disgelati,</a:t>
            </a:r>
            <a:br>
              <a:rPr lang="it-IT" sz="2000" dirty="0">
                <a:latin typeface="Cambria" panose="02040503050406030204" pitchFamily="18" charset="0"/>
              </a:rPr>
            </a:br>
            <a:r>
              <a:rPr lang="it-IT" sz="2000" dirty="0">
                <a:latin typeface="Cambria" panose="02040503050406030204" pitchFamily="18" charset="0"/>
              </a:rPr>
              <a:t>e il vento e solcato dai gridi,</a:t>
            </a:r>
            <a:br>
              <a:rPr lang="it-IT" sz="2000" dirty="0">
                <a:latin typeface="Cambria" panose="02040503050406030204" pitchFamily="18" charset="0"/>
              </a:rPr>
            </a:br>
            <a:r>
              <a:rPr lang="it-IT" sz="2000" dirty="0">
                <a:latin typeface="Cambria" panose="02040503050406030204" pitchFamily="18" charset="0"/>
              </a:rPr>
              <a:t>e quanto più a caso, tanto più esattamente</a:t>
            </a:r>
            <a:br>
              <a:rPr lang="it-IT" sz="2000" dirty="0">
                <a:latin typeface="Cambria" panose="02040503050406030204" pitchFamily="18" charset="0"/>
              </a:rPr>
            </a:br>
            <a:r>
              <a:rPr lang="it-IT" sz="2000" dirty="0">
                <a:latin typeface="Cambria" panose="02040503050406030204" pitchFamily="18" charset="0"/>
              </a:rPr>
              <a:t>si compongono i versi a singhiozzi.</a:t>
            </a:r>
          </a:p>
          <a:p>
            <a:pPr algn="r"/>
            <a:r>
              <a:rPr lang="it-IT" sz="2000" dirty="0">
                <a:latin typeface="Cambria" panose="02040503050406030204" pitchFamily="18" charset="0"/>
              </a:rPr>
              <a:t>A. M. </a:t>
            </a:r>
            <a:r>
              <a:rPr lang="it-IT" sz="2000" dirty="0" err="1">
                <a:latin typeface="Cambria" panose="02040503050406030204" pitchFamily="18" charset="0"/>
              </a:rPr>
              <a:t>Ripellino</a:t>
            </a:r>
            <a:r>
              <a:rPr lang="it-IT" sz="2000" dirty="0">
                <a:latin typeface="Cambria" panose="02040503050406030204" pitchFamily="18" charset="0"/>
              </a:rPr>
              <a:t> </a:t>
            </a:r>
          </a:p>
        </p:txBody>
      </p:sp>
    </p:spTree>
    <p:extLst>
      <p:ext uri="{BB962C8B-B14F-4D97-AF65-F5344CB8AC3E}">
        <p14:creationId xmlns:p14="http://schemas.microsoft.com/office/powerpoint/2010/main" val="246028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0D4191-EB0F-1340-913D-627B34480DB6}"/>
              </a:ext>
            </a:extLst>
          </p:cNvPr>
          <p:cNvSpPr>
            <a:spLocks noGrp="1"/>
          </p:cNvSpPr>
          <p:nvPr>
            <p:ph idx="1"/>
          </p:nvPr>
        </p:nvSpPr>
        <p:spPr>
          <a:xfrm>
            <a:off x="533400" y="315396"/>
            <a:ext cx="5562600" cy="6858000"/>
          </a:xfrm>
        </p:spPr>
        <p:txBody>
          <a:bodyPr>
            <a:normAutofit fontScale="92500" lnSpcReduction="20000"/>
          </a:bodyPr>
          <a:lstStyle/>
          <a:p>
            <a:pPr marL="0" indent="0">
              <a:lnSpc>
                <a:spcPct val="120000"/>
              </a:lnSpc>
              <a:spcBef>
                <a:spcPts val="0"/>
              </a:spcBef>
              <a:buNone/>
            </a:pPr>
            <a:r>
              <a:rPr lang="ru-RU" sz="2200" dirty="0">
                <a:latin typeface="Cambria" panose="02040503050406030204" pitchFamily="18" charset="0"/>
              </a:rPr>
              <a:t>Февраль. Достать чернил и плакать!</a:t>
            </a:r>
            <a:br>
              <a:rPr lang="ru-RU" sz="2200" dirty="0">
                <a:latin typeface="Cambria" panose="02040503050406030204" pitchFamily="18" charset="0"/>
              </a:rPr>
            </a:br>
            <a:r>
              <a:rPr lang="ru-RU" sz="2200" dirty="0">
                <a:latin typeface="Cambria" panose="02040503050406030204" pitchFamily="18" charset="0"/>
              </a:rPr>
              <a:t>Писать о феврале навзрыд,</a:t>
            </a:r>
            <a:br>
              <a:rPr lang="ru-RU" sz="2200" dirty="0">
                <a:latin typeface="Cambria" panose="02040503050406030204" pitchFamily="18" charset="0"/>
              </a:rPr>
            </a:br>
            <a:r>
              <a:rPr lang="ru-RU" sz="2200" dirty="0">
                <a:latin typeface="Cambria" panose="02040503050406030204" pitchFamily="18" charset="0"/>
              </a:rPr>
              <a:t>Пока грохочущая слякоть</a:t>
            </a:r>
            <a:br>
              <a:rPr lang="ru-RU" sz="2200" dirty="0">
                <a:latin typeface="Cambria" panose="02040503050406030204" pitchFamily="18" charset="0"/>
              </a:rPr>
            </a:br>
            <a:r>
              <a:rPr lang="ru-RU" sz="2200" dirty="0">
                <a:latin typeface="Cambria" panose="02040503050406030204" pitchFamily="18" charset="0"/>
              </a:rPr>
              <a:t>Весною черною горит.</a:t>
            </a:r>
          </a:p>
          <a:p>
            <a:pPr marL="0" indent="0">
              <a:lnSpc>
                <a:spcPct val="120000"/>
              </a:lnSpc>
              <a:spcBef>
                <a:spcPts val="0"/>
              </a:spcBef>
              <a:buNone/>
            </a:pPr>
            <a:br>
              <a:rPr lang="ru-RU" sz="2200" dirty="0">
                <a:latin typeface="Cambria" panose="02040503050406030204" pitchFamily="18" charset="0"/>
              </a:rPr>
            </a:br>
            <a:r>
              <a:rPr lang="ru-RU" sz="2200" dirty="0">
                <a:latin typeface="Cambria" panose="02040503050406030204" pitchFamily="18" charset="0"/>
              </a:rPr>
              <a:t>Достать пролетку. За шесть гривен,</a:t>
            </a:r>
            <a:br>
              <a:rPr lang="ru-RU" sz="2200" dirty="0">
                <a:latin typeface="Cambria" panose="02040503050406030204" pitchFamily="18" charset="0"/>
              </a:rPr>
            </a:br>
            <a:r>
              <a:rPr lang="ru-RU" sz="2200" dirty="0">
                <a:latin typeface="Cambria" panose="02040503050406030204" pitchFamily="18" charset="0"/>
              </a:rPr>
              <a:t>Чрез благовест, чрез клик колес</a:t>
            </a:r>
            <a:br>
              <a:rPr lang="ru-RU" sz="2200" dirty="0">
                <a:latin typeface="Cambria" panose="02040503050406030204" pitchFamily="18" charset="0"/>
              </a:rPr>
            </a:br>
            <a:r>
              <a:rPr lang="ru-RU" sz="2200" b="1" dirty="0">
                <a:latin typeface="Cambria" panose="02040503050406030204" pitchFamily="18" charset="0"/>
              </a:rPr>
              <a:t>Меня б везли туда, где ливень</a:t>
            </a:r>
            <a:br>
              <a:rPr lang="ru-RU" sz="2200" b="1" dirty="0">
                <a:latin typeface="Cambria" panose="02040503050406030204" pitchFamily="18" charset="0"/>
              </a:rPr>
            </a:br>
            <a:r>
              <a:rPr lang="ru-RU" sz="2200" b="1" dirty="0">
                <a:latin typeface="Cambria" panose="02040503050406030204" pitchFamily="18" charset="0"/>
              </a:rPr>
              <a:t>Сличил чернила с горем слез,</a:t>
            </a:r>
          </a:p>
          <a:p>
            <a:pPr marL="0" indent="0">
              <a:lnSpc>
                <a:spcPct val="120000"/>
              </a:lnSpc>
              <a:spcBef>
                <a:spcPts val="0"/>
              </a:spcBef>
              <a:buNone/>
            </a:pPr>
            <a:br>
              <a:rPr lang="ru-RU" sz="2200" dirty="0">
                <a:latin typeface="Cambria" panose="02040503050406030204" pitchFamily="18" charset="0"/>
              </a:rPr>
            </a:br>
            <a:r>
              <a:rPr lang="ru-RU" sz="2200" dirty="0">
                <a:latin typeface="Cambria" panose="02040503050406030204" pitchFamily="18" charset="0"/>
              </a:rPr>
              <a:t>Где, как обугленные груши,</a:t>
            </a:r>
            <a:br>
              <a:rPr lang="ru-RU" sz="2200" dirty="0">
                <a:latin typeface="Cambria" panose="02040503050406030204" pitchFamily="18" charset="0"/>
              </a:rPr>
            </a:br>
            <a:r>
              <a:rPr lang="ru-RU" sz="2200" b="1" dirty="0">
                <a:latin typeface="Cambria" panose="02040503050406030204" pitchFamily="18" charset="0"/>
              </a:rPr>
              <a:t>На ветках</a:t>
            </a:r>
            <a:r>
              <a:rPr lang="ru-RU" sz="2200" dirty="0">
                <a:latin typeface="Cambria" panose="02040503050406030204" pitchFamily="18" charset="0"/>
              </a:rPr>
              <a:t>,— тысячи грачей,</a:t>
            </a:r>
            <a:br>
              <a:rPr lang="ru-RU" sz="2200" dirty="0">
                <a:latin typeface="Cambria" panose="02040503050406030204" pitchFamily="18" charset="0"/>
              </a:rPr>
            </a:br>
            <a:r>
              <a:rPr lang="ru-RU" sz="2200" b="1" dirty="0">
                <a:latin typeface="Cambria" panose="02040503050406030204" pitchFamily="18" charset="0"/>
              </a:rPr>
              <a:t>Где грусть за </a:t>
            </a:r>
            <a:r>
              <a:rPr lang="ru-RU" sz="2200" b="1" dirty="0" err="1">
                <a:latin typeface="Cambria" panose="02040503050406030204" pitchFamily="18" charset="0"/>
              </a:rPr>
              <a:t>грустию</a:t>
            </a:r>
            <a:r>
              <a:rPr lang="ru-RU" sz="2200" b="1" dirty="0">
                <a:latin typeface="Cambria" panose="02040503050406030204" pitchFamily="18" charset="0"/>
              </a:rPr>
              <a:t> обрушит</a:t>
            </a:r>
            <a:br>
              <a:rPr lang="ru-RU" sz="2200" b="1" dirty="0">
                <a:latin typeface="Cambria" panose="02040503050406030204" pitchFamily="18" charset="0"/>
              </a:rPr>
            </a:br>
            <a:r>
              <a:rPr lang="ru-RU" sz="2200" b="1" dirty="0">
                <a:latin typeface="Cambria" panose="02040503050406030204" pitchFamily="18" charset="0"/>
              </a:rPr>
              <a:t>Февраль в бессонницу очей</a:t>
            </a:r>
            <a:r>
              <a:rPr lang="ru-RU" sz="2200" dirty="0">
                <a:latin typeface="Cambria" panose="02040503050406030204" pitchFamily="18" charset="0"/>
              </a:rPr>
              <a:t>.</a:t>
            </a:r>
            <a:endParaRPr lang="it-IT" sz="2200" dirty="0">
              <a:latin typeface="Cambria" panose="02040503050406030204" pitchFamily="18" charset="0"/>
            </a:endParaRPr>
          </a:p>
          <a:p>
            <a:pPr marL="0" indent="0">
              <a:lnSpc>
                <a:spcPct val="120000"/>
              </a:lnSpc>
              <a:spcBef>
                <a:spcPts val="0"/>
              </a:spcBef>
              <a:buNone/>
            </a:pPr>
            <a:br>
              <a:rPr lang="ru-RU" sz="2200" dirty="0">
                <a:latin typeface="Cambria" panose="02040503050406030204" pitchFamily="18" charset="0"/>
              </a:rPr>
            </a:br>
            <a:r>
              <a:rPr lang="ru-RU" sz="2200" b="1" dirty="0">
                <a:latin typeface="Cambria" panose="02040503050406030204" pitchFamily="18" charset="0"/>
              </a:rPr>
              <a:t>Крики весны водой чернеют</a:t>
            </a:r>
            <a:br>
              <a:rPr lang="ru-RU" sz="2200" b="1" dirty="0">
                <a:latin typeface="Cambria" panose="02040503050406030204" pitchFamily="18" charset="0"/>
              </a:rPr>
            </a:br>
            <a:r>
              <a:rPr lang="ru-RU" sz="2200" b="1" dirty="0">
                <a:latin typeface="Cambria" panose="02040503050406030204" pitchFamily="18" charset="0"/>
              </a:rPr>
              <a:t>И город</a:t>
            </a:r>
            <a:r>
              <a:rPr lang="ru-RU" sz="2200" dirty="0">
                <a:latin typeface="Cambria" panose="02040503050406030204" pitchFamily="18" charset="0"/>
              </a:rPr>
              <a:t> криками изрыт,</a:t>
            </a:r>
            <a:br>
              <a:rPr lang="ru-RU" sz="2200" dirty="0">
                <a:latin typeface="Cambria" panose="02040503050406030204" pitchFamily="18" charset="0"/>
              </a:rPr>
            </a:br>
            <a:r>
              <a:rPr lang="ru-RU" sz="2200" b="1" dirty="0">
                <a:latin typeface="Cambria" panose="02040503050406030204" pitchFamily="18" charset="0"/>
              </a:rPr>
              <a:t>Доколе песнь не засинеет</a:t>
            </a:r>
            <a:br>
              <a:rPr lang="ru-RU" sz="2200" b="1" dirty="0">
                <a:latin typeface="Cambria" panose="02040503050406030204" pitchFamily="18" charset="0"/>
              </a:rPr>
            </a:br>
            <a:r>
              <a:rPr lang="ru-RU" sz="2200" b="1" dirty="0">
                <a:latin typeface="Cambria" panose="02040503050406030204" pitchFamily="18" charset="0"/>
              </a:rPr>
              <a:t>Там над чернилами — </a:t>
            </a:r>
            <a:r>
              <a:rPr lang="ru-RU" sz="2200" dirty="0">
                <a:latin typeface="Cambria" panose="02040503050406030204" pitchFamily="18" charset="0"/>
              </a:rPr>
              <a:t>навзрыд.</a:t>
            </a:r>
          </a:p>
          <a:p>
            <a:pPr marL="0" indent="0">
              <a:lnSpc>
                <a:spcPct val="120000"/>
              </a:lnSpc>
              <a:spcBef>
                <a:spcPts val="0"/>
              </a:spcBef>
              <a:buNone/>
            </a:pPr>
            <a:br>
              <a:rPr lang="ru-RU" sz="2200" dirty="0">
                <a:latin typeface="Cambria" panose="02040503050406030204" pitchFamily="18" charset="0"/>
              </a:rPr>
            </a:br>
            <a:r>
              <a:rPr lang="ru-RU" sz="2200" dirty="0">
                <a:latin typeface="Cambria" panose="02040503050406030204" pitchFamily="18" charset="0"/>
              </a:rPr>
              <a:t>1912</a:t>
            </a:r>
          </a:p>
          <a:p>
            <a:pPr marL="0" indent="0">
              <a:lnSpc>
                <a:spcPct val="120000"/>
              </a:lnSpc>
              <a:buNone/>
            </a:pPr>
            <a:endParaRPr lang="it-IT" sz="1400" dirty="0"/>
          </a:p>
        </p:txBody>
      </p:sp>
      <p:sp>
        <p:nvSpPr>
          <p:cNvPr id="4" name="CasellaDiTesto 3">
            <a:extLst>
              <a:ext uri="{FF2B5EF4-FFF2-40B4-BE49-F238E27FC236}">
                <a16:creationId xmlns:a16="http://schemas.microsoft.com/office/drawing/2014/main" id="{D2F76D9D-E0AF-CF4C-806C-C5DAE0177D57}"/>
              </a:ext>
            </a:extLst>
          </p:cNvPr>
          <p:cNvSpPr txBox="1"/>
          <p:nvPr/>
        </p:nvSpPr>
        <p:spPr>
          <a:xfrm>
            <a:off x="6995160" y="315396"/>
            <a:ext cx="4413644" cy="6771084"/>
          </a:xfrm>
          <a:prstGeom prst="rect">
            <a:avLst/>
          </a:prstGeom>
          <a:noFill/>
        </p:spPr>
        <p:txBody>
          <a:bodyPr wrap="none" rtlCol="0">
            <a:spAutoFit/>
          </a:bodyPr>
          <a:lstStyle/>
          <a:p>
            <a:r>
              <a:rPr lang="ru-RU" sz="2000" dirty="0">
                <a:latin typeface="Cambria" panose="02040503050406030204" pitchFamily="18" charset="0"/>
              </a:rPr>
              <a:t>Февраль. Достать чернил и плакать!</a:t>
            </a:r>
            <a:br>
              <a:rPr lang="ru-RU" sz="2000" dirty="0">
                <a:latin typeface="Cambria" panose="02040503050406030204" pitchFamily="18" charset="0"/>
              </a:rPr>
            </a:br>
            <a:r>
              <a:rPr lang="ru-RU" sz="2000" dirty="0">
                <a:latin typeface="Cambria" panose="02040503050406030204" pitchFamily="18" charset="0"/>
              </a:rPr>
              <a:t>Писать о феврале навзрыд,</a:t>
            </a:r>
            <a:br>
              <a:rPr lang="ru-RU" sz="2000" dirty="0">
                <a:latin typeface="Cambria" panose="02040503050406030204" pitchFamily="18" charset="0"/>
              </a:rPr>
            </a:br>
            <a:r>
              <a:rPr lang="ru-RU" sz="2000" dirty="0">
                <a:latin typeface="Cambria" panose="02040503050406030204" pitchFamily="18" charset="0"/>
              </a:rPr>
              <a:t>Пока грохочущая слякоть</a:t>
            </a:r>
            <a:br>
              <a:rPr lang="ru-RU" sz="2000" dirty="0">
                <a:latin typeface="Cambria" panose="02040503050406030204" pitchFamily="18" charset="0"/>
              </a:rPr>
            </a:br>
            <a:r>
              <a:rPr lang="ru-RU" sz="2000" dirty="0">
                <a:latin typeface="Cambria" panose="02040503050406030204" pitchFamily="18" charset="0"/>
              </a:rPr>
              <a:t>Весною черною горит.</a:t>
            </a:r>
          </a:p>
          <a:p>
            <a:br>
              <a:rPr lang="ru-RU" sz="2000" dirty="0">
                <a:latin typeface="Cambria" panose="02040503050406030204" pitchFamily="18" charset="0"/>
              </a:rPr>
            </a:br>
            <a:r>
              <a:rPr lang="ru-RU" sz="2000" dirty="0">
                <a:latin typeface="Cambria" panose="02040503050406030204" pitchFamily="18" charset="0"/>
              </a:rPr>
              <a:t>Достать пролетку. За шесть гривен,</a:t>
            </a:r>
            <a:br>
              <a:rPr lang="ru-RU" sz="2000" dirty="0">
                <a:latin typeface="Cambria" panose="02040503050406030204" pitchFamily="18" charset="0"/>
              </a:rPr>
            </a:br>
            <a:r>
              <a:rPr lang="ru-RU" sz="2000" dirty="0">
                <a:latin typeface="Cambria" panose="02040503050406030204" pitchFamily="18" charset="0"/>
              </a:rPr>
              <a:t>Чрез благовест, чрез клик колес</a:t>
            </a:r>
            <a:br>
              <a:rPr lang="ru-RU" sz="2000" dirty="0">
                <a:latin typeface="Cambria" panose="02040503050406030204" pitchFamily="18" charset="0"/>
              </a:rPr>
            </a:br>
            <a:r>
              <a:rPr lang="ru-RU" sz="2000" dirty="0">
                <a:latin typeface="Cambria" panose="02040503050406030204" pitchFamily="18" charset="0"/>
              </a:rPr>
              <a:t>Перенестись туда, где ливень</a:t>
            </a:r>
            <a:br>
              <a:rPr lang="ru-RU" sz="2000" dirty="0">
                <a:latin typeface="Cambria" panose="02040503050406030204" pitchFamily="18" charset="0"/>
              </a:rPr>
            </a:br>
            <a:r>
              <a:rPr lang="ru-RU" sz="2000" dirty="0">
                <a:latin typeface="Cambria" panose="02040503050406030204" pitchFamily="18" charset="0"/>
              </a:rPr>
              <a:t>Еще шумней чернил и слез.</a:t>
            </a:r>
          </a:p>
          <a:p>
            <a:br>
              <a:rPr lang="ru-RU" sz="2000" dirty="0">
                <a:latin typeface="Cambria" panose="02040503050406030204" pitchFamily="18" charset="0"/>
              </a:rPr>
            </a:br>
            <a:r>
              <a:rPr lang="ru-RU" sz="2000" dirty="0">
                <a:latin typeface="Cambria" panose="02040503050406030204" pitchFamily="18" charset="0"/>
              </a:rPr>
              <a:t>Где, как обугленные груши,</a:t>
            </a:r>
            <a:br>
              <a:rPr lang="ru-RU" sz="2000" dirty="0">
                <a:latin typeface="Cambria" panose="02040503050406030204" pitchFamily="18" charset="0"/>
              </a:rPr>
            </a:br>
            <a:r>
              <a:rPr lang="ru-RU" sz="2000" dirty="0">
                <a:latin typeface="Cambria" panose="02040503050406030204" pitchFamily="18" charset="0"/>
              </a:rPr>
              <a:t>С деревьев тысячи грачей,</a:t>
            </a:r>
            <a:br>
              <a:rPr lang="ru-RU" sz="2000" dirty="0">
                <a:latin typeface="Cambria" panose="02040503050406030204" pitchFamily="18" charset="0"/>
              </a:rPr>
            </a:br>
            <a:r>
              <a:rPr lang="ru-RU" sz="2000" dirty="0">
                <a:latin typeface="Cambria" panose="02040503050406030204" pitchFamily="18" charset="0"/>
              </a:rPr>
              <a:t>Сорвутся в лужи и обрушат</a:t>
            </a:r>
            <a:br>
              <a:rPr lang="ru-RU" sz="2000" dirty="0">
                <a:latin typeface="Cambria" panose="02040503050406030204" pitchFamily="18" charset="0"/>
              </a:rPr>
            </a:br>
            <a:r>
              <a:rPr lang="ru-RU" sz="2000" dirty="0">
                <a:latin typeface="Cambria" panose="02040503050406030204" pitchFamily="18" charset="0"/>
              </a:rPr>
              <a:t>Сухую грусть на дно очей.</a:t>
            </a:r>
          </a:p>
          <a:p>
            <a:br>
              <a:rPr lang="ru-RU" sz="2000" dirty="0">
                <a:latin typeface="Cambria" panose="02040503050406030204" pitchFamily="18" charset="0"/>
              </a:rPr>
            </a:br>
            <a:r>
              <a:rPr lang="ru-RU" sz="2000" dirty="0">
                <a:latin typeface="Cambria" panose="02040503050406030204" pitchFamily="18" charset="0"/>
              </a:rPr>
              <a:t>Под ней проталины чернеют</a:t>
            </a:r>
            <a:br>
              <a:rPr lang="ru-RU" sz="2000" dirty="0">
                <a:latin typeface="Cambria" panose="02040503050406030204" pitchFamily="18" charset="0"/>
              </a:rPr>
            </a:br>
            <a:r>
              <a:rPr lang="ru-RU" sz="2000" dirty="0">
                <a:latin typeface="Cambria" panose="02040503050406030204" pitchFamily="18" charset="0"/>
              </a:rPr>
              <a:t>И ветер криками изрыт,</a:t>
            </a:r>
            <a:br>
              <a:rPr lang="ru-RU" sz="2000" dirty="0">
                <a:latin typeface="Cambria" panose="02040503050406030204" pitchFamily="18" charset="0"/>
              </a:rPr>
            </a:br>
            <a:r>
              <a:rPr lang="ru-RU" sz="2000" dirty="0">
                <a:latin typeface="Cambria" panose="02040503050406030204" pitchFamily="18" charset="0"/>
              </a:rPr>
              <a:t>И чем </a:t>
            </a:r>
            <a:r>
              <a:rPr lang="ru-RU" sz="2000" dirty="0" err="1">
                <a:latin typeface="Cambria" panose="02040503050406030204" pitchFamily="18" charset="0"/>
              </a:rPr>
              <a:t>случайней</a:t>
            </a:r>
            <a:r>
              <a:rPr lang="ru-RU" sz="2000" dirty="0">
                <a:latin typeface="Cambria" panose="02040503050406030204" pitchFamily="18" charset="0"/>
              </a:rPr>
              <a:t>, тем вернее</a:t>
            </a:r>
            <a:br>
              <a:rPr lang="ru-RU" sz="2000" dirty="0">
                <a:latin typeface="Cambria" panose="02040503050406030204" pitchFamily="18" charset="0"/>
              </a:rPr>
            </a:br>
            <a:r>
              <a:rPr lang="ru-RU" sz="2000" dirty="0">
                <a:latin typeface="Cambria" panose="02040503050406030204" pitchFamily="18" charset="0"/>
              </a:rPr>
              <a:t>Слагаются стихи навзрыд.</a:t>
            </a:r>
          </a:p>
          <a:p>
            <a:br>
              <a:rPr lang="ru-RU" sz="2000" dirty="0">
                <a:latin typeface="Cambria" panose="02040503050406030204" pitchFamily="18" charset="0"/>
              </a:rPr>
            </a:br>
            <a:r>
              <a:rPr lang="ru-RU" sz="2000" dirty="0">
                <a:latin typeface="Cambria" panose="02040503050406030204" pitchFamily="18" charset="0"/>
              </a:rPr>
              <a:t>1928</a:t>
            </a:r>
          </a:p>
          <a:p>
            <a:endParaRPr lang="it-IT" dirty="0"/>
          </a:p>
        </p:txBody>
      </p:sp>
    </p:spTree>
    <p:extLst>
      <p:ext uri="{BB962C8B-B14F-4D97-AF65-F5344CB8AC3E}">
        <p14:creationId xmlns:p14="http://schemas.microsoft.com/office/powerpoint/2010/main" val="4070712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садьба Молоди">
            <a:extLst>
              <a:ext uri="{FF2B5EF4-FFF2-40B4-BE49-F238E27FC236}">
                <a16:creationId xmlns:a16="http://schemas.microsoft.com/office/drawing/2014/main" id="{E9E75FAB-5349-C64D-BAB8-7A3032E100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24"/>
          <a:stretch/>
        </p:blipFill>
        <p:spPr bwMode="auto">
          <a:xfrm>
            <a:off x="935831" y="182562"/>
            <a:ext cx="10320337"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386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D5E999F-8979-8149-BF06-6D5BAD3CF561}"/>
              </a:ext>
            </a:extLst>
          </p:cNvPr>
          <p:cNvPicPr>
            <a:picLocks noChangeAspect="1"/>
          </p:cNvPicPr>
          <p:nvPr/>
        </p:nvPicPr>
        <p:blipFill rotWithShape="1">
          <a:blip r:embed="rId3"/>
          <a:srcRect b="5324"/>
          <a:stretch/>
        </p:blipFill>
        <p:spPr>
          <a:xfrm>
            <a:off x="589576" y="182562"/>
            <a:ext cx="11012847" cy="6492875"/>
          </a:xfrm>
          <a:prstGeom prst="rect">
            <a:avLst/>
          </a:prstGeom>
        </p:spPr>
      </p:pic>
    </p:spTree>
    <p:extLst>
      <p:ext uri="{BB962C8B-B14F-4D97-AF65-F5344CB8AC3E}">
        <p14:creationId xmlns:p14="http://schemas.microsoft.com/office/powerpoint/2010/main" val="353525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DA6B97-F41B-1C4E-8E09-9104FDC522EB}"/>
              </a:ext>
            </a:extLst>
          </p:cNvPr>
          <p:cNvSpPr>
            <a:spLocks noGrp="1"/>
          </p:cNvSpPr>
          <p:nvPr>
            <p:ph idx="1"/>
          </p:nvPr>
        </p:nvSpPr>
        <p:spPr>
          <a:xfrm>
            <a:off x="280467" y="883917"/>
            <a:ext cx="5815534" cy="4846323"/>
          </a:xfrm>
        </p:spPr>
        <p:txBody>
          <a:bodyPr>
            <a:noAutofit/>
          </a:bodyPr>
          <a:lstStyle/>
          <a:p>
            <a:pPr marL="0" indent="0" algn="just">
              <a:lnSpc>
                <a:spcPct val="100000"/>
              </a:lnSpc>
              <a:buNone/>
            </a:pPr>
            <a:endParaRPr lang="it-IT" sz="2400" noProof="1">
              <a:latin typeface="Cambria" panose="02040503050406030204" pitchFamily="18" charset="0"/>
            </a:endParaRPr>
          </a:p>
          <a:p>
            <a:pPr algn="just">
              <a:lnSpc>
                <a:spcPct val="100000"/>
              </a:lnSpc>
            </a:pPr>
            <a:r>
              <a:rPr lang="ru-RU" sz="2400" b="1" i="1" noProof="1">
                <a:latin typeface="Cambria" panose="02040503050406030204" pitchFamily="18" charset="0"/>
              </a:rPr>
              <a:t>Близнец в тучах</a:t>
            </a:r>
            <a:r>
              <a:rPr lang="it-IT" sz="2400" b="1" i="1" noProof="1">
                <a:latin typeface="Cambria" panose="02040503050406030204" pitchFamily="18" charset="0"/>
              </a:rPr>
              <a:t>  </a:t>
            </a:r>
            <a:r>
              <a:rPr lang="it-IT" sz="2400" noProof="1">
                <a:latin typeface="Cambria" panose="02040503050406030204" pitchFamily="18" charset="0"/>
              </a:rPr>
              <a:t>[</a:t>
            </a:r>
            <a:r>
              <a:rPr lang="it-IT" sz="2400" i="1" noProof="1">
                <a:latin typeface="Cambria" panose="02040503050406030204" pitchFamily="18" charset="0"/>
              </a:rPr>
              <a:t>Il gemello nelle nuvole</a:t>
            </a:r>
            <a:r>
              <a:rPr lang="it-IT" sz="2400" noProof="1">
                <a:latin typeface="Cambria" panose="02040503050406030204" pitchFamily="18" charset="0"/>
              </a:rPr>
              <a:t>] </a:t>
            </a:r>
            <a:r>
              <a:rPr lang="ru-RU" sz="2400" noProof="1">
                <a:latin typeface="Cambria" panose="02040503050406030204" pitchFamily="18" charset="0"/>
              </a:rPr>
              <a:t>1913</a:t>
            </a:r>
            <a:endParaRPr lang="it-IT" sz="2400" noProof="1">
              <a:latin typeface="Cambria" panose="02040503050406030204" pitchFamily="18" charset="0"/>
            </a:endParaRPr>
          </a:p>
          <a:p>
            <a:pPr algn="just">
              <a:lnSpc>
                <a:spcPct val="100000"/>
              </a:lnSpc>
            </a:pPr>
            <a:r>
              <a:rPr lang="it-IT" sz="2400" noProof="1">
                <a:latin typeface="Cambria" panose="02040503050406030204" pitchFamily="18" charset="0"/>
              </a:rPr>
              <a:t>Nel gennaio 1914 il gruppo «Lirika» si scinde e Pasternak, insieme a Nikolaj Aseev e Sergej Bobrov, darà vita al gruppo cubofuturista “</a:t>
            </a:r>
            <a:r>
              <a:rPr lang="it-IT" sz="2400" b="1" noProof="1">
                <a:latin typeface="Cambria" panose="02040503050406030204" pitchFamily="18" charset="0"/>
              </a:rPr>
              <a:t>Centrifuga</a:t>
            </a:r>
            <a:r>
              <a:rPr lang="it-IT" sz="2400" noProof="1">
                <a:latin typeface="Cambria" panose="02040503050406030204" pitchFamily="18" charset="0"/>
              </a:rPr>
              <a:t>” </a:t>
            </a:r>
          </a:p>
          <a:p>
            <a:pPr algn="just">
              <a:lnSpc>
                <a:spcPct val="100000"/>
              </a:lnSpc>
            </a:pPr>
            <a:r>
              <a:rPr lang="it-IT" sz="2400" noProof="1">
                <a:latin typeface="Cambria" panose="02040503050406030204" pitchFamily="18" charset="0"/>
              </a:rPr>
              <a:t>A inizio maggio i rappresentanti di Centrifuga incontrano quelli della «Prima rivista dei futuristi russi»: Pasternak conosce Majakovskij</a:t>
            </a:r>
          </a:p>
          <a:p>
            <a:pPr algn="just">
              <a:lnSpc>
                <a:spcPct val="100000"/>
              </a:lnSpc>
            </a:pPr>
            <a:endParaRPr lang="ru-RU" sz="2400" noProof="1">
              <a:latin typeface="Cambria" panose="02040503050406030204" pitchFamily="18" charset="0"/>
            </a:endParaRPr>
          </a:p>
          <a:p>
            <a:pPr algn="just">
              <a:lnSpc>
                <a:spcPct val="100000"/>
              </a:lnSpc>
            </a:pPr>
            <a:endParaRPr lang="it-IT" sz="2400" noProof="1">
              <a:latin typeface="Cambria" panose="02040503050406030204" pitchFamily="18" charset="0"/>
            </a:endParaRPr>
          </a:p>
        </p:txBody>
      </p:sp>
      <p:pic>
        <p:nvPicPr>
          <p:cNvPr id="2050" name="Picture 2">
            <a:extLst>
              <a:ext uri="{FF2B5EF4-FFF2-40B4-BE49-F238E27FC236}">
                <a16:creationId xmlns:a16="http://schemas.microsoft.com/office/drawing/2014/main" id="{E0B2946F-7FAD-3844-B3C9-7C534C62A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407" y="-43930"/>
            <a:ext cx="5191593" cy="6922123"/>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5ECFACF4-5944-A04A-9123-1AEABFA0ACD3}"/>
              </a:ext>
            </a:extLst>
          </p:cNvPr>
          <p:cNvSpPr>
            <a:spLocks noGrp="1"/>
          </p:cNvSpPr>
          <p:nvPr>
            <p:ph type="sldNum" sz="quarter" idx="12"/>
          </p:nvPr>
        </p:nvSpPr>
        <p:spPr/>
        <p:txBody>
          <a:bodyPr/>
          <a:lstStyle/>
          <a:p>
            <a:fld id="{3522A0C5-92CD-0A4E-8F54-3926D9C09B74}" type="slidenum">
              <a:rPr lang="it-IT" smtClean="0"/>
              <a:t>35</a:t>
            </a:fld>
            <a:endParaRPr lang="it-IT"/>
          </a:p>
        </p:txBody>
      </p:sp>
    </p:spTree>
    <p:extLst>
      <p:ext uri="{BB962C8B-B14F-4D97-AF65-F5344CB8AC3E}">
        <p14:creationId xmlns:p14="http://schemas.microsoft.com/office/powerpoint/2010/main" val="2342713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33E89269-C748-1143-86A0-9405D6C95D7D}"/>
              </a:ext>
            </a:extLst>
          </p:cNvPr>
          <p:cNvSpPr>
            <a:spLocks noGrp="1"/>
          </p:cNvSpPr>
          <p:nvPr>
            <p:ph idx="1"/>
          </p:nvPr>
        </p:nvSpPr>
        <p:spPr>
          <a:xfrm>
            <a:off x="415636" y="266007"/>
            <a:ext cx="10722034" cy="7032567"/>
          </a:xfrm>
        </p:spPr>
        <p:txBody>
          <a:bodyPr>
            <a:normAutofit/>
          </a:bodyPr>
          <a:lstStyle/>
          <a:p>
            <a:pPr marL="0" indent="0">
              <a:buNone/>
            </a:pPr>
            <a:r>
              <a:rPr lang="ru-RU" sz="2000" dirty="0">
                <a:latin typeface="Cambria" panose="02040503050406030204" pitchFamily="18" charset="0"/>
              </a:rPr>
              <a:t>Мне снилась осень в полусвете стекол,</a:t>
            </a:r>
            <a:br>
              <a:rPr lang="ru-RU" sz="2000" dirty="0">
                <a:latin typeface="Cambria" panose="02040503050406030204" pitchFamily="18" charset="0"/>
              </a:rPr>
            </a:br>
            <a:r>
              <a:rPr lang="ru-RU" sz="2000" dirty="0">
                <a:latin typeface="Cambria" panose="02040503050406030204" pitchFamily="18" charset="0"/>
              </a:rPr>
              <a:t>Терялась ты в снедающей гурьбе.</a:t>
            </a:r>
            <a:br>
              <a:rPr lang="ru-RU" sz="2000" dirty="0">
                <a:latin typeface="Cambria" panose="02040503050406030204" pitchFamily="18" charset="0"/>
              </a:rPr>
            </a:br>
            <a:r>
              <a:rPr lang="ru-RU" sz="2000" dirty="0">
                <a:latin typeface="Cambria" panose="02040503050406030204" pitchFamily="18" charset="0"/>
              </a:rPr>
              <a:t>Но, как с небес добывший крови сокол,</a:t>
            </a:r>
            <a:br>
              <a:rPr lang="ru-RU" sz="2000" dirty="0">
                <a:latin typeface="Cambria" panose="02040503050406030204" pitchFamily="18" charset="0"/>
              </a:rPr>
            </a:br>
            <a:r>
              <a:rPr lang="ru-RU" sz="2000" dirty="0">
                <a:latin typeface="Cambria" panose="02040503050406030204" pitchFamily="18" charset="0"/>
              </a:rPr>
              <a:t>Спускалось сердце на руку к тебе.</a:t>
            </a:r>
            <a:endParaRPr lang="it-IT" sz="2000" dirty="0">
              <a:latin typeface="Cambria" panose="02040503050406030204" pitchFamily="18" charset="0"/>
            </a:endParaRPr>
          </a:p>
          <a:p>
            <a:pPr marL="0" indent="0">
              <a:buNone/>
            </a:pPr>
            <a:r>
              <a:rPr lang="ru-RU" sz="2000" dirty="0">
                <a:latin typeface="Cambria" panose="02040503050406030204" pitchFamily="18" charset="0"/>
              </a:rPr>
              <a:t>Припомню-ль сон, я вижу эти стекла</a:t>
            </a:r>
            <a:br>
              <a:rPr lang="ru-RU" sz="2000" dirty="0">
                <a:latin typeface="Cambria" panose="02040503050406030204" pitchFamily="18" charset="0"/>
              </a:rPr>
            </a:br>
            <a:r>
              <a:rPr lang="ru-RU" sz="2000" dirty="0">
                <a:latin typeface="Cambria" panose="02040503050406030204" pitchFamily="18" charset="0"/>
              </a:rPr>
              <a:t>С кровавым плачем, плачем сентября;</a:t>
            </a:r>
            <a:br>
              <a:rPr lang="ru-RU" sz="2000" dirty="0">
                <a:latin typeface="Cambria" panose="02040503050406030204" pitchFamily="18" charset="0"/>
              </a:rPr>
            </a:br>
            <a:r>
              <a:rPr lang="ru-RU" sz="2000" dirty="0">
                <a:latin typeface="Cambria" panose="02040503050406030204" pitchFamily="18" charset="0"/>
              </a:rPr>
              <a:t>В речах гостей непроходимо глохла</a:t>
            </a:r>
            <a:br>
              <a:rPr lang="ru-RU" sz="2000" dirty="0">
                <a:latin typeface="Cambria" panose="02040503050406030204" pitchFamily="18" charset="0"/>
              </a:rPr>
            </a:br>
            <a:r>
              <a:rPr lang="ru-RU" sz="2000" dirty="0">
                <a:latin typeface="Cambria" panose="02040503050406030204" pitchFamily="18" charset="0"/>
              </a:rPr>
              <a:t>Гостиная ненастьем пустыря</a:t>
            </a:r>
            <a:r>
              <a:rPr lang="it-IT" sz="2000" dirty="0">
                <a:latin typeface="Cambria" panose="02040503050406030204" pitchFamily="18" charset="0"/>
              </a:rPr>
              <a:t>.</a:t>
            </a:r>
          </a:p>
          <a:p>
            <a:pPr marL="0" indent="0">
              <a:buNone/>
            </a:pPr>
            <a:r>
              <a:rPr lang="ru-RU" sz="2000" dirty="0">
                <a:latin typeface="Cambria" panose="02040503050406030204" pitchFamily="18" charset="0"/>
              </a:rPr>
              <a:t>В ней таял день своей лавиной рыхлой</a:t>
            </a:r>
            <a:br>
              <a:rPr lang="ru-RU" sz="2000" dirty="0">
                <a:latin typeface="Cambria" panose="02040503050406030204" pitchFamily="18" charset="0"/>
              </a:rPr>
            </a:br>
            <a:r>
              <a:rPr lang="ru-RU" sz="2000" dirty="0">
                <a:latin typeface="Cambria" panose="02040503050406030204" pitchFamily="18" charset="0"/>
              </a:rPr>
              <a:t>И таял кресел выцветавший шелк,</a:t>
            </a:r>
            <a:br>
              <a:rPr lang="ru-RU" sz="2000" dirty="0">
                <a:latin typeface="Cambria" panose="02040503050406030204" pitchFamily="18" charset="0"/>
              </a:rPr>
            </a:br>
            <a:r>
              <a:rPr lang="ru-RU" sz="2000" dirty="0">
                <a:latin typeface="Cambria" panose="02040503050406030204" pitchFamily="18" charset="0"/>
              </a:rPr>
              <a:t>Ты раньше всех, любимая, затихла,</a:t>
            </a:r>
            <a:br>
              <a:rPr lang="ru-RU" sz="2000" dirty="0">
                <a:latin typeface="Cambria" panose="02040503050406030204" pitchFamily="18" charset="0"/>
              </a:rPr>
            </a:br>
            <a:r>
              <a:rPr lang="ru-RU" sz="2000" dirty="0">
                <a:latin typeface="Cambria" panose="02040503050406030204" pitchFamily="18" charset="0"/>
              </a:rPr>
              <a:t>А за тобой и самый сон умолк</a:t>
            </a:r>
            <a:r>
              <a:rPr lang="it-IT" sz="2000" dirty="0">
                <a:latin typeface="Cambria" panose="02040503050406030204" pitchFamily="18" charset="0"/>
              </a:rPr>
              <a:t>.</a:t>
            </a:r>
          </a:p>
          <a:p>
            <a:pPr marL="0" indent="0">
              <a:buNone/>
            </a:pPr>
            <a:r>
              <a:rPr lang="ru-RU" sz="2000" dirty="0">
                <a:latin typeface="Cambria" panose="02040503050406030204" pitchFamily="18" charset="0"/>
              </a:rPr>
              <a:t>И – пробужденье. День осенний темен,</a:t>
            </a:r>
            <a:br>
              <a:rPr lang="ru-RU" sz="2000" dirty="0">
                <a:latin typeface="Cambria" panose="02040503050406030204" pitchFamily="18" charset="0"/>
              </a:rPr>
            </a:br>
            <a:r>
              <a:rPr lang="ru-RU" sz="2000" dirty="0">
                <a:latin typeface="Cambria" panose="02040503050406030204" pitchFamily="18" charset="0"/>
              </a:rPr>
              <a:t>И ветер – кормчим увозимых грез.</a:t>
            </a:r>
            <a:br>
              <a:rPr lang="ru-RU" sz="2000" dirty="0">
                <a:latin typeface="Cambria" panose="02040503050406030204" pitchFamily="18" charset="0"/>
              </a:rPr>
            </a:br>
            <a:r>
              <a:rPr lang="ru-RU" sz="2000" dirty="0">
                <a:latin typeface="Cambria" panose="02040503050406030204" pitchFamily="18" charset="0"/>
              </a:rPr>
              <a:t>За сном, как след роняемых соломин,</a:t>
            </a:r>
            <a:br>
              <a:rPr lang="ru-RU" sz="2000" dirty="0">
                <a:latin typeface="Cambria" panose="02040503050406030204" pitchFamily="18" charset="0"/>
              </a:rPr>
            </a:br>
            <a:r>
              <a:rPr lang="ru-RU" sz="2000" dirty="0">
                <a:latin typeface="Cambria" panose="02040503050406030204" pitchFamily="18" charset="0"/>
              </a:rPr>
              <a:t>Отсталое падение берез</a:t>
            </a:r>
            <a:r>
              <a:rPr lang="it-IT" sz="2000" dirty="0">
                <a:latin typeface="Cambria" panose="02040503050406030204" pitchFamily="18" charset="0"/>
              </a:rPr>
              <a:t>,</a:t>
            </a:r>
          </a:p>
          <a:p>
            <a:pPr marL="0" indent="0">
              <a:buNone/>
            </a:pPr>
            <a:r>
              <a:rPr lang="ru-RU" sz="2000" dirty="0">
                <a:latin typeface="Cambria" panose="02040503050406030204" pitchFamily="18" charset="0"/>
              </a:rPr>
              <a:t>Но в даль отбытья, в даль </a:t>
            </a:r>
            <a:r>
              <a:rPr lang="ru-RU" sz="2000" dirty="0" err="1">
                <a:latin typeface="Cambria" panose="02040503050406030204" pitchFamily="18" charset="0"/>
              </a:rPr>
              <a:t>летейской</a:t>
            </a:r>
            <a:r>
              <a:rPr lang="ru-RU" sz="2000" dirty="0">
                <a:latin typeface="Cambria" panose="02040503050406030204" pitchFamily="18" charset="0"/>
              </a:rPr>
              <a:t> гребли</a:t>
            </a:r>
            <a:br>
              <a:rPr lang="ru-RU" sz="2000" dirty="0">
                <a:latin typeface="Cambria" panose="02040503050406030204" pitchFamily="18" charset="0"/>
              </a:rPr>
            </a:br>
            <a:r>
              <a:rPr lang="ru-RU" sz="2000" dirty="0">
                <a:latin typeface="Cambria" panose="02040503050406030204" pitchFamily="18" charset="0"/>
              </a:rPr>
              <a:t>Грустя, грустя, гляжу я, блудный сын,</a:t>
            </a:r>
            <a:br>
              <a:rPr lang="ru-RU" sz="2000" dirty="0">
                <a:latin typeface="Cambria" panose="02040503050406030204" pitchFamily="18" charset="0"/>
              </a:rPr>
            </a:br>
            <a:r>
              <a:rPr lang="ru-RU" sz="2000" dirty="0">
                <a:latin typeface="Cambria" panose="02040503050406030204" pitchFamily="18" charset="0"/>
              </a:rPr>
              <a:t>И подберу, как брошенные стебли,</a:t>
            </a:r>
            <a:br>
              <a:rPr lang="ru-RU" sz="2000" dirty="0">
                <a:latin typeface="Cambria" panose="02040503050406030204" pitchFamily="18" charset="0"/>
              </a:rPr>
            </a:br>
            <a:r>
              <a:rPr lang="ru-RU" sz="2000" dirty="0">
                <a:latin typeface="Cambria" panose="02040503050406030204" pitchFamily="18" charset="0"/>
              </a:rPr>
              <a:t>Пути с волнистым посвистом трясин</a:t>
            </a:r>
            <a:r>
              <a:rPr lang="it-IT" sz="2000" dirty="0">
                <a:latin typeface="Cambria" panose="02040503050406030204" pitchFamily="18" charset="0"/>
              </a:rPr>
              <a:t>. (1913)</a:t>
            </a:r>
          </a:p>
        </p:txBody>
      </p:sp>
      <p:sp>
        <p:nvSpPr>
          <p:cNvPr id="4" name="CasellaDiTesto 3">
            <a:extLst>
              <a:ext uri="{FF2B5EF4-FFF2-40B4-BE49-F238E27FC236}">
                <a16:creationId xmlns:a16="http://schemas.microsoft.com/office/drawing/2014/main" id="{22F72665-A6FB-504A-BD05-690D05C34E48}"/>
              </a:ext>
            </a:extLst>
          </p:cNvPr>
          <p:cNvSpPr txBox="1"/>
          <p:nvPr/>
        </p:nvSpPr>
        <p:spPr>
          <a:xfrm>
            <a:off x="6866311" y="315883"/>
            <a:ext cx="4687052" cy="5940088"/>
          </a:xfrm>
          <a:prstGeom prst="rect">
            <a:avLst/>
          </a:prstGeom>
          <a:noFill/>
        </p:spPr>
        <p:txBody>
          <a:bodyPr wrap="none" rtlCol="0">
            <a:spAutoFit/>
          </a:bodyPr>
          <a:lstStyle/>
          <a:p>
            <a:r>
              <a:rPr lang="ru-RU" sz="2000" dirty="0">
                <a:latin typeface="Cambria" panose="02040503050406030204" pitchFamily="18" charset="0"/>
              </a:rPr>
              <a:t>Мне снилась осень в полусвете стекол,</a:t>
            </a:r>
            <a:br>
              <a:rPr lang="ru-RU" sz="2000" dirty="0">
                <a:latin typeface="Cambria" panose="02040503050406030204" pitchFamily="18" charset="0"/>
              </a:rPr>
            </a:br>
            <a:r>
              <a:rPr lang="ru-RU" sz="2000" i="1" dirty="0">
                <a:latin typeface="Cambria" panose="02040503050406030204" pitchFamily="18" charset="0"/>
              </a:rPr>
              <a:t>Друзья и</a:t>
            </a:r>
            <a:r>
              <a:rPr lang="ru-RU" sz="2000" dirty="0">
                <a:latin typeface="Cambria" panose="02040503050406030204" pitchFamily="18" charset="0"/>
              </a:rPr>
              <a:t> ты в </a:t>
            </a:r>
            <a:r>
              <a:rPr lang="ru-RU" sz="2000" i="1" dirty="0">
                <a:latin typeface="Cambria" panose="02040503050406030204" pitchFamily="18" charset="0"/>
              </a:rPr>
              <a:t>их шутовской</a:t>
            </a:r>
            <a:r>
              <a:rPr lang="ru-RU" sz="2000" dirty="0">
                <a:latin typeface="Cambria" panose="02040503050406030204" pitchFamily="18" charset="0"/>
              </a:rPr>
              <a:t> гурьбе,</a:t>
            </a:r>
            <a:br>
              <a:rPr lang="ru-RU" sz="2000" dirty="0">
                <a:latin typeface="Cambria" panose="02040503050406030204" pitchFamily="18" charset="0"/>
              </a:rPr>
            </a:br>
            <a:r>
              <a:rPr lang="ru-RU" sz="2000" i="1" dirty="0">
                <a:latin typeface="Cambria" panose="02040503050406030204" pitchFamily="18" charset="0"/>
              </a:rPr>
              <a:t>И</a:t>
            </a:r>
            <a:r>
              <a:rPr lang="ru-RU" sz="2000" dirty="0">
                <a:latin typeface="Cambria" panose="02040503050406030204" pitchFamily="18" charset="0"/>
              </a:rPr>
              <a:t>, как с небес добывший крови сокол,</a:t>
            </a:r>
            <a:br>
              <a:rPr lang="ru-RU" sz="2000" dirty="0">
                <a:latin typeface="Cambria" panose="02040503050406030204" pitchFamily="18" charset="0"/>
              </a:rPr>
            </a:br>
            <a:r>
              <a:rPr lang="ru-RU" sz="2000" dirty="0">
                <a:latin typeface="Cambria" panose="02040503050406030204" pitchFamily="18" charset="0"/>
              </a:rPr>
              <a:t>Спускалось сердце на руку к тебе.</a:t>
            </a:r>
            <a:endParaRPr lang="it-IT" sz="2000" dirty="0">
              <a:latin typeface="Cambria" panose="02040503050406030204" pitchFamily="18" charset="0"/>
            </a:endParaRPr>
          </a:p>
          <a:p>
            <a:endParaRPr lang="it-IT" sz="2000" dirty="0">
              <a:latin typeface="Cambria" panose="02040503050406030204" pitchFamily="18" charset="0"/>
            </a:endParaRPr>
          </a:p>
          <a:p>
            <a:r>
              <a:rPr lang="ru-RU" sz="2000" i="1" dirty="0">
                <a:latin typeface="Cambria" panose="02040503050406030204" pitchFamily="18" charset="0"/>
              </a:rPr>
              <a:t>Но время шло и старилось, и </a:t>
            </a:r>
            <a:r>
              <a:rPr lang="ru-RU" sz="2000" dirty="0">
                <a:latin typeface="Cambria" panose="02040503050406030204" pitchFamily="18" charset="0"/>
              </a:rPr>
              <a:t>глохло</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И паволокой рамы серебря,</a:t>
            </a:r>
            <a:br>
              <a:rPr lang="ru-RU" sz="2000" i="1" dirty="0">
                <a:latin typeface="Cambria" panose="02040503050406030204" pitchFamily="18" charset="0"/>
              </a:rPr>
            </a:br>
            <a:r>
              <a:rPr lang="ru-RU" sz="2000" i="1" dirty="0">
                <a:latin typeface="Cambria" panose="02040503050406030204" pitchFamily="18" charset="0"/>
              </a:rPr>
              <a:t>Заря из сада обдавала </a:t>
            </a:r>
            <a:r>
              <a:rPr lang="ru-RU" sz="2000" dirty="0">
                <a:latin typeface="Cambria" panose="02040503050406030204" pitchFamily="18" charset="0"/>
              </a:rPr>
              <a:t>стекла</a:t>
            </a:r>
            <a:br>
              <a:rPr lang="ru-RU" sz="2000" i="1" dirty="0">
                <a:latin typeface="Cambria" panose="02040503050406030204" pitchFamily="18" charset="0"/>
              </a:rPr>
            </a:br>
            <a:r>
              <a:rPr lang="ru-RU" sz="2000" dirty="0">
                <a:latin typeface="Cambria" panose="02040503050406030204" pitchFamily="18" charset="0"/>
              </a:rPr>
              <a:t>Кровавыми</a:t>
            </a:r>
            <a:r>
              <a:rPr lang="ru-RU" sz="2000" i="1" dirty="0">
                <a:latin typeface="Cambria" panose="02040503050406030204" pitchFamily="18" charset="0"/>
              </a:rPr>
              <a:t> слезами </a:t>
            </a:r>
            <a:r>
              <a:rPr lang="ru-RU" sz="2000" dirty="0">
                <a:latin typeface="Cambria" panose="02040503050406030204" pitchFamily="18" charset="0"/>
              </a:rPr>
              <a:t>сентября</a:t>
            </a:r>
            <a:r>
              <a:rPr lang="ru-RU" sz="2000" i="1" dirty="0">
                <a:latin typeface="Cambria" panose="02040503050406030204" pitchFamily="18" charset="0"/>
              </a:rPr>
              <a:t>.</a:t>
            </a:r>
            <a:endParaRPr lang="it-IT" sz="2000" i="1" dirty="0">
              <a:latin typeface="Cambria" panose="02040503050406030204" pitchFamily="18" charset="0"/>
            </a:endParaRPr>
          </a:p>
          <a:p>
            <a:endParaRPr lang="it-IT" sz="2000" i="1" dirty="0">
              <a:latin typeface="Cambria" panose="02040503050406030204" pitchFamily="18" charset="0"/>
            </a:endParaRPr>
          </a:p>
          <a:p>
            <a:r>
              <a:rPr lang="ru-RU" sz="2000" i="1" dirty="0">
                <a:latin typeface="Cambria" panose="02040503050406030204" pitchFamily="18" charset="0"/>
              </a:rPr>
              <a:t>Но время шло и старилось. И </a:t>
            </a:r>
            <a:r>
              <a:rPr lang="ru-RU" sz="2000" dirty="0">
                <a:latin typeface="Cambria" panose="02040503050406030204" pitchFamily="18" charset="0"/>
              </a:rPr>
              <a:t>рыхлый</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Как лед, трещал и </a:t>
            </a:r>
            <a:r>
              <a:rPr lang="ru-RU" sz="2000" dirty="0">
                <a:latin typeface="Cambria" panose="02040503050406030204" pitchFamily="18" charset="0"/>
              </a:rPr>
              <a:t>таял</a:t>
            </a:r>
            <a:r>
              <a:rPr lang="ru-RU" sz="2000" i="1" dirty="0">
                <a:latin typeface="Cambria" panose="02040503050406030204" pitchFamily="18" charset="0"/>
              </a:rPr>
              <a:t> </a:t>
            </a:r>
            <a:r>
              <a:rPr lang="ru-RU" sz="2000" dirty="0">
                <a:latin typeface="Cambria" panose="02040503050406030204" pitchFamily="18" charset="0"/>
              </a:rPr>
              <a:t>кресел</a:t>
            </a:r>
            <a:r>
              <a:rPr lang="ru-RU" sz="2000" i="1" dirty="0">
                <a:latin typeface="Cambria" panose="02040503050406030204" pitchFamily="18" charset="0"/>
              </a:rPr>
              <a:t> </a:t>
            </a:r>
            <a:r>
              <a:rPr lang="ru-RU" sz="2000" dirty="0">
                <a:latin typeface="Cambria" panose="02040503050406030204" pitchFamily="18" charset="0"/>
              </a:rPr>
              <a:t>шелк</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Вдруг, громкая, запнулась </a:t>
            </a:r>
            <a:r>
              <a:rPr lang="ru-RU" sz="2000" dirty="0">
                <a:latin typeface="Cambria" panose="02040503050406030204" pitchFamily="18" charset="0"/>
              </a:rPr>
              <a:t>ты</a:t>
            </a:r>
            <a:r>
              <a:rPr lang="ru-RU" sz="2000" i="1" dirty="0">
                <a:latin typeface="Cambria" panose="02040503050406030204" pitchFamily="18" charset="0"/>
              </a:rPr>
              <a:t> и </a:t>
            </a:r>
            <a:r>
              <a:rPr lang="ru-RU" sz="2000" dirty="0">
                <a:latin typeface="Cambria" panose="02040503050406030204" pitchFamily="18" charset="0"/>
              </a:rPr>
              <a:t>стихла</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И </a:t>
            </a:r>
            <a:r>
              <a:rPr lang="ru-RU" sz="2000" dirty="0">
                <a:latin typeface="Cambria" panose="02040503050406030204" pitchFamily="18" charset="0"/>
              </a:rPr>
              <a:t>сон</a:t>
            </a:r>
            <a:r>
              <a:rPr lang="ru-RU" sz="2000" i="1" dirty="0">
                <a:latin typeface="Cambria" panose="02040503050406030204" pitchFamily="18" charset="0"/>
              </a:rPr>
              <a:t>, как отзвук колокола, </a:t>
            </a:r>
            <a:r>
              <a:rPr lang="ru-RU" sz="2000" dirty="0">
                <a:latin typeface="Cambria" panose="02040503050406030204" pitchFamily="18" charset="0"/>
              </a:rPr>
              <a:t>смолк</a:t>
            </a:r>
            <a:r>
              <a:rPr lang="ru-RU" sz="2000" i="1" dirty="0">
                <a:latin typeface="Cambria" panose="02040503050406030204" pitchFamily="18" charset="0"/>
              </a:rPr>
              <a:t>.</a:t>
            </a:r>
            <a:endParaRPr lang="it-IT" sz="2000" i="1" dirty="0">
              <a:latin typeface="Cambria" panose="02040503050406030204" pitchFamily="18" charset="0"/>
            </a:endParaRPr>
          </a:p>
          <a:p>
            <a:endParaRPr lang="it-IT" sz="2000" i="1" dirty="0">
              <a:latin typeface="Cambria" panose="02040503050406030204" pitchFamily="18" charset="0"/>
            </a:endParaRPr>
          </a:p>
          <a:p>
            <a:r>
              <a:rPr lang="ru-RU" sz="2000" i="1" dirty="0">
                <a:latin typeface="Cambria" panose="02040503050406030204" pitchFamily="18" charset="0"/>
              </a:rPr>
              <a:t>Я пробудился. Был, как осень, </a:t>
            </a:r>
            <a:r>
              <a:rPr lang="ru-RU" sz="2000" dirty="0">
                <a:latin typeface="Cambria" panose="02040503050406030204" pitchFamily="18" charset="0"/>
              </a:rPr>
              <a:t>темен</a:t>
            </a:r>
            <a:br>
              <a:rPr lang="ru-RU" sz="2000" i="1" dirty="0">
                <a:latin typeface="Cambria" panose="02040503050406030204" pitchFamily="18" charset="0"/>
              </a:rPr>
            </a:br>
            <a:r>
              <a:rPr lang="ru-RU" sz="2000" i="1" dirty="0">
                <a:latin typeface="Cambria" panose="02040503050406030204" pitchFamily="18" charset="0"/>
              </a:rPr>
              <a:t>Рассвет,</a:t>
            </a:r>
            <a:r>
              <a:rPr lang="ru-RU" sz="2000" dirty="0">
                <a:latin typeface="Cambria" panose="02040503050406030204" pitchFamily="18" charset="0"/>
              </a:rPr>
              <a:t> и ветер</a:t>
            </a:r>
            <a:r>
              <a:rPr lang="ru-RU" sz="2000" i="1" dirty="0">
                <a:latin typeface="Cambria" panose="02040503050406030204" pitchFamily="18" charset="0"/>
              </a:rPr>
              <a:t>, удаляясь, нес,</a:t>
            </a:r>
            <a:br>
              <a:rPr lang="ru-RU" sz="2000" i="1" dirty="0">
                <a:latin typeface="Cambria" panose="02040503050406030204" pitchFamily="18" charset="0"/>
              </a:rPr>
            </a:br>
            <a:r>
              <a:rPr lang="ru-RU" sz="2000" i="1" dirty="0">
                <a:latin typeface="Cambria" panose="02040503050406030204" pitchFamily="18" charset="0"/>
              </a:rPr>
              <a:t>Как за возом бегущий дождь </a:t>
            </a:r>
            <a:r>
              <a:rPr lang="ru-RU" sz="2000" dirty="0">
                <a:latin typeface="Cambria" panose="02040503050406030204" pitchFamily="18" charset="0"/>
              </a:rPr>
              <a:t>соломин</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Гряду бегущих по небу </a:t>
            </a:r>
            <a:r>
              <a:rPr lang="ru-RU" sz="2000" dirty="0">
                <a:latin typeface="Cambria" panose="02040503050406030204" pitchFamily="18" charset="0"/>
              </a:rPr>
              <a:t>берез</a:t>
            </a:r>
            <a:r>
              <a:rPr lang="ru-RU" sz="2000" i="1" dirty="0">
                <a:latin typeface="Cambria" panose="02040503050406030204" pitchFamily="18" charset="0"/>
              </a:rPr>
              <a:t>.</a:t>
            </a:r>
            <a:r>
              <a:rPr lang="it-IT" sz="2000" i="1" dirty="0">
                <a:latin typeface="Cambria" panose="02040503050406030204" pitchFamily="18" charset="0"/>
              </a:rPr>
              <a:t>  </a:t>
            </a:r>
            <a:r>
              <a:rPr lang="it-IT" sz="2000" dirty="0">
                <a:latin typeface="Cambria" panose="02040503050406030204" pitchFamily="18" charset="0"/>
              </a:rPr>
              <a:t>(1928)</a:t>
            </a:r>
          </a:p>
        </p:txBody>
      </p:sp>
    </p:spTree>
    <p:extLst>
      <p:ext uri="{BB962C8B-B14F-4D97-AF65-F5344CB8AC3E}">
        <p14:creationId xmlns:p14="http://schemas.microsoft.com/office/powerpoint/2010/main" val="1465960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33E89269-C748-1143-86A0-9405D6C95D7D}"/>
              </a:ext>
            </a:extLst>
          </p:cNvPr>
          <p:cNvSpPr>
            <a:spLocks noGrp="1"/>
          </p:cNvSpPr>
          <p:nvPr>
            <p:ph idx="1"/>
          </p:nvPr>
        </p:nvSpPr>
        <p:spPr>
          <a:xfrm>
            <a:off x="415636" y="266007"/>
            <a:ext cx="10722034" cy="7032567"/>
          </a:xfrm>
        </p:spPr>
        <p:txBody>
          <a:bodyPr>
            <a:normAutofit/>
          </a:bodyPr>
          <a:lstStyle/>
          <a:p>
            <a:pPr marL="0" indent="0">
              <a:buNone/>
            </a:pPr>
            <a:r>
              <a:rPr lang="ru-RU" sz="2000" dirty="0">
                <a:latin typeface="Cambria" panose="02040503050406030204" pitchFamily="18" charset="0"/>
              </a:rPr>
              <a:t>Мне снилась осень в полусвете стекол,</a:t>
            </a:r>
            <a:br>
              <a:rPr lang="ru-RU" sz="2000" dirty="0">
                <a:latin typeface="Cambria" panose="02040503050406030204" pitchFamily="18" charset="0"/>
              </a:rPr>
            </a:br>
            <a:r>
              <a:rPr lang="ru-RU" sz="2000" dirty="0">
                <a:latin typeface="Cambria" panose="02040503050406030204" pitchFamily="18" charset="0"/>
              </a:rPr>
              <a:t>Терялась ты в снедающей гурьбе.</a:t>
            </a:r>
            <a:br>
              <a:rPr lang="ru-RU" sz="2000" dirty="0">
                <a:latin typeface="Cambria" panose="02040503050406030204" pitchFamily="18" charset="0"/>
              </a:rPr>
            </a:br>
            <a:r>
              <a:rPr lang="ru-RU" sz="2000" dirty="0">
                <a:latin typeface="Cambria" panose="02040503050406030204" pitchFamily="18" charset="0"/>
              </a:rPr>
              <a:t>Но, как с небес добывший крови сокол,</a:t>
            </a:r>
            <a:br>
              <a:rPr lang="ru-RU" sz="2000" dirty="0">
                <a:latin typeface="Cambria" panose="02040503050406030204" pitchFamily="18" charset="0"/>
              </a:rPr>
            </a:br>
            <a:r>
              <a:rPr lang="ru-RU" sz="2000" dirty="0">
                <a:latin typeface="Cambria" panose="02040503050406030204" pitchFamily="18" charset="0"/>
              </a:rPr>
              <a:t>Спускалось сердце на руку к тебе.</a:t>
            </a:r>
            <a:endParaRPr lang="it-IT" sz="2000" dirty="0">
              <a:latin typeface="Cambria" panose="02040503050406030204" pitchFamily="18" charset="0"/>
            </a:endParaRPr>
          </a:p>
          <a:p>
            <a:pPr marL="0" indent="0">
              <a:buNone/>
            </a:pPr>
            <a:r>
              <a:rPr lang="ru-RU" sz="2000" dirty="0">
                <a:latin typeface="Cambria" panose="02040503050406030204" pitchFamily="18" charset="0"/>
              </a:rPr>
              <a:t>Припомню-ль сон, я вижу эти стекла</a:t>
            </a:r>
            <a:br>
              <a:rPr lang="ru-RU" sz="2000" dirty="0">
                <a:latin typeface="Cambria" panose="02040503050406030204" pitchFamily="18" charset="0"/>
              </a:rPr>
            </a:br>
            <a:r>
              <a:rPr lang="ru-RU" sz="2000" dirty="0">
                <a:latin typeface="Cambria" panose="02040503050406030204" pitchFamily="18" charset="0"/>
              </a:rPr>
              <a:t>С кровавым плачем, плачем сентября;</a:t>
            </a:r>
            <a:br>
              <a:rPr lang="ru-RU" sz="2000" dirty="0">
                <a:latin typeface="Cambria" panose="02040503050406030204" pitchFamily="18" charset="0"/>
              </a:rPr>
            </a:br>
            <a:r>
              <a:rPr lang="ru-RU" sz="2000" dirty="0">
                <a:latin typeface="Cambria" panose="02040503050406030204" pitchFamily="18" charset="0"/>
              </a:rPr>
              <a:t>В речах гостей непроходимо глохла</a:t>
            </a:r>
            <a:br>
              <a:rPr lang="ru-RU" sz="2000" dirty="0">
                <a:latin typeface="Cambria" panose="02040503050406030204" pitchFamily="18" charset="0"/>
              </a:rPr>
            </a:br>
            <a:r>
              <a:rPr lang="ru-RU" sz="2000" dirty="0">
                <a:latin typeface="Cambria" panose="02040503050406030204" pitchFamily="18" charset="0"/>
              </a:rPr>
              <a:t>Гостиная ненастьем пустыря</a:t>
            </a:r>
            <a:r>
              <a:rPr lang="it-IT" sz="2000" dirty="0">
                <a:latin typeface="Cambria" panose="02040503050406030204" pitchFamily="18" charset="0"/>
              </a:rPr>
              <a:t>.</a:t>
            </a:r>
          </a:p>
          <a:p>
            <a:pPr marL="0" indent="0">
              <a:buNone/>
            </a:pPr>
            <a:r>
              <a:rPr lang="ru-RU" sz="2000" dirty="0">
                <a:latin typeface="Cambria" panose="02040503050406030204" pitchFamily="18" charset="0"/>
              </a:rPr>
              <a:t>В ней таял день своей лавиной рыхлой</a:t>
            </a:r>
            <a:br>
              <a:rPr lang="ru-RU" sz="2000" dirty="0">
                <a:latin typeface="Cambria" panose="02040503050406030204" pitchFamily="18" charset="0"/>
              </a:rPr>
            </a:br>
            <a:r>
              <a:rPr lang="ru-RU" sz="2000" dirty="0">
                <a:latin typeface="Cambria" panose="02040503050406030204" pitchFamily="18" charset="0"/>
              </a:rPr>
              <a:t>И таял кресел выцветавший шелк,</a:t>
            </a:r>
            <a:br>
              <a:rPr lang="ru-RU" sz="2000" dirty="0">
                <a:latin typeface="Cambria" panose="02040503050406030204" pitchFamily="18" charset="0"/>
              </a:rPr>
            </a:br>
            <a:r>
              <a:rPr lang="ru-RU" sz="2000" dirty="0">
                <a:latin typeface="Cambria" panose="02040503050406030204" pitchFamily="18" charset="0"/>
              </a:rPr>
              <a:t>Ты раньше всех, любимая, затихла,</a:t>
            </a:r>
            <a:br>
              <a:rPr lang="ru-RU" sz="2000" dirty="0">
                <a:latin typeface="Cambria" panose="02040503050406030204" pitchFamily="18" charset="0"/>
              </a:rPr>
            </a:br>
            <a:r>
              <a:rPr lang="ru-RU" sz="2000" dirty="0">
                <a:latin typeface="Cambria" panose="02040503050406030204" pitchFamily="18" charset="0"/>
              </a:rPr>
              <a:t>А за тобой и самый сон умолк</a:t>
            </a:r>
            <a:r>
              <a:rPr lang="it-IT" sz="2000" dirty="0">
                <a:latin typeface="Cambria" panose="02040503050406030204" pitchFamily="18" charset="0"/>
              </a:rPr>
              <a:t>.</a:t>
            </a:r>
          </a:p>
          <a:p>
            <a:pPr marL="0" indent="0">
              <a:buNone/>
            </a:pPr>
            <a:r>
              <a:rPr lang="ru-RU" sz="2000" dirty="0">
                <a:latin typeface="Cambria" panose="02040503050406030204" pitchFamily="18" charset="0"/>
              </a:rPr>
              <a:t>И – пробужденье. День осенний темен,</a:t>
            </a:r>
            <a:br>
              <a:rPr lang="ru-RU" sz="2000" dirty="0">
                <a:latin typeface="Cambria" panose="02040503050406030204" pitchFamily="18" charset="0"/>
              </a:rPr>
            </a:br>
            <a:r>
              <a:rPr lang="ru-RU" sz="2000" dirty="0">
                <a:latin typeface="Cambria" panose="02040503050406030204" pitchFamily="18" charset="0"/>
              </a:rPr>
              <a:t>И ветер – кормчим увозимых грез.</a:t>
            </a:r>
            <a:br>
              <a:rPr lang="ru-RU" sz="2000" dirty="0">
                <a:latin typeface="Cambria" panose="02040503050406030204" pitchFamily="18" charset="0"/>
              </a:rPr>
            </a:br>
            <a:r>
              <a:rPr lang="ru-RU" sz="2000" dirty="0">
                <a:latin typeface="Cambria" panose="02040503050406030204" pitchFamily="18" charset="0"/>
              </a:rPr>
              <a:t>За сном, как след роняемых соломин,</a:t>
            </a:r>
            <a:br>
              <a:rPr lang="ru-RU" sz="2000" dirty="0">
                <a:latin typeface="Cambria" panose="02040503050406030204" pitchFamily="18" charset="0"/>
              </a:rPr>
            </a:br>
            <a:r>
              <a:rPr lang="ru-RU" sz="2000" dirty="0">
                <a:latin typeface="Cambria" panose="02040503050406030204" pitchFamily="18" charset="0"/>
              </a:rPr>
              <a:t>Отсталое падение берез</a:t>
            </a:r>
            <a:r>
              <a:rPr lang="it-IT" sz="2000" dirty="0">
                <a:latin typeface="Cambria" panose="02040503050406030204" pitchFamily="18" charset="0"/>
              </a:rPr>
              <a:t>,</a:t>
            </a:r>
          </a:p>
          <a:p>
            <a:pPr marL="0" indent="0">
              <a:buNone/>
            </a:pPr>
            <a:r>
              <a:rPr lang="ru-RU" sz="2000" dirty="0">
                <a:latin typeface="Cambria" panose="02040503050406030204" pitchFamily="18" charset="0"/>
              </a:rPr>
              <a:t>Но в даль отбытья, в даль </a:t>
            </a:r>
            <a:r>
              <a:rPr lang="ru-RU" sz="2000" dirty="0" err="1">
                <a:latin typeface="Cambria" panose="02040503050406030204" pitchFamily="18" charset="0"/>
              </a:rPr>
              <a:t>летейской</a:t>
            </a:r>
            <a:r>
              <a:rPr lang="ru-RU" sz="2000" dirty="0">
                <a:latin typeface="Cambria" panose="02040503050406030204" pitchFamily="18" charset="0"/>
              </a:rPr>
              <a:t> гребли</a:t>
            </a:r>
            <a:br>
              <a:rPr lang="ru-RU" sz="2000" dirty="0">
                <a:latin typeface="Cambria" panose="02040503050406030204" pitchFamily="18" charset="0"/>
              </a:rPr>
            </a:br>
            <a:r>
              <a:rPr lang="ru-RU" sz="2000" dirty="0">
                <a:latin typeface="Cambria" panose="02040503050406030204" pitchFamily="18" charset="0"/>
              </a:rPr>
              <a:t>Грустя, грустя, гляжу я, блудный сын,</a:t>
            </a:r>
            <a:br>
              <a:rPr lang="ru-RU" sz="2000" dirty="0">
                <a:latin typeface="Cambria" panose="02040503050406030204" pitchFamily="18" charset="0"/>
              </a:rPr>
            </a:br>
            <a:r>
              <a:rPr lang="ru-RU" sz="2000" dirty="0">
                <a:latin typeface="Cambria" panose="02040503050406030204" pitchFamily="18" charset="0"/>
              </a:rPr>
              <a:t>И подберу, как брошенные стебли,</a:t>
            </a:r>
            <a:br>
              <a:rPr lang="ru-RU" sz="2000" dirty="0">
                <a:latin typeface="Cambria" panose="02040503050406030204" pitchFamily="18" charset="0"/>
              </a:rPr>
            </a:br>
            <a:r>
              <a:rPr lang="ru-RU" sz="2000" dirty="0">
                <a:latin typeface="Cambria" panose="02040503050406030204" pitchFamily="18" charset="0"/>
              </a:rPr>
              <a:t>Пути с волнистым посвистом трясин</a:t>
            </a:r>
            <a:r>
              <a:rPr lang="it-IT" sz="2000" dirty="0">
                <a:latin typeface="Cambria" panose="02040503050406030204" pitchFamily="18" charset="0"/>
              </a:rPr>
              <a:t>. (1913)</a:t>
            </a:r>
          </a:p>
        </p:txBody>
      </p:sp>
      <p:sp>
        <p:nvSpPr>
          <p:cNvPr id="4" name="CasellaDiTesto 3">
            <a:extLst>
              <a:ext uri="{FF2B5EF4-FFF2-40B4-BE49-F238E27FC236}">
                <a16:creationId xmlns:a16="http://schemas.microsoft.com/office/drawing/2014/main" id="{22F72665-A6FB-504A-BD05-690D05C34E48}"/>
              </a:ext>
            </a:extLst>
          </p:cNvPr>
          <p:cNvSpPr txBox="1"/>
          <p:nvPr/>
        </p:nvSpPr>
        <p:spPr>
          <a:xfrm>
            <a:off x="6866311" y="315883"/>
            <a:ext cx="4687052" cy="5940088"/>
          </a:xfrm>
          <a:prstGeom prst="rect">
            <a:avLst/>
          </a:prstGeom>
          <a:noFill/>
        </p:spPr>
        <p:txBody>
          <a:bodyPr wrap="none" rtlCol="0">
            <a:spAutoFit/>
          </a:bodyPr>
          <a:lstStyle/>
          <a:p>
            <a:r>
              <a:rPr lang="ru-RU" sz="2000" dirty="0">
                <a:latin typeface="Cambria" panose="02040503050406030204" pitchFamily="18" charset="0"/>
              </a:rPr>
              <a:t>Мне снилась осень в полусвете стекол,</a:t>
            </a:r>
            <a:br>
              <a:rPr lang="ru-RU" sz="2000" dirty="0">
                <a:latin typeface="Cambria" panose="02040503050406030204" pitchFamily="18" charset="0"/>
              </a:rPr>
            </a:br>
            <a:r>
              <a:rPr lang="ru-RU" sz="2000" i="1" dirty="0">
                <a:latin typeface="Cambria" panose="02040503050406030204" pitchFamily="18" charset="0"/>
              </a:rPr>
              <a:t>Друзья и</a:t>
            </a:r>
            <a:r>
              <a:rPr lang="ru-RU" sz="2000" dirty="0">
                <a:latin typeface="Cambria" panose="02040503050406030204" pitchFamily="18" charset="0"/>
              </a:rPr>
              <a:t> ты в </a:t>
            </a:r>
            <a:r>
              <a:rPr lang="ru-RU" sz="2000" i="1" dirty="0">
                <a:latin typeface="Cambria" panose="02040503050406030204" pitchFamily="18" charset="0"/>
              </a:rPr>
              <a:t>их шутовской</a:t>
            </a:r>
            <a:r>
              <a:rPr lang="ru-RU" sz="2000" dirty="0">
                <a:latin typeface="Cambria" panose="02040503050406030204" pitchFamily="18" charset="0"/>
              </a:rPr>
              <a:t> гурьбе,</a:t>
            </a:r>
            <a:br>
              <a:rPr lang="ru-RU" sz="2000" dirty="0">
                <a:latin typeface="Cambria" panose="02040503050406030204" pitchFamily="18" charset="0"/>
              </a:rPr>
            </a:br>
            <a:r>
              <a:rPr lang="ru-RU" sz="2000" i="1" dirty="0">
                <a:latin typeface="Cambria" panose="02040503050406030204" pitchFamily="18" charset="0"/>
              </a:rPr>
              <a:t>И</a:t>
            </a:r>
            <a:r>
              <a:rPr lang="ru-RU" sz="2000" dirty="0">
                <a:latin typeface="Cambria" panose="02040503050406030204" pitchFamily="18" charset="0"/>
              </a:rPr>
              <a:t>, как с небес добывший крови сокол,</a:t>
            </a:r>
            <a:br>
              <a:rPr lang="ru-RU" sz="2000" dirty="0">
                <a:latin typeface="Cambria" panose="02040503050406030204" pitchFamily="18" charset="0"/>
              </a:rPr>
            </a:br>
            <a:r>
              <a:rPr lang="ru-RU" sz="2000" dirty="0">
                <a:latin typeface="Cambria" panose="02040503050406030204" pitchFamily="18" charset="0"/>
              </a:rPr>
              <a:t>Спускалось сердце на руку к тебе.</a:t>
            </a:r>
            <a:endParaRPr lang="it-IT" sz="2000" dirty="0">
              <a:latin typeface="Cambria" panose="02040503050406030204" pitchFamily="18" charset="0"/>
            </a:endParaRPr>
          </a:p>
          <a:p>
            <a:endParaRPr lang="it-IT" sz="2000" dirty="0">
              <a:latin typeface="Cambria" panose="02040503050406030204" pitchFamily="18" charset="0"/>
            </a:endParaRPr>
          </a:p>
          <a:p>
            <a:r>
              <a:rPr lang="ru-RU" sz="2000" i="1" dirty="0">
                <a:latin typeface="Cambria" panose="02040503050406030204" pitchFamily="18" charset="0"/>
              </a:rPr>
              <a:t>Но время шло и старилось, и </a:t>
            </a:r>
            <a:r>
              <a:rPr lang="ru-RU" sz="2000" dirty="0">
                <a:latin typeface="Cambria" panose="02040503050406030204" pitchFamily="18" charset="0"/>
              </a:rPr>
              <a:t>глохло</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И паволокой рамы серебря,</a:t>
            </a:r>
            <a:br>
              <a:rPr lang="ru-RU" sz="2000" i="1" dirty="0">
                <a:latin typeface="Cambria" panose="02040503050406030204" pitchFamily="18" charset="0"/>
              </a:rPr>
            </a:br>
            <a:r>
              <a:rPr lang="ru-RU" sz="2000" i="1" dirty="0">
                <a:latin typeface="Cambria" panose="02040503050406030204" pitchFamily="18" charset="0"/>
              </a:rPr>
              <a:t>Заря из сада обдавала </a:t>
            </a:r>
            <a:r>
              <a:rPr lang="ru-RU" sz="2000" dirty="0">
                <a:latin typeface="Cambria" panose="02040503050406030204" pitchFamily="18" charset="0"/>
              </a:rPr>
              <a:t>стекла</a:t>
            </a:r>
            <a:br>
              <a:rPr lang="ru-RU" sz="2000" i="1" dirty="0">
                <a:latin typeface="Cambria" panose="02040503050406030204" pitchFamily="18" charset="0"/>
              </a:rPr>
            </a:br>
            <a:r>
              <a:rPr lang="ru-RU" sz="2000" dirty="0">
                <a:latin typeface="Cambria" panose="02040503050406030204" pitchFamily="18" charset="0"/>
              </a:rPr>
              <a:t>Кровавыми</a:t>
            </a:r>
            <a:r>
              <a:rPr lang="ru-RU" sz="2000" i="1" dirty="0">
                <a:latin typeface="Cambria" panose="02040503050406030204" pitchFamily="18" charset="0"/>
              </a:rPr>
              <a:t> слезами </a:t>
            </a:r>
            <a:r>
              <a:rPr lang="ru-RU" sz="2000" dirty="0">
                <a:latin typeface="Cambria" panose="02040503050406030204" pitchFamily="18" charset="0"/>
              </a:rPr>
              <a:t>сентября</a:t>
            </a:r>
            <a:r>
              <a:rPr lang="ru-RU" sz="2000" i="1" dirty="0">
                <a:latin typeface="Cambria" panose="02040503050406030204" pitchFamily="18" charset="0"/>
              </a:rPr>
              <a:t>.</a:t>
            </a:r>
            <a:endParaRPr lang="it-IT" sz="2000" i="1" dirty="0">
              <a:latin typeface="Cambria" panose="02040503050406030204" pitchFamily="18" charset="0"/>
            </a:endParaRPr>
          </a:p>
          <a:p>
            <a:endParaRPr lang="it-IT" sz="2000" i="1" dirty="0">
              <a:latin typeface="Cambria" panose="02040503050406030204" pitchFamily="18" charset="0"/>
            </a:endParaRPr>
          </a:p>
          <a:p>
            <a:r>
              <a:rPr lang="ru-RU" sz="2000" i="1" dirty="0">
                <a:latin typeface="Cambria" panose="02040503050406030204" pitchFamily="18" charset="0"/>
              </a:rPr>
              <a:t>Но время шло и старилось. И </a:t>
            </a:r>
            <a:r>
              <a:rPr lang="ru-RU" sz="2000" dirty="0">
                <a:latin typeface="Cambria" panose="02040503050406030204" pitchFamily="18" charset="0"/>
              </a:rPr>
              <a:t>рыхлый</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Как лед, трещал и </a:t>
            </a:r>
            <a:r>
              <a:rPr lang="ru-RU" sz="2000" dirty="0">
                <a:latin typeface="Cambria" panose="02040503050406030204" pitchFamily="18" charset="0"/>
              </a:rPr>
              <a:t>таял</a:t>
            </a:r>
            <a:r>
              <a:rPr lang="ru-RU" sz="2000" i="1" dirty="0">
                <a:latin typeface="Cambria" panose="02040503050406030204" pitchFamily="18" charset="0"/>
              </a:rPr>
              <a:t> </a:t>
            </a:r>
            <a:r>
              <a:rPr lang="ru-RU" sz="2000" dirty="0">
                <a:latin typeface="Cambria" panose="02040503050406030204" pitchFamily="18" charset="0"/>
              </a:rPr>
              <a:t>кресел</a:t>
            </a:r>
            <a:r>
              <a:rPr lang="ru-RU" sz="2000" i="1" dirty="0">
                <a:latin typeface="Cambria" panose="02040503050406030204" pitchFamily="18" charset="0"/>
              </a:rPr>
              <a:t> </a:t>
            </a:r>
            <a:r>
              <a:rPr lang="ru-RU" sz="2000" dirty="0">
                <a:latin typeface="Cambria" panose="02040503050406030204" pitchFamily="18" charset="0"/>
              </a:rPr>
              <a:t>шелк</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Вдруг, громкая, запнулась </a:t>
            </a:r>
            <a:r>
              <a:rPr lang="ru-RU" sz="2000" dirty="0">
                <a:latin typeface="Cambria" panose="02040503050406030204" pitchFamily="18" charset="0"/>
              </a:rPr>
              <a:t>ты</a:t>
            </a:r>
            <a:r>
              <a:rPr lang="ru-RU" sz="2000" i="1" dirty="0">
                <a:latin typeface="Cambria" panose="02040503050406030204" pitchFamily="18" charset="0"/>
              </a:rPr>
              <a:t> и </a:t>
            </a:r>
            <a:r>
              <a:rPr lang="ru-RU" sz="2000" dirty="0">
                <a:latin typeface="Cambria" panose="02040503050406030204" pitchFamily="18" charset="0"/>
              </a:rPr>
              <a:t>стихла</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И </a:t>
            </a:r>
            <a:r>
              <a:rPr lang="ru-RU" sz="2000" dirty="0">
                <a:latin typeface="Cambria" panose="02040503050406030204" pitchFamily="18" charset="0"/>
              </a:rPr>
              <a:t>сон</a:t>
            </a:r>
            <a:r>
              <a:rPr lang="ru-RU" sz="2000" i="1" dirty="0">
                <a:latin typeface="Cambria" panose="02040503050406030204" pitchFamily="18" charset="0"/>
              </a:rPr>
              <a:t>, как отзвук колокола, </a:t>
            </a:r>
            <a:r>
              <a:rPr lang="ru-RU" sz="2000" dirty="0">
                <a:latin typeface="Cambria" panose="02040503050406030204" pitchFamily="18" charset="0"/>
              </a:rPr>
              <a:t>смолк</a:t>
            </a:r>
            <a:r>
              <a:rPr lang="ru-RU" sz="2000" i="1" dirty="0">
                <a:latin typeface="Cambria" panose="02040503050406030204" pitchFamily="18" charset="0"/>
              </a:rPr>
              <a:t>.</a:t>
            </a:r>
            <a:endParaRPr lang="it-IT" sz="2000" i="1" dirty="0">
              <a:latin typeface="Cambria" panose="02040503050406030204" pitchFamily="18" charset="0"/>
            </a:endParaRPr>
          </a:p>
          <a:p>
            <a:endParaRPr lang="it-IT" sz="2000" i="1" dirty="0">
              <a:latin typeface="Cambria" panose="02040503050406030204" pitchFamily="18" charset="0"/>
            </a:endParaRPr>
          </a:p>
          <a:p>
            <a:r>
              <a:rPr lang="ru-RU" sz="2000" i="1" dirty="0">
                <a:latin typeface="Cambria" panose="02040503050406030204" pitchFamily="18" charset="0"/>
              </a:rPr>
              <a:t>Я пробудился. Был, как осень, </a:t>
            </a:r>
            <a:r>
              <a:rPr lang="ru-RU" sz="2000" dirty="0">
                <a:latin typeface="Cambria" panose="02040503050406030204" pitchFamily="18" charset="0"/>
              </a:rPr>
              <a:t>темен</a:t>
            </a:r>
            <a:br>
              <a:rPr lang="ru-RU" sz="2000" i="1" dirty="0">
                <a:latin typeface="Cambria" panose="02040503050406030204" pitchFamily="18" charset="0"/>
              </a:rPr>
            </a:br>
            <a:r>
              <a:rPr lang="ru-RU" sz="2000" i="1" dirty="0">
                <a:latin typeface="Cambria" panose="02040503050406030204" pitchFamily="18" charset="0"/>
              </a:rPr>
              <a:t>Рассвет,</a:t>
            </a:r>
            <a:r>
              <a:rPr lang="ru-RU" sz="2000" dirty="0">
                <a:latin typeface="Cambria" panose="02040503050406030204" pitchFamily="18" charset="0"/>
              </a:rPr>
              <a:t> и ветер</a:t>
            </a:r>
            <a:r>
              <a:rPr lang="ru-RU" sz="2000" i="1" dirty="0">
                <a:latin typeface="Cambria" panose="02040503050406030204" pitchFamily="18" charset="0"/>
              </a:rPr>
              <a:t>, удаляясь, нес,</a:t>
            </a:r>
            <a:br>
              <a:rPr lang="ru-RU" sz="2000" i="1" dirty="0">
                <a:latin typeface="Cambria" panose="02040503050406030204" pitchFamily="18" charset="0"/>
              </a:rPr>
            </a:br>
            <a:r>
              <a:rPr lang="ru-RU" sz="2000" i="1" dirty="0">
                <a:latin typeface="Cambria" panose="02040503050406030204" pitchFamily="18" charset="0"/>
              </a:rPr>
              <a:t>Как за возом бегущий дождь </a:t>
            </a:r>
            <a:r>
              <a:rPr lang="ru-RU" sz="2000" dirty="0">
                <a:latin typeface="Cambria" panose="02040503050406030204" pitchFamily="18" charset="0"/>
              </a:rPr>
              <a:t>соломин</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Гряду бегущих по небу </a:t>
            </a:r>
            <a:r>
              <a:rPr lang="ru-RU" sz="2000" dirty="0">
                <a:latin typeface="Cambria" panose="02040503050406030204" pitchFamily="18" charset="0"/>
              </a:rPr>
              <a:t>берез</a:t>
            </a:r>
            <a:r>
              <a:rPr lang="ru-RU" sz="2000" i="1" dirty="0">
                <a:latin typeface="Cambria" panose="02040503050406030204" pitchFamily="18" charset="0"/>
              </a:rPr>
              <a:t>.</a:t>
            </a:r>
            <a:r>
              <a:rPr lang="it-IT" sz="2000" i="1" dirty="0">
                <a:latin typeface="Cambria" panose="02040503050406030204" pitchFamily="18" charset="0"/>
              </a:rPr>
              <a:t>  </a:t>
            </a:r>
            <a:r>
              <a:rPr lang="it-IT" sz="2000" dirty="0">
                <a:latin typeface="Cambria" panose="02040503050406030204" pitchFamily="18" charset="0"/>
              </a:rPr>
              <a:t>(1928)</a:t>
            </a:r>
          </a:p>
        </p:txBody>
      </p:sp>
    </p:spTree>
    <p:extLst>
      <p:ext uri="{BB962C8B-B14F-4D97-AF65-F5344CB8AC3E}">
        <p14:creationId xmlns:p14="http://schemas.microsoft.com/office/powerpoint/2010/main" val="1889494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38EF8D6-DC51-D345-A264-D3B2765C5A44}"/>
              </a:ext>
            </a:extLst>
          </p:cNvPr>
          <p:cNvSpPr txBox="1"/>
          <p:nvPr/>
        </p:nvSpPr>
        <p:spPr>
          <a:xfrm>
            <a:off x="5426622" y="315882"/>
            <a:ext cx="6765378" cy="6801862"/>
          </a:xfrm>
          <a:prstGeom prst="rect">
            <a:avLst/>
          </a:prstGeom>
          <a:noFill/>
        </p:spPr>
        <p:txBody>
          <a:bodyPr wrap="none" rtlCol="0">
            <a:spAutoFit/>
          </a:bodyPr>
          <a:lstStyle/>
          <a:p>
            <a:pPr fontAlgn="base"/>
            <a:r>
              <a:rPr lang="it-IT" sz="2000" dirty="0">
                <a:latin typeface="Cambria" panose="02040503050406030204" pitchFamily="18" charset="0"/>
              </a:rPr>
              <a:t>Sognavo l’autunno nella penombra dei vetri,</a:t>
            </a:r>
          </a:p>
          <a:p>
            <a:pPr fontAlgn="base"/>
            <a:r>
              <a:rPr lang="it-IT" sz="2000" dirty="0">
                <a:latin typeface="Cambria" panose="02040503050406030204" pitchFamily="18" charset="0"/>
              </a:rPr>
              <a:t>gli amici e te nella loro burlesca brigata,</a:t>
            </a:r>
          </a:p>
          <a:p>
            <a:pPr fontAlgn="base"/>
            <a:r>
              <a:rPr lang="it-IT" sz="2000" dirty="0">
                <a:latin typeface="Cambria" panose="02040503050406030204" pitchFamily="18" charset="0"/>
              </a:rPr>
              <a:t>e come dai cieli un falco sazio di sangue</a:t>
            </a:r>
          </a:p>
          <a:p>
            <a:pPr fontAlgn="base"/>
            <a:r>
              <a:rPr lang="it-IT" sz="2000" dirty="0">
                <a:latin typeface="Cambria" panose="02040503050406030204" pitchFamily="18" charset="0"/>
              </a:rPr>
              <a:t>scendeva il mio cuore sulla tua mano.</a:t>
            </a:r>
          </a:p>
          <a:p>
            <a:pPr fontAlgn="base"/>
            <a:r>
              <a:rPr lang="it-IT" sz="2000" dirty="0">
                <a:latin typeface="Cambria" panose="02040503050406030204" pitchFamily="18" charset="0"/>
              </a:rPr>
              <a:t> </a:t>
            </a:r>
          </a:p>
          <a:p>
            <a:pPr fontAlgn="base"/>
            <a:r>
              <a:rPr lang="it-IT" sz="2000" dirty="0">
                <a:latin typeface="Cambria" panose="02040503050406030204" pitchFamily="18" charset="0"/>
              </a:rPr>
              <a:t>Ma il tempo scorreva e invecchiava, già sordo,</a:t>
            </a:r>
          </a:p>
          <a:p>
            <a:pPr fontAlgn="base"/>
            <a:r>
              <a:rPr lang="it-IT" sz="2000" dirty="0">
                <a:latin typeface="Cambria" panose="02040503050406030204" pitchFamily="18" charset="0"/>
              </a:rPr>
              <a:t>e inargentando di broccato le cornici,</a:t>
            </a:r>
          </a:p>
          <a:p>
            <a:pPr fontAlgn="base"/>
            <a:r>
              <a:rPr lang="it-IT" sz="2000" dirty="0">
                <a:latin typeface="Cambria" panose="02040503050406030204" pitchFamily="18" charset="0"/>
              </a:rPr>
              <a:t>l’aurora dal giardino spruzzava sui vetri</a:t>
            </a:r>
          </a:p>
          <a:p>
            <a:pPr fontAlgn="base"/>
            <a:r>
              <a:rPr lang="it-IT" sz="2000" dirty="0">
                <a:latin typeface="Cambria" panose="02040503050406030204" pitchFamily="18" charset="0"/>
              </a:rPr>
              <a:t>le lacrime sanguigne di settembre.</a:t>
            </a:r>
          </a:p>
          <a:p>
            <a:pPr fontAlgn="base"/>
            <a:r>
              <a:rPr lang="it-IT" sz="2000" dirty="0">
                <a:latin typeface="Cambria" panose="02040503050406030204" pitchFamily="18" charset="0"/>
              </a:rPr>
              <a:t> </a:t>
            </a:r>
          </a:p>
          <a:p>
            <a:pPr fontAlgn="base"/>
            <a:r>
              <a:rPr lang="it-IT" sz="2000" dirty="0">
                <a:latin typeface="Cambria" panose="02040503050406030204" pitchFamily="18" charset="0"/>
              </a:rPr>
              <a:t>Ma il tempo scorreva e invecchiava. Friabile come il ghiaccio,</a:t>
            </a:r>
          </a:p>
          <a:p>
            <a:pPr fontAlgn="base"/>
            <a:r>
              <a:rPr lang="it-IT" sz="2000" dirty="0">
                <a:latin typeface="Cambria" panose="02040503050406030204" pitchFamily="18" charset="0"/>
              </a:rPr>
              <a:t>scricchiava e si scioglieva la seta dei divani.</a:t>
            </a:r>
          </a:p>
          <a:p>
            <a:pPr fontAlgn="base"/>
            <a:r>
              <a:rPr lang="it-IT" sz="2000" dirty="0">
                <a:latin typeface="Cambria" panose="02040503050406030204" pitchFamily="18" charset="0"/>
              </a:rPr>
              <a:t>A un tratto tu, che eri chiassosa, esitando tacesti</a:t>
            </a:r>
          </a:p>
          <a:p>
            <a:pPr fontAlgn="base"/>
            <a:r>
              <a:rPr lang="it-IT" sz="2000" dirty="0">
                <a:latin typeface="Cambria" panose="02040503050406030204" pitchFamily="18" charset="0"/>
              </a:rPr>
              <a:t>e il sogno si spense come un’eco di campane.</a:t>
            </a:r>
          </a:p>
          <a:p>
            <a:pPr fontAlgn="base"/>
            <a:r>
              <a:rPr lang="it-IT" sz="2000" dirty="0">
                <a:latin typeface="Cambria" panose="02040503050406030204" pitchFamily="18" charset="0"/>
              </a:rPr>
              <a:t> </a:t>
            </a:r>
          </a:p>
          <a:p>
            <a:pPr fontAlgn="base"/>
            <a:r>
              <a:rPr lang="it-IT" sz="2000" dirty="0">
                <a:latin typeface="Cambria" panose="02040503050406030204" pitchFamily="18" charset="0"/>
              </a:rPr>
              <a:t>Io mi svegliai. Era come l’autunno buia</a:t>
            </a:r>
          </a:p>
          <a:p>
            <a:pPr fontAlgn="base"/>
            <a:r>
              <a:rPr lang="it-IT" sz="2000" dirty="0">
                <a:latin typeface="Cambria" panose="02040503050406030204" pitchFamily="18" charset="0"/>
              </a:rPr>
              <a:t>l’alba, e il vento, allontanandosi, portava</a:t>
            </a:r>
          </a:p>
          <a:p>
            <a:pPr fontAlgn="base"/>
            <a:r>
              <a:rPr lang="it-IT" sz="2000" dirty="0">
                <a:latin typeface="Cambria" panose="02040503050406030204" pitchFamily="18" charset="0"/>
              </a:rPr>
              <a:t>come una pioggia fuggente di fuscelli dietro un carro</a:t>
            </a:r>
          </a:p>
          <a:p>
            <a:pPr fontAlgn="base"/>
            <a:r>
              <a:rPr lang="it-IT" sz="2000" dirty="0">
                <a:latin typeface="Cambria" panose="02040503050406030204" pitchFamily="18" charset="0"/>
              </a:rPr>
              <a:t>un filare di betulle fuggenti per il cielo.</a:t>
            </a:r>
          </a:p>
          <a:p>
            <a:pPr fontAlgn="base"/>
            <a:endParaRPr lang="it-IT" sz="2000" dirty="0">
              <a:latin typeface="Cambria" panose="02040503050406030204" pitchFamily="18" charset="0"/>
            </a:endParaRPr>
          </a:p>
          <a:p>
            <a:pPr fontAlgn="base"/>
            <a:endParaRPr lang="it-IT" sz="2000" dirty="0">
              <a:latin typeface="Cambria" panose="02040503050406030204" pitchFamily="18" charset="0"/>
            </a:endParaRPr>
          </a:p>
          <a:p>
            <a:endParaRPr lang="it-IT" dirty="0"/>
          </a:p>
        </p:txBody>
      </p:sp>
      <p:sp>
        <p:nvSpPr>
          <p:cNvPr id="2" name="CasellaDiTesto 1">
            <a:extLst>
              <a:ext uri="{FF2B5EF4-FFF2-40B4-BE49-F238E27FC236}">
                <a16:creationId xmlns:a16="http://schemas.microsoft.com/office/drawing/2014/main" id="{79DA9385-682A-5F43-9802-F2EB10970501}"/>
              </a:ext>
            </a:extLst>
          </p:cNvPr>
          <p:cNvSpPr txBox="1"/>
          <p:nvPr/>
        </p:nvSpPr>
        <p:spPr>
          <a:xfrm>
            <a:off x="382384" y="315882"/>
            <a:ext cx="4687052" cy="5940088"/>
          </a:xfrm>
          <a:prstGeom prst="rect">
            <a:avLst/>
          </a:prstGeom>
          <a:noFill/>
        </p:spPr>
        <p:txBody>
          <a:bodyPr wrap="none" rtlCol="0">
            <a:spAutoFit/>
          </a:bodyPr>
          <a:lstStyle/>
          <a:p>
            <a:r>
              <a:rPr lang="ru-RU" sz="2000" dirty="0">
                <a:latin typeface="Cambria" panose="02040503050406030204" pitchFamily="18" charset="0"/>
              </a:rPr>
              <a:t>Мне снилась осень в полусвете стекол,</a:t>
            </a:r>
            <a:br>
              <a:rPr lang="ru-RU" sz="2000" dirty="0">
                <a:latin typeface="Cambria" panose="02040503050406030204" pitchFamily="18" charset="0"/>
              </a:rPr>
            </a:br>
            <a:r>
              <a:rPr lang="ru-RU" sz="2000" i="1" dirty="0">
                <a:latin typeface="Cambria" panose="02040503050406030204" pitchFamily="18" charset="0"/>
              </a:rPr>
              <a:t>Друзья и</a:t>
            </a:r>
            <a:r>
              <a:rPr lang="ru-RU" sz="2000" dirty="0">
                <a:latin typeface="Cambria" panose="02040503050406030204" pitchFamily="18" charset="0"/>
              </a:rPr>
              <a:t> ты в </a:t>
            </a:r>
            <a:r>
              <a:rPr lang="ru-RU" sz="2000" i="1" dirty="0">
                <a:latin typeface="Cambria" panose="02040503050406030204" pitchFamily="18" charset="0"/>
              </a:rPr>
              <a:t>их шутовской</a:t>
            </a:r>
            <a:r>
              <a:rPr lang="ru-RU" sz="2000" dirty="0">
                <a:latin typeface="Cambria" panose="02040503050406030204" pitchFamily="18" charset="0"/>
              </a:rPr>
              <a:t> гурьбе,</a:t>
            </a:r>
            <a:br>
              <a:rPr lang="ru-RU" sz="2000" dirty="0">
                <a:latin typeface="Cambria" panose="02040503050406030204" pitchFamily="18" charset="0"/>
              </a:rPr>
            </a:br>
            <a:r>
              <a:rPr lang="ru-RU" sz="2000" i="1" dirty="0">
                <a:latin typeface="Cambria" panose="02040503050406030204" pitchFamily="18" charset="0"/>
              </a:rPr>
              <a:t>И</a:t>
            </a:r>
            <a:r>
              <a:rPr lang="ru-RU" sz="2000" dirty="0">
                <a:latin typeface="Cambria" panose="02040503050406030204" pitchFamily="18" charset="0"/>
              </a:rPr>
              <a:t>, как с небес добывший крови сокол,</a:t>
            </a:r>
            <a:br>
              <a:rPr lang="ru-RU" sz="2000" dirty="0">
                <a:latin typeface="Cambria" panose="02040503050406030204" pitchFamily="18" charset="0"/>
              </a:rPr>
            </a:br>
            <a:r>
              <a:rPr lang="ru-RU" sz="2000" dirty="0">
                <a:latin typeface="Cambria" panose="02040503050406030204" pitchFamily="18" charset="0"/>
              </a:rPr>
              <a:t>Спускалось сердце на руку к тебе.</a:t>
            </a:r>
            <a:endParaRPr lang="it-IT" sz="2000" dirty="0">
              <a:latin typeface="Cambria" panose="02040503050406030204" pitchFamily="18" charset="0"/>
            </a:endParaRPr>
          </a:p>
          <a:p>
            <a:endParaRPr lang="it-IT" sz="2000" dirty="0">
              <a:latin typeface="Cambria" panose="02040503050406030204" pitchFamily="18" charset="0"/>
            </a:endParaRPr>
          </a:p>
          <a:p>
            <a:r>
              <a:rPr lang="ru-RU" sz="2000" i="1" dirty="0">
                <a:latin typeface="Cambria" panose="02040503050406030204" pitchFamily="18" charset="0"/>
              </a:rPr>
              <a:t>Но время шло и старилось, и </a:t>
            </a:r>
            <a:r>
              <a:rPr lang="ru-RU" sz="2000" dirty="0">
                <a:latin typeface="Cambria" panose="02040503050406030204" pitchFamily="18" charset="0"/>
              </a:rPr>
              <a:t>глохло</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И паволокой рамы серебря,</a:t>
            </a:r>
            <a:br>
              <a:rPr lang="ru-RU" sz="2000" i="1" dirty="0">
                <a:latin typeface="Cambria" panose="02040503050406030204" pitchFamily="18" charset="0"/>
              </a:rPr>
            </a:br>
            <a:r>
              <a:rPr lang="ru-RU" sz="2000" i="1" dirty="0">
                <a:latin typeface="Cambria" panose="02040503050406030204" pitchFamily="18" charset="0"/>
              </a:rPr>
              <a:t>Заря из сада обдавала </a:t>
            </a:r>
            <a:r>
              <a:rPr lang="ru-RU" sz="2000" dirty="0">
                <a:latin typeface="Cambria" panose="02040503050406030204" pitchFamily="18" charset="0"/>
              </a:rPr>
              <a:t>стекла</a:t>
            </a:r>
            <a:br>
              <a:rPr lang="ru-RU" sz="2000" i="1" dirty="0">
                <a:latin typeface="Cambria" panose="02040503050406030204" pitchFamily="18" charset="0"/>
              </a:rPr>
            </a:br>
            <a:r>
              <a:rPr lang="ru-RU" sz="2000" dirty="0">
                <a:latin typeface="Cambria" panose="02040503050406030204" pitchFamily="18" charset="0"/>
              </a:rPr>
              <a:t>Кровавыми</a:t>
            </a:r>
            <a:r>
              <a:rPr lang="ru-RU" sz="2000" i="1" dirty="0">
                <a:latin typeface="Cambria" panose="02040503050406030204" pitchFamily="18" charset="0"/>
              </a:rPr>
              <a:t> слезами </a:t>
            </a:r>
            <a:r>
              <a:rPr lang="ru-RU" sz="2000" dirty="0">
                <a:latin typeface="Cambria" panose="02040503050406030204" pitchFamily="18" charset="0"/>
              </a:rPr>
              <a:t>сентября</a:t>
            </a:r>
            <a:r>
              <a:rPr lang="ru-RU" sz="2000" i="1" dirty="0">
                <a:latin typeface="Cambria" panose="02040503050406030204" pitchFamily="18" charset="0"/>
              </a:rPr>
              <a:t>.</a:t>
            </a:r>
            <a:endParaRPr lang="it-IT" sz="2000" i="1" dirty="0">
              <a:latin typeface="Cambria" panose="02040503050406030204" pitchFamily="18" charset="0"/>
            </a:endParaRPr>
          </a:p>
          <a:p>
            <a:endParaRPr lang="it-IT" sz="2000" i="1" dirty="0">
              <a:latin typeface="Cambria" panose="02040503050406030204" pitchFamily="18" charset="0"/>
            </a:endParaRPr>
          </a:p>
          <a:p>
            <a:r>
              <a:rPr lang="ru-RU" sz="2000" i="1" dirty="0">
                <a:latin typeface="Cambria" panose="02040503050406030204" pitchFamily="18" charset="0"/>
              </a:rPr>
              <a:t>Но время шло и старилось. И </a:t>
            </a:r>
            <a:r>
              <a:rPr lang="ru-RU" sz="2000" dirty="0">
                <a:latin typeface="Cambria" panose="02040503050406030204" pitchFamily="18" charset="0"/>
              </a:rPr>
              <a:t>рыхлый</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Как лед, трещал и </a:t>
            </a:r>
            <a:r>
              <a:rPr lang="ru-RU" sz="2000" dirty="0">
                <a:latin typeface="Cambria" panose="02040503050406030204" pitchFamily="18" charset="0"/>
              </a:rPr>
              <a:t>таял</a:t>
            </a:r>
            <a:r>
              <a:rPr lang="ru-RU" sz="2000" i="1" dirty="0">
                <a:latin typeface="Cambria" panose="02040503050406030204" pitchFamily="18" charset="0"/>
              </a:rPr>
              <a:t> </a:t>
            </a:r>
            <a:r>
              <a:rPr lang="ru-RU" sz="2000" dirty="0">
                <a:latin typeface="Cambria" panose="02040503050406030204" pitchFamily="18" charset="0"/>
              </a:rPr>
              <a:t>кресел</a:t>
            </a:r>
            <a:r>
              <a:rPr lang="ru-RU" sz="2000" i="1" dirty="0">
                <a:latin typeface="Cambria" panose="02040503050406030204" pitchFamily="18" charset="0"/>
              </a:rPr>
              <a:t> </a:t>
            </a:r>
            <a:r>
              <a:rPr lang="ru-RU" sz="2000" dirty="0">
                <a:latin typeface="Cambria" panose="02040503050406030204" pitchFamily="18" charset="0"/>
              </a:rPr>
              <a:t>шелк</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Вдруг, громкая, запнулась </a:t>
            </a:r>
            <a:r>
              <a:rPr lang="ru-RU" sz="2000" dirty="0">
                <a:latin typeface="Cambria" panose="02040503050406030204" pitchFamily="18" charset="0"/>
              </a:rPr>
              <a:t>ты</a:t>
            </a:r>
            <a:r>
              <a:rPr lang="ru-RU" sz="2000" i="1" dirty="0">
                <a:latin typeface="Cambria" panose="02040503050406030204" pitchFamily="18" charset="0"/>
              </a:rPr>
              <a:t> и </a:t>
            </a:r>
            <a:r>
              <a:rPr lang="ru-RU" sz="2000" dirty="0">
                <a:latin typeface="Cambria" panose="02040503050406030204" pitchFamily="18" charset="0"/>
              </a:rPr>
              <a:t>стихла</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И </a:t>
            </a:r>
            <a:r>
              <a:rPr lang="ru-RU" sz="2000" dirty="0">
                <a:latin typeface="Cambria" panose="02040503050406030204" pitchFamily="18" charset="0"/>
              </a:rPr>
              <a:t>сон</a:t>
            </a:r>
            <a:r>
              <a:rPr lang="ru-RU" sz="2000" i="1" dirty="0">
                <a:latin typeface="Cambria" panose="02040503050406030204" pitchFamily="18" charset="0"/>
              </a:rPr>
              <a:t>, как отзвук колокола, </a:t>
            </a:r>
            <a:r>
              <a:rPr lang="ru-RU" sz="2000" dirty="0">
                <a:latin typeface="Cambria" panose="02040503050406030204" pitchFamily="18" charset="0"/>
              </a:rPr>
              <a:t>смолк</a:t>
            </a:r>
            <a:r>
              <a:rPr lang="ru-RU" sz="2000" i="1" dirty="0">
                <a:latin typeface="Cambria" panose="02040503050406030204" pitchFamily="18" charset="0"/>
              </a:rPr>
              <a:t>.</a:t>
            </a:r>
            <a:endParaRPr lang="it-IT" sz="2000" i="1" dirty="0">
              <a:latin typeface="Cambria" panose="02040503050406030204" pitchFamily="18" charset="0"/>
            </a:endParaRPr>
          </a:p>
          <a:p>
            <a:endParaRPr lang="it-IT" sz="2000" i="1" dirty="0">
              <a:latin typeface="Cambria" panose="02040503050406030204" pitchFamily="18" charset="0"/>
            </a:endParaRPr>
          </a:p>
          <a:p>
            <a:r>
              <a:rPr lang="ru-RU" sz="2000" i="1" dirty="0">
                <a:latin typeface="Cambria" panose="02040503050406030204" pitchFamily="18" charset="0"/>
              </a:rPr>
              <a:t>Я пробудился. Был, как осень, </a:t>
            </a:r>
            <a:r>
              <a:rPr lang="ru-RU" sz="2000" dirty="0">
                <a:latin typeface="Cambria" panose="02040503050406030204" pitchFamily="18" charset="0"/>
              </a:rPr>
              <a:t>темен</a:t>
            </a:r>
            <a:br>
              <a:rPr lang="ru-RU" sz="2000" i="1" dirty="0">
                <a:latin typeface="Cambria" panose="02040503050406030204" pitchFamily="18" charset="0"/>
              </a:rPr>
            </a:br>
            <a:r>
              <a:rPr lang="ru-RU" sz="2000" i="1" dirty="0">
                <a:latin typeface="Cambria" panose="02040503050406030204" pitchFamily="18" charset="0"/>
              </a:rPr>
              <a:t>Рассвет,</a:t>
            </a:r>
            <a:r>
              <a:rPr lang="ru-RU" sz="2000" dirty="0">
                <a:latin typeface="Cambria" panose="02040503050406030204" pitchFamily="18" charset="0"/>
              </a:rPr>
              <a:t> и ветер</a:t>
            </a:r>
            <a:r>
              <a:rPr lang="ru-RU" sz="2000" i="1" dirty="0">
                <a:latin typeface="Cambria" panose="02040503050406030204" pitchFamily="18" charset="0"/>
              </a:rPr>
              <a:t>, удаляясь, нес,</a:t>
            </a:r>
            <a:br>
              <a:rPr lang="ru-RU" sz="2000" i="1" dirty="0">
                <a:latin typeface="Cambria" panose="02040503050406030204" pitchFamily="18" charset="0"/>
              </a:rPr>
            </a:br>
            <a:r>
              <a:rPr lang="ru-RU" sz="2000" i="1" dirty="0">
                <a:latin typeface="Cambria" panose="02040503050406030204" pitchFamily="18" charset="0"/>
              </a:rPr>
              <a:t>Как за возом бегущий дождь </a:t>
            </a:r>
            <a:r>
              <a:rPr lang="ru-RU" sz="2000" dirty="0">
                <a:latin typeface="Cambria" panose="02040503050406030204" pitchFamily="18" charset="0"/>
              </a:rPr>
              <a:t>соломин</a:t>
            </a:r>
            <a:r>
              <a:rPr lang="ru-RU" sz="2000" i="1" dirty="0">
                <a:latin typeface="Cambria" panose="02040503050406030204" pitchFamily="18" charset="0"/>
              </a:rPr>
              <a:t>,</a:t>
            </a:r>
            <a:br>
              <a:rPr lang="ru-RU" sz="2000" i="1" dirty="0">
                <a:latin typeface="Cambria" panose="02040503050406030204" pitchFamily="18" charset="0"/>
              </a:rPr>
            </a:br>
            <a:r>
              <a:rPr lang="ru-RU" sz="2000" i="1" dirty="0">
                <a:latin typeface="Cambria" panose="02040503050406030204" pitchFamily="18" charset="0"/>
              </a:rPr>
              <a:t>Гряду бегущих по небу </a:t>
            </a:r>
            <a:r>
              <a:rPr lang="ru-RU" sz="2000" dirty="0">
                <a:latin typeface="Cambria" panose="02040503050406030204" pitchFamily="18" charset="0"/>
              </a:rPr>
              <a:t>берез</a:t>
            </a:r>
            <a:r>
              <a:rPr lang="ru-RU" sz="2000" i="1" dirty="0">
                <a:latin typeface="Cambria" panose="02040503050406030204" pitchFamily="18" charset="0"/>
              </a:rPr>
              <a:t>.</a:t>
            </a:r>
            <a:endParaRPr lang="it-IT" sz="2000" dirty="0">
              <a:latin typeface="Cambria" panose="02040503050406030204" pitchFamily="18" charset="0"/>
            </a:endParaRPr>
          </a:p>
        </p:txBody>
      </p:sp>
    </p:spTree>
    <p:extLst>
      <p:ext uri="{BB962C8B-B14F-4D97-AF65-F5344CB8AC3E}">
        <p14:creationId xmlns:p14="http://schemas.microsoft.com/office/powerpoint/2010/main" val="1887750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8CDF4-68D1-DE4C-9942-B08412634938}"/>
              </a:ext>
            </a:extLst>
          </p:cNvPr>
          <p:cNvSpPr>
            <a:spLocks noGrp="1"/>
          </p:cNvSpPr>
          <p:nvPr>
            <p:ph type="title"/>
          </p:nvPr>
        </p:nvSpPr>
        <p:spPr/>
        <p:txBody>
          <a:bodyPr/>
          <a:lstStyle/>
          <a:p>
            <a:pPr algn="ctr"/>
            <a:r>
              <a:rPr lang="it-IT" dirty="0">
                <a:solidFill>
                  <a:srgbClr val="520103"/>
                </a:solidFill>
                <a:latin typeface="Candara" panose="020E0502030303020204" pitchFamily="34" charset="0"/>
              </a:rPr>
              <a:t>L’incontro con Vladimir Majakovskij</a:t>
            </a:r>
          </a:p>
        </p:txBody>
      </p:sp>
      <p:sp>
        <p:nvSpPr>
          <p:cNvPr id="3" name="Segnaposto contenuto 2">
            <a:extLst>
              <a:ext uri="{FF2B5EF4-FFF2-40B4-BE49-F238E27FC236}">
                <a16:creationId xmlns:a16="http://schemas.microsoft.com/office/drawing/2014/main" id="{B666A8FB-B4ED-C941-A14C-E40CF874A2FD}"/>
              </a:ext>
            </a:extLst>
          </p:cNvPr>
          <p:cNvSpPr>
            <a:spLocks noGrp="1"/>
          </p:cNvSpPr>
          <p:nvPr>
            <p:ph idx="1"/>
          </p:nvPr>
        </p:nvSpPr>
        <p:spPr/>
        <p:txBody>
          <a:bodyPr>
            <a:normAutofit fontScale="92500"/>
          </a:bodyPr>
          <a:lstStyle/>
          <a:p>
            <a:pPr marL="0" indent="0" algn="just">
              <a:lnSpc>
                <a:spcPct val="110000"/>
              </a:lnSpc>
              <a:buNone/>
            </a:pPr>
            <a:r>
              <a:rPr lang="it-IT" sz="2400" dirty="0">
                <a:latin typeface="Cambria" panose="02040503050406030204" pitchFamily="18" charset="0"/>
              </a:rPr>
              <a:t>«Anche i miei rapporti con Majakovskij nacquero da un incontro polemico tra i due contrastanti gruppi futuristici ai quali rispettivamente appartenevamo. Nell’intenzione degli organizzatori doveva nascerne una zuffa, ma l’incidente fu scongiurato dalla muta comprensione che entrambi manifestammo fin dalle prime parole»</a:t>
            </a:r>
          </a:p>
          <a:p>
            <a:pPr marL="0" indent="0" algn="r">
              <a:lnSpc>
                <a:spcPct val="100000"/>
              </a:lnSpc>
              <a:buNone/>
            </a:pPr>
            <a:r>
              <a:rPr lang="it-IT" sz="2000" dirty="0">
                <a:latin typeface="Cambria" panose="02040503050406030204" pitchFamily="18" charset="0"/>
              </a:rPr>
              <a:t>da </a:t>
            </a:r>
            <a:r>
              <a:rPr lang="it-IT" sz="2000" i="1" dirty="0">
                <a:latin typeface="Cambria" panose="02040503050406030204" pitchFamily="18" charset="0"/>
              </a:rPr>
              <a:t>Autobiografia</a:t>
            </a:r>
          </a:p>
          <a:p>
            <a:pPr marL="0" indent="0" algn="just">
              <a:lnSpc>
                <a:spcPct val="100000"/>
              </a:lnSpc>
              <a:buNone/>
            </a:pPr>
            <a:endParaRPr lang="it-IT" sz="2400" dirty="0">
              <a:latin typeface="Cambria" panose="02040503050406030204" pitchFamily="18" charset="0"/>
            </a:endParaRPr>
          </a:p>
          <a:p>
            <a:pPr marL="0" indent="0" algn="just">
              <a:lnSpc>
                <a:spcPct val="110000"/>
              </a:lnSpc>
              <a:buNone/>
            </a:pPr>
            <a:r>
              <a:rPr lang="it-IT" sz="2400" dirty="0">
                <a:latin typeface="Cambria" panose="02040503050406030204" pitchFamily="18" charset="0"/>
              </a:rPr>
              <a:t>«Ci conoscemmo nell’innaturale condizione dei preconcetti di gruppo. […] Era una calda giornata di fine maggio, e già sedevamo in una pasticceria sull’</a:t>
            </a:r>
            <a:r>
              <a:rPr lang="it-IT" sz="2400" dirty="0" err="1">
                <a:latin typeface="Cambria" panose="02040503050406030204" pitchFamily="18" charset="0"/>
              </a:rPr>
              <a:t>Arbat</a:t>
            </a:r>
            <a:r>
              <a:rPr lang="it-IT" sz="2400" dirty="0">
                <a:latin typeface="Cambria" panose="02040503050406030204" pitchFamily="18" charset="0"/>
              </a:rPr>
              <a:t>… Io fissavo Majakovskij senza staccargli gli occhi di dosso»</a:t>
            </a:r>
          </a:p>
          <a:p>
            <a:pPr marL="0" indent="0" algn="r">
              <a:lnSpc>
                <a:spcPct val="100000"/>
              </a:lnSpc>
              <a:buNone/>
            </a:pPr>
            <a:r>
              <a:rPr lang="it-IT" sz="2000" dirty="0">
                <a:latin typeface="Cambria" panose="02040503050406030204" pitchFamily="18" charset="0"/>
              </a:rPr>
              <a:t>da </a:t>
            </a:r>
            <a:r>
              <a:rPr lang="it-IT" sz="2000" i="1" dirty="0">
                <a:latin typeface="Cambria" panose="02040503050406030204" pitchFamily="18" charset="0"/>
              </a:rPr>
              <a:t>Il Salvacondotto</a:t>
            </a:r>
          </a:p>
          <a:p>
            <a:pPr marL="0" indent="0">
              <a:buNone/>
            </a:pPr>
            <a:endParaRPr lang="it-IT" dirty="0"/>
          </a:p>
        </p:txBody>
      </p:sp>
    </p:spTree>
    <p:extLst>
      <p:ext uri="{BB962C8B-B14F-4D97-AF65-F5344CB8AC3E}">
        <p14:creationId xmlns:p14="http://schemas.microsoft.com/office/powerpoint/2010/main" val="12243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25BD9-5889-0143-8126-7B10404F510C}"/>
              </a:ext>
            </a:extLst>
          </p:cNvPr>
          <p:cNvSpPr>
            <a:spLocks noGrp="1"/>
          </p:cNvSpPr>
          <p:nvPr>
            <p:ph type="title"/>
          </p:nvPr>
        </p:nvSpPr>
        <p:spPr>
          <a:xfrm>
            <a:off x="580571" y="152400"/>
            <a:ext cx="10972800" cy="1785257"/>
          </a:xfrm>
        </p:spPr>
        <p:txBody>
          <a:bodyPr>
            <a:normAutofit/>
          </a:bodyPr>
          <a:lstStyle/>
          <a:p>
            <a:pPr algn="ctr"/>
            <a:r>
              <a:rPr lang="it-IT" dirty="0">
                <a:solidFill>
                  <a:srgbClr val="520103"/>
                </a:solidFill>
                <a:latin typeface="Candara" panose="020E0502030303020204" pitchFamily="34" charset="0"/>
              </a:rPr>
              <a:t>La letteratura russa da Pasternak a Solženicyn </a:t>
            </a:r>
            <a:br>
              <a:rPr lang="it-IT" dirty="0">
                <a:solidFill>
                  <a:srgbClr val="520103"/>
                </a:solidFill>
                <a:latin typeface="Candara" panose="020E0502030303020204" pitchFamily="34" charset="0"/>
              </a:rPr>
            </a:br>
            <a:endParaRPr lang="it-IT" dirty="0">
              <a:solidFill>
                <a:srgbClr val="520103"/>
              </a:solidFill>
              <a:latin typeface="Candara" panose="020E0502030303020204" pitchFamily="34" charset="0"/>
            </a:endParaRPr>
          </a:p>
        </p:txBody>
      </p:sp>
      <p:sp>
        <p:nvSpPr>
          <p:cNvPr id="3" name="Segnaposto contenuto 2">
            <a:extLst>
              <a:ext uri="{FF2B5EF4-FFF2-40B4-BE49-F238E27FC236}">
                <a16:creationId xmlns:a16="http://schemas.microsoft.com/office/drawing/2014/main" id="{B9564900-ABD6-2A46-BB12-6D0D052BBD83}"/>
              </a:ext>
            </a:extLst>
          </p:cNvPr>
          <p:cNvSpPr>
            <a:spLocks noGrp="1"/>
          </p:cNvSpPr>
          <p:nvPr>
            <p:ph idx="1"/>
          </p:nvPr>
        </p:nvSpPr>
        <p:spPr>
          <a:xfrm>
            <a:off x="809170" y="1360033"/>
            <a:ext cx="10515600" cy="4351338"/>
          </a:xfrm>
        </p:spPr>
        <p:txBody>
          <a:bodyPr/>
          <a:lstStyle/>
          <a:p>
            <a:pPr marL="0" indent="0" algn="ctr">
              <a:lnSpc>
                <a:spcPct val="100000"/>
              </a:lnSpc>
              <a:buNone/>
            </a:pPr>
            <a:r>
              <a:rPr lang="it-IT" b="1" noProof="1">
                <a:solidFill>
                  <a:schemeClr val="bg1">
                    <a:lumMod val="85000"/>
                  </a:schemeClr>
                </a:solidFill>
                <a:latin typeface="Cambria" panose="02040503050406030204" pitchFamily="18" charset="0"/>
              </a:rPr>
              <a:t>Boris Leonidovič Pasternak (1890-1960)</a:t>
            </a:r>
          </a:p>
          <a:p>
            <a:pPr marL="0" indent="0" algn="ctr">
              <a:lnSpc>
                <a:spcPct val="100000"/>
              </a:lnSpc>
              <a:buNone/>
            </a:pPr>
            <a:r>
              <a:rPr lang="it-IT" sz="2400" noProof="1">
                <a:latin typeface="Cambria" panose="02040503050406030204" pitchFamily="18" charset="0"/>
              </a:rPr>
              <a:t>Varlam Tichonovič Šalamov (1907-1982)</a:t>
            </a:r>
          </a:p>
          <a:p>
            <a:pPr marL="0" indent="0" algn="ctr">
              <a:lnSpc>
                <a:spcPct val="100000"/>
              </a:lnSpc>
              <a:buNone/>
            </a:pPr>
            <a:r>
              <a:rPr lang="it-IT" sz="2400" noProof="1">
                <a:latin typeface="Cambria" panose="02040503050406030204" pitchFamily="18" charset="0"/>
              </a:rPr>
              <a:t>Aleksandr Isaevič Solženicyn (1918 -2008)</a:t>
            </a:r>
          </a:p>
          <a:p>
            <a:pPr marL="0" indent="0" algn="ctr">
              <a:lnSpc>
                <a:spcPct val="100000"/>
              </a:lnSpc>
              <a:buNone/>
            </a:pPr>
            <a:endParaRPr lang="it-IT" noProof="1">
              <a:latin typeface="Cambria" panose="02040503050406030204" pitchFamily="18" charset="0"/>
            </a:endParaRPr>
          </a:p>
          <a:p>
            <a:pPr marL="0" indent="0" algn="ctr">
              <a:buNone/>
            </a:pPr>
            <a:endParaRPr lang="it-IT" noProof="1"/>
          </a:p>
        </p:txBody>
      </p:sp>
      <p:pic>
        <p:nvPicPr>
          <p:cNvPr id="4" name="Picture 2">
            <a:extLst>
              <a:ext uri="{FF2B5EF4-FFF2-40B4-BE49-F238E27FC236}">
                <a16:creationId xmlns:a16="http://schemas.microsoft.com/office/drawing/2014/main" id="{D57068DC-7D81-8D41-8B58-359323A99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52" t="3760" r="3614" b="5079"/>
          <a:stretch/>
        </p:blipFill>
        <p:spPr bwMode="auto">
          <a:xfrm>
            <a:off x="3529672" y="3227598"/>
            <a:ext cx="5074597" cy="338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04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8CDF4-68D1-DE4C-9942-B08412634938}"/>
              </a:ext>
            </a:extLst>
          </p:cNvPr>
          <p:cNvSpPr>
            <a:spLocks noGrp="1"/>
          </p:cNvSpPr>
          <p:nvPr>
            <p:ph type="title"/>
          </p:nvPr>
        </p:nvSpPr>
        <p:spPr/>
        <p:txBody>
          <a:bodyPr/>
          <a:lstStyle/>
          <a:p>
            <a:pPr algn="ctr"/>
            <a:r>
              <a:rPr lang="it-IT" dirty="0">
                <a:solidFill>
                  <a:srgbClr val="520103"/>
                </a:solidFill>
                <a:latin typeface="Candara" panose="020E0502030303020204" pitchFamily="34" charset="0"/>
              </a:rPr>
              <a:t>L’incontro con Vladimir Majakovskij</a:t>
            </a:r>
          </a:p>
        </p:txBody>
      </p:sp>
      <p:sp>
        <p:nvSpPr>
          <p:cNvPr id="3" name="Segnaposto contenuto 2">
            <a:extLst>
              <a:ext uri="{FF2B5EF4-FFF2-40B4-BE49-F238E27FC236}">
                <a16:creationId xmlns:a16="http://schemas.microsoft.com/office/drawing/2014/main" id="{B666A8FB-B4ED-C941-A14C-E40CF874A2FD}"/>
              </a:ext>
            </a:extLst>
          </p:cNvPr>
          <p:cNvSpPr>
            <a:spLocks noGrp="1"/>
          </p:cNvSpPr>
          <p:nvPr>
            <p:ph idx="1"/>
          </p:nvPr>
        </p:nvSpPr>
        <p:spPr/>
        <p:txBody>
          <a:bodyPr>
            <a:normAutofit/>
          </a:bodyPr>
          <a:lstStyle/>
          <a:p>
            <a:pPr marL="0" indent="0" algn="just">
              <a:lnSpc>
                <a:spcPct val="100000"/>
              </a:lnSpc>
              <a:buNone/>
            </a:pPr>
            <a:r>
              <a:rPr lang="it-IT" sz="2400" dirty="0">
                <a:latin typeface="Cambria" panose="02040503050406030204" pitchFamily="18" charset="0"/>
              </a:rPr>
              <a:t>«Il naturale sembrava nel suo caso sovrannaturale. […] Più di ogni altro Majakovskij era tutto nel suo manifestarsi. C’era tanto di espresso e di definitivo in lui, quanto poco ce n’è nella maggioranza… Egli sembrava esistere all’indomani di un’immensa vita interiore, vissuta intensamente sempre e in ogni caso, e tutti ormai lo sorprendevano nell’intreccio delle conseguenze irrevocabili di quella vita… Dietro le sue maniere s’intuiva come una decisione, quando è ormai presa e gli effetti sono irrevocabili. Questa decisione era la sua genialità, l’incontro con la quale l’aveva un giorno scosso a tal punto da diventare per lui una prescrizione tematica eterna, alla cui incarnazione aveva dato tutto se stesso, senza esitazioni e rimpianti».</a:t>
            </a:r>
          </a:p>
          <a:p>
            <a:pPr marL="0" indent="0" algn="r">
              <a:lnSpc>
                <a:spcPct val="100000"/>
              </a:lnSpc>
              <a:buNone/>
            </a:pPr>
            <a:r>
              <a:rPr lang="it-IT" sz="2000" dirty="0">
                <a:latin typeface="Cambria" panose="02040503050406030204" pitchFamily="18" charset="0"/>
              </a:rPr>
              <a:t>da </a:t>
            </a:r>
            <a:r>
              <a:rPr lang="it-IT" sz="2000" i="1" dirty="0">
                <a:latin typeface="Cambria" panose="02040503050406030204" pitchFamily="18" charset="0"/>
              </a:rPr>
              <a:t>Il Salvacondotto</a:t>
            </a:r>
          </a:p>
          <a:p>
            <a:pPr marL="0" indent="0">
              <a:buNone/>
            </a:pPr>
            <a:endParaRPr lang="it-IT" dirty="0"/>
          </a:p>
        </p:txBody>
      </p:sp>
    </p:spTree>
    <p:extLst>
      <p:ext uri="{BB962C8B-B14F-4D97-AF65-F5344CB8AC3E}">
        <p14:creationId xmlns:p14="http://schemas.microsoft.com/office/powerpoint/2010/main" val="2406799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8CDF4-68D1-DE4C-9942-B08412634938}"/>
              </a:ext>
            </a:extLst>
          </p:cNvPr>
          <p:cNvSpPr>
            <a:spLocks noGrp="1"/>
          </p:cNvSpPr>
          <p:nvPr>
            <p:ph type="title"/>
          </p:nvPr>
        </p:nvSpPr>
        <p:spPr/>
        <p:txBody>
          <a:bodyPr/>
          <a:lstStyle/>
          <a:p>
            <a:pPr algn="ctr"/>
            <a:r>
              <a:rPr lang="it-IT" dirty="0">
                <a:solidFill>
                  <a:srgbClr val="520103"/>
                </a:solidFill>
                <a:latin typeface="Candara" panose="020E0502030303020204" pitchFamily="34" charset="0"/>
              </a:rPr>
              <a:t>L’incontro con Vladimir Majakovskij</a:t>
            </a:r>
          </a:p>
        </p:txBody>
      </p:sp>
      <p:sp>
        <p:nvSpPr>
          <p:cNvPr id="3" name="Segnaposto contenuto 2">
            <a:extLst>
              <a:ext uri="{FF2B5EF4-FFF2-40B4-BE49-F238E27FC236}">
                <a16:creationId xmlns:a16="http://schemas.microsoft.com/office/drawing/2014/main" id="{B666A8FB-B4ED-C941-A14C-E40CF874A2FD}"/>
              </a:ext>
            </a:extLst>
          </p:cNvPr>
          <p:cNvSpPr>
            <a:spLocks noGrp="1"/>
          </p:cNvSpPr>
          <p:nvPr>
            <p:ph idx="1"/>
          </p:nvPr>
        </p:nvSpPr>
        <p:spPr/>
        <p:txBody>
          <a:bodyPr>
            <a:normAutofit/>
          </a:bodyPr>
          <a:lstStyle/>
          <a:p>
            <a:pPr marL="0" indent="0" algn="just">
              <a:lnSpc>
                <a:spcPct val="100000"/>
              </a:lnSpc>
              <a:buNone/>
            </a:pPr>
            <a:r>
              <a:rPr lang="it-IT" sz="2600" dirty="0">
                <a:latin typeface="Cambria" panose="02040503050406030204" pitchFamily="18" charset="0"/>
              </a:rPr>
              <a:t>«Ero pazzo di Majakovskij e già ne sentivo la mancanza». </a:t>
            </a:r>
          </a:p>
          <a:p>
            <a:pPr marL="0" indent="0" algn="just">
              <a:lnSpc>
                <a:spcPct val="100000"/>
              </a:lnSpc>
              <a:buNone/>
            </a:pPr>
            <a:r>
              <a:rPr lang="it-IT" sz="2600" dirty="0">
                <a:latin typeface="Cambria" panose="02040503050406030204" pitchFamily="18" charset="0"/>
              </a:rPr>
              <a:t>«In sostanza fu allora, in quel viale, che lo portai tutto intero nella mia vita. Ma era enorme, non c’era modo di trattenerlo vivendo separati… Ogni volta egli, cresciuto fino a diventare irriconoscibile, rinasceva tutto, come la prima volta. Non ci si poteva abituare a Majakovskij. Cosa aveva d’inconsueto?... Non ci si poteva abituare non a lui, ma al mondo che teneva nella sue mani e talora metteva in moto, talora spegneva a suo capriccio».</a:t>
            </a:r>
            <a:endParaRPr lang="it-IT" dirty="0">
              <a:latin typeface="Cambria" panose="02040503050406030204" pitchFamily="18" charset="0"/>
            </a:endParaRPr>
          </a:p>
          <a:p>
            <a:pPr marL="0" indent="0" algn="r">
              <a:lnSpc>
                <a:spcPct val="100000"/>
              </a:lnSpc>
              <a:buNone/>
            </a:pPr>
            <a:r>
              <a:rPr lang="it-IT" sz="2000" dirty="0">
                <a:latin typeface="Cambria" panose="02040503050406030204" pitchFamily="18" charset="0"/>
              </a:rPr>
              <a:t>da </a:t>
            </a:r>
            <a:r>
              <a:rPr lang="it-IT" sz="2000" i="1" dirty="0">
                <a:latin typeface="Cambria" panose="02040503050406030204" pitchFamily="18" charset="0"/>
              </a:rPr>
              <a:t>Il Salvacondotto</a:t>
            </a:r>
          </a:p>
          <a:p>
            <a:pPr marL="0" indent="0">
              <a:buNone/>
            </a:pPr>
            <a:endParaRPr lang="it-IT" dirty="0"/>
          </a:p>
        </p:txBody>
      </p:sp>
    </p:spTree>
    <p:extLst>
      <p:ext uri="{BB962C8B-B14F-4D97-AF65-F5344CB8AC3E}">
        <p14:creationId xmlns:p14="http://schemas.microsoft.com/office/powerpoint/2010/main" val="3632945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8CDF4-68D1-DE4C-9942-B08412634938}"/>
              </a:ext>
            </a:extLst>
          </p:cNvPr>
          <p:cNvSpPr>
            <a:spLocks noGrp="1"/>
          </p:cNvSpPr>
          <p:nvPr>
            <p:ph type="title"/>
          </p:nvPr>
        </p:nvSpPr>
        <p:spPr/>
        <p:txBody>
          <a:bodyPr/>
          <a:lstStyle/>
          <a:p>
            <a:pPr algn="ctr"/>
            <a:r>
              <a:rPr lang="it-IT" dirty="0">
                <a:solidFill>
                  <a:srgbClr val="520103"/>
                </a:solidFill>
                <a:latin typeface="Candara" panose="020E0502030303020204" pitchFamily="34" charset="0"/>
              </a:rPr>
              <a:t>L’incontro con Vladimir Majakovskij</a:t>
            </a:r>
          </a:p>
        </p:txBody>
      </p:sp>
      <p:sp>
        <p:nvSpPr>
          <p:cNvPr id="3" name="Segnaposto contenuto 2">
            <a:extLst>
              <a:ext uri="{FF2B5EF4-FFF2-40B4-BE49-F238E27FC236}">
                <a16:creationId xmlns:a16="http://schemas.microsoft.com/office/drawing/2014/main" id="{B666A8FB-B4ED-C941-A14C-E40CF874A2FD}"/>
              </a:ext>
            </a:extLst>
          </p:cNvPr>
          <p:cNvSpPr>
            <a:spLocks noGrp="1"/>
          </p:cNvSpPr>
          <p:nvPr>
            <p:ph idx="1"/>
          </p:nvPr>
        </p:nvSpPr>
        <p:spPr>
          <a:xfrm>
            <a:off x="838200" y="2141537"/>
            <a:ext cx="10515600" cy="4351338"/>
          </a:xfrm>
        </p:spPr>
        <p:txBody>
          <a:bodyPr>
            <a:normAutofit/>
          </a:bodyPr>
          <a:lstStyle/>
          <a:p>
            <a:pPr marL="0" indent="0" algn="just">
              <a:lnSpc>
                <a:spcPct val="100000"/>
              </a:lnSpc>
              <a:buNone/>
            </a:pPr>
            <a:r>
              <a:rPr lang="it-IT" sz="2600" dirty="0">
                <a:latin typeface="Cambria" panose="02040503050406030204" pitchFamily="18" charset="0"/>
              </a:rPr>
              <a:t>«Il tempo e l’affinità delle influenze mi apparentavano con Majakovskij. C’erano fra di noi delle coincidenze. Le avevo notate… Decisi di rinunciare a ciò che portava a questa coincidenze. Rinunciai alla maniera romantica. Vide così la luce la poetica non romantica di </a:t>
            </a:r>
            <a:r>
              <a:rPr lang="it-IT" sz="2600" i="1" dirty="0">
                <a:latin typeface="Cambria" panose="02040503050406030204" pitchFamily="18" charset="0"/>
              </a:rPr>
              <a:t>Oltre le barriere».</a:t>
            </a:r>
            <a:r>
              <a:rPr lang="it-IT" sz="2600" dirty="0">
                <a:latin typeface="Cambria" panose="02040503050406030204" pitchFamily="18" charset="0"/>
              </a:rPr>
              <a:t> </a:t>
            </a:r>
          </a:p>
          <a:p>
            <a:pPr marL="0" indent="0" algn="r">
              <a:lnSpc>
                <a:spcPct val="100000"/>
              </a:lnSpc>
              <a:buNone/>
            </a:pPr>
            <a:r>
              <a:rPr lang="it-IT" sz="2000" dirty="0">
                <a:latin typeface="Cambria" panose="02040503050406030204" pitchFamily="18" charset="0"/>
              </a:rPr>
              <a:t>da </a:t>
            </a:r>
            <a:r>
              <a:rPr lang="it-IT" sz="2000" i="1" dirty="0">
                <a:latin typeface="Cambria" panose="02040503050406030204" pitchFamily="18" charset="0"/>
              </a:rPr>
              <a:t>Il Salvacondotto</a:t>
            </a:r>
          </a:p>
          <a:p>
            <a:pPr marL="0" indent="0">
              <a:buNone/>
            </a:pPr>
            <a:endParaRPr lang="it-IT" dirty="0"/>
          </a:p>
        </p:txBody>
      </p:sp>
    </p:spTree>
    <p:extLst>
      <p:ext uri="{BB962C8B-B14F-4D97-AF65-F5344CB8AC3E}">
        <p14:creationId xmlns:p14="http://schemas.microsoft.com/office/powerpoint/2010/main" val="3568712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7874BD-1FD9-EB42-9A9F-1C0BEC10F863}"/>
              </a:ext>
            </a:extLst>
          </p:cNvPr>
          <p:cNvSpPr>
            <a:spLocks noGrp="1"/>
          </p:cNvSpPr>
          <p:nvPr>
            <p:ph type="title"/>
          </p:nvPr>
        </p:nvSpPr>
        <p:spPr>
          <a:xfrm>
            <a:off x="838200" y="2103437"/>
            <a:ext cx="10515600" cy="1325563"/>
          </a:xfrm>
        </p:spPr>
        <p:txBody>
          <a:bodyPr>
            <a:normAutofit fontScale="90000"/>
          </a:bodyPr>
          <a:lstStyle/>
          <a:p>
            <a:pPr algn="ctr">
              <a:lnSpc>
                <a:spcPct val="100000"/>
              </a:lnSpc>
            </a:pPr>
            <a:r>
              <a:rPr lang="ru-RU" i="1" dirty="0">
                <a:solidFill>
                  <a:srgbClr val="520103"/>
                </a:solidFill>
                <a:latin typeface="Candara" panose="020E0502030303020204" pitchFamily="34" charset="0"/>
              </a:rPr>
              <a:t>Смерть поэта</a:t>
            </a:r>
            <a:br>
              <a:rPr lang="ru-RU" i="1" dirty="0">
                <a:solidFill>
                  <a:srgbClr val="520103"/>
                </a:solidFill>
                <a:latin typeface="Candara" panose="020E0502030303020204" pitchFamily="34" charset="0"/>
              </a:rPr>
            </a:br>
            <a:r>
              <a:rPr lang="it-IT" i="1" dirty="0">
                <a:solidFill>
                  <a:srgbClr val="520103"/>
                </a:solidFill>
                <a:latin typeface="Candara" panose="020E0502030303020204" pitchFamily="34" charset="0"/>
              </a:rPr>
              <a:t>Morte d’un poeta</a:t>
            </a:r>
          </a:p>
        </p:txBody>
      </p:sp>
    </p:spTree>
    <p:extLst>
      <p:ext uri="{BB962C8B-B14F-4D97-AF65-F5344CB8AC3E}">
        <p14:creationId xmlns:p14="http://schemas.microsoft.com/office/powerpoint/2010/main" val="3686111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7BE173-9394-3F44-928F-CDCF5C36A40F}"/>
              </a:ext>
            </a:extLst>
          </p:cNvPr>
          <p:cNvSpPr>
            <a:spLocks noGrp="1"/>
          </p:cNvSpPr>
          <p:nvPr>
            <p:ph idx="1"/>
          </p:nvPr>
        </p:nvSpPr>
        <p:spPr>
          <a:xfrm>
            <a:off x="494453" y="699492"/>
            <a:ext cx="10906760" cy="7172960"/>
          </a:xfrm>
        </p:spPr>
        <p:txBody>
          <a:bodyPr>
            <a:normAutofit/>
          </a:bodyPr>
          <a:lstStyle/>
          <a:p>
            <a:pPr marL="0" indent="0">
              <a:buNone/>
            </a:pPr>
            <a:r>
              <a:rPr lang="ru-RU" sz="2200" dirty="0">
                <a:latin typeface="Cambria" panose="02040503050406030204" pitchFamily="18" charset="0"/>
              </a:rPr>
              <a:t>Не верили, считали — бредни,</a:t>
            </a:r>
            <a:br>
              <a:rPr lang="ru-RU" sz="2200" dirty="0">
                <a:latin typeface="Cambria" panose="02040503050406030204" pitchFamily="18" charset="0"/>
              </a:rPr>
            </a:br>
            <a:r>
              <a:rPr lang="ru-RU" sz="2200" dirty="0">
                <a:latin typeface="Cambria" panose="02040503050406030204" pitchFamily="18" charset="0"/>
              </a:rPr>
              <a:t>Но узнавали от двоих,</a:t>
            </a:r>
            <a:br>
              <a:rPr lang="ru-RU" sz="2200" dirty="0">
                <a:latin typeface="Cambria" panose="02040503050406030204" pitchFamily="18" charset="0"/>
              </a:rPr>
            </a:br>
            <a:r>
              <a:rPr lang="ru-RU" sz="2200" dirty="0">
                <a:latin typeface="Cambria" panose="02040503050406030204" pitchFamily="18" charset="0"/>
              </a:rPr>
              <a:t>Троих, от всех. Равнялись в строку</a:t>
            </a:r>
            <a:br>
              <a:rPr lang="ru-RU" sz="2200" dirty="0">
                <a:latin typeface="Cambria" panose="02040503050406030204" pitchFamily="18" charset="0"/>
              </a:rPr>
            </a:br>
            <a:r>
              <a:rPr lang="ru-RU" sz="2200" dirty="0">
                <a:latin typeface="Cambria" panose="02040503050406030204" pitchFamily="18" charset="0"/>
              </a:rPr>
              <a:t>Остановившегося срока</a:t>
            </a:r>
            <a:br>
              <a:rPr lang="ru-RU" sz="2200" dirty="0">
                <a:latin typeface="Cambria" panose="02040503050406030204" pitchFamily="18" charset="0"/>
              </a:rPr>
            </a:br>
            <a:r>
              <a:rPr lang="ru-RU" sz="2200" dirty="0">
                <a:latin typeface="Cambria" panose="02040503050406030204" pitchFamily="18" charset="0"/>
              </a:rPr>
              <a:t>Дома чиновниц и купчих,</a:t>
            </a:r>
            <a:br>
              <a:rPr lang="ru-RU" sz="2200" dirty="0">
                <a:latin typeface="Cambria" panose="02040503050406030204" pitchFamily="18" charset="0"/>
              </a:rPr>
            </a:br>
            <a:r>
              <a:rPr lang="ru-RU" sz="2200" dirty="0">
                <a:latin typeface="Cambria" panose="02040503050406030204" pitchFamily="18" charset="0"/>
              </a:rPr>
              <a:t>Дворы, деревья, и на них</a:t>
            </a:r>
            <a:br>
              <a:rPr lang="ru-RU" sz="2200" dirty="0">
                <a:latin typeface="Cambria" panose="02040503050406030204" pitchFamily="18" charset="0"/>
              </a:rPr>
            </a:br>
            <a:r>
              <a:rPr lang="ru-RU" sz="2200" dirty="0">
                <a:latin typeface="Cambria" panose="02040503050406030204" pitchFamily="18" charset="0"/>
              </a:rPr>
              <a:t>Грачи, в чаду от солнцепека</a:t>
            </a:r>
            <a:br>
              <a:rPr lang="ru-RU" sz="2200" dirty="0">
                <a:latin typeface="Cambria" panose="02040503050406030204" pitchFamily="18" charset="0"/>
              </a:rPr>
            </a:br>
            <a:r>
              <a:rPr lang="ru-RU" sz="2200" dirty="0">
                <a:latin typeface="Cambria" panose="02040503050406030204" pitchFamily="18" charset="0"/>
              </a:rPr>
              <a:t>Разгоряченно на </a:t>
            </a:r>
            <a:r>
              <a:rPr lang="ru-RU" sz="2200" dirty="0" err="1">
                <a:latin typeface="Cambria" panose="02040503050406030204" pitchFamily="18" charset="0"/>
              </a:rPr>
              <a:t>грачих</a:t>
            </a:r>
            <a:br>
              <a:rPr lang="ru-RU" sz="2200" dirty="0">
                <a:latin typeface="Cambria" panose="02040503050406030204" pitchFamily="18" charset="0"/>
              </a:rPr>
            </a:br>
            <a:r>
              <a:rPr lang="ru-RU" sz="2200" dirty="0">
                <a:latin typeface="Cambria" panose="02040503050406030204" pitchFamily="18" charset="0"/>
              </a:rPr>
              <a:t>Кричавшие, чтоб дуры впредь не</a:t>
            </a:r>
            <a:br>
              <a:rPr lang="ru-RU" sz="2200" dirty="0">
                <a:latin typeface="Cambria" panose="02040503050406030204" pitchFamily="18" charset="0"/>
              </a:rPr>
            </a:br>
            <a:r>
              <a:rPr lang="ru-RU" sz="2200" dirty="0">
                <a:latin typeface="Cambria" panose="02040503050406030204" pitchFamily="18" charset="0"/>
              </a:rPr>
              <a:t>Совались в грех, да будь он лих.</a:t>
            </a:r>
            <a:br>
              <a:rPr lang="ru-RU" sz="2200" dirty="0">
                <a:latin typeface="Cambria" panose="02040503050406030204" pitchFamily="18" charset="0"/>
              </a:rPr>
            </a:br>
            <a:r>
              <a:rPr lang="ru-RU" sz="2200" dirty="0">
                <a:latin typeface="Cambria" panose="02040503050406030204" pitchFamily="18" charset="0"/>
              </a:rPr>
              <a:t>Лишь бы на лицах влажный сдвиг,</a:t>
            </a:r>
            <a:br>
              <a:rPr lang="ru-RU" sz="2200" dirty="0">
                <a:latin typeface="Cambria" panose="02040503050406030204" pitchFamily="18" charset="0"/>
              </a:rPr>
            </a:br>
            <a:r>
              <a:rPr lang="ru-RU" sz="2200" dirty="0">
                <a:latin typeface="Cambria" panose="02040503050406030204" pitchFamily="18" charset="0"/>
              </a:rPr>
              <a:t>Как в складках порванного бредня.</a:t>
            </a:r>
            <a:endParaRPr lang="it-IT" sz="2200" dirty="0">
              <a:latin typeface="Cambria" panose="02040503050406030204" pitchFamily="18" charset="0"/>
            </a:endParaRPr>
          </a:p>
          <a:p>
            <a:pPr marL="0" indent="0">
              <a:buNone/>
            </a:pPr>
            <a:endParaRPr lang="it-IT" sz="2200" dirty="0">
              <a:latin typeface="Cambria" panose="02040503050406030204" pitchFamily="18" charset="0"/>
            </a:endParaRPr>
          </a:p>
          <a:p>
            <a:pPr marL="0" indent="0">
              <a:buNone/>
            </a:pPr>
            <a:r>
              <a:rPr lang="ru-RU" sz="2200" dirty="0">
                <a:latin typeface="Cambria" panose="02040503050406030204" pitchFamily="18" charset="0"/>
              </a:rPr>
              <a:t>Был день, безвредный день, безвредней</a:t>
            </a:r>
            <a:br>
              <a:rPr lang="ru-RU" sz="2200" dirty="0">
                <a:latin typeface="Cambria" panose="02040503050406030204" pitchFamily="18" charset="0"/>
              </a:rPr>
            </a:br>
            <a:r>
              <a:rPr lang="ru-RU" sz="2200" dirty="0">
                <a:latin typeface="Cambria" panose="02040503050406030204" pitchFamily="18" charset="0"/>
              </a:rPr>
              <a:t>Десятка прежних дней твоих.</a:t>
            </a:r>
            <a:br>
              <a:rPr lang="ru-RU" sz="2200" dirty="0">
                <a:latin typeface="Cambria" panose="02040503050406030204" pitchFamily="18" charset="0"/>
              </a:rPr>
            </a:br>
            <a:r>
              <a:rPr lang="ru-RU" sz="2200" dirty="0">
                <a:latin typeface="Cambria" panose="02040503050406030204" pitchFamily="18" charset="0"/>
              </a:rPr>
              <a:t>Толпились, </a:t>
            </a:r>
            <a:r>
              <a:rPr lang="ru-RU" sz="2200" dirty="0" err="1">
                <a:latin typeface="Cambria" panose="02040503050406030204" pitchFamily="18" charset="0"/>
              </a:rPr>
              <a:t>выстроясь</a:t>
            </a:r>
            <a:r>
              <a:rPr lang="ru-RU" sz="2200" dirty="0">
                <a:latin typeface="Cambria" panose="02040503050406030204" pitchFamily="18" charset="0"/>
              </a:rPr>
              <a:t> в передней,</a:t>
            </a:r>
            <a:endParaRPr lang="it-IT" sz="2200" dirty="0">
              <a:latin typeface="Cambria" panose="02040503050406030204" pitchFamily="18" charset="0"/>
            </a:endParaRPr>
          </a:p>
          <a:p>
            <a:pPr marL="0" indent="0">
              <a:spcBef>
                <a:spcPts val="0"/>
              </a:spcBef>
              <a:buNone/>
            </a:pPr>
            <a:r>
              <a:rPr lang="ru-RU" sz="2200" dirty="0">
                <a:latin typeface="Cambria" panose="02040503050406030204" pitchFamily="18" charset="0"/>
              </a:rPr>
              <a:t>Как выстрел выстроил бы их.</a:t>
            </a:r>
            <a:endParaRPr lang="it-IT" sz="2200" dirty="0">
              <a:latin typeface="Cambria" panose="02040503050406030204" pitchFamily="18" charset="0"/>
            </a:endParaRPr>
          </a:p>
        </p:txBody>
      </p:sp>
      <p:sp>
        <p:nvSpPr>
          <p:cNvPr id="4" name="CasellaDiTesto 3">
            <a:extLst>
              <a:ext uri="{FF2B5EF4-FFF2-40B4-BE49-F238E27FC236}">
                <a16:creationId xmlns:a16="http://schemas.microsoft.com/office/drawing/2014/main" id="{370B2128-F370-6440-9EC3-DEAD72DCC410}"/>
              </a:ext>
            </a:extLst>
          </p:cNvPr>
          <p:cNvSpPr txBox="1"/>
          <p:nvPr/>
        </p:nvSpPr>
        <p:spPr>
          <a:xfrm>
            <a:off x="6461760" y="276159"/>
            <a:ext cx="5506720" cy="5786199"/>
          </a:xfrm>
          <a:prstGeom prst="rect">
            <a:avLst/>
          </a:prstGeom>
          <a:noFill/>
        </p:spPr>
        <p:txBody>
          <a:bodyPr wrap="square" rtlCol="0">
            <a:spAutoFit/>
          </a:bodyPr>
          <a:lstStyle/>
          <a:p>
            <a:endParaRPr lang="it-IT" sz="2200" dirty="0">
              <a:latin typeface="Cambria" panose="02040503050406030204" pitchFamily="18" charset="0"/>
            </a:endParaRPr>
          </a:p>
          <a:p>
            <a:r>
              <a:rPr lang="ru-RU" sz="2200" dirty="0">
                <a:latin typeface="Cambria" panose="02040503050406030204" pitchFamily="18" charset="0"/>
              </a:rPr>
              <a:t>Ты спал, постлав постель на сплетне,</a:t>
            </a:r>
            <a:br>
              <a:rPr lang="ru-RU" sz="2200" dirty="0">
                <a:latin typeface="Cambria" panose="02040503050406030204" pitchFamily="18" charset="0"/>
              </a:rPr>
            </a:br>
            <a:r>
              <a:rPr lang="ru-RU" sz="2200" dirty="0">
                <a:latin typeface="Cambria" panose="02040503050406030204" pitchFamily="18" charset="0"/>
              </a:rPr>
              <a:t>Спал и, </a:t>
            </a:r>
            <a:r>
              <a:rPr lang="ru-RU" sz="2200" dirty="0" err="1">
                <a:latin typeface="Cambria" panose="02040503050406030204" pitchFamily="18" charset="0"/>
              </a:rPr>
              <a:t>оттрепетав</a:t>
            </a:r>
            <a:r>
              <a:rPr lang="ru-RU" sz="2200" dirty="0">
                <a:latin typeface="Cambria" panose="02040503050406030204" pitchFamily="18" charset="0"/>
              </a:rPr>
              <a:t>, был тих, -</a:t>
            </a:r>
            <a:br>
              <a:rPr lang="ru-RU" sz="2200" dirty="0">
                <a:latin typeface="Cambria" panose="02040503050406030204" pitchFamily="18" charset="0"/>
              </a:rPr>
            </a:br>
            <a:r>
              <a:rPr lang="ru-RU" sz="2200" dirty="0">
                <a:latin typeface="Cambria" panose="02040503050406030204" pitchFamily="18" charset="0"/>
              </a:rPr>
              <a:t>Красивый, двадцатидвухлетний.</a:t>
            </a:r>
            <a:br>
              <a:rPr lang="ru-RU" sz="2200" dirty="0">
                <a:latin typeface="Cambria" panose="02040503050406030204" pitchFamily="18" charset="0"/>
              </a:rPr>
            </a:br>
            <a:r>
              <a:rPr lang="ru-RU" sz="2200" dirty="0">
                <a:latin typeface="Cambria" panose="02040503050406030204" pitchFamily="18" charset="0"/>
              </a:rPr>
              <a:t>Как предсказал твой </a:t>
            </a:r>
            <a:r>
              <a:rPr lang="ru-RU" sz="2200" dirty="0" err="1">
                <a:latin typeface="Cambria" panose="02040503050406030204" pitchFamily="18" charset="0"/>
              </a:rPr>
              <a:t>тетраптих</a:t>
            </a:r>
            <a:r>
              <a:rPr lang="ru-RU" sz="2200" dirty="0">
                <a:latin typeface="Cambria" panose="02040503050406030204" pitchFamily="18" charset="0"/>
              </a:rPr>
              <a:t>.</a:t>
            </a:r>
            <a:endParaRPr lang="it-IT" sz="2200" dirty="0">
              <a:latin typeface="Cambria" panose="02040503050406030204" pitchFamily="18" charset="0"/>
            </a:endParaRPr>
          </a:p>
          <a:p>
            <a:endParaRPr lang="it-IT" sz="2200" dirty="0">
              <a:latin typeface="Cambria" panose="02040503050406030204" pitchFamily="18" charset="0"/>
            </a:endParaRPr>
          </a:p>
          <a:p>
            <a:r>
              <a:rPr lang="ru-RU" sz="2200" dirty="0">
                <a:latin typeface="Cambria" panose="02040503050406030204" pitchFamily="18" charset="0"/>
              </a:rPr>
              <a:t>Ты спал, прижав к подушке щеку,</a:t>
            </a:r>
            <a:br>
              <a:rPr lang="ru-RU" sz="2200" dirty="0">
                <a:latin typeface="Cambria" panose="02040503050406030204" pitchFamily="18" charset="0"/>
              </a:rPr>
            </a:br>
            <a:r>
              <a:rPr lang="ru-RU" sz="2200" dirty="0">
                <a:latin typeface="Cambria" panose="02040503050406030204" pitchFamily="18" charset="0"/>
              </a:rPr>
              <a:t>Спал, — со всех ног, со всех лодыг</a:t>
            </a:r>
            <a:br>
              <a:rPr lang="ru-RU" sz="2200" dirty="0">
                <a:latin typeface="Cambria" panose="02040503050406030204" pitchFamily="18" charset="0"/>
              </a:rPr>
            </a:br>
            <a:r>
              <a:rPr lang="ru-RU" sz="2200" dirty="0">
                <a:latin typeface="Cambria" panose="02040503050406030204" pitchFamily="18" charset="0"/>
              </a:rPr>
              <a:t>Врезаясь вновь и вновь с наскоку</a:t>
            </a:r>
            <a:br>
              <a:rPr lang="ru-RU" sz="2200" dirty="0">
                <a:latin typeface="Cambria" panose="02040503050406030204" pitchFamily="18" charset="0"/>
              </a:rPr>
            </a:br>
            <a:r>
              <a:rPr lang="ru-RU" sz="2200" dirty="0">
                <a:latin typeface="Cambria" panose="02040503050406030204" pitchFamily="18" charset="0"/>
              </a:rPr>
              <a:t>В разряд преданий молодых.</a:t>
            </a:r>
            <a:br>
              <a:rPr lang="ru-RU" sz="2200" dirty="0">
                <a:latin typeface="Cambria" panose="02040503050406030204" pitchFamily="18" charset="0"/>
              </a:rPr>
            </a:br>
            <a:r>
              <a:rPr lang="ru-RU" sz="2200" dirty="0">
                <a:latin typeface="Cambria" panose="02040503050406030204" pitchFamily="18" charset="0"/>
              </a:rPr>
              <a:t>Ты в них врезался тем заметней,</a:t>
            </a:r>
            <a:br>
              <a:rPr lang="ru-RU" sz="2200" dirty="0">
                <a:latin typeface="Cambria" panose="02040503050406030204" pitchFamily="18" charset="0"/>
              </a:rPr>
            </a:br>
            <a:r>
              <a:rPr lang="ru-RU" sz="2200" dirty="0">
                <a:latin typeface="Cambria" panose="02040503050406030204" pitchFamily="18" charset="0"/>
              </a:rPr>
              <a:t>Что их одним прыжком достиг.</a:t>
            </a:r>
            <a:br>
              <a:rPr lang="ru-RU" sz="2200" dirty="0">
                <a:latin typeface="Cambria" panose="02040503050406030204" pitchFamily="18" charset="0"/>
              </a:rPr>
            </a:br>
            <a:r>
              <a:rPr lang="ru-RU" sz="2200" dirty="0">
                <a:latin typeface="Cambria" panose="02040503050406030204" pitchFamily="18" charset="0"/>
              </a:rPr>
              <a:t>Твой выстрел был подобен Этне</a:t>
            </a:r>
            <a:br>
              <a:rPr lang="ru-RU" sz="2200" dirty="0">
                <a:latin typeface="Cambria" panose="02040503050406030204" pitchFamily="18" charset="0"/>
              </a:rPr>
            </a:br>
            <a:r>
              <a:rPr lang="ru-RU" sz="2200" dirty="0">
                <a:latin typeface="Cambria" panose="02040503050406030204" pitchFamily="18" charset="0"/>
              </a:rPr>
              <a:t>В </a:t>
            </a:r>
            <a:r>
              <a:rPr lang="ru-RU" sz="2200" dirty="0" err="1">
                <a:latin typeface="Cambria" panose="02040503050406030204" pitchFamily="18" charset="0"/>
              </a:rPr>
              <a:t>предгорьи</a:t>
            </a:r>
            <a:r>
              <a:rPr lang="ru-RU" sz="2200" dirty="0">
                <a:latin typeface="Cambria" panose="02040503050406030204" pitchFamily="18" charset="0"/>
              </a:rPr>
              <a:t> трусов и трусих.</a:t>
            </a:r>
            <a:endParaRPr lang="it-IT" sz="2200" dirty="0">
              <a:latin typeface="Cambria" panose="02040503050406030204" pitchFamily="18" charset="0"/>
            </a:endParaRPr>
          </a:p>
          <a:p>
            <a:pPr algn="r"/>
            <a:endParaRPr lang="it-IT" sz="2000" dirty="0">
              <a:latin typeface="Cambria" panose="02040503050406030204" pitchFamily="18" charset="0"/>
            </a:endParaRPr>
          </a:p>
          <a:p>
            <a:pPr algn="r"/>
            <a:r>
              <a:rPr lang="it-IT" sz="2000" dirty="0">
                <a:latin typeface="Cambria" panose="02040503050406030204" pitchFamily="18" charset="0"/>
              </a:rPr>
              <a:t>1930</a:t>
            </a:r>
          </a:p>
          <a:p>
            <a:endParaRPr lang="it-IT" dirty="0"/>
          </a:p>
        </p:txBody>
      </p:sp>
    </p:spTree>
    <p:extLst>
      <p:ext uri="{BB962C8B-B14F-4D97-AF65-F5344CB8AC3E}">
        <p14:creationId xmlns:p14="http://schemas.microsoft.com/office/powerpoint/2010/main" val="4058526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666A8FB-B4ED-C941-A14C-E40CF874A2FD}"/>
              </a:ext>
            </a:extLst>
          </p:cNvPr>
          <p:cNvSpPr>
            <a:spLocks noGrp="1"/>
          </p:cNvSpPr>
          <p:nvPr>
            <p:ph idx="1"/>
          </p:nvPr>
        </p:nvSpPr>
        <p:spPr>
          <a:xfrm>
            <a:off x="838199" y="597600"/>
            <a:ext cx="4694695" cy="6260400"/>
          </a:xfrm>
        </p:spPr>
        <p:txBody>
          <a:bodyPr>
            <a:normAutofit lnSpcReduction="10000"/>
          </a:bodyPr>
          <a:lstStyle/>
          <a:p>
            <a:pPr marL="0" indent="0">
              <a:buNone/>
            </a:pPr>
            <a:r>
              <a:rPr lang="it-IT" sz="1800" dirty="0">
                <a:latin typeface="Cambria" panose="02040503050406030204" pitchFamily="18" charset="0"/>
              </a:rPr>
              <a:t>Non ci credevano, pensavano: fandonie,</a:t>
            </a:r>
          </a:p>
          <a:p>
            <a:pPr marL="0" indent="0">
              <a:buNone/>
            </a:pPr>
            <a:r>
              <a:rPr lang="it-IT" sz="1800" dirty="0">
                <a:latin typeface="Cambria" panose="02040503050406030204" pitchFamily="18" charset="0"/>
              </a:rPr>
              <a:t>ma lo apprendevano da due, da tre, da tutti.</a:t>
            </a:r>
          </a:p>
          <a:p>
            <a:pPr marL="0" indent="0">
              <a:buNone/>
            </a:pPr>
            <a:r>
              <a:rPr lang="it-IT" sz="1800" dirty="0">
                <a:latin typeface="Cambria" panose="02040503050406030204" pitchFamily="18" charset="0"/>
              </a:rPr>
              <a:t>Si mettevano a fianco nella riga</a:t>
            </a:r>
          </a:p>
          <a:p>
            <a:pPr marL="0" indent="0">
              <a:buNone/>
            </a:pPr>
            <a:r>
              <a:rPr lang="it-IT" sz="1800" dirty="0">
                <a:latin typeface="Cambria" panose="02040503050406030204" pitchFamily="18" charset="0"/>
              </a:rPr>
              <a:t>del tuo tempo fermatosi di botto</a:t>
            </a:r>
          </a:p>
          <a:p>
            <a:pPr marL="0" indent="0">
              <a:buNone/>
            </a:pPr>
            <a:r>
              <a:rPr lang="it-IT" sz="1800" dirty="0">
                <a:latin typeface="Cambria" panose="02040503050406030204" pitchFamily="18" charset="0"/>
              </a:rPr>
              <a:t>case di mogli di impiegati e di mercanti,</a:t>
            </a:r>
          </a:p>
          <a:p>
            <a:pPr marL="0" indent="0">
              <a:buNone/>
            </a:pPr>
            <a:r>
              <a:rPr lang="it-IT" sz="1800" dirty="0">
                <a:latin typeface="Cambria" panose="02040503050406030204" pitchFamily="18" charset="0"/>
              </a:rPr>
              <a:t>cortili ed alberi sui quali</a:t>
            </a:r>
          </a:p>
          <a:p>
            <a:pPr marL="0" indent="0">
              <a:buNone/>
            </a:pPr>
            <a:r>
              <a:rPr lang="it-IT" sz="1800" dirty="0">
                <a:latin typeface="Cambria" panose="02040503050406030204" pitchFamily="18" charset="0"/>
              </a:rPr>
              <a:t>i corvi nel fumo d’un sole rovente,</a:t>
            </a:r>
          </a:p>
          <a:p>
            <a:pPr marL="0" indent="0">
              <a:buNone/>
            </a:pPr>
            <a:r>
              <a:rPr lang="it-IT" sz="1800" dirty="0">
                <a:latin typeface="Cambria" panose="02040503050406030204" pitchFamily="18" charset="0"/>
              </a:rPr>
              <a:t>urlavano eccitati contro le cornacchie,</a:t>
            </a:r>
          </a:p>
          <a:p>
            <a:pPr marL="0" indent="0">
              <a:buNone/>
            </a:pPr>
            <a:r>
              <a:rPr lang="it-IT" sz="1800" dirty="0">
                <a:latin typeface="Cambria" panose="02040503050406030204" pitchFamily="18" charset="0"/>
              </a:rPr>
              <a:t>perché le stolte d’ora innanzi non ficcassero</a:t>
            </a:r>
          </a:p>
          <a:p>
            <a:pPr marL="0" indent="0">
              <a:buNone/>
            </a:pPr>
            <a:r>
              <a:rPr lang="it-IT" sz="1800" dirty="0">
                <a:latin typeface="Cambria" panose="02040503050406030204" pitchFamily="18" charset="0"/>
              </a:rPr>
              <a:t>il naso nel peccato, alla malora.</a:t>
            </a:r>
          </a:p>
          <a:p>
            <a:pPr marL="0" indent="0">
              <a:buNone/>
            </a:pPr>
            <a:r>
              <a:rPr lang="it-IT" sz="1800" dirty="0">
                <a:latin typeface="Cambria" panose="02040503050406030204" pitchFamily="18" charset="0"/>
              </a:rPr>
              <a:t>ma c’era sui volti un umido spostamento</a:t>
            </a:r>
          </a:p>
          <a:p>
            <a:pPr marL="0" indent="0">
              <a:buNone/>
            </a:pPr>
            <a:r>
              <a:rPr lang="it-IT" sz="1800" dirty="0">
                <a:latin typeface="Cambria" panose="02040503050406030204" pitchFamily="18" charset="0"/>
              </a:rPr>
              <a:t>come fra le pieghe d’una strappata </a:t>
            </a:r>
            <a:r>
              <a:rPr lang="it-IT" sz="1800" dirty="0" err="1">
                <a:latin typeface="Cambria" panose="02040503050406030204" pitchFamily="18" charset="0"/>
              </a:rPr>
              <a:t>vangaiuola</a:t>
            </a:r>
            <a:r>
              <a:rPr lang="it-IT" sz="1800" dirty="0">
                <a:latin typeface="Cambria" panose="02040503050406030204" pitchFamily="18" charset="0"/>
              </a:rPr>
              <a:t>.</a:t>
            </a:r>
          </a:p>
          <a:p>
            <a:pPr marL="0" indent="0">
              <a:buNone/>
            </a:pPr>
            <a:endParaRPr lang="it-IT" sz="1800" dirty="0">
              <a:latin typeface="Cambria" panose="02040503050406030204" pitchFamily="18" charset="0"/>
            </a:endParaRPr>
          </a:p>
          <a:p>
            <a:pPr marL="0" indent="0">
              <a:buNone/>
            </a:pPr>
            <a:r>
              <a:rPr lang="it-IT" sz="1800" dirty="0">
                <a:latin typeface="Cambria" panose="02040503050406030204" pitchFamily="18" charset="0"/>
              </a:rPr>
              <a:t>Era un giorno, un innocuo giorno, più innocuo</a:t>
            </a:r>
          </a:p>
          <a:p>
            <a:pPr marL="0" indent="0">
              <a:buNone/>
            </a:pPr>
            <a:r>
              <a:rPr lang="it-IT" sz="1800" dirty="0">
                <a:latin typeface="Cambria" panose="02040503050406030204" pitchFamily="18" charset="0"/>
              </a:rPr>
              <a:t>d'una decina di precedenti giorni tuoi.</a:t>
            </a:r>
          </a:p>
          <a:p>
            <a:pPr marL="0" indent="0">
              <a:buNone/>
            </a:pPr>
            <a:r>
              <a:rPr lang="it-IT" sz="1800" dirty="0">
                <a:latin typeface="Cambria" panose="02040503050406030204" pitchFamily="18" charset="0"/>
              </a:rPr>
              <a:t>Si affollavano, allineandosi nell'anticamera,</a:t>
            </a:r>
          </a:p>
          <a:p>
            <a:pPr marL="0" indent="0">
              <a:buNone/>
            </a:pPr>
            <a:r>
              <a:rPr lang="it-IT" sz="1800" dirty="0">
                <a:latin typeface="Cambria" panose="02040503050406030204" pitchFamily="18" charset="0"/>
              </a:rPr>
              <a:t>come se lo sparo li avesse allineati.</a:t>
            </a:r>
          </a:p>
          <a:p>
            <a:pPr marL="0" indent="0">
              <a:buNone/>
            </a:pPr>
            <a:endParaRPr lang="it-IT" sz="1800" dirty="0">
              <a:latin typeface="Cambria" panose="02040503050406030204" pitchFamily="18" charset="0"/>
            </a:endParaRPr>
          </a:p>
          <a:p>
            <a:pPr marL="0" indent="0">
              <a:buNone/>
            </a:pPr>
            <a:endParaRPr lang="it-IT" sz="1800" dirty="0">
              <a:latin typeface="Cambria" panose="02040503050406030204" pitchFamily="18" charset="0"/>
            </a:endParaRPr>
          </a:p>
          <a:p>
            <a:pPr marL="0" indent="0">
              <a:buNone/>
            </a:pPr>
            <a:endParaRPr lang="it-IT" sz="1800" dirty="0">
              <a:latin typeface="Cambria" panose="02040503050406030204" pitchFamily="18" charset="0"/>
            </a:endParaRPr>
          </a:p>
        </p:txBody>
      </p:sp>
      <p:sp>
        <p:nvSpPr>
          <p:cNvPr id="6" name="CasellaDiTesto 5">
            <a:extLst>
              <a:ext uri="{FF2B5EF4-FFF2-40B4-BE49-F238E27FC236}">
                <a16:creationId xmlns:a16="http://schemas.microsoft.com/office/drawing/2014/main" id="{8D459127-F311-5146-AFDD-4E2C594D8E01}"/>
              </a:ext>
            </a:extLst>
          </p:cNvPr>
          <p:cNvSpPr txBox="1"/>
          <p:nvPr/>
        </p:nvSpPr>
        <p:spPr>
          <a:xfrm>
            <a:off x="6659107" y="635431"/>
            <a:ext cx="4629857" cy="5716437"/>
          </a:xfrm>
          <a:prstGeom prst="rect">
            <a:avLst/>
          </a:prstGeom>
          <a:noFill/>
        </p:spPr>
        <p:txBody>
          <a:bodyPr wrap="none" rtlCol="0">
            <a:spAutoFit/>
          </a:bodyPr>
          <a:lstStyle/>
          <a:p>
            <a:pPr>
              <a:lnSpc>
                <a:spcPct val="80000"/>
              </a:lnSpc>
              <a:spcBef>
                <a:spcPts val="1000"/>
              </a:spcBef>
            </a:pPr>
            <a:r>
              <a:rPr lang="it-IT" dirty="0">
                <a:latin typeface="Cambria" panose="02040503050406030204" pitchFamily="18" charset="0"/>
              </a:rPr>
              <a:t>Tu dormivi, spianato il letto sulla maldicenza,</a:t>
            </a:r>
          </a:p>
          <a:p>
            <a:pPr>
              <a:lnSpc>
                <a:spcPct val="80000"/>
              </a:lnSpc>
              <a:spcBef>
                <a:spcPts val="1000"/>
              </a:spcBef>
            </a:pPr>
            <a:r>
              <a:rPr lang="it-IT" dirty="0">
                <a:latin typeface="Cambria" panose="02040503050406030204" pitchFamily="18" charset="0"/>
              </a:rPr>
              <a:t>dormivi e, cessato ogni palpito, eri placido,</a:t>
            </a:r>
          </a:p>
          <a:p>
            <a:pPr>
              <a:lnSpc>
                <a:spcPct val="80000"/>
              </a:lnSpc>
              <a:spcBef>
                <a:spcPts val="1000"/>
              </a:spcBef>
            </a:pPr>
            <a:r>
              <a:rPr lang="it-IT" dirty="0">
                <a:latin typeface="Cambria" panose="02040503050406030204" pitchFamily="18" charset="0"/>
              </a:rPr>
              <a:t>bello, ventiduenne,</a:t>
            </a:r>
          </a:p>
          <a:p>
            <a:pPr>
              <a:lnSpc>
                <a:spcPct val="80000"/>
              </a:lnSpc>
              <a:spcBef>
                <a:spcPts val="1000"/>
              </a:spcBef>
            </a:pPr>
            <a:r>
              <a:rPr lang="it-IT" dirty="0">
                <a:latin typeface="Cambria" panose="02040503050406030204" pitchFamily="18" charset="0"/>
              </a:rPr>
              <a:t>come aveva predetto il tuo </a:t>
            </a:r>
            <a:r>
              <a:rPr lang="it-IT" dirty="0" err="1">
                <a:latin typeface="Cambria" panose="02040503050406030204" pitchFamily="18" charset="0"/>
              </a:rPr>
              <a:t>tetrattico</a:t>
            </a:r>
            <a:r>
              <a:rPr lang="it-IT" dirty="0">
                <a:latin typeface="Cambria" panose="02040503050406030204" pitchFamily="18" charset="0"/>
              </a:rPr>
              <a:t>.</a:t>
            </a:r>
          </a:p>
          <a:p>
            <a:pPr>
              <a:lnSpc>
                <a:spcPct val="80000"/>
              </a:lnSpc>
              <a:spcBef>
                <a:spcPts val="1000"/>
              </a:spcBef>
            </a:pPr>
            <a:endParaRPr lang="it-IT" dirty="0">
              <a:latin typeface="Cambria" panose="02040503050406030204" pitchFamily="18" charset="0"/>
            </a:endParaRPr>
          </a:p>
          <a:p>
            <a:pPr>
              <a:lnSpc>
                <a:spcPct val="80000"/>
              </a:lnSpc>
              <a:spcBef>
                <a:spcPts val="1000"/>
              </a:spcBef>
            </a:pPr>
            <a:r>
              <a:rPr lang="it-IT" dirty="0">
                <a:latin typeface="Cambria" panose="02040503050406030204" pitchFamily="18" charset="0"/>
              </a:rPr>
              <a:t>Tu dormivi, stringendo al cuscino la guancia,</a:t>
            </a:r>
          </a:p>
          <a:p>
            <a:pPr>
              <a:lnSpc>
                <a:spcPct val="80000"/>
              </a:lnSpc>
              <a:spcBef>
                <a:spcPts val="1000"/>
              </a:spcBef>
            </a:pPr>
            <a:r>
              <a:rPr lang="it-IT" dirty="0">
                <a:latin typeface="Cambria" panose="02040503050406030204" pitchFamily="18" charset="0"/>
              </a:rPr>
              <a:t>dormivi a piene gambe, a pie malleoli,</a:t>
            </a:r>
          </a:p>
          <a:p>
            <a:pPr>
              <a:lnSpc>
                <a:spcPct val="80000"/>
              </a:lnSpc>
              <a:spcBef>
                <a:spcPts val="1000"/>
              </a:spcBef>
            </a:pPr>
            <a:r>
              <a:rPr lang="it-IT" dirty="0">
                <a:latin typeface="Cambria" panose="02040503050406030204" pitchFamily="18" charset="0"/>
              </a:rPr>
              <a:t>inserendoti ancora una volta di colpo</a:t>
            </a:r>
          </a:p>
          <a:p>
            <a:pPr>
              <a:lnSpc>
                <a:spcPct val="80000"/>
              </a:lnSpc>
              <a:spcBef>
                <a:spcPts val="1000"/>
              </a:spcBef>
            </a:pPr>
            <a:r>
              <a:rPr lang="it-IT" dirty="0">
                <a:latin typeface="Cambria" panose="02040503050406030204" pitchFamily="18" charset="0"/>
              </a:rPr>
              <a:t>nella schiera delle leggende giovani.</a:t>
            </a:r>
          </a:p>
          <a:p>
            <a:pPr>
              <a:lnSpc>
                <a:spcPct val="80000"/>
              </a:lnSpc>
              <a:spcBef>
                <a:spcPts val="1000"/>
              </a:spcBef>
            </a:pPr>
            <a:r>
              <a:rPr lang="it-IT" dirty="0">
                <a:latin typeface="Cambria" panose="02040503050406030204" pitchFamily="18" charset="0"/>
              </a:rPr>
              <a:t>Tu ti inseristi in esse più sensibilmente,</a:t>
            </a:r>
          </a:p>
          <a:p>
            <a:pPr>
              <a:lnSpc>
                <a:spcPct val="80000"/>
              </a:lnSpc>
              <a:spcBef>
                <a:spcPts val="1000"/>
              </a:spcBef>
            </a:pPr>
            <a:r>
              <a:rPr lang="it-IT" dirty="0">
                <a:latin typeface="Cambria" panose="02040503050406030204" pitchFamily="18" charset="0"/>
              </a:rPr>
              <a:t>perché le avevi raggiunte d’un balzo.</a:t>
            </a:r>
          </a:p>
          <a:p>
            <a:pPr>
              <a:lnSpc>
                <a:spcPct val="80000"/>
              </a:lnSpc>
              <a:spcBef>
                <a:spcPts val="1000"/>
              </a:spcBef>
            </a:pPr>
            <a:r>
              <a:rPr lang="it-IT" dirty="0">
                <a:latin typeface="Cambria" panose="02040503050406030204" pitchFamily="18" charset="0"/>
              </a:rPr>
              <a:t>Il tuo sparo fu simile a un Etna</a:t>
            </a:r>
          </a:p>
          <a:p>
            <a:pPr>
              <a:lnSpc>
                <a:spcPct val="80000"/>
              </a:lnSpc>
              <a:spcBef>
                <a:spcPts val="1000"/>
              </a:spcBef>
            </a:pPr>
            <a:r>
              <a:rPr lang="it-IT" dirty="0">
                <a:latin typeface="Cambria" panose="02040503050406030204" pitchFamily="18" charset="0"/>
              </a:rPr>
              <a:t>in un pianoro di codardi e di codarde.</a:t>
            </a:r>
          </a:p>
          <a:p>
            <a:pPr algn="r">
              <a:lnSpc>
                <a:spcPct val="80000"/>
              </a:lnSpc>
              <a:spcBef>
                <a:spcPts val="1000"/>
              </a:spcBef>
            </a:pPr>
            <a:endParaRPr lang="it-IT" sz="1600" dirty="0">
              <a:latin typeface="Cambria" panose="02040503050406030204" pitchFamily="18" charset="0"/>
            </a:endParaRPr>
          </a:p>
          <a:p>
            <a:pPr algn="r">
              <a:lnSpc>
                <a:spcPct val="80000"/>
              </a:lnSpc>
              <a:spcBef>
                <a:spcPts val="1000"/>
              </a:spcBef>
            </a:pPr>
            <a:r>
              <a:rPr lang="it-IT" sz="1600" dirty="0">
                <a:latin typeface="Cambria" panose="02040503050406030204" pitchFamily="18" charset="0"/>
              </a:rPr>
              <a:t>1930</a:t>
            </a:r>
          </a:p>
          <a:p>
            <a:endParaRPr lang="it-IT" dirty="0">
              <a:latin typeface="Cambria" panose="02040503050406030204" pitchFamily="18" charset="0"/>
            </a:endParaRPr>
          </a:p>
          <a:p>
            <a:endParaRPr lang="it-IT" dirty="0">
              <a:latin typeface="Cambria" panose="02040503050406030204" pitchFamily="18" charset="0"/>
            </a:endParaRPr>
          </a:p>
        </p:txBody>
      </p:sp>
    </p:spTree>
    <p:extLst>
      <p:ext uri="{BB962C8B-B14F-4D97-AF65-F5344CB8AC3E}">
        <p14:creationId xmlns:p14="http://schemas.microsoft.com/office/powerpoint/2010/main" val="43161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8CDF4-68D1-DE4C-9942-B08412634938}"/>
              </a:ext>
            </a:extLst>
          </p:cNvPr>
          <p:cNvSpPr>
            <a:spLocks noGrp="1"/>
          </p:cNvSpPr>
          <p:nvPr>
            <p:ph type="title"/>
          </p:nvPr>
        </p:nvSpPr>
        <p:spPr/>
        <p:txBody>
          <a:bodyPr/>
          <a:lstStyle/>
          <a:p>
            <a:pPr algn="ctr"/>
            <a:r>
              <a:rPr lang="it-IT" dirty="0">
                <a:solidFill>
                  <a:srgbClr val="520103"/>
                </a:solidFill>
                <a:latin typeface="Candara" panose="020E0502030303020204" pitchFamily="34" charset="0"/>
              </a:rPr>
              <a:t>Vladimir Majakovskij</a:t>
            </a:r>
          </a:p>
        </p:txBody>
      </p:sp>
      <p:sp>
        <p:nvSpPr>
          <p:cNvPr id="3" name="Segnaposto contenuto 2">
            <a:extLst>
              <a:ext uri="{FF2B5EF4-FFF2-40B4-BE49-F238E27FC236}">
                <a16:creationId xmlns:a16="http://schemas.microsoft.com/office/drawing/2014/main" id="{B666A8FB-B4ED-C941-A14C-E40CF874A2FD}"/>
              </a:ext>
            </a:extLst>
          </p:cNvPr>
          <p:cNvSpPr>
            <a:spLocks noGrp="1"/>
          </p:cNvSpPr>
          <p:nvPr>
            <p:ph idx="1"/>
          </p:nvPr>
        </p:nvSpPr>
        <p:spPr>
          <a:xfrm>
            <a:off x="838200" y="2141537"/>
            <a:ext cx="10515600" cy="4351338"/>
          </a:xfrm>
        </p:spPr>
        <p:txBody>
          <a:bodyPr>
            <a:normAutofit/>
          </a:bodyPr>
          <a:lstStyle/>
          <a:p>
            <a:pPr marL="0" indent="0" algn="just">
              <a:lnSpc>
                <a:spcPct val="100000"/>
              </a:lnSpc>
              <a:buNone/>
            </a:pPr>
            <a:r>
              <a:rPr lang="it-IT" sz="2600" dirty="0">
                <a:latin typeface="Cambria" panose="02040503050406030204" pitchFamily="18" charset="0"/>
              </a:rPr>
              <a:t>«Giaceva sul fianco, il viso rivolto alla parete, accigliato, grande, nascosto fino al mento dal lenzuolo, con la bocca socchiusa, come nel sonno. Voltando fiero le spalle a tutti, anche così disteso, anche i quel sonno, sembrava slanciarsi caparbiamente chissà dove e allontanarsi. Il suo volto mi riconduceva ai tempi in cui si era detto bello e ventiduenne, perché la morte aveva pietrificato una mimica che non le capita quasi mai tra le sgrinfie. Era un’espressione con cui si dà inizio e non si mette fine alla vita. Era imbronciato e indignato». </a:t>
            </a:r>
          </a:p>
          <a:p>
            <a:pPr marL="0" indent="0" algn="r">
              <a:lnSpc>
                <a:spcPct val="100000"/>
              </a:lnSpc>
              <a:buNone/>
            </a:pPr>
            <a:r>
              <a:rPr lang="it-IT" sz="2000" dirty="0">
                <a:latin typeface="Cambria" panose="02040503050406030204" pitchFamily="18" charset="0"/>
              </a:rPr>
              <a:t>da </a:t>
            </a:r>
            <a:r>
              <a:rPr lang="it-IT" sz="2000" i="1" dirty="0">
                <a:latin typeface="Cambria" panose="02040503050406030204" pitchFamily="18" charset="0"/>
              </a:rPr>
              <a:t>Il Salvacondotto</a:t>
            </a:r>
          </a:p>
          <a:p>
            <a:pPr marL="0" indent="0">
              <a:buNone/>
            </a:pPr>
            <a:endParaRPr lang="it-IT" dirty="0"/>
          </a:p>
        </p:txBody>
      </p:sp>
    </p:spTree>
    <p:extLst>
      <p:ext uri="{BB962C8B-B14F-4D97-AF65-F5344CB8AC3E}">
        <p14:creationId xmlns:p14="http://schemas.microsoft.com/office/powerpoint/2010/main" val="3970019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8CDF4-68D1-DE4C-9942-B08412634938}"/>
              </a:ext>
            </a:extLst>
          </p:cNvPr>
          <p:cNvSpPr>
            <a:spLocks noGrp="1"/>
          </p:cNvSpPr>
          <p:nvPr>
            <p:ph type="title"/>
          </p:nvPr>
        </p:nvSpPr>
        <p:spPr/>
        <p:txBody>
          <a:bodyPr/>
          <a:lstStyle/>
          <a:p>
            <a:pPr algn="ctr"/>
            <a:r>
              <a:rPr lang="it-IT" dirty="0">
                <a:solidFill>
                  <a:srgbClr val="520103"/>
                </a:solidFill>
                <a:latin typeface="Candara" panose="020E0502030303020204" pitchFamily="34" charset="0"/>
              </a:rPr>
              <a:t>Vladimir Majakovskij</a:t>
            </a:r>
          </a:p>
        </p:txBody>
      </p:sp>
      <p:sp>
        <p:nvSpPr>
          <p:cNvPr id="3" name="Segnaposto contenuto 2">
            <a:extLst>
              <a:ext uri="{FF2B5EF4-FFF2-40B4-BE49-F238E27FC236}">
                <a16:creationId xmlns:a16="http://schemas.microsoft.com/office/drawing/2014/main" id="{B666A8FB-B4ED-C941-A14C-E40CF874A2FD}"/>
              </a:ext>
            </a:extLst>
          </p:cNvPr>
          <p:cNvSpPr>
            <a:spLocks noGrp="1"/>
          </p:cNvSpPr>
          <p:nvPr>
            <p:ph idx="1"/>
          </p:nvPr>
        </p:nvSpPr>
        <p:spPr>
          <a:xfrm>
            <a:off x="838200" y="2141537"/>
            <a:ext cx="10515600" cy="4351338"/>
          </a:xfrm>
        </p:spPr>
        <p:txBody>
          <a:bodyPr>
            <a:normAutofit/>
          </a:bodyPr>
          <a:lstStyle/>
          <a:p>
            <a:pPr marL="0" indent="0" algn="just">
              <a:lnSpc>
                <a:spcPct val="100000"/>
              </a:lnSpc>
              <a:buNone/>
            </a:pPr>
            <a:r>
              <a:rPr lang="it-IT" sz="2600" dirty="0">
                <a:latin typeface="Cambria" panose="02040503050406030204" pitchFamily="18" charset="0"/>
              </a:rPr>
              <a:t>«Mi venne di pensare che quell’uomo era l’unico cittadino di quella cittadinanza… Solo a lui la novità del tempo scorreva climaticamente nel sangue… Sin dall’infanzia egli fu viziato dal futuro, che si lasciò afferrare da lui abbastanza presto e, in apparenza, senza grande difficoltà».</a:t>
            </a:r>
          </a:p>
          <a:p>
            <a:pPr marL="0" indent="0" algn="r">
              <a:lnSpc>
                <a:spcPct val="100000"/>
              </a:lnSpc>
              <a:buNone/>
            </a:pPr>
            <a:r>
              <a:rPr lang="it-IT" sz="2000" dirty="0">
                <a:latin typeface="Cambria" panose="02040503050406030204" pitchFamily="18" charset="0"/>
              </a:rPr>
              <a:t>da </a:t>
            </a:r>
            <a:r>
              <a:rPr lang="it-IT" sz="2000" i="1" dirty="0">
                <a:latin typeface="Cambria" panose="02040503050406030204" pitchFamily="18" charset="0"/>
              </a:rPr>
              <a:t>Il Salvacondotto</a:t>
            </a:r>
          </a:p>
          <a:p>
            <a:pPr marL="0" indent="0">
              <a:buNone/>
            </a:pPr>
            <a:endParaRPr lang="it-IT" dirty="0"/>
          </a:p>
        </p:txBody>
      </p:sp>
    </p:spTree>
    <p:extLst>
      <p:ext uri="{BB962C8B-B14F-4D97-AF65-F5344CB8AC3E}">
        <p14:creationId xmlns:p14="http://schemas.microsoft.com/office/powerpoint/2010/main" val="43858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A667CA-BED3-8A4B-B0B2-1CA02A59236D}"/>
              </a:ext>
            </a:extLst>
          </p:cNvPr>
          <p:cNvSpPr>
            <a:spLocks noGrp="1"/>
          </p:cNvSpPr>
          <p:nvPr>
            <p:ph type="title"/>
          </p:nvPr>
        </p:nvSpPr>
        <p:spPr/>
        <p:txBody>
          <a:bodyPr/>
          <a:lstStyle/>
          <a:p>
            <a:pPr algn="ctr"/>
            <a:r>
              <a:rPr lang="it-IT" dirty="0">
                <a:solidFill>
                  <a:srgbClr val="520103"/>
                </a:solidFill>
                <a:latin typeface="Candara" panose="020E0502030303020204" pitchFamily="34" charset="0"/>
                <a:cs typeface="Cavolini" panose="03000502040302020204" pitchFamily="66" charset="0"/>
              </a:rPr>
              <a:t>Marina Cvetaeva</a:t>
            </a:r>
            <a:br>
              <a:rPr lang="it-IT" dirty="0">
                <a:solidFill>
                  <a:srgbClr val="520103"/>
                </a:solidFill>
                <a:latin typeface="Candara" panose="020E0502030303020204" pitchFamily="34" charset="0"/>
                <a:cs typeface="Cavolini" panose="03000502040302020204" pitchFamily="66" charset="0"/>
              </a:rPr>
            </a:br>
            <a:endParaRPr lang="it-IT" dirty="0"/>
          </a:p>
        </p:txBody>
      </p:sp>
      <p:sp>
        <p:nvSpPr>
          <p:cNvPr id="3" name="Segnaposto contenuto 2">
            <a:extLst>
              <a:ext uri="{FF2B5EF4-FFF2-40B4-BE49-F238E27FC236}">
                <a16:creationId xmlns:a16="http://schemas.microsoft.com/office/drawing/2014/main" id="{A39E30EA-EBC1-E145-8573-20FC34DCC822}"/>
              </a:ext>
            </a:extLst>
          </p:cNvPr>
          <p:cNvSpPr>
            <a:spLocks noGrp="1"/>
          </p:cNvSpPr>
          <p:nvPr>
            <p:ph idx="1"/>
          </p:nvPr>
        </p:nvSpPr>
        <p:spPr>
          <a:xfrm>
            <a:off x="838200" y="2037292"/>
            <a:ext cx="10515600" cy="4351338"/>
          </a:xfrm>
        </p:spPr>
        <p:txBody>
          <a:bodyPr/>
          <a:lstStyle/>
          <a:p>
            <a:pPr marL="0" indent="0" algn="just">
              <a:lnSpc>
                <a:spcPct val="100000"/>
              </a:lnSpc>
              <a:spcAft>
                <a:spcPts val="1200"/>
              </a:spcAft>
              <a:buNone/>
            </a:pPr>
            <a:r>
              <a:rPr lang="it-IT" dirty="0">
                <a:latin typeface="Cambria" panose="02040503050406030204" pitchFamily="18" charset="0"/>
              </a:rPr>
              <a:t>«Majakovskij è un Gulliver tra i lillipuziani, che sono esattamente come lui, solo molto piccoli. Questo intendeva Pasternak nel suo saluto al poeta morto: </a:t>
            </a:r>
          </a:p>
          <a:p>
            <a:pPr marL="0" indent="0" algn="ctr">
              <a:lnSpc>
                <a:spcPct val="100000"/>
              </a:lnSpc>
              <a:spcBef>
                <a:spcPts val="0"/>
              </a:spcBef>
              <a:buNone/>
            </a:pPr>
            <a:r>
              <a:rPr lang="it-IT" dirty="0">
                <a:latin typeface="Cambria" panose="02040503050406030204" pitchFamily="18" charset="0"/>
              </a:rPr>
              <a:t>«il tuo sparo è stato un Etna </a:t>
            </a:r>
          </a:p>
          <a:p>
            <a:pPr marL="0" indent="0" algn="ctr">
              <a:lnSpc>
                <a:spcPct val="100000"/>
              </a:lnSpc>
              <a:spcBef>
                <a:spcPts val="0"/>
              </a:spcBef>
              <a:buNone/>
            </a:pPr>
            <a:r>
              <a:rPr lang="it-IT" dirty="0">
                <a:latin typeface="Cambria" panose="02040503050406030204" pitchFamily="18" charset="0"/>
              </a:rPr>
              <a:t>fra pianure di pavidi e codarde»</a:t>
            </a:r>
          </a:p>
          <a:p>
            <a:pPr marL="0" indent="0">
              <a:lnSpc>
                <a:spcPct val="100000"/>
              </a:lnSpc>
              <a:buNone/>
            </a:pPr>
            <a:endParaRPr lang="it-IT" dirty="0">
              <a:latin typeface="Cambria" panose="02040503050406030204" pitchFamily="18" charset="0"/>
            </a:endParaRPr>
          </a:p>
        </p:txBody>
      </p:sp>
    </p:spTree>
    <p:extLst>
      <p:ext uri="{BB962C8B-B14F-4D97-AF65-F5344CB8AC3E}">
        <p14:creationId xmlns:p14="http://schemas.microsoft.com/office/powerpoint/2010/main" val="1907383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F9FBC-3033-C34D-9FFF-6194F4B1C3AE}"/>
              </a:ext>
            </a:extLst>
          </p:cNvPr>
          <p:cNvSpPr>
            <a:spLocks noGrp="1"/>
          </p:cNvSpPr>
          <p:nvPr>
            <p:ph type="title"/>
          </p:nvPr>
        </p:nvSpPr>
        <p:spPr>
          <a:xfrm>
            <a:off x="838200" y="588645"/>
            <a:ext cx="10515600" cy="1325563"/>
          </a:xfrm>
        </p:spPr>
        <p:txBody>
          <a:bodyPr/>
          <a:lstStyle/>
          <a:p>
            <a:pPr algn="ctr"/>
            <a:r>
              <a:rPr lang="it-IT" dirty="0">
                <a:solidFill>
                  <a:srgbClr val="520103"/>
                </a:solidFill>
                <a:latin typeface="Candara" panose="020E0502030303020204" pitchFamily="34" charset="0"/>
                <a:cs typeface="Cavolini" panose="03000502040302020204" pitchFamily="66" charset="0"/>
              </a:rPr>
              <a:t>Marina Cvetaeva</a:t>
            </a:r>
            <a:br>
              <a:rPr lang="it-IT" dirty="0">
                <a:solidFill>
                  <a:srgbClr val="520103"/>
                </a:solidFill>
                <a:latin typeface="Candara" panose="020E0502030303020204" pitchFamily="34" charset="0"/>
                <a:cs typeface="Cavolini" panose="03000502040302020204" pitchFamily="66" charset="0"/>
              </a:rPr>
            </a:br>
            <a:endParaRPr lang="it-IT" dirty="0">
              <a:solidFill>
                <a:srgbClr val="520103"/>
              </a:solidFill>
              <a:latin typeface="Candara" panose="020E0502030303020204" pitchFamily="34" charset="0"/>
              <a:cs typeface="Cavolini" panose="03000502040302020204" pitchFamily="66" charset="0"/>
            </a:endParaRPr>
          </a:p>
        </p:txBody>
      </p:sp>
      <p:sp>
        <p:nvSpPr>
          <p:cNvPr id="3" name="Segnaposto contenuto 2">
            <a:extLst>
              <a:ext uri="{FF2B5EF4-FFF2-40B4-BE49-F238E27FC236}">
                <a16:creationId xmlns:a16="http://schemas.microsoft.com/office/drawing/2014/main" id="{FED972F7-B0C3-E440-94DA-6B8016DD9DDC}"/>
              </a:ext>
            </a:extLst>
          </p:cNvPr>
          <p:cNvSpPr>
            <a:spLocks noGrp="1"/>
          </p:cNvSpPr>
          <p:nvPr>
            <p:ph idx="1"/>
          </p:nvPr>
        </p:nvSpPr>
        <p:spPr>
          <a:xfrm>
            <a:off x="957580" y="1914208"/>
            <a:ext cx="10276840" cy="4351338"/>
          </a:xfrm>
        </p:spPr>
        <p:txBody>
          <a:bodyPr>
            <a:normAutofit lnSpcReduction="10000"/>
          </a:bodyPr>
          <a:lstStyle/>
          <a:p>
            <a:pPr marL="0" indent="0" algn="just">
              <a:lnSpc>
                <a:spcPct val="100000"/>
              </a:lnSpc>
              <a:buNone/>
            </a:pPr>
            <a:r>
              <a:rPr lang="it-IT" dirty="0">
                <a:latin typeface="Cambria" panose="02040503050406030204" pitchFamily="18" charset="0"/>
              </a:rPr>
              <a:t>«C’è una formula per Pasternak e per Majakovskij. È il doppio verso di </a:t>
            </a:r>
            <a:r>
              <a:rPr lang="it-IT" dirty="0" err="1">
                <a:latin typeface="Cambria" panose="02040503050406030204" pitchFamily="18" charset="0"/>
              </a:rPr>
              <a:t>Tjutčev</a:t>
            </a:r>
            <a:r>
              <a:rPr lang="it-IT" dirty="0">
                <a:latin typeface="Cambria" panose="02040503050406030204" pitchFamily="18" charset="0"/>
              </a:rPr>
              <a:t>: «tutto è in me e io sono in tutto». Tutto in me Pasternak. Io in tutto, Majakovskij»</a:t>
            </a:r>
          </a:p>
          <a:p>
            <a:pPr marL="0" indent="0" algn="just">
              <a:lnSpc>
                <a:spcPct val="100000"/>
              </a:lnSpc>
              <a:buNone/>
            </a:pPr>
            <a:endParaRPr lang="it-IT" dirty="0">
              <a:latin typeface="Cambria" panose="02040503050406030204" pitchFamily="18" charset="0"/>
            </a:endParaRPr>
          </a:p>
          <a:p>
            <a:pPr marL="0" indent="0" algn="just">
              <a:lnSpc>
                <a:spcPct val="100000"/>
              </a:lnSpc>
              <a:buNone/>
            </a:pPr>
            <a:r>
              <a:rPr lang="it-IT" dirty="0">
                <a:latin typeface="Cambria" panose="02040503050406030204" pitchFamily="18" charset="0"/>
              </a:rPr>
              <a:t>«Diversi estuari, diverse sorgenti, diversi nelle fonti a cui attingono e negli assetati che dissetano…uomini di diverse dimensioni, essi sono uguali in una sola cosa: nella forza. Nella forza del dono e del dare. Dunque anche nella forza con cui ci colpiscono».</a:t>
            </a:r>
          </a:p>
          <a:p>
            <a:pPr marL="0" indent="0" algn="r">
              <a:lnSpc>
                <a:spcPct val="100000"/>
              </a:lnSpc>
              <a:buNone/>
            </a:pPr>
            <a:endParaRPr lang="it-IT" sz="2400" i="1" dirty="0">
              <a:latin typeface="Cambria" panose="02040503050406030204" pitchFamily="18" charset="0"/>
            </a:endParaRPr>
          </a:p>
          <a:p>
            <a:pPr marL="0" indent="0" algn="r">
              <a:lnSpc>
                <a:spcPct val="100000"/>
              </a:lnSpc>
              <a:buNone/>
            </a:pPr>
            <a:r>
              <a:rPr lang="it-IT" sz="2400" i="1" dirty="0">
                <a:latin typeface="Cambria" panose="02040503050406030204" pitchFamily="18" charset="0"/>
              </a:rPr>
              <a:t>L’epos e la lirica della Russia contemporanea </a:t>
            </a:r>
            <a:r>
              <a:rPr lang="it-IT" sz="2400" dirty="0">
                <a:latin typeface="Cambria" panose="02040503050406030204" pitchFamily="18" charset="0"/>
              </a:rPr>
              <a:t>in</a:t>
            </a:r>
            <a:r>
              <a:rPr lang="it-IT" sz="2400" i="1" dirty="0">
                <a:latin typeface="Cambria" panose="02040503050406030204" pitchFamily="18" charset="0"/>
              </a:rPr>
              <a:t> Il poeta e il tempo</a:t>
            </a:r>
          </a:p>
        </p:txBody>
      </p:sp>
    </p:spTree>
    <p:extLst>
      <p:ext uri="{BB962C8B-B14F-4D97-AF65-F5344CB8AC3E}">
        <p14:creationId xmlns:p14="http://schemas.microsoft.com/office/powerpoint/2010/main" val="287931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25BD9-5889-0143-8126-7B10404F510C}"/>
              </a:ext>
            </a:extLst>
          </p:cNvPr>
          <p:cNvSpPr>
            <a:spLocks noGrp="1"/>
          </p:cNvSpPr>
          <p:nvPr>
            <p:ph type="title"/>
          </p:nvPr>
        </p:nvSpPr>
        <p:spPr>
          <a:xfrm>
            <a:off x="580571" y="170120"/>
            <a:ext cx="10972800" cy="1785257"/>
          </a:xfrm>
        </p:spPr>
        <p:txBody>
          <a:bodyPr>
            <a:normAutofit/>
          </a:bodyPr>
          <a:lstStyle/>
          <a:p>
            <a:pPr algn="ctr"/>
            <a:r>
              <a:rPr lang="it-IT" dirty="0">
                <a:solidFill>
                  <a:srgbClr val="520103"/>
                </a:solidFill>
                <a:latin typeface="Candara" panose="020E0502030303020204" pitchFamily="34" charset="0"/>
              </a:rPr>
              <a:t>La letteratura russa da Pasternak a Solženicyn </a:t>
            </a:r>
            <a:br>
              <a:rPr lang="it-IT" dirty="0">
                <a:solidFill>
                  <a:srgbClr val="520103"/>
                </a:solidFill>
                <a:latin typeface="Candara" panose="020E0502030303020204" pitchFamily="34" charset="0"/>
              </a:rPr>
            </a:br>
            <a:endParaRPr lang="it-IT" dirty="0">
              <a:solidFill>
                <a:srgbClr val="520103"/>
              </a:solidFill>
              <a:latin typeface="Candara" panose="020E0502030303020204" pitchFamily="34" charset="0"/>
            </a:endParaRPr>
          </a:p>
        </p:txBody>
      </p:sp>
      <p:sp>
        <p:nvSpPr>
          <p:cNvPr id="3" name="Segnaposto contenuto 2">
            <a:extLst>
              <a:ext uri="{FF2B5EF4-FFF2-40B4-BE49-F238E27FC236}">
                <a16:creationId xmlns:a16="http://schemas.microsoft.com/office/drawing/2014/main" id="{B9564900-ABD6-2A46-BB12-6D0D052BBD83}"/>
              </a:ext>
            </a:extLst>
          </p:cNvPr>
          <p:cNvSpPr>
            <a:spLocks noGrp="1"/>
          </p:cNvSpPr>
          <p:nvPr>
            <p:ph idx="1"/>
          </p:nvPr>
        </p:nvSpPr>
        <p:spPr>
          <a:xfrm>
            <a:off x="809171" y="1253331"/>
            <a:ext cx="10515600" cy="4351338"/>
          </a:xfrm>
        </p:spPr>
        <p:txBody>
          <a:bodyPr/>
          <a:lstStyle/>
          <a:p>
            <a:pPr marL="0" indent="0" algn="ctr">
              <a:lnSpc>
                <a:spcPct val="100000"/>
              </a:lnSpc>
              <a:buNone/>
            </a:pPr>
            <a:r>
              <a:rPr lang="it-IT" sz="2400" noProof="1">
                <a:latin typeface="Cambria" panose="02040503050406030204" pitchFamily="18" charset="0"/>
              </a:rPr>
              <a:t>Boris Leonidovič Pasternak (1890-1960)</a:t>
            </a:r>
          </a:p>
          <a:p>
            <a:pPr marL="0" indent="0" algn="ctr">
              <a:lnSpc>
                <a:spcPct val="100000"/>
              </a:lnSpc>
              <a:buNone/>
            </a:pPr>
            <a:r>
              <a:rPr lang="it-IT" b="1" noProof="1">
                <a:solidFill>
                  <a:schemeClr val="bg1">
                    <a:lumMod val="85000"/>
                  </a:schemeClr>
                </a:solidFill>
                <a:latin typeface="Cambria" panose="02040503050406030204" pitchFamily="18" charset="0"/>
              </a:rPr>
              <a:t>Varlam Tichonovič Šalamov (1907-1982)</a:t>
            </a:r>
          </a:p>
          <a:p>
            <a:pPr marL="0" indent="0" algn="ctr">
              <a:lnSpc>
                <a:spcPct val="100000"/>
              </a:lnSpc>
              <a:buNone/>
            </a:pPr>
            <a:r>
              <a:rPr lang="it-IT" sz="2400" noProof="1">
                <a:latin typeface="Cambria" panose="02040503050406030204" pitchFamily="18" charset="0"/>
              </a:rPr>
              <a:t>Aleksandr Isaevič Solženicyn (1918 -2008)</a:t>
            </a:r>
          </a:p>
          <a:p>
            <a:pPr marL="0" indent="0" algn="ctr">
              <a:lnSpc>
                <a:spcPct val="100000"/>
              </a:lnSpc>
              <a:buNone/>
            </a:pPr>
            <a:endParaRPr lang="it-IT" noProof="1">
              <a:latin typeface="Cambria" panose="02040503050406030204" pitchFamily="18" charset="0"/>
            </a:endParaRPr>
          </a:p>
          <a:p>
            <a:pPr marL="0" indent="0" algn="ctr">
              <a:buNone/>
            </a:pPr>
            <a:endParaRPr lang="it-IT" noProof="1"/>
          </a:p>
        </p:txBody>
      </p:sp>
      <p:pic>
        <p:nvPicPr>
          <p:cNvPr id="9" name="Immagine 8" descr="Immagine che contiene testo, bigliettodavisita&#10;&#10;Descrizione generata automaticamente">
            <a:extLst>
              <a:ext uri="{FF2B5EF4-FFF2-40B4-BE49-F238E27FC236}">
                <a16:creationId xmlns:a16="http://schemas.microsoft.com/office/drawing/2014/main" id="{0E22D29E-3109-3C4A-9156-A25314F6B2B4}"/>
              </a:ext>
            </a:extLst>
          </p:cNvPr>
          <p:cNvPicPr>
            <a:picLocks noChangeAspect="1"/>
          </p:cNvPicPr>
          <p:nvPr/>
        </p:nvPicPr>
        <p:blipFill rotWithShape="1">
          <a:blip r:embed="rId2"/>
          <a:srcRect l="1253" t="1875" r="558" b="828"/>
          <a:stretch/>
        </p:blipFill>
        <p:spPr>
          <a:xfrm>
            <a:off x="3546310" y="3038588"/>
            <a:ext cx="4871976" cy="3649292"/>
          </a:xfrm>
          <a:prstGeom prst="rect">
            <a:avLst/>
          </a:prstGeom>
        </p:spPr>
      </p:pic>
    </p:spTree>
    <p:extLst>
      <p:ext uri="{BB962C8B-B14F-4D97-AF65-F5344CB8AC3E}">
        <p14:creationId xmlns:p14="http://schemas.microsoft.com/office/powerpoint/2010/main" val="2915544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BC717E-9B62-8149-98DB-E861DAC434A0}"/>
              </a:ext>
            </a:extLst>
          </p:cNvPr>
          <p:cNvSpPr>
            <a:spLocks noGrp="1"/>
          </p:cNvSpPr>
          <p:nvPr>
            <p:ph idx="1"/>
          </p:nvPr>
        </p:nvSpPr>
        <p:spPr>
          <a:xfrm>
            <a:off x="1029586" y="1986992"/>
            <a:ext cx="10515600" cy="4351338"/>
          </a:xfrm>
        </p:spPr>
        <p:txBody>
          <a:bodyPr>
            <a:normAutofit/>
          </a:bodyPr>
          <a:lstStyle/>
          <a:p>
            <a:pPr marL="0" indent="0">
              <a:lnSpc>
                <a:spcPct val="100000"/>
              </a:lnSpc>
              <a:spcBef>
                <a:spcPts val="1600"/>
              </a:spcBef>
              <a:spcAft>
                <a:spcPts val="1200"/>
              </a:spcAft>
              <a:buNone/>
            </a:pPr>
            <a:r>
              <a:rPr lang="it-IT" sz="2400" dirty="0">
                <a:latin typeface="Cambria" panose="02040503050406030204" pitchFamily="18" charset="0"/>
              </a:rPr>
              <a:t>«Non si può leggere a lungo Pasternak, è insopportabile, per la tensione del cervello e degli occhi, come quando guardi con lenti troppo forti, non adatte ai tuoi occhi (a quali occhi si adatta Pasternak?)»</a:t>
            </a:r>
          </a:p>
          <a:p>
            <a:pPr marL="0" indent="0" algn="just">
              <a:lnSpc>
                <a:spcPct val="100000"/>
              </a:lnSpc>
              <a:buNone/>
            </a:pPr>
            <a:r>
              <a:rPr lang="it-IT" sz="2400" dirty="0">
                <a:latin typeface="Cambria" panose="02040503050406030204" pitchFamily="18" charset="0"/>
              </a:rPr>
              <a:t>«Tra noi e la cosa c’è la nostra idea della cosa, c’è l’abitudine che appanna la cosa, la nostra (altrui) stupida consuetudine con la cosa. Tutti i luoghi comuni della letteratura e dell’esperienza. Tra noi e la cosa c’è la nostra cecità, il nostro occhio viziato, vizioso. Tra Pasternak e l’oggetto non c’è nulla, per questo la sua pioggia ci è troppo familiare, ci sferza molto di più di quella che cade dalle nuvole a cui noi siamo abituati»</a:t>
            </a:r>
          </a:p>
        </p:txBody>
      </p:sp>
      <p:sp>
        <p:nvSpPr>
          <p:cNvPr id="7" name="Titolo 1">
            <a:extLst>
              <a:ext uri="{FF2B5EF4-FFF2-40B4-BE49-F238E27FC236}">
                <a16:creationId xmlns:a16="http://schemas.microsoft.com/office/drawing/2014/main" id="{04E5537F-34C3-DB4B-AE35-B3CAA2EB6BC0}"/>
              </a:ext>
            </a:extLst>
          </p:cNvPr>
          <p:cNvSpPr>
            <a:spLocks noGrp="1"/>
          </p:cNvSpPr>
          <p:nvPr>
            <p:ph type="title"/>
          </p:nvPr>
        </p:nvSpPr>
        <p:spPr>
          <a:xfrm>
            <a:off x="838200" y="561068"/>
            <a:ext cx="10515600" cy="1325563"/>
          </a:xfrm>
        </p:spPr>
        <p:txBody>
          <a:bodyPr>
            <a:normAutofit/>
          </a:bodyPr>
          <a:lstStyle/>
          <a:p>
            <a:pPr algn="ctr"/>
            <a:r>
              <a:rPr lang="it-IT" sz="3200" dirty="0">
                <a:solidFill>
                  <a:srgbClr val="520103"/>
                </a:solidFill>
                <a:latin typeface="Candara" panose="020E0502030303020204" pitchFamily="34" charset="0"/>
                <a:ea typeface="Cambria Math" panose="02040503050406030204" pitchFamily="18" charset="0"/>
                <a:cs typeface="Gurmukhi MT" pitchFamily="2" charset="0"/>
              </a:rPr>
              <a:t>Marina Cvetaeva</a:t>
            </a:r>
            <a:br>
              <a:rPr lang="it-IT" sz="3200" dirty="0">
                <a:solidFill>
                  <a:srgbClr val="520103"/>
                </a:solidFill>
                <a:latin typeface="Candara" panose="020E0502030303020204" pitchFamily="34" charset="0"/>
                <a:ea typeface="Cambria Math" panose="02040503050406030204" pitchFamily="18" charset="0"/>
                <a:cs typeface="Gurmukhi MT" pitchFamily="2" charset="0"/>
              </a:rPr>
            </a:br>
            <a:r>
              <a:rPr lang="it-IT" sz="3200" i="1" dirty="0">
                <a:solidFill>
                  <a:srgbClr val="520103"/>
                </a:solidFill>
                <a:latin typeface="Candara" panose="020E0502030303020204" pitchFamily="34" charset="0"/>
                <a:ea typeface="Cambria Math" panose="02040503050406030204" pitchFamily="18" charset="0"/>
                <a:cs typeface="Gurmukhi MT" pitchFamily="2" charset="0"/>
              </a:rPr>
              <a:t>Epos e lirica della Russia contemporanea</a:t>
            </a:r>
            <a:r>
              <a:rPr lang="it-IT" sz="3200" dirty="0">
                <a:solidFill>
                  <a:srgbClr val="520103"/>
                </a:solidFill>
                <a:latin typeface="Candara" panose="020E0502030303020204" pitchFamily="34" charset="0"/>
                <a:ea typeface="Cambria Math" panose="02040503050406030204" pitchFamily="18" charset="0"/>
                <a:cs typeface="Gurmukhi MT" pitchFamily="2" charset="0"/>
              </a:rPr>
              <a:t>, 1932</a:t>
            </a:r>
          </a:p>
        </p:txBody>
      </p:sp>
    </p:spTree>
    <p:extLst>
      <p:ext uri="{BB962C8B-B14F-4D97-AF65-F5344CB8AC3E}">
        <p14:creationId xmlns:p14="http://schemas.microsoft.com/office/powerpoint/2010/main" val="506526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67917B-D30C-0443-BC2F-2F26902BFC3E}"/>
              </a:ext>
            </a:extLst>
          </p:cNvPr>
          <p:cNvSpPr>
            <a:spLocks noGrp="1"/>
          </p:cNvSpPr>
          <p:nvPr>
            <p:ph type="title"/>
          </p:nvPr>
        </p:nvSpPr>
        <p:spPr>
          <a:xfrm>
            <a:off x="838200" y="561068"/>
            <a:ext cx="10515600" cy="1325563"/>
          </a:xfrm>
        </p:spPr>
        <p:txBody>
          <a:bodyPr>
            <a:normAutofit/>
          </a:bodyPr>
          <a:lstStyle/>
          <a:p>
            <a:pPr algn="ctr"/>
            <a:r>
              <a:rPr lang="it-IT" sz="3200" dirty="0">
                <a:solidFill>
                  <a:srgbClr val="520103"/>
                </a:solidFill>
                <a:latin typeface="Candara" panose="020E0502030303020204" pitchFamily="34" charset="0"/>
                <a:ea typeface="Cambria Math" panose="02040503050406030204" pitchFamily="18" charset="0"/>
                <a:cs typeface="Gurmukhi MT" pitchFamily="2" charset="0"/>
              </a:rPr>
              <a:t>Marina Cvetaeva</a:t>
            </a:r>
            <a:br>
              <a:rPr lang="it-IT" sz="3200" dirty="0">
                <a:solidFill>
                  <a:srgbClr val="520103"/>
                </a:solidFill>
                <a:latin typeface="Candara" panose="020E0502030303020204" pitchFamily="34" charset="0"/>
                <a:ea typeface="Cambria Math" panose="02040503050406030204" pitchFamily="18" charset="0"/>
                <a:cs typeface="Gurmukhi MT" pitchFamily="2" charset="0"/>
              </a:rPr>
            </a:br>
            <a:r>
              <a:rPr lang="it-IT" sz="3200" i="1" dirty="0">
                <a:solidFill>
                  <a:srgbClr val="520103"/>
                </a:solidFill>
                <a:latin typeface="Candara" panose="020E0502030303020204" pitchFamily="34" charset="0"/>
                <a:ea typeface="Cambria Math" panose="02040503050406030204" pitchFamily="18" charset="0"/>
                <a:cs typeface="Gurmukhi MT" pitchFamily="2" charset="0"/>
              </a:rPr>
              <a:t>Epos e lirica della Russia contemporanea</a:t>
            </a:r>
            <a:r>
              <a:rPr lang="it-IT" sz="3200" dirty="0">
                <a:solidFill>
                  <a:srgbClr val="520103"/>
                </a:solidFill>
                <a:latin typeface="Candara" panose="020E0502030303020204" pitchFamily="34" charset="0"/>
                <a:ea typeface="Cambria Math" panose="02040503050406030204" pitchFamily="18" charset="0"/>
                <a:cs typeface="Gurmukhi MT" pitchFamily="2" charset="0"/>
              </a:rPr>
              <a:t>, 1932</a:t>
            </a:r>
          </a:p>
        </p:txBody>
      </p:sp>
      <p:sp>
        <p:nvSpPr>
          <p:cNvPr id="3" name="Segnaposto contenuto 2">
            <a:extLst>
              <a:ext uri="{FF2B5EF4-FFF2-40B4-BE49-F238E27FC236}">
                <a16:creationId xmlns:a16="http://schemas.microsoft.com/office/drawing/2014/main" id="{72594813-347D-6446-8C01-8CECA0CA0139}"/>
              </a:ext>
            </a:extLst>
          </p:cNvPr>
          <p:cNvSpPr>
            <a:spLocks noGrp="1"/>
          </p:cNvSpPr>
          <p:nvPr>
            <p:ph idx="1"/>
          </p:nvPr>
        </p:nvSpPr>
        <p:spPr>
          <a:xfrm>
            <a:off x="985157" y="2365829"/>
            <a:ext cx="10205357" cy="4345214"/>
          </a:xfrm>
        </p:spPr>
        <p:txBody>
          <a:bodyPr>
            <a:normAutofit/>
          </a:bodyPr>
          <a:lstStyle/>
          <a:p>
            <a:pPr marL="0" indent="0" algn="just">
              <a:lnSpc>
                <a:spcPct val="100000"/>
              </a:lnSpc>
              <a:buNone/>
            </a:pPr>
            <a:r>
              <a:rPr lang="it-IT" sz="2200" dirty="0">
                <a:latin typeface="Cambria" panose="02040503050406030204" pitchFamily="18" charset="0"/>
              </a:rPr>
              <a:t>«Pasternak non avrà mai piazze. Avrà - l’ha già – una moltitudine di persone solitarie, una solitaria moltitudine di assetati che lui, sorgente isolata, disseta. […] A chi parla Pasternak? Pasternak parla con se stesso. Vorrei perfino dire: in presenza di se stesso. Il lettore di Pasternak – questo lo sente chiunque – è una spia. Occhi che spiano non nella sua stanza – che starà facendo? – ma direttamente sotto la sua pelle, dentro il suo costato: che succede lì dentro?» </a:t>
            </a:r>
          </a:p>
          <a:p>
            <a:pPr marL="0" indent="0" algn="just">
              <a:lnSpc>
                <a:spcPct val="100000"/>
              </a:lnSpc>
              <a:buNone/>
            </a:pPr>
            <a:endParaRPr lang="it-IT" sz="2400" dirty="0">
              <a:latin typeface="Cambria" panose="02040503050406030204" pitchFamily="18" charset="0"/>
            </a:endParaRPr>
          </a:p>
          <a:p>
            <a:pPr marL="0" indent="0" algn="r">
              <a:lnSpc>
                <a:spcPct val="100000"/>
              </a:lnSpc>
              <a:buNone/>
            </a:pPr>
            <a:r>
              <a:rPr lang="it-IT" sz="2000" dirty="0">
                <a:latin typeface="Cambria" panose="02040503050406030204" pitchFamily="18" charset="0"/>
              </a:rPr>
              <a:t>Trad. di S. Vitale</a:t>
            </a:r>
          </a:p>
        </p:txBody>
      </p:sp>
      <p:sp>
        <p:nvSpPr>
          <p:cNvPr id="5" name="Segnaposto numero diapositiva 4">
            <a:extLst>
              <a:ext uri="{FF2B5EF4-FFF2-40B4-BE49-F238E27FC236}">
                <a16:creationId xmlns:a16="http://schemas.microsoft.com/office/drawing/2014/main" id="{1E118725-D821-9F49-AE1C-E35FC1D68718}"/>
              </a:ext>
            </a:extLst>
          </p:cNvPr>
          <p:cNvSpPr>
            <a:spLocks noGrp="1"/>
          </p:cNvSpPr>
          <p:nvPr>
            <p:ph type="sldNum" sz="quarter" idx="12"/>
          </p:nvPr>
        </p:nvSpPr>
        <p:spPr/>
        <p:txBody>
          <a:bodyPr/>
          <a:lstStyle/>
          <a:p>
            <a:fld id="{3522A0C5-92CD-0A4E-8F54-3926D9C09B74}" type="slidenum">
              <a:rPr lang="it-IT" smtClean="0"/>
              <a:t>51</a:t>
            </a:fld>
            <a:endParaRPr lang="it-IT"/>
          </a:p>
        </p:txBody>
      </p:sp>
    </p:spTree>
    <p:extLst>
      <p:ext uri="{BB962C8B-B14F-4D97-AF65-F5344CB8AC3E}">
        <p14:creationId xmlns:p14="http://schemas.microsoft.com/office/powerpoint/2010/main" val="2994805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DFDE8B-BF3B-474F-A70E-8B178995EF3E}"/>
              </a:ext>
            </a:extLst>
          </p:cNvPr>
          <p:cNvSpPr>
            <a:spLocks noGrp="1"/>
          </p:cNvSpPr>
          <p:nvPr>
            <p:ph type="title"/>
          </p:nvPr>
        </p:nvSpPr>
        <p:spPr/>
        <p:txBody>
          <a:bodyPr/>
          <a:lstStyle/>
          <a:p>
            <a:pPr algn="ctr"/>
            <a:r>
              <a:rPr lang="ru-RU" dirty="0">
                <a:solidFill>
                  <a:srgbClr val="520103"/>
                </a:solidFill>
                <a:latin typeface="Candara" panose="020E0502030303020204" pitchFamily="34" charset="0"/>
              </a:rPr>
              <a:t>Поверх барьеров (1914-1916)</a:t>
            </a:r>
            <a:br>
              <a:rPr lang="ru-RU" dirty="0">
                <a:solidFill>
                  <a:srgbClr val="520103"/>
                </a:solidFill>
                <a:latin typeface="Candara" panose="020E0502030303020204" pitchFamily="34" charset="0"/>
              </a:rPr>
            </a:br>
            <a:endParaRPr lang="it-IT" dirty="0">
              <a:solidFill>
                <a:srgbClr val="520103"/>
              </a:solidFill>
              <a:latin typeface="Candara" panose="020E0502030303020204" pitchFamily="34" charset="0"/>
            </a:endParaRPr>
          </a:p>
        </p:txBody>
      </p:sp>
      <p:sp>
        <p:nvSpPr>
          <p:cNvPr id="3" name="Segnaposto contenuto 2">
            <a:extLst>
              <a:ext uri="{FF2B5EF4-FFF2-40B4-BE49-F238E27FC236}">
                <a16:creationId xmlns:a16="http://schemas.microsoft.com/office/drawing/2014/main" id="{0E301722-335E-094B-919B-F223B78115A1}"/>
              </a:ext>
            </a:extLst>
          </p:cNvPr>
          <p:cNvSpPr>
            <a:spLocks noGrp="1"/>
          </p:cNvSpPr>
          <p:nvPr>
            <p:ph idx="1"/>
          </p:nvPr>
        </p:nvSpPr>
        <p:spPr>
          <a:xfrm>
            <a:off x="1371602" y="1483886"/>
            <a:ext cx="5029198" cy="5977466"/>
          </a:xfrm>
        </p:spPr>
        <p:txBody>
          <a:bodyPr>
            <a:normAutofit/>
          </a:bodyPr>
          <a:lstStyle/>
          <a:p>
            <a:pPr marL="0" indent="0">
              <a:spcBef>
                <a:spcPts val="0"/>
              </a:spcBef>
              <a:buNone/>
            </a:pPr>
            <a:r>
              <a:rPr lang="ru-RU" sz="2400" dirty="0">
                <a:latin typeface="Cambria" panose="02040503050406030204" pitchFamily="18" charset="0"/>
              </a:rPr>
              <a:t>Двор </a:t>
            </a:r>
            <a:br>
              <a:rPr lang="ru-RU" sz="2400" dirty="0">
                <a:latin typeface="Cambria" panose="02040503050406030204" pitchFamily="18" charset="0"/>
              </a:rPr>
            </a:br>
            <a:r>
              <a:rPr lang="ru-RU" sz="2400" dirty="0">
                <a:latin typeface="Cambria" panose="02040503050406030204" pitchFamily="18" charset="0"/>
              </a:rPr>
              <a:t>Дурной сон </a:t>
            </a:r>
            <a:br>
              <a:rPr lang="ru-RU" sz="2400" dirty="0">
                <a:latin typeface="Cambria" panose="02040503050406030204" pitchFamily="18" charset="0"/>
              </a:rPr>
            </a:br>
            <a:r>
              <a:rPr lang="ru-RU" sz="2400" dirty="0">
                <a:latin typeface="Cambria" panose="02040503050406030204" pitchFamily="18" charset="0"/>
              </a:rPr>
              <a:t>Десятилетье Пресни </a:t>
            </a:r>
            <a:br>
              <a:rPr lang="ru-RU" sz="2400" dirty="0">
                <a:latin typeface="Cambria" panose="02040503050406030204" pitchFamily="18" charset="0"/>
              </a:rPr>
            </a:br>
            <a:r>
              <a:rPr lang="ru-RU" sz="2400" dirty="0">
                <a:latin typeface="Cambria" panose="02040503050406030204" pitchFamily="18" charset="0"/>
              </a:rPr>
              <a:t>Петербург </a:t>
            </a:r>
            <a:br>
              <a:rPr lang="ru-RU" sz="2400" dirty="0">
                <a:latin typeface="Cambria" panose="02040503050406030204" pitchFamily="18" charset="0"/>
              </a:rPr>
            </a:br>
            <a:r>
              <a:rPr lang="ru-RU" sz="2400" dirty="0">
                <a:latin typeface="Cambria" panose="02040503050406030204" pitchFamily="18" charset="0"/>
              </a:rPr>
              <a:t>"Оттепелями из магазинов..." </a:t>
            </a:r>
            <a:br>
              <a:rPr lang="ru-RU" sz="2400" dirty="0">
                <a:latin typeface="Cambria" panose="02040503050406030204" pitchFamily="18" charset="0"/>
              </a:rPr>
            </a:br>
            <a:r>
              <a:rPr lang="ru-RU" sz="2400" dirty="0">
                <a:latin typeface="Cambria" panose="02040503050406030204" pitchFamily="18" charset="0"/>
              </a:rPr>
              <a:t>Зимнее небо </a:t>
            </a:r>
            <a:br>
              <a:rPr lang="ru-RU" sz="2400" dirty="0">
                <a:latin typeface="Cambria" panose="02040503050406030204" pitchFamily="18" charset="0"/>
              </a:rPr>
            </a:br>
            <a:r>
              <a:rPr lang="ru-RU" sz="2400" dirty="0">
                <a:latin typeface="Cambria" panose="02040503050406030204" pitchFamily="18" charset="0"/>
              </a:rPr>
              <a:t>Душа </a:t>
            </a:r>
            <a:br>
              <a:rPr lang="ru-RU" sz="2400" dirty="0">
                <a:latin typeface="Cambria" panose="02040503050406030204" pitchFamily="18" charset="0"/>
              </a:rPr>
            </a:br>
            <a:r>
              <a:rPr lang="ru-RU" sz="2400" dirty="0">
                <a:latin typeface="Cambria" panose="02040503050406030204" pitchFamily="18" charset="0"/>
              </a:rPr>
              <a:t>"Не как люди, не еженедельно..." </a:t>
            </a:r>
            <a:br>
              <a:rPr lang="ru-RU" sz="2400" dirty="0">
                <a:latin typeface="Cambria" panose="02040503050406030204" pitchFamily="18" charset="0"/>
              </a:rPr>
            </a:br>
            <a:r>
              <a:rPr lang="ru-RU" sz="2400" dirty="0">
                <a:latin typeface="Cambria" panose="02040503050406030204" pitchFamily="18" charset="0"/>
              </a:rPr>
              <a:t>Раскованный голос </a:t>
            </a:r>
            <a:br>
              <a:rPr lang="ru-RU" sz="2400" dirty="0">
                <a:latin typeface="Cambria" panose="02040503050406030204" pitchFamily="18" charset="0"/>
              </a:rPr>
            </a:br>
            <a:r>
              <a:rPr lang="ru-RU" sz="2400" dirty="0">
                <a:latin typeface="Cambria" panose="02040503050406030204" pitchFamily="18" charset="0"/>
              </a:rPr>
              <a:t>Метель </a:t>
            </a:r>
            <a:br>
              <a:rPr lang="ru-RU" sz="2400" dirty="0">
                <a:latin typeface="Cambria" panose="02040503050406030204" pitchFamily="18" charset="0"/>
              </a:rPr>
            </a:br>
            <a:r>
              <a:rPr lang="ru-RU" sz="2400" dirty="0">
                <a:latin typeface="Cambria" panose="02040503050406030204" pitchFamily="18" charset="0"/>
              </a:rPr>
              <a:t>Урал впервые </a:t>
            </a:r>
            <a:br>
              <a:rPr lang="ru-RU" sz="2400" dirty="0">
                <a:latin typeface="Cambria" panose="02040503050406030204" pitchFamily="18" charset="0"/>
              </a:rPr>
            </a:br>
            <a:r>
              <a:rPr lang="ru-RU" sz="2400" dirty="0">
                <a:latin typeface="Cambria" panose="02040503050406030204" pitchFamily="18" charset="0"/>
              </a:rPr>
              <a:t>Ледоход </a:t>
            </a:r>
            <a:endParaRPr lang="it-IT" sz="2400" dirty="0">
              <a:latin typeface="Cambria" panose="02040503050406030204" pitchFamily="18" charset="0"/>
            </a:endParaRPr>
          </a:p>
          <a:p>
            <a:pPr marL="0" indent="0">
              <a:spcBef>
                <a:spcPts val="0"/>
              </a:spcBef>
              <a:buNone/>
            </a:pPr>
            <a:r>
              <a:rPr lang="ru-RU" sz="2400" dirty="0">
                <a:latin typeface="Cambria" panose="02040503050406030204" pitchFamily="18" charset="0"/>
              </a:rPr>
              <a:t>Я понял жизни цель и чту..." </a:t>
            </a:r>
            <a:br>
              <a:rPr lang="ru-RU" sz="2400" dirty="0">
                <a:latin typeface="Cambria" panose="02040503050406030204" pitchFamily="18" charset="0"/>
              </a:rPr>
            </a:br>
            <a:r>
              <a:rPr lang="ru-RU" sz="2400" b="1" dirty="0">
                <a:latin typeface="Cambria" panose="02040503050406030204" pitchFamily="18" charset="0"/>
              </a:rPr>
              <a:t>Весна</a:t>
            </a:r>
            <a:r>
              <a:rPr lang="ru-RU" sz="2400" dirty="0">
                <a:latin typeface="Cambria" panose="02040503050406030204" pitchFamily="18" charset="0"/>
              </a:rPr>
              <a:t> </a:t>
            </a:r>
            <a:br>
              <a:rPr lang="ru-RU" sz="2400" dirty="0">
                <a:latin typeface="Cambria" panose="02040503050406030204" pitchFamily="18" charset="0"/>
              </a:rPr>
            </a:br>
            <a:endParaRPr lang="ru-RU" sz="2400" dirty="0">
              <a:latin typeface="Cambria" panose="02040503050406030204" pitchFamily="18" charset="0"/>
            </a:endParaRPr>
          </a:p>
        </p:txBody>
      </p:sp>
      <p:sp>
        <p:nvSpPr>
          <p:cNvPr id="4" name="CasellaDiTesto 3">
            <a:extLst>
              <a:ext uri="{FF2B5EF4-FFF2-40B4-BE49-F238E27FC236}">
                <a16:creationId xmlns:a16="http://schemas.microsoft.com/office/drawing/2014/main" id="{09FCE3FD-0302-D946-92F1-FE97A1CAD77D}"/>
              </a:ext>
            </a:extLst>
          </p:cNvPr>
          <p:cNvSpPr txBox="1"/>
          <p:nvPr/>
        </p:nvSpPr>
        <p:spPr>
          <a:xfrm>
            <a:off x="7366000" y="1072459"/>
            <a:ext cx="3987800" cy="4893647"/>
          </a:xfrm>
          <a:prstGeom prst="rect">
            <a:avLst/>
          </a:prstGeom>
          <a:noFill/>
        </p:spPr>
        <p:txBody>
          <a:bodyPr wrap="square" rtlCol="0">
            <a:spAutoFit/>
          </a:bodyPr>
          <a:lstStyle/>
          <a:p>
            <a:br>
              <a:rPr lang="ru-RU" sz="2400" dirty="0">
                <a:latin typeface="Cambria" panose="02040503050406030204" pitchFamily="18" charset="0"/>
              </a:rPr>
            </a:br>
            <a:r>
              <a:rPr lang="ru-RU" sz="2400" dirty="0" err="1">
                <a:latin typeface="Cambria" panose="02040503050406030204" pitchFamily="18" charset="0"/>
              </a:rPr>
              <a:t>Ивака</a:t>
            </a:r>
            <a:r>
              <a:rPr lang="ru-RU" sz="2400" dirty="0">
                <a:latin typeface="Cambria" panose="02040503050406030204" pitchFamily="18" charset="0"/>
              </a:rPr>
              <a:t> </a:t>
            </a:r>
            <a:br>
              <a:rPr lang="ru-RU" sz="2400" dirty="0">
                <a:latin typeface="Cambria" panose="02040503050406030204" pitchFamily="18" charset="0"/>
              </a:rPr>
            </a:br>
            <a:r>
              <a:rPr lang="ru-RU" sz="2400" dirty="0">
                <a:latin typeface="Cambria" panose="02040503050406030204" pitchFamily="18" charset="0"/>
              </a:rPr>
              <a:t>Стрижи </a:t>
            </a:r>
            <a:br>
              <a:rPr lang="ru-RU" sz="2400" dirty="0">
                <a:latin typeface="Cambria" panose="02040503050406030204" pitchFamily="18" charset="0"/>
              </a:rPr>
            </a:br>
            <a:r>
              <a:rPr lang="ru-RU" sz="2400" dirty="0">
                <a:latin typeface="Cambria" panose="02040503050406030204" pitchFamily="18" charset="0"/>
              </a:rPr>
              <a:t>Эхо </a:t>
            </a:r>
            <a:br>
              <a:rPr lang="ru-RU" sz="2400" dirty="0">
                <a:latin typeface="Cambria" panose="02040503050406030204" pitchFamily="18" charset="0"/>
              </a:rPr>
            </a:br>
            <a:r>
              <a:rPr lang="ru-RU" sz="2400" dirty="0">
                <a:latin typeface="Cambria" panose="02040503050406030204" pitchFamily="18" charset="0"/>
              </a:rPr>
              <a:t>Три варианта </a:t>
            </a:r>
            <a:br>
              <a:rPr lang="ru-RU" sz="2400" dirty="0">
                <a:latin typeface="Cambria" panose="02040503050406030204" pitchFamily="18" charset="0"/>
              </a:rPr>
            </a:br>
            <a:r>
              <a:rPr lang="ru-RU" sz="2400" dirty="0">
                <a:latin typeface="Cambria" panose="02040503050406030204" pitchFamily="18" charset="0"/>
              </a:rPr>
              <a:t>Июльская гроза </a:t>
            </a:r>
            <a:br>
              <a:rPr lang="ru-RU" sz="2400" dirty="0">
                <a:latin typeface="Cambria" panose="02040503050406030204" pitchFamily="18" charset="0"/>
              </a:rPr>
            </a:br>
            <a:r>
              <a:rPr lang="ru-RU" sz="2400" b="1" dirty="0">
                <a:latin typeface="Cambria" panose="02040503050406030204" pitchFamily="18" charset="0"/>
              </a:rPr>
              <a:t>После дождя </a:t>
            </a:r>
            <a:br>
              <a:rPr lang="ru-RU" sz="2400" dirty="0">
                <a:latin typeface="Cambria" panose="02040503050406030204" pitchFamily="18" charset="0"/>
              </a:rPr>
            </a:br>
            <a:r>
              <a:rPr lang="ru-RU" sz="2400" dirty="0">
                <a:latin typeface="Cambria" panose="02040503050406030204" pitchFamily="18" charset="0"/>
              </a:rPr>
              <a:t>Импровизация </a:t>
            </a:r>
            <a:br>
              <a:rPr lang="ru-RU" sz="2400" dirty="0">
                <a:latin typeface="Cambria" panose="02040503050406030204" pitchFamily="18" charset="0"/>
              </a:rPr>
            </a:br>
            <a:r>
              <a:rPr lang="ru-RU" sz="2400" dirty="0">
                <a:latin typeface="Cambria" panose="02040503050406030204" pitchFamily="18" charset="0"/>
              </a:rPr>
              <a:t>Баллада </a:t>
            </a:r>
            <a:br>
              <a:rPr lang="ru-RU" sz="2400" dirty="0">
                <a:latin typeface="Cambria" panose="02040503050406030204" pitchFamily="18" charset="0"/>
              </a:rPr>
            </a:br>
            <a:r>
              <a:rPr lang="ru-RU" sz="2400" dirty="0">
                <a:latin typeface="Cambria" panose="02040503050406030204" pitchFamily="18" charset="0"/>
              </a:rPr>
              <a:t>Мельницы </a:t>
            </a:r>
            <a:br>
              <a:rPr lang="ru-RU" sz="2400" dirty="0">
                <a:latin typeface="Cambria" panose="02040503050406030204" pitchFamily="18" charset="0"/>
              </a:rPr>
            </a:br>
            <a:r>
              <a:rPr lang="ru-RU" sz="2400" dirty="0">
                <a:latin typeface="Cambria" panose="02040503050406030204" pitchFamily="18" charset="0"/>
              </a:rPr>
              <a:t>На пароходе </a:t>
            </a:r>
            <a:br>
              <a:rPr lang="ru-RU" sz="2400" dirty="0">
                <a:latin typeface="Cambria" panose="02040503050406030204" pitchFamily="18" charset="0"/>
              </a:rPr>
            </a:br>
            <a:r>
              <a:rPr lang="ru-RU" sz="2400" dirty="0">
                <a:latin typeface="Cambria" panose="02040503050406030204" pitchFamily="18" charset="0"/>
              </a:rPr>
              <a:t>Из поэмы</a:t>
            </a:r>
            <a:br>
              <a:rPr lang="ru-RU" sz="2400" dirty="0">
                <a:latin typeface="Cambria" panose="02040503050406030204" pitchFamily="18" charset="0"/>
              </a:rPr>
            </a:br>
            <a:r>
              <a:rPr lang="ru-RU" sz="2400" dirty="0">
                <a:latin typeface="Cambria" panose="02040503050406030204" pitchFamily="18" charset="0"/>
              </a:rPr>
              <a:t>Марбург</a:t>
            </a:r>
            <a:endParaRPr lang="it-IT" sz="2400" dirty="0"/>
          </a:p>
        </p:txBody>
      </p:sp>
    </p:spTree>
    <p:extLst>
      <p:ext uri="{BB962C8B-B14F-4D97-AF65-F5344CB8AC3E}">
        <p14:creationId xmlns:p14="http://schemas.microsoft.com/office/powerpoint/2010/main" val="121978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E5092D-1259-3948-BDB8-C567A9929B6F}"/>
              </a:ext>
            </a:extLst>
          </p:cNvPr>
          <p:cNvSpPr>
            <a:spLocks noGrp="1"/>
          </p:cNvSpPr>
          <p:nvPr>
            <p:ph idx="1"/>
          </p:nvPr>
        </p:nvSpPr>
        <p:spPr>
          <a:xfrm>
            <a:off x="776547" y="498460"/>
            <a:ext cx="10638905" cy="5861079"/>
          </a:xfrm>
        </p:spPr>
        <p:txBody>
          <a:bodyPr>
            <a:normAutofit fontScale="62500" lnSpcReduction="20000"/>
          </a:bodyPr>
          <a:lstStyle/>
          <a:p>
            <a:pPr marL="0" indent="0">
              <a:lnSpc>
                <a:spcPct val="120000"/>
              </a:lnSpc>
              <a:spcBef>
                <a:spcPts val="0"/>
              </a:spcBef>
              <a:buNone/>
            </a:pPr>
            <a:r>
              <a:rPr lang="ru-RU" b="1" i="1" dirty="0">
                <a:latin typeface="Cambria" panose="02040503050406030204" pitchFamily="18" charset="0"/>
              </a:rPr>
              <a:t>Весна</a:t>
            </a:r>
            <a:r>
              <a:rPr lang="it-IT" b="1" i="1" dirty="0">
                <a:latin typeface="Cambria" panose="02040503050406030204" pitchFamily="18" charset="0"/>
              </a:rPr>
              <a:t> - Primavera</a:t>
            </a:r>
          </a:p>
          <a:p>
            <a:pPr marL="0" indent="0">
              <a:lnSpc>
                <a:spcPct val="120000"/>
              </a:lnSpc>
              <a:spcBef>
                <a:spcPts val="0"/>
              </a:spcBef>
              <a:buNone/>
            </a:pPr>
            <a:r>
              <a:rPr lang="ru-RU" dirty="0">
                <a:latin typeface="Cambria" panose="02040503050406030204" pitchFamily="18" charset="0"/>
              </a:rPr>
              <a:t> </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Что почек, что клейких заплывших огарков</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Налеплено к веткам! Затеплен</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Апрель. Возмужалостью тянет из парка,</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И реплики леса окрепли.</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 </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Лес стянут по горлу петлею пернатых</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Гортаней, как буйвол арканом,</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И стонет в сетях, как стенает в сонатах</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Стальной гладиатор органа.</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 </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Поэзия! Греческой губкой в присосках	</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Будь ты, и меж зелени клейкой</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Тебя б положил я на мокрую доску</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Зеленой садовой скамейки.</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 </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Расти себе пышные </a:t>
            </a:r>
            <a:r>
              <a:rPr lang="ru-RU" dirty="0" err="1">
                <a:latin typeface="Cambria" panose="02040503050406030204" pitchFamily="18" charset="0"/>
              </a:rPr>
              <a:t>брыжжи</a:t>
            </a:r>
            <a:r>
              <a:rPr lang="ru-RU" dirty="0">
                <a:latin typeface="Cambria" panose="02040503050406030204" pitchFamily="18" charset="0"/>
              </a:rPr>
              <a:t> и фижмы,</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Вбирай облака и овраги,</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А ночью, поэзия, я тебя выжму</a:t>
            </a:r>
            <a:endParaRPr lang="it-IT" dirty="0">
              <a:latin typeface="Cambria" panose="02040503050406030204" pitchFamily="18" charset="0"/>
            </a:endParaRPr>
          </a:p>
          <a:p>
            <a:pPr marL="0" indent="0">
              <a:lnSpc>
                <a:spcPct val="120000"/>
              </a:lnSpc>
              <a:spcBef>
                <a:spcPts val="0"/>
              </a:spcBef>
              <a:buNone/>
            </a:pPr>
            <a:r>
              <a:rPr lang="ru-RU" dirty="0">
                <a:latin typeface="Cambria" panose="02040503050406030204" pitchFamily="18" charset="0"/>
              </a:rPr>
              <a:t>Во здравие жадной бумаги.</a:t>
            </a:r>
            <a:endParaRPr lang="it-IT" dirty="0">
              <a:latin typeface="Cambria" panose="02040503050406030204" pitchFamily="18" charset="0"/>
            </a:endParaRPr>
          </a:p>
          <a:p>
            <a:pPr marL="0" indent="0">
              <a:buNone/>
            </a:pPr>
            <a:endParaRPr lang="it-IT" dirty="0"/>
          </a:p>
        </p:txBody>
      </p:sp>
      <p:sp>
        <p:nvSpPr>
          <p:cNvPr id="4" name="CasellaDiTesto 3">
            <a:extLst>
              <a:ext uri="{FF2B5EF4-FFF2-40B4-BE49-F238E27FC236}">
                <a16:creationId xmlns:a16="http://schemas.microsoft.com/office/drawing/2014/main" id="{C7BA6C70-BEC1-114F-B65B-76038B1794A1}"/>
              </a:ext>
            </a:extLst>
          </p:cNvPr>
          <p:cNvSpPr txBox="1"/>
          <p:nvPr/>
        </p:nvSpPr>
        <p:spPr>
          <a:xfrm>
            <a:off x="6583680" y="610136"/>
            <a:ext cx="4996111" cy="6247864"/>
          </a:xfrm>
          <a:prstGeom prst="rect">
            <a:avLst/>
          </a:prstGeom>
          <a:noFill/>
        </p:spPr>
        <p:txBody>
          <a:bodyPr wrap="none" rtlCol="0">
            <a:spAutoFit/>
          </a:bodyPr>
          <a:lstStyle/>
          <a:p>
            <a:r>
              <a:rPr lang="it-IT" sz="2000" dirty="0">
                <a:latin typeface="Cambria" panose="02040503050406030204" pitchFamily="18" charset="0"/>
              </a:rPr>
              <a:t>Che gemme, che viscosi gonfi moccoli</a:t>
            </a:r>
          </a:p>
          <a:p>
            <a:r>
              <a:rPr lang="it-IT" sz="2000" dirty="0">
                <a:latin typeface="Cambria" panose="02040503050406030204" pitchFamily="18" charset="0"/>
              </a:rPr>
              <a:t>sono incollati ai rami! È acceso aprile.</a:t>
            </a:r>
          </a:p>
          <a:p>
            <a:r>
              <a:rPr lang="it-IT" sz="2000" dirty="0">
                <a:latin typeface="Cambria" panose="02040503050406030204" pitchFamily="18" charset="0"/>
              </a:rPr>
              <a:t>Dal parco spira un soffio di vigore</a:t>
            </a:r>
          </a:p>
          <a:p>
            <a:r>
              <a:rPr lang="it-IT" sz="2000" dirty="0">
                <a:latin typeface="Cambria" panose="02040503050406030204" pitchFamily="18" charset="0"/>
              </a:rPr>
              <a:t>e le repliche del bosco si sono rafforzate.</a:t>
            </a:r>
          </a:p>
          <a:p>
            <a:endParaRPr lang="it-IT" sz="2000" dirty="0">
              <a:latin typeface="Cambria" panose="02040503050406030204" pitchFamily="18" charset="0"/>
            </a:endParaRPr>
          </a:p>
          <a:p>
            <a:r>
              <a:rPr lang="it-IT" sz="2000" dirty="0">
                <a:latin typeface="Cambria" panose="02040503050406030204" pitchFamily="18" charset="0"/>
              </a:rPr>
              <a:t>Il bosco è stretto alla gola da un cappio</a:t>
            </a:r>
          </a:p>
          <a:p>
            <a:r>
              <a:rPr lang="it-IT" sz="2000" dirty="0">
                <a:latin typeface="Cambria" panose="02040503050406030204" pitchFamily="18" charset="0"/>
              </a:rPr>
              <a:t>di ugole piumose come un bufalo dal laccio,</a:t>
            </a:r>
          </a:p>
          <a:p>
            <a:r>
              <a:rPr lang="it-IT" sz="2000" dirty="0">
                <a:latin typeface="Cambria" panose="02040503050406030204" pitchFamily="18" charset="0"/>
              </a:rPr>
              <a:t>e geme nelle reti come nelle sonate</a:t>
            </a:r>
          </a:p>
          <a:p>
            <a:r>
              <a:rPr lang="it-IT" sz="2000" dirty="0">
                <a:latin typeface="Cambria" panose="02040503050406030204" pitchFamily="18" charset="0"/>
              </a:rPr>
              <a:t>il gladiatore d’acciaio dell’organo.</a:t>
            </a:r>
          </a:p>
          <a:p>
            <a:endParaRPr lang="it-IT" sz="2000" dirty="0">
              <a:latin typeface="Cambria" panose="02040503050406030204" pitchFamily="18" charset="0"/>
            </a:endParaRPr>
          </a:p>
          <a:p>
            <a:r>
              <a:rPr lang="it-IT" sz="2000" dirty="0">
                <a:latin typeface="Cambria" panose="02040503050406030204" pitchFamily="18" charset="0"/>
              </a:rPr>
              <a:t>Poesia! Come una spugna greca fra ventose</a:t>
            </a:r>
          </a:p>
          <a:p>
            <a:r>
              <a:rPr lang="it-IT" sz="2000" dirty="0">
                <a:latin typeface="Cambria" panose="02040503050406030204" pitchFamily="18" charset="0"/>
              </a:rPr>
              <a:t>sii tu, ed in mezzo al verde viscido</a:t>
            </a:r>
          </a:p>
          <a:p>
            <a:r>
              <a:rPr lang="it-IT" sz="2000" dirty="0">
                <a:latin typeface="Cambria" panose="02040503050406030204" pitchFamily="18" charset="0"/>
              </a:rPr>
              <a:t>ti porrò sulla tavola bagnata</a:t>
            </a:r>
          </a:p>
          <a:p>
            <a:r>
              <a:rPr lang="it-IT" sz="2000" dirty="0">
                <a:latin typeface="Cambria" panose="02040503050406030204" pitchFamily="18" charset="0"/>
              </a:rPr>
              <a:t>d’una verde panchina del giardino.</a:t>
            </a:r>
          </a:p>
          <a:p>
            <a:endParaRPr lang="it-IT" sz="2000" dirty="0">
              <a:latin typeface="Cambria" panose="02040503050406030204" pitchFamily="18" charset="0"/>
            </a:endParaRPr>
          </a:p>
          <a:p>
            <a:r>
              <a:rPr lang="it-IT" sz="2000" dirty="0">
                <a:latin typeface="Cambria" panose="02040503050406030204" pitchFamily="18" charset="0"/>
              </a:rPr>
              <a:t>Coltiva per te splendide gorgiere e crinoline,</a:t>
            </a:r>
          </a:p>
          <a:p>
            <a:r>
              <a:rPr lang="it-IT" sz="2000" dirty="0">
                <a:latin typeface="Cambria" panose="02040503050406030204" pitchFamily="18" charset="0"/>
              </a:rPr>
              <a:t>assorbi le nubi e i burroni,</a:t>
            </a:r>
          </a:p>
          <a:p>
            <a:r>
              <a:rPr lang="it-IT" sz="2000" dirty="0">
                <a:latin typeface="Cambria" panose="02040503050406030204" pitchFamily="18" charset="0"/>
              </a:rPr>
              <a:t>e di notte, poesia, ti spremerò</a:t>
            </a:r>
          </a:p>
          <a:p>
            <a:r>
              <a:rPr lang="it-IT" sz="2000" dirty="0">
                <a:latin typeface="Cambria" panose="02040503050406030204" pitchFamily="18" charset="0"/>
              </a:rPr>
              <a:t>alla salute dell’avida carta.</a:t>
            </a:r>
          </a:p>
          <a:p>
            <a:endParaRPr lang="it-IT" sz="2000" dirty="0">
              <a:latin typeface="Cambria" panose="02040503050406030204" pitchFamily="18" charset="0"/>
            </a:endParaRPr>
          </a:p>
        </p:txBody>
      </p:sp>
    </p:spTree>
    <p:extLst>
      <p:ext uri="{BB962C8B-B14F-4D97-AF65-F5344CB8AC3E}">
        <p14:creationId xmlns:p14="http://schemas.microsoft.com/office/powerpoint/2010/main" val="346192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25BD9-5889-0143-8126-7B10404F510C}"/>
              </a:ext>
            </a:extLst>
          </p:cNvPr>
          <p:cNvSpPr>
            <a:spLocks noGrp="1"/>
          </p:cNvSpPr>
          <p:nvPr>
            <p:ph type="title"/>
          </p:nvPr>
        </p:nvSpPr>
        <p:spPr>
          <a:xfrm>
            <a:off x="609600" y="100178"/>
            <a:ext cx="10972800" cy="1785257"/>
          </a:xfrm>
        </p:spPr>
        <p:txBody>
          <a:bodyPr>
            <a:normAutofit/>
          </a:bodyPr>
          <a:lstStyle/>
          <a:p>
            <a:pPr algn="ctr"/>
            <a:r>
              <a:rPr lang="it-IT" dirty="0">
                <a:solidFill>
                  <a:srgbClr val="520103"/>
                </a:solidFill>
                <a:latin typeface="Candara" panose="020E0502030303020204" pitchFamily="34" charset="0"/>
              </a:rPr>
              <a:t>La letteratura russa da Pasternak a Solženicyn </a:t>
            </a:r>
            <a:br>
              <a:rPr lang="it-IT" dirty="0">
                <a:solidFill>
                  <a:srgbClr val="520103"/>
                </a:solidFill>
                <a:latin typeface="Candara" panose="020E0502030303020204" pitchFamily="34" charset="0"/>
              </a:rPr>
            </a:br>
            <a:endParaRPr lang="it-IT" dirty="0">
              <a:solidFill>
                <a:srgbClr val="520103"/>
              </a:solidFill>
              <a:latin typeface="Candara" panose="020E0502030303020204" pitchFamily="34" charset="0"/>
            </a:endParaRPr>
          </a:p>
        </p:txBody>
      </p:sp>
      <p:sp>
        <p:nvSpPr>
          <p:cNvPr id="3" name="Segnaposto contenuto 2">
            <a:extLst>
              <a:ext uri="{FF2B5EF4-FFF2-40B4-BE49-F238E27FC236}">
                <a16:creationId xmlns:a16="http://schemas.microsoft.com/office/drawing/2014/main" id="{B9564900-ABD6-2A46-BB12-6D0D052BBD83}"/>
              </a:ext>
            </a:extLst>
          </p:cNvPr>
          <p:cNvSpPr>
            <a:spLocks noGrp="1"/>
          </p:cNvSpPr>
          <p:nvPr>
            <p:ph idx="1"/>
          </p:nvPr>
        </p:nvSpPr>
        <p:spPr>
          <a:xfrm>
            <a:off x="838200" y="1253331"/>
            <a:ext cx="10515600" cy="4351338"/>
          </a:xfrm>
        </p:spPr>
        <p:txBody>
          <a:bodyPr/>
          <a:lstStyle/>
          <a:p>
            <a:pPr marL="0" indent="0" algn="ctr">
              <a:lnSpc>
                <a:spcPct val="100000"/>
              </a:lnSpc>
              <a:buNone/>
            </a:pPr>
            <a:r>
              <a:rPr lang="it-IT" sz="2400" noProof="1">
                <a:latin typeface="Cambria" panose="02040503050406030204" pitchFamily="18" charset="0"/>
              </a:rPr>
              <a:t>Boris Leonidovič Pasternak (1890-1960)</a:t>
            </a:r>
          </a:p>
          <a:p>
            <a:pPr marL="0" indent="0" algn="ctr">
              <a:lnSpc>
                <a:spcPct val="100000"/>
              </a:lnSpc>
              <a:buNone/>
            </a:pPr>
            <a:r>
              <a:rPr lang="it-IT" sz="2400" noProof="1">
                <a:latin typeface="Cambria" panose="02040503050406030204" pitchFamily="18" charset="0"/>
              </a:rPr>
              <a:t>Varlam Tichonovič Šalamov (1907-1982)</a:t>
            </a:r>
          </a:p>
          <a:p>
            <a:pPr marL="0" indent="0" algn="ctr">
              <a:lnSpc>
                <a:spcPct val="100000"/>
              </a:lnSpc>
              <a:buNone/>
            </a:pPr>
            <a:r>
              <a:rPr lang="it-IT" b="1" noProof="1">
                <a:solidFill>
                  <a:schemeClr val="bg1">
                    <a:lumMod val="85000"/>
                  </a:schemeClr>
                </a:solidFill>
                <a:latin typeface="Cambria" panose="02040503050406030204" pitchFamily="18" charset="0"/>
              </a:rPr>
              <a:t>Aleksandr Isaevič Solženicyn (1918 -2008)</a:t>
            </a:r>
          </a:p>
          <a:p>
            <a:pPr marL="0" indent="0" algn="ctr">
              <a:lnSpc>
                <a:spcPct val="100000"/>
              </a:lnSpc>
              <a:buNone/>
            </a:pPr>
            <a:endParaRPr lang="it-IT" noProof="1">
              <a:latin typeface="Cambria" panose="02040503050406030204" pitchFamily="18" charset="0"/>
            </a:endParaRPr>
          </a:p>
          <a:p>
            <a:pPr marL="0" indent="0" algn="ctr">
              <a:buNone/>
            </a:pPr>
            <a:endParaRPr lang="it-IT" noProof="1"/>
          </a:p>
        </p:txBody>
      </p:sp>
      <p:pic>
        <p:nvPicPr>
          <p:cNvPr id="1026" name="Picture 2">
            <a:extLst>
              <a:ext uri="{FF2B5EF4-FFF2-40B4-BE49-F238E27FC236}">
                <a16:creationId xmlns:a16="http://schemas.microsoft.com/office/drawing/2014/main" id="{3A7ED02C-3D52-D04F-98C6-2F00E756F8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8" t="5926" r="3481" b="6243"/>
          <a:stretch/>
        </p:blipFill>
        <p:spPr bwMode="auto">
          <a:xfrm>
            <a:off x="3236686" y="3088097"/>
            <a:ext cx="5718628" cy="339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8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915874C-1F6C-4E43-841B-EC3464431AD3}"/>
              </a:ext>
            </a:extLst>
          </p:cNvPr>
          <p:cNvSpPr>
            <a:spLocks noGrp="1"/>
          </p:cNvSpPr>
          <p:nvPr>
            <p:ph idx="1"/>
          </p:nvPr>
        </p:nvSpPr>
        <p:spPr>
          <a:xfrm>
            <a:off x="823684" y="1209821"/>
            <a:ext cx="7448119" cy="4462315"/>
          </a:xfrm>
        </p:spPr>
        <p:txBody>
          <a:bodyPr/>
          <a:lstStyle/>
          <a:p>
            <a:pPr marL="0" indent="0">
              <a:buNone/>
            </a:pPr>
            <a:r>
              <a:rPr lang="ru-RU" dirty="0">
                <a:latin typeface="Cambria" panose="02040503050406030204" pitchFamily="18" charset="0"/>
              </a:rPr>
              <a:t>«Век мой</a:t>
            </a:r>
            <a:r>
              <a:rPr lang="it-IT" dirty="0">
                <a:latin typeface="Cambria" panose="02040503050406030204" pitchFamily="18" charset="0"/>
              </a:rPr>
              <a:t> , </a:t>
            </a:r>
            <a:r>
              <a:rPr lang="ru-RU" dirty="0">
                <a:latin typeface="Cambria" panose="02040503050406030204" pitchFamily="18" charset="0"/>
              </a:rPr>
              <a:t>зверь мой</a:t>
            </a:r>
            <a:r>
              <a:rPr lang="it-IT" dirty="0">
                <a:latin typeface="Cambria" panose="02040503050406030204" pitchFamily="18" charset="0"/>
              </a:rPr>
              <a:t> , </a:t>
            </a:r>
            <a:r>
              <a:rPr lang="ru-RU" dirty="0">
                <a:latin typeface="Cambria" panose="02040503050406030204" pitchFamily="18" charset="0"/>
              </a:rPr>
              <a:t>кто сумеет</a:t>
            </a:r>
          </a:p>
          <a:p>
            <a:pPr marL="0" indent="0">
              <a:buNone/>
            </a:pPr>
            <a:r>
              <a:rPr lang="ru-RU" dirty="0">
                <a:latin typeface="Cambria" panose="02040503050406030204" pitchFamily="18" charset="0"/>
              </a:rPr>
              <a:t>Заглянуть в твои зрачки</a:t>
            </a:r>
          </a:p>
          <a:p>
            <a:pPr marL="0" indent="0">
              <a:buNone/>
            </a:pPr>
            <a:r>
              <a:rPr lang="ru-RU" dirty="0">
                <a:latin typeface="Cambria" panose="02040503050406030204" pitchFamily="18" charset="0"/>
              </a:rPr>
              <a:t>И своею кровью склеит</a:t>
            </a:r>
          </a:p>
          <a:p>
            <a:pPr marL="0" indent="0">
              <a:spcAft>
                <a:spcPts val="1200"/>
              </a:spcAft>
              <a:buNone/>
            </a:pPr>
            <a:r>
              <a:rPr lang="ru-RU" dirty="0">
                <a:latin typeface="Cambria" panose="02040503050406030204" pitchFamily="18" charset="0"/>
              </a:rPr>
              <a:t>Двух столетий</a:t>
            </a:r>
            <a:r>
              <a:rPr lang="it-IT" dirty="0">
                <a:latin typeface="Cambria" panose="02040503050406030204" pitchFamily="18" charset="0"/>
              </a:rPr>
              <a:t> </a:t>
            </a:r>
            <a:r>
              <a:rPr lang="ru-RU" dirty="0">
                <a:latin typeface="Cambria" panose="02040503050406030204" pitchFamily="18" charset="0"/>
              </a:rPr>
              <a:t>позвонки?»</a:t>
            </a:r>
          </a:p>
          <a:p>
            <a:pPr marL="0" indent="0" algn="r">
              <a:buNone/>
            </a:pPr>
            <a:r>
              <a:rPr lang="ru-RU" sz="2200" dirty="0">
                <a:latin typeface="Cambria" panose="02040503050406030204" pitchFamily="18" charset="0"/>
              </a:rPr>
              <a:t>Осип Эмильевич Мандельштам, из </a:t>
            </a:r>
            <a:r>
              <a:rPr lang="ru-RU" sz="2200" i="1" dirty="0">
                <a:latin typeface="Cambria" panose="02040503050406030204" pitchFamily="18" charset="0"/>
              </a:rPr>
              <a:t>Век</a:t>
            </a:r>
            <a:r>
              <a:rPr lang="ru-RU" sz="2200" dirty="0">
                <a:latin typeface="Cambria" panose="02040503050406030204" pitchFamily="18" charset="0"/>
              </a:rPr>
              <a:t>, 1922</a:t>
            </a:r>
          </a:p>
          <a:p>
            <a:endParaRPr lang="it-IT" dirty="0"/>
          </a:p>
        </p:txBody>
      </p:sp>
    </p:spTree>
    <p:extLst>
      <p:ext uri="{BB962C8B-B14F-4D97-AF65-F5344CB8AC3E}">
        <p14:creationId xmlns:p14="http://schemas.microsoft.com/office/powerpoint/2010/main" val="25344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25BD9-5889-0143-8126-7B10404F510C}"/>
              </a:ext>
            </a:extLst>
          </p:cNvPr>
          <p:cNvSpPr>
            <a:spLocks noGrp="1"/>
          </p:cNvSpPr>
          <p:nvPr>
            <p:ph type="title"/>
          </p:nvPr>
        </p:nvSpPr>
        <p:spPr>
          <a:xfrm>
            <a:off x="580571" y="152400"/>
            <a:ext cx="10972800" cy="1785257"/>
          </a:xfrm>
        </p:spPr>
        <p:txBody>
          <a:bodyPr>
            <a:normAutofit/>
          </a:bodyPr>
          <a:lstStyle/>
          <a:p>
            <a:pPr algn="ctr"/>
            <a:r>
              <a:rPr lang="it-IT" dirty="0">
                <a:solidFill>
                  <a:srgbClr val="520103"/>
                </a:solidFill>
                <a:latin typeface="Candara" panose="020E0502030303020204" pitchFamily="34" charset="0"/>
              </a:rPr>
              <a:t>La letteratura russa da Pasternak a Solženicyn </a:t>
            </a:r>
            <a:br>
              <a:rPr lang="it-IT" dirty="0">
                <a:solidFill>
                  <a:srgbClr val="520103"/>
                </a:solidFill>
                <a:latin typeface="Candara" panose="020E0502030303020204" pitchFamily="34" charset="0"/>
              </a:rPr>
            </a:br>
            <a:endParaRPr lang="it-IT" dirty="0">
              <a:solidFill>
                <a:srgbClr val="520103"/>
              </a:solidFill>
              <a:latin typeface="Candara" panose="020E0502030303020204" pitchFamily="34" charset="0"/>
            </a:endParaRPr>
          </a:p>
        </p:txBody>
      </p:sp>
      <p:sp>
        <p:nvSpPr>
          <p:cNvPr id="3" name="Segnaposto contenuto 2">
            <a:extLst>
              <a:ext uri="{FF2B5EF4-FFF2-40B4-BE49-F238E27FC236}">
                <a16:creationId xmlns:a16="http://schemas.microsoft.com/office/drawing/2014/main" id="{B9564900-ABD6-2A46-BB12-6D0D052BBD83}"/>
              </a:ext>
            </a:extLst>
          </p:cNvPr>
          <p:cNvSpPr>
            <a:spLocks noGrp="1"/>
          </p:cNvSpPr>
          <p:nvPr>
            <p:ph idx="1"/>
          </p:nvPr>
        </p:nvSpPr>
        <p:spPr>
          <a:xfrm>
            <a:off x="809171" y="1253331"/>
            <a:ext cx="10515600" cy="4351338"/>
          </a:xfrm>
        </p:spPr>
        <p:txBody>
          <a:bodyPr/>
          <a:lstStyle/>
          <a:p>
            <a:pPr marL="0" indent="0" algn="ctr">
              <a:lnSpc>
                <a:spcPct val="100000"/>
              </a:lnSpc>
              <a:buNone/>
            </a:pPr>
            <a:r>
              <a:rPr lang="it-IT" b="1" noProof="1">
                <a:solidFill>
                  <a:schemeClr val="bg1">
                    <a:lumMod val="85000"/>
                  </a:schemeClr>
                </a:solidFill>
                <a:latin typeface="Cambria" panose="02040503050406030204" pitchFamily="18" charset="0"/>
              </a:rPr>
              <a:t>Boris Leonidovič Pasternak (1890-1960)</a:t>
            </a:r>
          </a:p>
          <a:p>
            <a:pPr marL="0" indent="0" algn="ctr">
              <a:lnSpc>
                <a:spcPct val="100000"/>
              </a:lnSpc>
              <a:buNone/>
            </a:pPr>
            <a:r>
              <a:rPr lang="it-IT" sz="2400" noProof="1">
                <a:latin typeface="Cambria" panose="02040503050406030204" pitchFamily="18" charset="0"/>
              </a:rPr>
              <a:t>Varlam Tichonovič Šalamov (1907-1982)</a:t>
            </a:r>
          </a:p>
          <a:p>
            <a:pPr marL="0" indent="0" algn="ctr">
              <a:lnSpc>
                <a:spcPct val="100000"/>
              </a:lnSpc>
              <a:buNone/>
            </a:pPr>
            <a:r>
              <a:rPr lang="it-IT" sz="2400" noProof="1">
                <a:latin typeface="Cambria" panose="02040503050406030204" pitchFamily="18" charset="0"/>
              </a:rPr>
              <a:t>Aleksandr Isaevič Solženicyn (1918 -2008)</a:t>
            </a:r>
          </a:p>
          <a:p>
            <a:pPr marL="0" indent="0" algn="ctr">
              <a:lnSpc>
                <a:spcPct val="100000"/>
              </a:lnSpc>
              <a:buNone/>
            </a:pPr>
            <a:endParaRPr lang="it-IT" noProof="1">
              <a:latin typeface="Cambria" panose="02040503050406030204" pitchFamily="18" charset="0"/>
            </a:endParaRPr>
          </a:p>
          <a:p>
            <a:pPr marL="0" indent="0" algn="ctr">
              <a:buNone/>
            </a:pPr>
            <a:endParaRPr lang="it-IT" noProof="1"/>
          </a:p>
        </p:txBody>
      </p:sp>
      <p:pic>
        <p:nvPicPr>
          <p:cNvPr id="9218" name="Picture 2" descr="Poesie, Boris Pasternak. Giulio Einaudi Editore - Collezione di poesia">
            <a:extLst>
              <a:ext uri="{FF2B5EF4-FFF2-40B4-BE49-F238E27FC236}">
                <a16:creationId xmlns:a16="http://schemas.microsoft.com/office/drawing/2014/main" id="{DDBD1B02-D0E9-6743-B790-223F0F590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10" y="2979355"/>
            <a:ext cx="2172033" cy="377064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mazon.it: Quando rasserena. Testo russo a fronte - Pasternak, Boris, Niero,  Alessandro, Niero, Alessandro - Libri">
            <a:extLst>
              <a:ext uri="{FF2B5EF4-FFF2-40B4-BE49-F238E27FC236}">
                <a16:creationId xmlns:a16="http://schemas.microsoft.com/office/drawing/2014/main" id="{9AFE8DA0-A158-524A-A100-CF9B77FCB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183" y="2979355"/>
            <a:ext cx="2332487" cy="374168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Un acquazzone di luce – Piccola antologia">
            <a:extLst>
              <a:ext uri="{FF2B5EF4-FFF2-40B4-BE49-F238E27FC236}">
                <a16:creationId xmlns:a16="http://schemas.microsoft.com/office/drawing/2014/main" id="{E6235E20-BAB6-7844-986A-DCC9DE4BE5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336" y="2979357"/>
            <a:ext cx="2340766" cy="377064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Amazon.it: Sui treni del mattino. Testo russo a fronte - Pasternak, Boris,  Baglioni, Elisa - Libri">
            <a:extLst>
              <a:ext uri="{FF2B5EF4-FFF2-40B4-BE49-F238E27FC236}">
                <a16:creationId xmlns:a16="http://schemas.microsoft.com/office/drawing/2014/main" id="{60A17BA6-4FB0-DC4D-B978-CB31E1CCA8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3125" y="2950386"/>
            <a:ext cx="2310396" cy="37706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bro Temi e variazioni - B. Pasternak - Passigli - Passigli poesia |  LaFeltrinelli">
            <a:extLst>
              <a:ext uri="{FF2B5EF4-FFF2-40B4-BE49-F238E27FC236}">
                <a16:creationId xmlns:a16="http://schemas.microsoft.com/office/drawing/2014/main" id="{F9DC67A5-8564-0F4E-A360-A0D6330E7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066" y="2979355"/>
            <a:ext cx="2282130" cy="376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4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D6D62-B2AE-6D4B-A66B-913DD862B802}"/>
              </a:ext>
            </a:extLst>
          </p:cNvPr>
          <p:cNvSpPr>
            <a:spLocks noGrp="1"/>
          </p:cNvSpPr>
          <p:nvPr>
            <p:ph type="title"/>
          </p:nvPr>
        </p:nvSpPr>
        <p:spPr/>
        <p:txBody>
          <a:bodyPr/>
          <a:lstStyle/>
          <a:p>
            <a:r>
              <a:rPr lang="it-IT" dirty="0">
                <a:solidFill>
                  <a:srgbClr val="520103"/>
                </a:solidFill>
                <a:latin typeface="Candara" panose="020E0502030303020204" pitchFamily="34" charset="0"/>
              </a:rPr>
              <a:t>Bibliografia scelta</a:t>
            </a:r>
          </a:p>
        </p:txBody>
      </p:sp>
      <p:sp>
        <p:nvSpPr>
          <p:cNvPr id="3" name="Segnaposto contenuto 2">
            <a:extLst>
              <a:ext uri="{FF2B5EF4-FFF2-40B4-BE49-F238E27FC236}">
                <a16:creationId xmlns:a16="http://schemas.microsoft.com/office/drawing/2014/main" id="{C2F0258F-4FAB-4B40-8616-1F6B34DF5CC6}"/>
              </a:ext>
            </a:extLst>
          </p:cNvPr>
          <p:cNvSpPr>
            <a:spLocks noGrp="1"/>
          </p:cNvSpPr>
          <p:nvPr>
            <p:ph idx="1"/>
          </p:nvPr>
        </p:nvSpPr>
        <p:spPr>
          <a:xfrm>
            <a:off x="838200" y="1690688"/>
            <a:ext cx="10515600" cy="4667250"/>
          </a:xfrm>
        </p:spPr>
        <p:txBody>
          <a:bodyPr>
            <a:normAutofit fontScale="70000" lnSpcReduction="20000"/>
          </a:bodyPr>
          <a:lstStyle/>
          <a:p>
            <a:pPr marL="0" indent="0" algn="just">
              <a:spcAft>
                <a:spcPts val="1200"/>
              </a:spcAft>
              <a:buNone/>
            </a:pPr>
            <a:r>
              <a:rPr lang="it-IT" sz="4600" b="1" i="1" noProof="1">
                <a:solidFill>
                  <a:schemeClr val="bg1">
                    <a:lumMod val="85000"/>
                  </a:schemeClr>
                </a:solidFill>
              </a:rPr>
              <a:t>Boris Pasternak</a:t>
            </a:r>
          </a:p>
          <a:p>
            <a:pPr algn="just">
              <a:lnSpc>
                <a:spcPct val="120000"/>
              </a:lnSpc>
            </a:pPr>
            <a:r>
              <a:rPr lang="it-IT" sz="3400" i="1" noProof="1">
                <a:latin typeface="Cambria" panose="02040503050406030204" pitchFamily="18" charset="0"/>
              </a:rPr>
              <a:t>Poesie</a:t>
            </a:r>
            <a:r>
              <a:rPr lang="it-IT" sz="3400" noProof="1">
                <a:latin typeface="Cambria" panose="02040503050406030204" pitchFamily="18" charset="0"/>
              </a:rPr>
              <a:t>, trad. a cura di A. M. Ripellino, Einaudi, Torino 1957.</a:t>
            </a:r>
            <a:r>
              <a:rPr lang="it-IT" sz="3400" noProof="1">
                <a:effectLst/>
                <a:latin typeface="Cambria" panose="02040503050406030204" pitchFamily="18" charset="0"/>
              </a:rPr>
              <a:t> </a:t>
            </a:r>
          </a:p>
          <a:p>
            <a:pPr algn="just">
              <a:lnSpc>
                <a:spcPct val="120000"/>
              </a:lnSpc>
            </a:pPr>
            <a:r>
              <a:rPr lang="it-IT" sz="3400" i="1" noProof="1">
                <a:latin typeface="Cambria" panose="02040503050406030204" pitchFamily="18" charset="0"/>
              </a:rPr>
              <a:t>Il dottor Živago</a:t>
            </a:r>
            <a:r>
              <a:rPr lang="it-IT" sz="3400" noProof="1">
                <a:latin typeface="Cambria" panose="02040503050406030204" pitchFamily="18" charset="0"/>
              </a:rPr>
              <a:t>, trad. a cura di P. Zveteremich, Feltrinelli, Milano 1958, 1959.</a:t>
            </a:r>
            <a:r>
              <a:rPr lang="it-IT" sz="3400" noProof="1">
                <a:effectLst/>
                <a:latin typeface="Cambria" panose="02040503050406030204" pitchFamily="18" charset="0"/>
              </a:rPr>
              <a:t> </a:t>
            </a:r>
          </a:p>
          <a:p>
            <a:pPr algn="just">
              <a:lnSpc>
                <a:spcPct val="120000"/>
              </a:lnSpc>
            </a:pPr>
            <a:r>
              <a:rPr lang="it-IT" sz="3400" i="1" noProof="1">
                <a:latin typeface="Cambria" panose="02040503050406030204" pitchFamily="18" charset="0"/>
              </a:rPr>
              <a:t>Opere narrative</a:t>
            </a:r>
            <a:r>
              <a:rPr lang="it-IT" sz="3400" noProof="1">
                <a:latin typeface="Cambria" panose="02040503050406030204" pitchFamily="18" charset="0"/>
              </a:rPr>
              <a:t>, introduzione di V. Strada, Mondadori “I meridiani”, Milano 1994.</a:t>
            </a:r>
          </a:p>
          <a:p>
            <a:pPr algn="just">
              <a:lnSpc>
                <a:spcPct val="120000"/>
              </a:lnSpc>
            </a:pPr>
            <a:r>
              <a:rPr lang="it-IT" sz="3400" i="1" noProof="1">
                <a:latin typeface="Cambria" panose="02040503050406030204" pitchFamily="18" charset="0"/>
              </a:rPr>
              <a:t>Autobiografia</a:t>
            </a:r>
            <a:r>
              <a:rPr lang="it-IT" sz="3400" noProof="1">
                <a:latin typeface="Cambria" panose="02040503050406030204" pitchFamily="18" charset="0"/>
              </a:rPr>
              <a:t>, trad. di S. D’Angelo, Feltrinelli, Milano 2007.</a:t>
            </a:r>
          </a:p>
          <a:p>
            <a:pPr algn="just">
              <a:lnSpc>
                <a:spcPct val="120000"/>
              </a:lnSpc>
            </a:pPr>
            <a:r>
              <a:rPr lang="it-IT" sz="3400" i="1" noProof="1">
                <a:latin typeface="Cambria" panose="02040503050406030204" pitchFamily="18" charset="0"/>
              </a:rPr>
              <a:t>Sui treni mattinali</a:t>
            </a:r>
            <a:r>
              <a:rPr lang="it-IT" sz="3400" noProof="1">
                <a:latin typeface="Cambria" panose="02040503050406030204" pitchFamily="18" charset="0"/>
              </a:rPr>
              <a:t>; trad. a cura di E. Baglioni, Passigli Editori, Firenze 2019.</a:t>
            </a:r>
            <a:r>
              <a:rPr lang="it-IT" sz="3400" noProof="1">
                <a:effectLst/>
                <a:latin typeface="Cambria" panose="02040503050406030204" pitchFamily="18" charset="0"/>
              </a:rPr>
              <a:t> </a:t>
            </a:r>
          </a:p>
          <a:p>
            <a:pPr algn="just">
              <a:lnSpc>
                <a:spcPct val="120000"/>
              </a:lnSpc>
            </a:pPr>
            <a:r>
              <a:rPr lang="it-IT" sz="3400" i="1" noProof="1">
                <a:latin typeface="Cambria" panose="02040503050406030204" pitchFamily="18" charset="0"/>
              </a:rPr>
              <a:t>Quando rasserena</a:t>
            </a:r>
            <a:r>
              <a:rPr lang="it-IT" sz="3400" noProof="1">
                <a:latin typeface="Cambria" panose="02040503050406030204" pitchFamily="18" charset="0"/>
              </a:rPr>
              <a:t>, trad. a cura di A. Niero, Passigli Editori, Firenze 2020.</a:t>
            </a:r>
          </a:p>
          <a:p>
            <a:pPr algn="just">
              <a:lnSpc>
                <a:spcPct val="120000"/>
              </a:lnSpc>
            </a:pPr>
            <a:r>
              <a:rPr lang="it-IT" sz="3400" i="1" noProof="1">
                <a:latin typeface="Cambria" panose="02040503050406030204" pitchFamily="18" charset="0"/>
              </a:rPr>
              <a:t>Mia sorella la vita</a:t>
            </a:r>
            <a:r>
              <a:rPr lang="it-IT" sz="3400" noProof="1">
                <a:latin typeface="Cambria" panose="02040503050406030204" pitchFamily="18" charset="0"/>
              </a:rPr>
              <a:t>, trad. a cura di P. Ferretti, Passigli Editori, Firenze 2021.</a:t>
            </a:r>
          </a:p>
          <a:p>
            <a:pPr algn="just"/>
            <a:endParaRPr lang="it-IT" noProof="1"/>
          </a:p>
        </p:txBody>
      </p:sp>
    </p:spTree>
    <p:extLst>
      <p:ext uri="{BB962C8B-B14F-4D97-AF65-F5344CB8AC3E}">
        <p14:creationId xmlns:p14="http://schemas.microsoft.com/office/powerpoint/2010/main" val="9056657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4787</Words>
  <Application>Microsoft Macintosh PowerPoint</Application>
  <PresentationFormat>Widescreen</PresentationFormat>
  <Paragraphs>335</Paragraphs>
  <Slides>53</Slides>
  <Notes>38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53</vt:i4>
      </vt:variant>
    </vt:vector>
  </HeadingPairs>
  <TitlesOfParts>
    <vt:vector size="59" baseType="lpstr">
      <vt:lpstr>Arial</vt:lpstr>
      <vt:lpstr>Calibri</vt:lpstr>
      <vt:lpstr>Calibri Light</vt:lpstr>
      <vt:lpstr>Cambria</vt:lpstr>
      <vt:lpstr>Candara</vt:lpstr>
      <vt:lpstr>Tema di Office</vt:lpstr>
      <vt:lpstr>Presentazione standard di PowerPoint</vt:lpstr>
      <vt:lpstr>La letteratura russa da Pasternak a Solženicyn  </vt:lpstr>
      <vt:lpstr>La letteratura russa da Pasternak a Solženicyn  </vt:lpstr>
      <vt:lpstr>La letteratura russa da Pasternak a Solženicyn  </vt:lpstr>
      <vt:lpstr>La letteratura russa da Pasternak a Solženicyn  </vt:lpstr>
      <vt:lpstr>La letteratura russa da Pasternak a Solženicyn  </vt:lpstr>
      <vt:lpstr>Presentazione standard di PowerPoint</vt:lpstr>
      <vt:lpstr>La letteratura russa da Pasternak a Solženicyn  </vt:lpstr>
      <vt:lpstr>Bibliografia scelta</vt:lpstr>
      <vt:lpstr>Bibliografia scelta</vt:lpstr>
      <vt:lpstr>Bibliografia scelta</vt:lpstr>
      <vt:lpstr>Per il contesto storico-letterario</vt:lpstr>
      <vt:lpstr>Boris Pasternak</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Aleksandr Nikolaevič Skrjabin 1872-1915</vt:lpstr>
      <vt:lpstr>Presentazione standard di PowerPoint</vt:lpstr>
      <vt:lpstr>Presentazione standard di PowerPoint</vt:lpstr>
      <vt:lpstr>Presentazione standard di PowerPoint</vt:lpstr>
      <vt:lpstr>Presentazione standard di PowerPoint</vt:lpstr>
      <vt:lpstr>La scuola di Marburgo</vt:lpstr>
      <vt:lpstr>Presentazione standard di PowerPoint</vt:lpstr>
      <vt:lpstr>«Dal mio ritorno a Mosca entrò nella mia vita un altro grande lirico del secolo, allora appena noto e oggi riconosciuto in tutto il mondo, il poeta tedesco Rainer Maria Rilke»   «Ho sempre pensato che nelle mie personali esperienze, in tutta la mia arte io non ho fatto altro che tradurre e variare i suoi motivi, senza nulla aggiungere al suo mondo e muovendomi sempre sulla sua scia»   </vt:lpstr>
      <vt:lpstr>Presentazione standard di PowerPoint</vt:lpstr>
      <vt:lpstr>Lirika, 1913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L’incontro con Vladimir Majakovskij</vt:lpstr>
      <vt:lpstr>L’incontro con Vladimir Majakovskij</vt:lpstr>
      <vt:lpstr>L’incontro con Vladimir Majakovskij</vt:lpstr>
      <vt:lpstr>L’incontro con Vladimir Majakovskij</vt:lpstr>
      <vt:lpstr>Смерть поэта Morte d’un poeta</vt:lpstr>
      <vt:lpstr>Presentazione standard di PowerPoint</vt:lpstr>
      <vt:lpstr>Presentazione standard di PowerPoint</vt:lpstr>
      <vt:lpstr>Vladimir Majakovskij</vt:lpstr>
      <vt:lpstr>Vladimir Majakovskij</vt:lpstr>
      <vt:lpstr>Marina Cvetaeva </vt:lpstr>
      <vt:lpstr>Marina Cvetaeva </vt:lpstr>
      <vt:lpstr>Marina Cvetaeva Epos e lirica della Russia contemporanea, 1932</vt:lpstr>
      <vt:lpstr>Marina Cvetaeva Epos e lirica della Russia contemporanea, 1932</vt:lpstr>
      <vt:lpstr>Поверх барьеров (1914-1916)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De Ponti</dc:creator>
  <cp:lastModifiedBy>Anna De Ponti</cp:lastModifiedBy>
  <cp:revision>64</cp:revision>
  <dcterms:created xsi:type="dcterms:W3CDTF">2021-10-11T20:19:21Z</dcterms:created>
  <dcterms:modified xsi:type="dcterms:W3CDTF">2021-12-01T10:12:39Z</dcterms:modified>
</cp:coreProperties>
</file>