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98" r:id="rId2"/>
    <p:sldId id="364" r:id="rId3"/>
    <p:sldId id="397" r:id="rId4"/>
    <p:sldId id="365" r:id="rId5"/>
    <p:sldId id="366" r:id="rId6"/>
    <p:sldId id="368" r:id="rId7"/>
    <p:sldId id="367" r:id="rId8"/>
    <p:sldId id="369" r:id="rId9"/>
    <p:sldId id="392" r:id="rId10"/>
    <p:sldId id="370" r:id="rId11"/>
    <p:sldId id="373" r:id="rId12"/>
    <p:sldId id="372" r:id="rId13"/>
    <p:sldId id="394" r:id="rId14"/>
    <p:sldId id="274" r:id="rId15"/>
    <p:sldId id="400" r:id="rId16"/>
    <p:sldId id="375" r:id="rId17"/>
    <p:sldId id="277" r:id="rId18"/>
    <p:sldId id="376" r:id="rId19"/>
    <p:sldId id="377" r:id="rId20"/>
    <p:sldId id="393" r:id="rId21"/>
    <p:sldId id="378" r:id="rId22"/>
    <p:sldId id="379" r:id="rId23"/>
    <p:sldId id="383" r:id="rId24"/>
    <p:sldId id="382" r:id="rId25"/>
    <p:sldId id="401" r:id="rId26"/>
    <p:sldId id="381" r:id="rId27"/>
    <p:sldId id="265" r:id="rId28"/>
    <p:sldId id="399" r:id="rId29"/>
    <p:sldId id="403" r:id="rId30"/>
    <p:sldId id="404" r:id="rId31"/>
    <p:sldId id="405" r:id="rId32"/>
    <p:sldId id="408" r:id="rId33"/>
    <p:sldId id="409" r:id="rId34"/>
    <p:sldId id="406" r:id="rId35"/>
    <p:sldId id="407" r:id="rId36"/>
    <p:sldId id="385" r:id="rId37"/>
    <p:sldId id="389" r:id="rId38"/>
    <p:sldId id="402" r:id="rId39"/>
    <p:sldId id="313" r:id="rId40"/>
    <p:sldId id="315" r:id="rId41"/>
    <p:sldId id="396"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304"/>
    <a:srgbClr val="6F33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7"/>
    <p:restoredTop sz="70382"/>
  </p:normalViewPr>
  <p:slideViewPr>
    <p:cSldViewPr snapToGrid="0" snapToObjects="1">
      <p:cViewPr varScale="1">
        <p:scale>
          <a:sx n="73" d="100"/>
          <a:sy n="73" d="100"/>
        </p:scale>
        <p:origin x="18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De Ponti" userId="317e83c7bca6ab25" providerId="LiveId" clId="{D3DA6D76-E80D-EF4C-A64A-BD023FD35B0E}"/>
    <pc:docChg chg="modSld">
      <pc:chgData name="Anna De Ponti" userId="317e83c7bca6ab25" providerId="LiveId" clId="{D3DA6D76-E80D-EF4C-A64A-BD023FD35B0E}" dt="2022-01-27T13:39:19.372" v="1" actId="20577"/>
      <pc:docMkLst>
        <pc:docMk/>
      </pc:docMkLst>
      <pc:sldChg chg="modNotesTx">
        <pc:chgData name="Anna De Ponti" userId="317e83c7bca6ab25" providerId="LiveId" clId="{D3DA6D76-E80D-EF4C-A64A-BD023FD35B0E}" dt="2022-01-27T13:38:42.255" v="0" actId="20577"/>
        <pc:sldMkLst>
          <pc:docMk/>
          <pc:sldMk cId="355097995" sldId="274"/>
        </pc:sldMkLst>
      </pc:sldChg>
      <pc:sldChg chg="modNotesTx">
        <pc:chgData name="Anna De Ponti" userId="317e83c7bca6ab25" providerId="LiveId" clId="{D3DA6D76-E80D-EF4C-A64A-BD023FD35B0E}" dt="2022-01-27T13:39:19.372" v="1" actId="20577"/>
        <pc:sldMkLst>
          <pc:docMk/>
          <pc:sldMk cId="3848030789" sldId="3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A5610C-0406-9C4F-A9CC-4B146B476281}" type="datetimeFigureOut">
              <a:rPr lang="it-IT" smtClean="0"/>
              <a:t>27/01/22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2DAAB-9A95-6A4E-B7DF-042B1DC531B1}" type="slidenum">
              <a:rPr lang="it-IT" smtClean="0"/>
              <a:t>‹N›</a:t>
            </a:fld>
            <a:endParaRPr lang="it-IT"/>
          </a:p>
        </p:txBody>
      </p:sp>
    </p:spTree>
    <p:extLst>
      <p:ext uri="{BB962C8B-B14F-4D97-AF65-F5344CB8AC3E}">
        <p14:creationId xmlns:p14="http://schemas.microsoft.com/office/powerpoint/2010/main" val="3247419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a:t>
            </a:fld>
            <a:endParaRPr lang="it-IT" dirty="0"/>
          </a:p>
        </p:txBody>
      </p:sp>
    </p:spTree>
    <p:extLst>
      <p:ext uri="{BB962C8B-B14F-4D97-AF65-F5344CB8AC3E}">
        <p14:creationId xmlns:p14="http://schemas.microsoft.com/office/powerpoint/2010/main" val="1078837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14</a:t>
            </a:fld>
            <a:endParaRPr lang="it-IT"/>
          </a:p>
        </p:txBody>
      </p:sp>
    </p:spTree>
    <p:extLst>
      <p:ext uri="{BB962C8B-B14F-4D97-AF65-F5344CB8AC3E}">
        <p14:creationId xmlns:p14="http://schemas.microsoft.com/office/powerpoint/2010/main" val="2521893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17</a:t>
            </a:fld>
            <a:endParaRPr lang="it-IT"/>
          </a:p>
        </p:txBody>
      </p:sp>
    </p:spTree>
    <p:extLst>
      <p:ext uri="{BB962C8B-B14F-4D97-AF65-F5344CB8AC3E}">
        <p14:creationId xmlns:p14="http://schemas.microsoft.com/office/powerpoint/2010/main" val="2615115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19</a:t>
            </a:fld>
            <a:endParaRPr lang="it-IT"/>
          </a:p>
        </p:txBody>
      </p:sp>
    </p:spTree>
    <p:extLst>
      <p:ext uri="{BB962C8B-B14F-4D97-AF65-F5344CB8AC3E}">
        <p14:creationId xmlns:p14="http://schemas.microsoft.com/office/powerpoint/2010/main" val="3419369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20</a:t>
            </a:fld>
            <a:endParaRPr lang="it-IT"/>
          </a:p>
        </p:txBody>
      </p:sp>
    </p:spTree>
    <p:extLst>
      <p:ext uri="{BB962C8B-B14F-4D97-AF65-F5344CB8AC3E}">
        <p14:creationId xmlns:p14="http://schemas.microsoft.com/office/powerpoint/2010/main" val="4230434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22</a:t>
            </a:fld>
            <a:endParaRPr lang="it-IT"/>
          </a:p>
        </p:txBody>
      </p:sp>
    </p:spTree>
    <p:extLst>
      <p:ext uri="{BB962C8B-B14F-4D97-AF65-F5344CB8AC3E}">
        <p14:creationId xmlns:p14="http://schemas.microsoft.com/office/powerpoint/2010/main" val="1211817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24</a:t>
            </a:fld>
            <a:endParaRPr lang="it-IT"/>
          </a:p>
        </p:txBody>
      </p:sp>
    </p:spTree>
    <p:extLst>
      <p:ext uri="{BB962C8B-B14F-4D97-AF65-F5344CB8AC3E}">
        <p14:creationId xmlns:p14="http://schemas.microsoft.com/office/powerpoint/2010/main" val="2240021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https</a:t>
            </a:r>
            <a:r>
              <a:rPr lang="it-IT" dirty="0"/>
              <a:t>://</a:t>
            </a:r>
            <a:r>
              <a:rPr lang="it-IT" dirty="0" err="1"/>
              <a:t>www.youtube.com</a:t>
            </a:r>
            <a:r>
              <a:rPr lang="it-IT" dirty="0"/>
              <a:t>/</a:t>
            </a:r>
            <a:r>
              <a:rPr lang="it-IT" dirty="0" err="1"/>
              <a:t>watch?v</a:t>
            </a:r>
            <a:r>
              <a:rPr lang="it-IT" dirty="0"/>
              <a:t>=Y0BoyMa1WKE</a:t>
            </a:r>
            <a:endParaRPr lang="ru-RU" dirty="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a:p>
          <a:p>
            <a:endParaRPr lang="it-IT" dirty="0"/>
          </a:p>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26</a:t>
            </a:fld>
            <a:endParaRPr lang="it-IT"/>
          </a:p>
        </p:txBody>
      </p:sp>
    </p:spTree>
    <p:extLst>
      <p:ext uri="{BB962C8B-B14F-4D97-AF65-F5344CB8AC3E}">
        <p14:creationId xmlns:p14="http://schemas.microsoft.com/office/powerpoint/2010/main" val="2913297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28</a:t>
            </a:fld>
            <a:endParaRPr lang="it-IT"/>
          </a:p>
        </p:txBody>
      </p:sp>
    </p:spTree>
    <p:extLst>
      <p:ext uri="{BB962C8B-B14F-4D97-AF65-F5344CB8AC3E}">
        <p14:creationId xmlns:p14="http://schemas.microsoft.com/office/powerpoint/2010/main" val="1718461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29</a:t>
            </a:fld>
            <a:endParaRPr lang="it-IT"/>
          </a:p>
        </p:txBody>
      </p:sp>
    </p:spTree>
    <p:extLst>
      <p:ext uri="{BB962C8B-B14F-4D97-AF65-F5344CB8AC3E}">
        <p14:creationId xmlns:p14="http://schemas.microsoft.com/office/powerpoint/2010/main" val="1190817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la natura del campo. p. 133-136</a:t>
            </a:r>
          </a:p>
        </p:txBody>
      </p:sp>
      <p:sp>
        <p:nvSpPr>
          <p:cNvPr id="4" name="Segnaposto numero diapositiva 3"/>
          <p:cNvSpPr>
            <a:spLocks noGrp="1"/>
          </p:cNvSpPr>
          <p:nvPr>
            <p:ph type="sldNum" sz="quarter" idx="5"/>
          </p:nvPr>
        </p:nvSpPr>
        <p:spPr/>
        <p:txBody>
          <a:bodyPr/>
          <a:lstStyle/>
          <a:p>
            <a:fld id="{7E32DAAB-9A95-6A4E-B7DF-042B1DC531B1}" type="slidenum">
              <a:rPr lang="it-IT" smtClean="0"/>
              <a:t>30</a:t>
            </a:fld>
            <a:endParaRPr lang="it-IT"/>
          </a:p>
        </p:txBody>
      </p:sp>
    </p:spTree>
    <p:extLst>
      <p:ext uri="{BB962C8B-B14F-4D97-AF65-F5344CB8AC3E}">
        <p14:creationId xmlns:p14="http://schemas.microsoft.com/office/powerpoint/2010/main" val="28733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3</a:t>
            </a:fld>
            <a:endParaRPr lang="it-IT"/>
          </a:p>
        </p:txBody>
      </p:sp>
    </p:spTree>
    <p:extLst>
      <p:ext uri="{BB962C8B-B14F-4D97-AF65-F5344CB8AC3E}">
        <p14:creationId xmlns:p14="http://schemas.microsoft.com/office/powerpoint/2010/main" val="3200806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31</a:t>
            </a:fld>
            <a:endParaRPr lang="it-IT"/>
          </a:p>
        </p:txBody>
      </p:sp>
    </p:spTree>
    <p:extLst>
      <p:ext uri="{BB962C8B-B14F-4D97-AF65-F5344CB8AC3E}">
        <p14:creationId xmlns:p14="http://schemas.microsoft.com/office/powerpoint/2010/main" val="1285270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Ospedale Riva sinistra</a:t>
            </a:r>
          </a:p>
        </p:txBody>
      </p:sp>
      <p:sp>
        <p:nvSpPr>
          <p:cNvPr id="4" name="Segnaposto numero diapositiva 3"/>
          <p:cNvSpPr>
            <a:spLocks noGrp="1"/>
          </p:cNvSpPr>
          <p:nvPr>
            <p:ph type="sldNum" sz="quarter" idx="5"/>
          </p:nvPr>
        </p:nvSpPr>
        <p:spPr/>
        <p:txBody>
          <a:bodyPr/>
          <a:lstStyle/>
          <a:p>
            <a:fld id="{7E32DAAB-9A95-6A4E-B7DF-042B1DC531B1}" type="slidenum">
              <a:rPr lang="it-IT" smtClean="0"/>
              <a:t>32</a:t>
            </a:fld>
            <a:endParaRPr lang="it-IT"/>
          </a:p>
        </p:txBody>
      </p:sp>
    </p:spTree>
    <p:extLst>
      <p:ext uri="{BB962C8B-B14F-4D97-AF65-F5344CB8AC3E}">
        <p14:creationId xmlns:p14="http://schemas.microsoft.com/office/powerpoint/2010/main" val="3378252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35</a:t>
            </a:fld>
            <a:endParaRPr lang="it-IT"/>
          </a:p>
        </p:txBody>
      </p:sp>
    </p:spTree>
    <p:extLst>
      <p:ext uri="{BB962C8B-B14F-4D97-AF65-F5344CB8AC3E}">
        <p14:creationId xmlns:p14="http://schemas.microsoft.com/office/powerpoint/2010/main" val="3498162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37</a:t>
            </a:fld>
            <a:endParaRPr lang="it-IT"/>
          </a:p>
        </p:txBody>
      </p:sp>
    </p:spTree>
    <p:extLst>
      <p:ext uri="{BB962C8B-B14F-4D97-AF65-F5344CB8AC3E}">
        <p14:creationId xmlns:p14="http://schemas.microsoft.com/office/powerpoint/2010/main" val="897514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38CF5D6C-6818-7646-80B5-82BBD3A4D002}" type="slidenum">
              <a:rPr lang="it-IT" smtClean="0"/>
              <a:t>39</a:t>
            </a:fld>
            <a:endParaRPr lang="it-IT"/>
          </a:p>
        </p:txBody>
      </p:sp>
    </p:spTree>
    <p:extLst>
      <p:ext uri="{BB962C8B-B14F-4D97-AF65-F5344CB8AC3E}">
        <p14:creationId xmlns:p14="http://schemas.microsoft.com/office/powerpoint/2010/main" val="3450192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https</a:t>
            </a:r>
            <a:r>
              <a:rPr lang="it-IT" dirty="0"/>
              <a:t>://</a:t>
            </a:r>
            <a:r>
              <a:rPr lang="it-IT" dirty="0" err="1"/>
              <a:t>www.youtube.com</a:t>
            </a:r>
            <a:r>
              <a:rPr lang="it-IT" dirty="0"/>
              <a:t>/</a:t>
            </a:r>
            <a:r>
              <a:rPr lang="it-IT" dirty="0" err="1"/>
              <a:t>watch?v</a:t>
            </a:r>
            <a:r>
              <a:rPr lang="it-IT" dirty="0"/>
              <a:t>=</a:t>
            </a:r>
            <a:r>
              <a:rPr lang="it-IT" dirty="0" err="1"/>
              <a:t>rdWoWCeDFcI</a:t>
            </a:r>
            <a:endParaRPr lang="it-IT" dirty="0"/>
          </a:p>
          <a:p>
            <a:endParaRPr lang="it-IT" dirty="0"/>
          </a:p>
        </p:txBody>
      </p:sp>
      <p:sp>
        <p:nvSpPr>
          <p:cNvPr id="4" name="Segnaposto numero diapositiva 3"/>
          <p:cNvSpPr>
            <a:spLocks noGrp="1"/>
          </p:cNvSpPr>
          <p:nvPr>
            <p:ph type="sldNum" sz="quarter" idx="5"/>
          </p:nvPr>
        </p:nvSpPr>
        <p:spPr/>
        <p:txBody>
          <a:bodyPr/>
          <a:lstStyle/>
          <a:p>
            <a:fld id="{38CF5D6C-6818-7646-80B5-82BBD3A4D002}" type="slidenum">
              <a:rPr lang="it-IT" smtClean="0"/>
              <a:t>40</a:t>
            </a:fld>
            <a:endParaRPr lang="it-IT"/>
          </a:p>
        </p:txBody>
      </p:sp>
    </p:spTree>
    <p:extLst>
      <p:ext uri="{BB962C8B-B14F-4D97-AF65-F5344CB8AC3E}">
        <p14:creationId xmlns:p14="http://schemas.microsoft.com/office/powerpoint/2010/main" val="2641976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«Signore, ti ringrazio, perché hai sparso di colori così densi, hai fatto la vita e la morte come sono, </a:t>
            </a:r>
            <a:r>
              <a:rPr lang="it-IT" dirty="0" err="1"/>
              <a:t>perchè</a:t>
            </a:r>
            <a:r>
              <a:rPr lang="it-IT" dirty="0"/>
              <a:t> il tuo linguaggio è la grandiosità e la musica, perché mi hai fatto artista, perché l’arte è la tua scuola, perché tutta la vita mi hai preparato a questa notte» Lettera a Nina </a:t>
            </a:r>
            <a:r>
              <a:rPr lang="it-IT" dirty="0" err="1"/>
              <a:t>Tabidze</a:t>
            </a:r>
            <a:r>
              <a:rPr lang="it-IT" dirty="0"/>
              <a:t>, 17 gennaio 1953</a:t>
            </a:r>
          </a:p>
        </p:txBody>
      </p:sp>
      <p:sp>
        <p:nvSpPr>
          <p:cNvPr id="4" name="Segnaposto numero diapositiva 3"/>
          <p:cNvSpPr>
            <a:spLocks noGrp="1"/>
          </p:cNvSpPr>
          <p:nvPr>
            <p:ph type="sldNum" sz="quarter" idx="5"/>
          </p:nvPr>
        </p:nvSpPr>
        <p:spPr/>
        <p:txBody>
          <a:bodyPr/>
          <a:lstStyle/>
          <a:p>
            <a:fld id="{7E32DAAB-9A95-6A4E-B7DF-042B1DC531B1}" type="slidenum">
              <a:rPr lang="it-IT" smtClean="0"/>
              <a:t>41</a:t>
            </a:fld>
            <a:endParaRPr lang="it-IT"/>
          </a:p>
        </p:txBody>
      </p:sp>
    </p:spTree>
    <p:extLst>
      <p:ext uri="{BB962C8B-B14F-4D97-AF65-F5344CB8AC3E}">
        <p14:creationId xmlns:p14="http://schemas.microsoft.com/office/powerpoint/2010/main" val="164156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5</a:t>
            </a:fld>
            <a:endParaRPr lang="it-IT"/>
          </a:p>
        </p:txBody>
      </p:sp>
    </p:spTree>
    <p:extLst>
      <p:ext uri="{BB962C8B-B14F-4D97-AF65-F5344CB8AC3E}">
        <p14:creationId xmlns:p14="http://schemas.microsoft.com/office/powerpoint/2010/main" val="239850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7</a:t>
            </a:fld>
            <a:endParaRPr lang="it-IT"/>
          </a:p>
        </p:txBody>
      </p:sp>
    </p:spTree>
    <p:extLst>
      <p:ext uri="{BB962C8B-B14F-4D97-AF65-F5344CB8AC3E}">
        <p14:creationId xmlns:p14="http://schemas.microsoft.com/office/powerpoint/2010/main" val="2063881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8</a:t>
            </a:fld>
            <a:endParaRPr lang="it-IT"/>
          </a:p>
        </p:txBody>
      </p:sp>
    </p:spTree>
    <p:extLst>
      <p:ext uri="{BB962C8B-B14F-4D97-AF65-F5344CB8AC3E}">
        <p14:creationId xmlns:p14="http://schemas.microsoft.com/office/powerpoint/2010/main" val="903964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9</a:t>
            </a:fld>
            <a:endParaRPr lang="it-IT"/>
          </a:p>
        </p:txBody>
      </p:sp>
    </p:spTree>
    <p:extLst>
      <p:ext uri="{BB962C8B-B14F-4D97-AF65-F5344CB8AC3E}">
        <p14:creationId xmlns:p14="http://schemas.microsoft.com/office/powerpoint/2010/main" val="3337322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10</a:t>
            </a:fld>
            <a:endParaRPr lang="it-IT"/>
          </a:p>
        </p:txBody>
      </p:sp>
    </p:spTree>
    <p:extLst>
      <p:ext uri="{BB962C8B-B14F-4D97-AF65-F5344CB8AC3E}">
        <p14:creationId xmlns:p14="http://schemas.microsoft.com/office/powerpoint/2010/main" val="4223355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0" dirty="0"/>
          </a:p>
        </p:txBody>
      </p:sp>
      <p:sp>
        <p:nvSpPr>
          <p:cNvPr id="4" name="Segnaposto numero diapositiva 3"/>
          <p:cNvSpPr>
            <a:spLocks noGrp="1"/>
          </p:cNvSpPr>
          <p:nvPr>
            <p:ph type="sldNum" sz="quarter" idx="5"/>
          </p:nvPr>
        </p:nvSpPr>
        <p:spPr/>
        <p:txBody>
          <a:bodyPr/>
          <a:lstStyle/>
          <a:p>
            <a:fld id="{CA783E0F-C55E-A843-87E5-0CE13B0D1E5C}" type="slidenum">
              <a:rPr lang="it-IT" smtClean="0"/>
              <a:t>11</a:t>
            </a:fld>
            <a:endParaRPr lang="it-IT"/>
          </a:p>
        </p:txBody>
      </p:sp>
    </p:spTree>
    <p:extLst>
      <p:ext uri="{BB962C8B-B14F-4D97-AF65-F5344CB8AC3E}">
        <p14:creationId xmlns:p14="http://schemas.microsoft.com/office/powerpoint/2010/main" val="215772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32DAAB-9A95-6A4E-B7DF-042B1DC531B1}" type="slidenum">
              <a:rPr lang="it-IT" smtClean="0"/>
              <a:t>12</a:t>
            </a:fld>
            <a:endParaRPr lang="it-IT"/>
          </a:p>
        </p:txBody>
      </p:sp>
    </p:spTree>
    <p:extLst>
      <p:ext uri="{BB962C8B-B14F-4D97-AF65-F5344CB8AC3E}">
        <p14:creationId xmlns:p14="http://schemas.microsoft.com/office/powerpoint/2010/main" val="3285047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D17F40-A399-DE40-93A4-558A0810C6F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F585AF6-CBE2-9543-AB9E-C65A8A59D6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1F5EAD9-E735-2843-89E6-9ACBF390DB2B}"/>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5" name="Segnaposto piè di pagina 4">
            <a:extLst>
              <a:ext uri="{FF2B5EF4-FFF2-40B4-BE49-F238E27FC236}">
                <a16:creationId xmlns:a16="http://schemas.microsoft.com/office/drawing/2014/main" id="{22C9956E-E23E-B548-BEBC-7B178C7762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31C22DF-B26A-734C-826A-108AFD46FA9E}"/>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408795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3FD0E4C-3193-E54A-B475-05787E6B43D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D6AE38C-FEE4-0347-9225-00918FF49FF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04F58B-63F5-2F4F-9296-BF6E2F5A6503}"/>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5" name="Segnaposto piè di pagina 4">
            <a:extLst>
              <a:ext uri="{FF2B5EF4-FFF2-40B4-BE49-F238E27FC236}">
                <a16:creationId xmlns:a16="http://schemas.microsoft.com/office/drawing/2014/main" id="{426AD764-0D9E-F942-8942-1BFC057CE9A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9152ABD-7B32-1B4A-A63E-AF91FD7EB01B}"/>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286232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1B4494F-600A-7D48-93D4-F7D82EBB04C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087D3D4-E69D-DA41-A440-A1C559C1EAE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B8D8F4-F591-F246-9B2F-B7FF7E39F791}"/>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5" name="Segnaposto piè di pagina 4">
            <a:extLst>
              <a:ext uri="{FF2B5EF4-FFF2-40B4-BE49-F238E27FC236}">
                <a16:creationId xmlns:a16="http://schemas.microsoft.com/office/drawing/2014/main" id="{881D7DEC-CCCB-3243-BA30-4DFB9DA011C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698843E-FC33-234F-B8BB-A75C59754817}"/>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107845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36AC07-869A-4340-9658-C00D8D0DB4A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93F8AAD-1DB6-994E-B8BA-5FC9C12E536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C93A73-0FFC-AE48-9791-45F800C3BF41}"/>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5" name="Segnaposto piè di pagina 4">
            <a:extLst>
              <a:ext uri="{FF2B5EF4-FFF2-40B4-BE49-F238E27FC236}">
                <a16:creationId xmlns:a16="http://schemas.microsoft.com/office/drawing/2014/main" id="{BA65DCE5-E159-A84A-BDBF-8EDB555A539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8B81A3-4894-5A40-830E-874E853B7A3B}"/>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51002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E83E13-C6E4-064E-908F-7E5A46DDD6D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E62B431-B866-374B-B353-AC8A50804C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82E10CD0-95DC-7E42-8741-8AE8520F4600}"/>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5" name="Segnaposto piè di pagina 4">
            <a:extLst>
              <a:ext uri="{FF2B5EF4-FFF2-40B4-BE49-F238E27FC236}">
                <a16:creationId xmlns:a16="http://schemas.microsoft.com/office/drawing/2014/main" id="{77BE5EEC-1569-5349-8BD1-DEBDD525674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262090-4B2D-4642-8477-B3544C42E0C3}"/>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128078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0C82C6-DB26-B948-AAC2-3E168CD5DE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CD4AA8C-4D94-5845-9AD2-ED6E7FDFB89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FBFBA20-5AF5-864B-B7E3-619329A2A5B9}"/>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002EDC73-28B3-A842-A7CE-BF56934E868E}"/>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6" name="Segnaposto piè di pagina 5">
            <a:extLst>
              <a:ext uri="{FF2B5EF4-FFF2-40B4-BE49-F238E27FC236}">
                <a16:creationId xmlns:a16="http://schemas.microsoft.com/office/drawing/2014/main" id="{D4EA7BCF-36E6-EB4A-A357-FC3E7037A00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7CAE0ED-1520-1348-A6B7-81649F5FB924}"/>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3148343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23DA7A-7386-DF4C-9A3F-B42C5EB675E2}"/>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D77F123-E333-984D-83A6-2B0CACC72D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74D1C706-1CAE-7C46-BB9C-EBEF79A6A99C}"/>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4FC823F6-5E79-FD47-8BB1-EF4F0EA4A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E181A8F-B7B7-4C47-BD7F-4A6C6DB71306}"/>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F1377ED-AF16-5240-AA25-C0A8F74C765B}"/>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8" name="Segnaposto piè di pagina 7">
            <a:extLst>
              <a:ext uri="{FF2B5EF4-FFF2-40B4-BE49-F238E27FC236}">
                <a16:creationId xmlns:a16="http://schemas.microsoft.com/office/drawing/2014/main" id="{2F2EAD73-77F3-A449-989F-67A9FC0D3E0E}"/>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42C89E1-06B9-4447-8783-6DBDDAE8CCB8}"/>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33969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8B52BE-6BD8-514F-B229-30CF55A6222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D1771F1-A3AF-F94F-8803-80741626C01E}"/>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4" name="Segnaposto piè di pagina 3">
            <a:extLst>
              <a:ext uri="{FF2B5EF4-FFF2-40B4-BE49-F238E27FC236}">
                <a16:creationId xmlns:a16="http://schemas.microsoft.com/office/drawing/2014/main" id="{4795727B-61E5-434C-9F8D-B37F5F2BEA3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87AB814-CE79-7B40-812F-D0B647E2AC38}"/>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3249281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261C376-A063-FB4C-B4E8-1EF2BB4F306A}"/>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3" name="Segnaposto piè di pagina 2">
            <a:extLst>
              <a:ext uri="{FF2B5EF4-FFF2-40B4-BE49-F238E27FC236}">
                <a16:creationId xmlns:a16="http://schemas.microsoft.com/office/drawing/2014/main" id="{6ABBA86D-6D9E-AE46-91DC-C2BAE5BE73BF}"/>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21A3DFA-1CED-DE44-809A-90EA4D6D252F}"/>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00782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1A6B91-026B-9640-B96B-99C36632856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38DB917-5CB7-E84F-AA9B-35BA51E95F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9FE6B0E-53DF-6443-BC01-1A970A640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65B77F4F-1F05-FC41-886E-D4F957FB95C8}"/>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6" name="Segnaposto piè di pagina 5">
            <a:extLst>
              <a:ext uri="{FF2B5EF4-FFF2-40B4-BE49-F238E27FC236}">
                <a16:creationId xmlns:a16="http://schemas.microsoft.com/office/drawing/2014/main" id="{8D6D87B8-9743-7A43-8AAF-9922DDF1762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BB82AEC-08EA-DD4F-8002-F7B1BF82F63D}"/>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3381942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18A4E4-0A24-D046-925C-6879BDA2F80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4D886E9-5D75-1D43-9BCA-8AB40A9318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C95738E-E08E-2D4C-8147-9324AE8A3F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D57CB05-416E-A644-A49B-62D295D498E3}"/>
              </a:ext>
            </a:extLst>
          </p:cNvPr>
          <p:cNvSpPr>
            <a:spLocks noGrp="1"/>
          </p:cNvSpPr>
          <p:nvPr>
            <p:ph type="dt" sz="half" idx="10"/>
          </p:nvPr>
        </p:nvSpPr>
        <p:spPr/>
        <p:txBody>
          <a:bodyPr/>
          <a:lstStyle/>
          <a:p>
            <a:fld id="{8067651F-50DF-7A48-A560-29A682E3CBC8}" type="datetimeFigureOut">
              <a:rPr lang="it-IT" smtClean="0"/>
              <a:t>27/01/22</a:t>
            </a:fld>
            <a:endParaRPr lang="it-IT"/>
          </a:p>
        </p:txBody>
      </p:sp>
      <p:sp>
        <p:nvSpPr>
          <p:cNvPr id="6" name="Segnaposto piè di pagina 5">
            <a:extLst>
              <a:ext uri="{FF2B5EF4-FFF2-40B4-BE49-F238E27FC236}">
                <a16:creationId xmlns:a16="http://schemas.microsoft.com/office/drawing/2014/main" id="{5F47BDC2-D6DB-2A4A-A952-B7BA211D00D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060ED9C-9267-C846-8AC7-57DB290314CD}"/>
              </a:ext>
            </a:extLst>
          </p:cNvPr>
          <p:cNvSpPr>
            <a:spLocks noGrp="1"/>
          </p:cNvSpPr>
          <p:nvPr>
            <p:ph type="sldNum" sz="quarter" idx="12"/>
          </p:nvPr>
        </p:nvSpPr>
        <p:spPr/>
        <p:txBody>
          <a:bodyPr/>
          <a:lstStyle/>
          <a:p>
            <a:fld id="{7C17615A-F314-1B43-8204-AA973F92EBBA}" type="slidenum">
              <a:rPr lang="it-IT" smtClean="0"/>
              <a:t>‹N›</a:t>
            </a:fld>
            <a:endParaRPr lang="it-IT"/>
          </a:p>
        </p:txBody>
      </p:sp>
    </p:spTree>
    <p:extLst>
      <p:ext uri="{BB962C8B-B14F-4D97-AF65-F5344CB8AC3E}">
        <p14:creationId xmlns:p14="http://schemas.microsoft.com/office/powerpoint/2010/main" val="2220728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5E0C8B7-FC9A-4E44-8732-CC7FD2B5D7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559895E-23AD-254E-97E2-D1636394F1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245A28-ED0A-3C42-BC2C-3219B44EA8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67651F-50DF-7A48-A560-29A682E3CBC8}" type="datetimeFigureOut">
              <a:rPr lang="it-IT" smtClean="0"/>
              <a:t>27/01/22</a:t>
            </a:fld>
            <a:endParaRPr lang="it-IT"/>
          </a:p>
        </p:txBody>
      </p:sp>
      <p:sp>
        <p:nvSpPr>
          <p:cNvPr id="5" name="Segnaposto piè di pagina 4">
            <a:extLst>
              <a:ext uri="{FF2B5EF4-FFF2-40B4-BE49-F238E27FC236}">
                <a16:creationId xmlns:a16="http://schemas.microsoft.com/office/drawing/2014/main" id="{27BE5C6C-C09C-6541-9792-216D199A5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7EEC47B6-96AF-CE4F-BE41-5404CDBDE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7615A-F314-1B43-8204-AA973F92EBBA}" type="slidenum">
              <a:rPr lang="it-IT" smtClean="0"/>
              <a:t>‹N›</a:t>
            </a:fld>
            <a:endParaRPr lang="it-IT"/>
          </a:p>
        </p:txBody>
      </p:sp>
    </p:spTree>
    <p:extLst>
      <p:ext uri="{BB962C8B-B14F-4D97-AF65-F5344CB8AC3E}">
        <p14:creationId xmlns:p14="http://schemas.microsoft.com/office/powerpoint/2010/main" val="39657378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ti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FE58C73-7A10-B248-9332-67703F7BF88A}"/>
              </a:ext>
            </a:extLst>
          </p:cNvPr>
          <p:cNvSpPr>
            <a:spLocks noGrp="1"/>
          </p:cNvSpPr>
          <p:nvPr>
            <p:ph idx="1"/>
          </p:nvPr>
        </p:nvSpPr>
        <p:spPr>
          <a:xfrm>
            <a:off x="838200" y="2276199"/>
            <a:ext cx="10515600" cy="4351338"/>
          </a:xfrm>
        </p:spPr>
        <p:txBody>
          <a:bodyPr>
            <a:normAutofit/>
          </a:bodyPr>
          <a:lstStyle/>
          <a:p>
            <a:pPr marL="0" indent="0" algn="ctr">
              <a:buNone/>
            </a:pPr>
            <a:r>
              <a:rPr lang="it-IT" sz="6000" dirty="0">
                <a:solidFill>
                  <a:srgbClr val="520103"/>
                </a:solidFill>
                <a:latin typeface="Cambria" panose="02040503050406030204" pitchFamily="18" charset="0"/>
              </a:rPr>
              <a:t>Boris Pasternak</a:t>
            </a:r>
          </a:p>
          <a:p>
            <a:pPr marL="0" indent="0" algn="ctr">
              <a:buNone/>
            </a:pPr>
            <a:r>
              <a:rPr lang="it-IT" sz="3200" dirty="0">
                <a:solidFill>
                  <a:schemeClr val="bg2">
                    <a:lumMod val="25000"/>
                  </a:schemeClr>
                </a:solidFill>
                <a:latin typeface="Cambria" panose="02040503050406030204" pitchFamily="18" charset="0"/>
              </a:rPr>
              <a:t>Gli anni Trenta</a:t>
            </a:r>
          </a:p>
          <a:p>
            <a:pPr marL="0" indent="0" algn="ctr">
              <a:buNone/>
            </a:pPr>
            <a:r>
              <a:rPr lang="it-IT" sz="3200" i="1" dirty="0">
                <a:solidFill>
                  <a:schemeClr val="bg2">
                    <a:lumMod val="25000"/>
                  </a:schemeClr>
                </a:solidFill>
                <a:latin typeface="Cambria" panose="02040503050406030204" pitchFamily="18" charset="0"/>
              </a:rPr>
              <a:t>Il Dottor </a:t>
            </a:r>
            <a:r>
              <a:rPr lang="it-IT" sz="3200" i="1" dirty="0" err="1">
                <a:solidFill>
                  <a:schemeClr val="bg2">
                    <a:lumMod val="25000"/>
                  </a:schemeClr>
                </a:solidFill>
                <a:latin typeface="Cambria" panose="02040503050406030204" pitchFamily="18" charset="0"/>
              </a:rPr>
              <a:t>Živago</a:t>
            </a:r>
            <a:endParaRPr lang="it-IT" sz="3200" i="1" dirty="0">
              <a:solidFill>
                <a:schemeClr val="bg2">
                  <a:lumMod val="25000"/>
                </a:schemeClr>
              </a:solidFill>
              <a:latin typeface="Cambria" panose="02040503050406030204" pitchFamily="18" charset="0"/>
            </a:endParaRPr>
          </a:p>
        </p:txBody>
      </p:sp>
    </p:spTree>
    <p:extLst>
      <p:ext uri="{BB962C8B-B14F-4D97-AF65-F5344CB8AC3E}">
        <p14:creationId xmlns:p14="http://schemas.microsoft.com/office/powerpoint/2010/main" val="2847161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286CF76-D81C-0749-9793-26EC4B4F3968}"/>
              </a:ext>
            </a:extLst>
          </p:cNvPr>
          <p:cNvSpPr>
            <a:spLocks noGrp="1"/>
          </p:cNvSpPr>
          <p:nvPr>
            <p:ph idx="1"/>
          </p:nvPr>
        </p:nvSpPr>
        <p:spPr>
          <a:xfrm>
            <a:off x="825500" y="1002082"/>
            <a:ext cx="10222456" cy="4805919"/>
          </a:xfrm>
        </p:spPr>
        <p:txBody>
          <a:bodyPr>
            <a:normAutofit fontScale="92500"/>
          </a:bodyPr>
          <a:lstStyle/>
          <a:p>
            <a:pPr algn="just">
              <a:lnSpc>
                <a:spcPct val="110000"/>
              </a:lnSpc>
            </a:pPr>
            <a:r>
              <a:rPr lang="it-IT" sz="2200" dirty="0">
                <a:latin typeface="Cambria" panose="02040503050406030204" pitchFamily="18" charset="0"/>
              </a:rPr>
              <a:t>L’invasione dell’Unione Sovietica nell’estate del 1941 disperde la famiglia Pasternak</a:t>
            </a:r>
          </a:p>
          <a:p>
            <a:pPr algn="just">
              <a:lnSpc>
                <a:spcPct val="110000"/>
              </a:lnSpc>
            </a:pPr>
            <a:r>
              <a:rPr lang="it-IT" sz="2200" dirty="0">
                <a:latin typeface="Cambria" panose="02040503050406030204" pitchFamily="18" charset="0"/>
              </a:rPr>
              <a:t>Alla vigilia della Seconda guerra mondiale torna a scrivere: raccolte di versi dedicate alla guerra</a:t>
            </a:r>
          </a:p>
          <a:p>
            <a:pPr marL="447675" indent="223838" algn="just">
              <a:lnSpc>
                <a:spcPct val="110000"/>
              </a:lnSpc>
              <a:tabLst>
                <a:tab pos="658813" algn="l"/>
              </a:tabLst>
            </a:pPr>
            <a:r>
              <a:rPr lang="it-IT" sz="2200" i="1" dirty="0">
                <a:latin typeface="Cambria" panose="02040503050406030204" pitchFamily="18" charset="0"/>
              </a:rPr>
              <a:t>Sui treni del mattino, </a:t>
            </a:r>
            <a:r>
              <a:rPr lang="it-IT" sz="2200" dirty="0">
                <a:latin typeface="Cambria" panose="02040503050406030204" pitchFamily="18" charset="0"/>
              </a:rPr>
              <a:t>1943</a:t>
            </a:r>
          </a:p>
          <a:p>
            <a:pPr marL="447675" indent="223838" algn="just">
              <a:lnSpc>
                <a:spcPct val="110000"/>
              </a:lnSpc>
              <a:tabLst>
                <a:tab pos="658813" algn="l"/>
              </a:tabLst>
            </a:pPr>
            <a:r>
              <a:rPr lang="it-IT" sz="2200" i="1" dirty="0">
                <a:latin typeface="Cambria" panose="02040503050406030204" pitchFamily="18" charset="0"/>
              </a:rPr>
              <a:t>La vastità terrestre,</a:t>
            </a:r>
            <a:r>
              <a:rPr lang="it-IT" sz="2200" dirty="0">
                <a:latin typeface="Cambria" panose="02040503050406030204" pitchFamily="18" charset="0"/>
              </a:rPr>
              <a:t> 1945</a:t>
            </a:r>
          </a:p>
          <a:p>
            <a:pPr marL="447675" indent="223838" algn="just">
              <a:lnSpc>
                <a:spcPct val="110000"/>
              </a:lnSpc>
              <a:tabLst>
                <a:tab pos="658813" algn="l"/>
              </a:tabLst>
            </a:pPr>
            <a:r>
              <a:rPr lang="it-IT" sz="2200" i="1" dirty="0">
                <a:latin typeface="Cambria" panose="02040503050406030204" pitchFamily="18" charset="0"/>
              </a:rPr>
              <a:t>Versi scelti e poemi </a:t>
            </a:r>
          </a:p>
          <a:p>
            <a:pPr algn="just">
              <a:lnSpc>
                <a:spcPct val="110000"/>
              </a:lnSpc>
            </a:pPr>
            <a:r>
              <a:rPr lang="it-IT" sz="2200" dirty="0">
                <a:latin typeface="Cambria" panose="02040503050406030204" pitchFamily="18" charset="0"/>
              </a:rPr>
              <a:t>Frattura nell’elaborazione artistica: semplicità e denuncia della passata tortuosa artificiosità </a:t>
            </a:r>
          </a:p>
          <a:p>
            <a:pPr lvl="1" algn="just">
              <a:lnSpc>
                <a:spcPct val="110000"/>
              </a:lnSpc>
            </a:pPr>
            <a:r>
              <a:rPr lang="it-IT" sz="2200" dirty="0">
                <a:latin typeface="Cambria" panose="02040503050406030204" pitchFamily="18" charset="0"/>
              </a:rPr>
              <a:t>sintassi piana, regolare, tessuto limpido.</a:t>
            </a:r>
          </a:p>
          <a:p>
            <a:pPr lvl="1" algn="just">
              <a:lnSpc>
                <a:spcPct val="110000"/>
              </a:lnSpc>
            </a:pPr>
            <a:r>
              <a:rPr lang="it-IT" sz="2200" dirty="0">
                <a:latin typeface="Cambria" panose="02040503050406030204" pitchFamily="18" charset="0"/>
              </a:rPr>
              <a:t>saldatura del mondo poetico con la solidarietà per il popolo travagliato</a:t>
            </a:r>
          </a:p>
          <a:p>
            <a:pPr lvl="1" algn="just">
              <a:lnSpc>
                <a:spcPct val="110000"/>
              </a:lnSpc>
            </a:pPr>
            <a:r>
              <a:rPr lang="it-IT" sz="2200" dirty="0">
                <a:latin typeface="Cambria" panose="02040503050406030204" pitchFamily="18" charset="0"/>
              </a:rPr>
              <a:t>rimeditazione critica sul proprio passato poetico</a:t>
            </a:r>
          </a:p>
          <a:p>
            <a:pPr lvl="1" algn="just">
              <a:lnSpc>
                <a:spcPct val="110000"/>
              </a:lnSpc>
            </a:pPr>
            <a:endParaRPr lang="it-IT" sz="2200" dirty="0">
              <a:latin typeface="Cambria" panose="02040503050406030204" pitchFamily="18" charset="0"/>
            </a:endParaRPr>
          </a:p>
          <a:p>
            <a:pPr algn="just">
              <a:lnSpc>
                <a:spcPct val="110000"/>
              </a:lnSpc>
            </a:pPr>
            <a:endParaRPr lang="it-IT" sz="2200" dirty="0">
              <a:latin typeface="Cambria" panose="02040503050406030204" pitchFamily="18" charset="0"/>
            </a:endParaRPr>
          </a:p>
        </p:txBody>
      </p:sp>
    </p:spTree>
    <p:extLst>
      <p:ext uri="{BB962C8B-B14F-4D97-AF65-F5344CB8AC3E}">
        <p14:creationId xmlns:p14="http://schemas.microsoft.com/office/powerpoint/2010/main" val="371991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66CEE8-4993-C14B-9CBA-547B0384EACF}"/>
              </a:ext>
            </a:extLst>
          </p:cNvPr>
          <p:cNvSpPr>
            <a:spLocks noGrp="1"/>
          </p:cNvSpPr>
          <p:nvPr>
            <p:ph type="title"/>
          </p:nvPr>
        </p:nvSpPr>
        <p:spPr>
          <a:xfrm>
            <a:off x="838200" y="1209761"/>
            <a:ext cx="10515600" cy="1325563"/>
          </a:xfrm>
        </p:spPr>
        <p:txBody>
          <a:bodyPr>
            <a:normAutofit/>
          </a:bodyPr>
          <a:lstStyle/>
          <a:p>
            <a:pPr algn="ctr"/>
            <a:r>
              <a:rPr lang="ru-RU" i="1" dirty="0">
                <a:solidFill>
                  <a:srgbClr val="520103"/>
                </a:solidFill>
                <a:latin typeface="Cambria" panose="02040503050406030204" pitchFamily="18" charset="0"/>
              </a:rPr>
              <a:t>Доктор Живаго - </a:t>
            </a:r>
            <a:r>
              <a:rPr lang="it-IT" i="1" dirty="0">
                <a:solidFill>
                  <a:srgbClr val="520103"/>
                </a:solidFill>
                <a:latin typeface="Cambria" panose="02040503050406030204" pitchFamily="18" charset="0"/>
              </a:rPr>
              <a:t>Il dottor </a:t>
            </a:r>
            <a:r>
              <a:rPr lang="it-IT" i="1" dirty="0" err="1">
                <a:solidFill>
                  <a:srgbClr val="520103"/>
                </a:solidFill>
                <a:latin typeface="Cambria" panose="02040503050406030204" pitchFamily="18" charset="0"/>
              </a:rPr>
              <a:t>Živago</a:t>
            </a:r>
            <a:endParaRPr lang="it-IT" i="1" dirty="0">
              <a:solidFill>
                <a:srgbClr val="520103"/>
              </a:solidFill>
              <a:latin typeface="Cambria" panose="02040503050406030204" pitchFamily="18" charset="0"/>
            </a:endParaRPr>
          </a:p>
        </p:txBody>
      </p:sp>
      <p:sp>
        <p:nvSpPr>
          <p:cNvPr id="5" name="CasellaDiTesto 4">
            <a:extLst>
              <a:ext uri="{FF2B5EF4-FFF2-40B4-BE49-F238E27FC236}">
                <a16:creationId xmlns:a16="http://schemas.microsoft.com/office/drawing/2014/main" id="{B1B4812A-1B35-C341-8EF7-0CE8DB9FE4CF}"/>
              </a:ext>
            </a:extLst>
          </p:cNvPr>
          <p:cNvSpPr txBox="1"/>
          <p:nvPr/>
        </p:nvSpPr>
        <p:spPr>
          <a:xfrm>
            <a:off x="2889650" y="2646535"/>
            <a:ext cx="6196525" cy="2215991"/>
          </a:xfrm>
          <a:prstGeom prst="rect">
            <a:avLst/>
          </a:prstGeom>
          <a:noFill/>
        </p:spPr>
        <p:txBody>
          <a:bodyPr wrap="square" lIns="91440" tIns="45720" rIns="91440" bIns="45720" rtlCol="0" anchor="t">
            <a:spAutoFit/>
          </a:bodyPr>
          <a:lstStyle/>
          <a:p>
            <a:pPr algn="ctr"/>
            <a:r>
              <a:rPr lang="it-IT" sz="2000" dirty="0">
                <a:latin typeface="Cambria"/>
                <a:ea typeface="Cambria"/>
                <a:cs typeface="Times New Roman"/>
              </a:rPr>
              <a:t>«</a:t>
            </a:r>
            <a:r>
              <a:rPr lang="ru-RU" sz="2000" dirty="0">
                <a:latin typeface="Cambria"/>
                <a:ea typeface="Cambria"/>
                <a:cs typeface="Times New Roman"/>
              </a:rPr>
              <a:t>Искусство всегда, не переставая, занято двумя вещами: оно неотступно размышляет о смерти и неотступно творит этим жизнь</a:t>
            </a:r>
            <a:r>
              <a:rPr lang="it-IT" sz="2000" dirty="0">
                <a:latin typeface="Cambria"/>
                <a:ea typeface="Cambria"/>
                <a:cs typeface="Times New Roman"/>
              </a:rPr>
              <a:t>»</a:t>
            </a:r>
            <a:r>
              <a:rPr lang="ru-RU" sz="2000" dirty="0">
                <a:latin typeface="Cambria"/>
                <a:ea typeface="Cambria"/>
                <a:cs typeface="Times New Roman"/>
              </a:rPr>
              <a:t>.</a:t>
            </a:r>
          </a:p>
          <a:p>
            <a:pPr algn="ctr"/>
            <a:endParaRPr lang="ru-RU" dirty="0">
              <a:latin typeface="Cambria"/>
              <a:ea typeface="Cambria"/>
              <a:cs typeface="Times New Roman"/>
            </a:endParaRPr>
          </a:p>
          <a:p>
            <a:pPr algn="ctr"/>
            <a:r>
              <a:rPr lang="it-IT" sz="2000" dirty="0">
                <a:latin typeface="Cambria"/>
                <a:ea typeface="Cambria"/>
                <a:cs typeface="Times New Roman"/>
              </a:rPr>
              <a:t>“L’arte si occupa sempre, senza mai smettere, di due cose. Con insistenza riflette sulla morte e con insistenza da questo crea la vita”</a:t>
            </a:r>
            <a:endParaRPr lang="it-IT" sz="2000" dirty="0">
              <a:latin typeface="Cambria" panose="02040503050406030204" pitchFamily="18" charset="0"/>
              <a:ea typeface="Cambria"/>
              <a:cs typeface="Times New Roman" panose="02020603050405020304" pitchFamily="18" charset="0"/>
            </a:endParaRPr>
          </a:p>
        </p:txBody>
      </p:sp>
    </p:spTree>
    <p:extLst>
      <p:ext uri="{BB962C8B-B14F-4D97-AF65-F5344CB8AC3E}">
        <p14:creationId xmlns:p14="http://schemas.microsoft.com/office/powerpoint/2010/main" val="362833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9B9A516-8650-D14C-BD30-AFA4342C48D5}"/>
              </a:ext>
            </a:extLst>
          </p:cNvPr>
          <p:cNvSpPr>
            <a:spLocks noGrp="1"/>
          </p:cNvSpPr>
          <p:nvPr>
            <p:ph idx="1"/>
          </p:nvPr>
        </p:nvSpPr>
        <p:spPr>
          <a:xfrm>
            <a:off x="838200" y="1253331"/>
            <a:ext cx="10515600" cy="4351338"/>
          </a:xfrm>
        </p:spPr>
        <p:txBody>
          <a:bodyPr>
            <a:normAutofit/>
          </a:bodyPr>
          <a:lstStyle/>
          <a:p>
            <a:pPr algn="just">
              <a:lnSpc>
                <a:spcPct val="100000"/>
              </a:lnSpc>
            </a:pPr>
            <a:r>
              <a:rPr lang="it-IT" sz="2400" dirty="0">
                <a:latin typeface="Cambria" panose="02040503050406030204" pitchFamily="18" charset="0"/>
              </a:rPr>
              <a:t>Genesi:  il tra il 1932 e il 1940</a:t>
            </a:r>
          </a:p>
          <a:p>
            <a:pPr algn="just">
              <a:lnSpc>
                <a:spcPct val="100000"/>
              </a:lnSpc>
            </a:pPr>
            <a:r>
              <a:rPr lang="it-IT" sz="2400" dirty="0">
                <a:latin typeface="Cambria" panose="02040503050406030204" pitchFamily="18" charset="0"/>
              </a:rPr>
              <a:t>Stesura: 1946-1956 (clima di speranze dopo la vittoria </a:t>
            </a:r>
            <a:r>
              <a:rPr lang="it-IT" sz="2400" dirty="0">
                <a:latin typeface="Cambria"/>
                <a:ea typeface="Cambria"/>
                <a:cs typeface="Times New Roman"/>
              </a:rPr>
              <a:t>“</a:t>
            </a:r>
            <a:r>
              <a:rPr lang="it-IT" sz="2400" dirty="0">
                <a:latin typeface="Cambria" panose="02040503050406030204" pitchFamily="18" charset="0"/>
              </a:rPr>
              <a:t>il presagio della libertà nell’aria</a:t>
            </a:r>
            <a:r>
              <a:rPr lang="it-IT" sz="2400" dirty="0">
                <a:latin typeface="Cambria"/>
                <a:ea typeface="Cambria"/>
                <a:cs typeface="Times New Roman"/>
              </a:rPr>
              <a:t>”</a:t>
            </a:r>
            <a:r>
              <a:rPr lang="it-IT" sz="2400" dirty="0">
                <a:latin typeface="Cambria" panose="02040503050406030204" pitchFamily="18" charset="0"/>
              </a:rPr>
              <a:t>)</a:t>
            </a:r>
          </a:p>
          <a:p>
            <a:pPr algn="just">
              <a:lnSpc>
                <a:spcPct val="100000"/>
              </a:lnSpc>
            </a:pPr>
            <a:r>
              <a:rPr lang="it-IT" sz="2400" dirty="0">
                <a:latin typeface="Cambria" panose="02040503050406030204" pitchFamily="18" charset="0"/>
              </a:rPr>
              <a:t>Jurij </a:t>
            </a:r>
            <a:r>
              <a:rPr lang="it-IT" sz="2400" dirty="0" err="1">
                <a:latin typeface="Cambria" panose="02040503050406030204" pitchFamily="18" charset="0"/>
              </a:rPr>
              <a:t>Živago</a:t>
            </a:r>
            <a:r>
              <a:rPr lang="it-IT" sz="2400" dirty="0">
                <a:latin typeface="Cambria" panose="02040503050406030204" pitchFamily="18" charset="0"/>
              </a:rPr>
              <a:t>, medico di professione, è una figura dai tratti autobiografici alla quale l’autore attribuisce le proprie riflessioni sull’arte e sulla storia e le proprie poesie</a:t>
            </a:r>
          </a:p>
          <a:p>
            <a:pPr marL="177800" indent="0" algn="just">
              <a:lnSpc>
                <a:spcPct val="100000"/>
              </a:lnSpc>
              <a:spcAft>
                <a:spcPts val="1200"/>
              </a:spcAft>
              <a:buNone/>
            </a:pPr>
            <a:r>
              <a:rPr lang="it-IT" sz="2400" dirty="0">
                <a:latin typeface="Cambria" panose="02040503050406030204" pitchFamily="18" charset="0"/>
              </a:rPr>
              <a:t>«Voglio raffigurarvi un’immagine storica della Russia negli ultimi 45 anni e, nello stesso tempo, attraverso tutti gli aspetti della vicenda…esprimere le mie vedute sull’arte, sul Vangelo, sulla vita dell’uomo nella storia, e su molte altre cose ancora» (Lettera a </a:t>
            </a:r>
            <a:r>
              <a:rPr lang="it-IT" sz="2400" dirty="0" err="1">
                <a:latin typeface="Cambria" panose="02040503050406030204" pitchFamily="18" charset="0"/>
              </a:rPr>
              <a:t>Ol’ga</a:t>
            </a:r>
            <a:r>
              <a:rPr lang="it-IT" sz="2400" dirty="0">
                <a:latin typeface="Cambria" panose="02040503050406030204" pitchFamily="18" charset="0"/>
              </a:rPr>
              <a:t> 13 ottobre 1946)</a:t>
            </a:r>
          </a:p>
        </p:txBody>
      </p:sp>
    </p:spTree>
    <p:extLst>
      <p:ext uri="{BB962C8B-B14F-4D97-AF65-F5344CB8AC3E}">
        <p14:creationId xmlns:p14="http://schemas.microsoft.com/office/powerpoint/2010/main" val="213458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FB32722-984F-E847-8C8C-5B6C4F617D5F}"/>
              </a:ext>
            </a:extLst>
          </p:cNvPr>
          <p:cNvPicPr>
            <a:picLocks noChangeAspect="1"/>
          </p:cNvPicPr>
          <p:nvPr/>
        </p:nvPicPr>
        <p:blipFill>
          <a:blip r:embed="rId2"/>
          <a:stretch>
            <a:fillRect/>
          </a:stretch>
        </p:blipFill>
        <p:spPr>
          <a:xfrm>
            <a:off x="1771890" y="160137"/>
            <a:ext cx="8301500" cy="6537725"/>
          </a:xfrm>
          <a:prstGeom prst="rect">
            <a:avLst/>
          </a:prstGeom>
        </p:spPr>
      </p:pic>
    </p:spTree>
    <p:extLst>
      <p:ext uri="{BB962C8B-B14F-4D97-AF65-F5344CB8AC3E}">
        <p14:creationId xmlns:p14="http://schemas.microsoft.com/office/powerpoint/2010/main" val="2597149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6" y="373562"/>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841246" y="2404535"/>
            <a:ext cx="6270753" cy="3575538"/>
          </a:xfrm>
        </p:spPr>
        <p:txBody>
          <a:bodyPr vert="horz" lIns="91440" tIns="45720" rIns="91440" bIns="45720" rtlCol="0" anchor="t">
            <a:normAutofit fontScale="92500"/>
          </a:bodyPr>
          <a:lstStyle/>
          <a:p>
            <a:pPr algn="just">
              <a:lnSpc>
                <a:spcPct val="110000"/>
              </a:lnSpc>
              <a:spcAft>
                <a:spcPts val="1200"/>
              </a:spcAft>
              <a:buFont typeface="Wingdings" panose="05000000000000000000" pitchFamily="2" charset="2"/>
              <a:buChar char="v"/>
            </a:pPr>
            <a:r>
              <a:rPr lang="it-IT" sz="2400" kern="1200" dirty="0">
                <a:solidFill>
                  <a:schemeClr val="tx1"/>
                </a:solidFill>
                <a:latin typeface="Cambria" panose="02040503050406030204" pitchFamily="18" charset="0"/>
                <a:cs typeface="Times New Roman" panose="02020603050405020304" pitchFamily="18" charset="0"/>
              </a:rPr>
              <a:t> </a:t>
            </a:r>
            <a:r>
              <a:rPr lang="ru-RU" sz="2400" kern="1200" dirty="0">
                <a:solidFill>
                  <a:schemeClr val="tx1"/>
                </a:solidFill>
                <a:latin typeface="Cambria" panose="02040503050406030204" pitchFamily="18" charset="0"/>
                <a:cs typeface="Times New Roman" panose="02020603050405020304" pitchFamily="18" charset="0"/>
              </a:rPr>
              <a:t>«Писать в стол»</a:t>
            </a:r>
            <a:r>
              <a:rPr lang="it-IT" sz="2400" kern="1200" dirty="0">
                <a:solidFill>
                  <a:schemeClr val="tx1"/>
                </a:solidFill>
                <a:latin typeface="Cambria" panose="02040503050406030204" pitchFamily="18" charset="0"/>
                <a:cs typeface="Times New Roman" panose="02020603050405020304" pitchFamily="18" charset="0"/>
              </a:rPr>
              <a:t> (Scrivere per il cassetto)</a:t>
            </a:r>
            <a:endParaRPr lang="ru-RU" sz="2400" dirty="0">
              <a:latin typeface="Cambria" panose="02040503050406030204" pitchFamily="18" charset="0"/>
              <a:cs typeface="Times New Roman" panose="02020603050405020304" pitchFamily="18" charset="0"/>
            </a:endParaRPr>
          </a:p>
          <a:p>
            <a:pPr algn="just">
              <a:lnSpc>
                <a:spcPct val="120000"/>
              </a:lnSpc>
              <a:spcAft>
                <a:spcPts val="1200"/>
              </a:spcAft>
              <a:buFont typeface="Wingdings" panose="05000000000000000000" pitchFamily="2" charset="2"/>
              <a:buChar char="v"/>
            </a:pPr>
            <a:r>
              <a:rPr lang="it-IT" sz="2400" kern="1200" dirty="0">
                <a:solidFill>
                  <a:schemeClr val="tx1"/>
                </a:solidFill>
                <a:latin typeface="Cambria" panose="02040503050406030204" pitchFamily="18" charset="0"/>
                <a:cs typeface="Times New Roman" panose="02020603050405020304" pitchFamily="18" charset="0"/>
              </a:rPr>
              <a:t> Nell’aprile del 1954 la rivista </a:t>
            </a:r>
            <a:r>
              <a:rPr lang="it-IT" sz="2400" dirty="0">
                <a:latin typeface="Cambria" panose="02040503050406030204" pitchFamily="18" charset="0"/>
                <a:cs typeface="Times New Roman" panose="02020603050405020304" pitchFamily="18" charset="0"/>
              </a:rPr>
              <a:t>“</a:t>
            </a:r>
            <a:r>
              <a:rPr lang="it-IT" sz="2400" b="1" dirty="0" err="1">
                <a:latin typeface="Cambria" panose="02040503050406030204" pitchFamily="18" charset="0"/>
                <a:cs typeface="Times New Roman" panose="02020603050405020304" pitchFamily="18" charset="0"/>
              </a:rPr>
              <a:t>Znamja</a:t>
            </a:r>
            <a:r>
              <a:rPr lang="it-IT" sz="2400" dirty="0">
                <a:latin typeface="Cambria" panose="02040503050406030204" pitchFamily="18" charset="0"/>
                <a:cs typeface="Times New Roman" panose="02020603050405020304" pitchFamily="18" charset="0"/>
              </a:rPr>
              <a:t>” </a:t>
            </a:r>
            <a:r>
              <a:rPr lang="it-IT" sz="2400" kern="1200" dirty="0">
                <a:solidFill>
                  <a:schemeClr val="tx1"/>
                </a:solidFill>
                <a:latin typeface="Cambria" panose="02040503050406030204" pitchFamily="18" charset="0"/>
                <a:cs typeface="Times New Roman" panose="02020603050405020304" pitchFamily="18" charset="0"/>
              </a:rPr>
              <a:t>pubblica una selezione delle poesie di Jurij </a:t>
            </a:r>
            <a:r>
              <a:rPr lang="it-IT" sz="2400" kern="1200" dirty="0" err="1">
                <a:solidFill>
                  <a:schemeClr val="tx1"/>
                </a:solidFill>
                <a:latin typeface="Cambria" panose="02040503050406030204" pitchFamily="18" charset="0"/>
                <a:cs typeface="Times New Roman" panose="02020603050405020304" pitchFamily="18" charset="0"/>
              </a:rPr>
              <a:t>Živago</a:t>
            </a:r>
            <a:endParaRPr lang="ru-RU" sz="2400" dirty="0">
              <a:latin typeface="Cambria" panose="02040503050406030204" pitchFamily="18" charset="0"/>
              <a:cs typeface="Times New Roman" panose="02020603050405020304" pitchFamily="18" charset="0"/>
            </a:endParaRPr>
          </a:p>
          <a:p>
            <a:pPr algn="just">
              <a:lnSpc>
                <a:spcPct val="120000"/>
              </a:lnSpc>
              <a:buFont typeface="Wingdings" panose="05000000000000000000" pitchFamily="2" charset="2"/>
              <a:buChar char="v"/>
            </a:pPr>
            <a:r>
              <a:rPr lang="it-IT" sz="2400" dirty="0">
                <a:latin typeface="Cambria" panose="02040503050406030204" pitchFamily="18" charset="0"/>
                <a:cs typeface="Times New Roman" panose="02020603050405020304" pitchFamily="18" charset="0"/>
              </a:rPr>
              <a:t> Nel gennaio del 1956 Pasternak inserisce le ultime modifiche nel romanzo e lo invia alle redazioni di “</a:t>
            </a:r>
            <a:r>
              <a:rPr lang="it-IT" sz="2400" b="1" dirty="0" err="1">
                <a:latin typeface="Cambria" panose="02040503050406030204" pitchFamily="18" charset="0"/>
                <a:cs typeface="Times New Roman" panose="02020603050405020304" pitchFamily="18" charset="0"/>
              </a:rPr>
              <a:t>Znamja</a:t>
            </a:r>
            <a:r>
              <a:rPr lang="it-IT" sz="2400" dirty="0">
                <a:latin typeface="Cambria" panose="02040503050406030204" pitchFamily="18" charset="0"/>
                <a:cs typeface="Times New Roman" panose="02020603050405020304" pitchFamily="18" charset="0"/>
              </a:rPr>
              <a:t>”, “</a:t>
            </a:r>
            <a:r>
              <a:rPr lang="it-IT" sz="2400" b="1" dirty="0" err="1">
                <a:latin typeface="Cambria" panose="02040503050406030204" pitchFamily="18" charset="0"/>
                <a:cs typeface="Times New Roman" panose="02020603050405020304" pitchFamily="18" charset="0"/>
              </a:rPr>
              <a:t>Novyj</a:t>
            </a:r>
            <a:r>
              <a:rPr lang="it-IT" sz="2400" b="1" dirty="0">
                <a:latin typeface="Cambria" panose="02040503050406030204" pitchFamily="18" charset="0"/>
                <a:cs typeface="Times New Roman" panose="02020603050405020304" pitchFamily="18" charset="0"/>
              </a:rPr>
              <a:t> </a:t>
            </a:r>
            <a:r>
              <a:rPr lang="it-IT" sz="2400" b="1" dirty="0" err="1">
                <a:latin typeface="Cambria" panose="02040503050406030204" pitchFamily="18" charset="0"/>
                <a:cs typeface="Times New Roman" panose="02020603050405020304" pitchFamily="18" charset="0"/>
              </a:rPr>
              <a:t>mir</a:t>
            </a:r>
            <a:r>
              <a:rPr lang="it-IT" sz="2400" dirty="0">
                <a:latin typeface="Cambria" panose="02040503050406030204" pitchFamily="18" charset="0"/>
                <a:cs typeface="Times New Roman" panose="02020603050405020304" pitchFamily="18" charset="0"/>
              </a:rPr>
              <a:t>” e “Literaturnaja Moskva”</a:t>
            </a:r>
            <a:endParaRPr lang="en-US" sz="2400" dirty="0">
              <a:latin typeface="Cambria" panose="02040503050406030204" pitchFamily="18" charset="0"/>
              <a:cs typeface="Times New Roman" panose="02020603050405020304" pitchFamily="18" charset="0"/>
            </a:endParaRPr>
          </a:p>
          <a:p>
            <a:pPr algn="just">
              <a:lnSpc>
                <a:spcPct val="120000"/>
              </a:lnSpc>
              <a:buFont typeface="Wingdings" panose="05000000000000000000" pitchFamily="2" charset="2"/>
              <a:buChar char="v"/>
            </a:pPr>
            <a:endParaRPr lang="en-US" sz="2400" kern="1200" dirty="0">
              <a:solidFill>
                <a:schemeClr val="tx1"/>
              </a:solidFill>
              <a:latin typeface="Cambria" panose="020405030504060302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37A94206-3C5D-4437-B13E-83537548D190}"/>
              </a:ext>
            </a:extLst>
          </p:cNvPr>
          <p:cNvPicPr>
            <a:picLocks noChangeAspect="1"/>
          </p:cNvPicPr>
          <p:nvPr/>
        </p:nvPicPr>
        <p:blipFill>
          <a:blip r:embed="rId3"/>
          <a:stretch>
            <a:fillRect/>
          </a:stretch>
        </p:blipFill>
        <p:spPr>
          <a:xfrm>
            <a:off x="7703092" y="373562"/>
            <a:ext cx="4012808" cy="6110875"/>
          </a:xfrm>
          <a:prstGeom prst="rect">
            <a:avLst/>
          </a:prstGeom>
        </p:spPr>
      </p:pic>
    </p:spTree>
    <p:extLst>
      <p:ext uri="{BB962C8B-B14F-4D97-AF65-F5344CB8AC3E}">
        <p14:creationId xmlns:p14="http://schemas.microsoft.com/office/powerpoint/2010/main" val="355097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descr="Immagine che contiene testo&#10;&#10;Descrizione generata automaticamente">
            <a:extLst>
              <a:ext uri="{FF2B5EF4-FFF2-40B4-BE49-F238E27FC236}">
                <a16:creationId xmlns:a16="http://schemas.microsoft.com/office/drawing/2014/main" id="{9CCBA5B8-D4EF-D044-8503-868062A369B2}"/>
              </a:ext>
            </a:extLst>
          </p:cNvPr>
          <p:cNvPicPr>
            <a:picLocks noGrp="1" noChangeAspect="1"/>
          </p:cNvPicPr>
          <p:nvPr>
            <p:ph idx="1"/>
          </p:nvPr>
        </p:nvPicPr>
        <p:blipFill rotWithShape="1">
          <a:blip r:embed="rId2"/>
          <a:srcRect l="5471" r="7848"/>
          <a:stretch/>
        </p:blipFill>
        <p:spPr>
          <a:xfrm>
            <a:off x="239842" y="1525822"/>
            <a:ext cx="3462728" cy="4351338"/>
          </a:xfrm>
        </p:spPr>
      </p:pic>
      <p:pic>
        <p:nvPicPr>
          <p:cNvPr id="7" name="Immagine 6" descr="Immagine che contiene testo&#10;&#10;Descrizione generata automaticamente">
            <a:extLst>
              <a:ext uri="{FF2B5EF4-FFF2-40B4-BE49-F238E27FC236}">
                <a16:creationId xmlns:a16="http://schemas.microsoft.com/office/drawing/2014/main" id="{848554C3-76B7-3541-809B-12B87ABCDA64}"/>
              </a:ext>
            </a:extLst>
          </p:cNvPr>
          <p:cNvPicPr>
            <a:picLocks noChangeAspect="1"/>
          </p:cNvPicPr>
          <p:nvPr/>
        </p:nvPicPr>
        <p:blipFill rotWithShape="1">
          <a:blip r:embed="rId3"/>
          <a:srcRect l="2181"/>
          <a:stretch/>
        </p:blipFill>
        <p:spPr>
          <a:xfrm>
            <a:off x="3987384" y="182562"/>
            <a:ext cx="8204616" cy="6492875"/>
          </a:xfrm>
          <a:prstGeom prst="rect">
            <a:avLst/>
          </a:prstGeom>
        </p:spPr>
      </p:pic>
    </p:spTree>
    <p:extLst>
      <p:ext uri="{BB962C8B-B14F-4D97-AF65-F5344CB8AC3E}">
        <p14:creationId xmlns:p14="http://schemas.microsoft.com/office/powerpoint/2010/main" val="3627940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6" y="373562"/>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841246" y="2548469"/>
            <a:ext cx="6270753" cy="3575538"/>
          </a:xfrm>
        </p:spPr>
        <p:txBody>
          <a:bodyPr vert="horz" lIns="91440" tIns="45720" rIns="91440" bIns="45720" rtlCol="0" anchor="t">
            <a:normAutofit/>
          </a:bodyPr>
          <a:lstStyle/>
          <a:p>
            <a:pPr algn="just">
              <a:lnSpc>
                <a:spcPct val="100000"/>
              </a:lnSpc>
              <a:spcAft>
                <a:spcPts val="1200"/>
              </a:spcAft>
              <a:buFont typeface="Wingdings" panose="05000000000000000000" pitchFamily="2" charset="2"/>
              <a:buChar char="v"/>
            </a:pPr>
            <a:r>
              <a:rPr lang="it-IT" sz="2400" dirty="0">
                <a:latin typeface="Cambria" panose="02040503050406030204" pitchFamily="18" charset="0"/>
                <a:cs typeface="Times New Roman" panose="02020603050405020304" pitchFamily="18" charset="0"/>
              </a:rPr>
              <a:t> Nel settembre del 1956 “</a:t>
            </a:r>
            <a:r>
              <a:rPr lang="it-IT" sz="2400" dirty="0" err="1">
                <a:latin typeface="Cambria" panose="02040503050406030204" pitchFamily="18" charset="0"/>
                <a:cs typeface="Times New Roman" panose="02020603050405020304" pitchFamily="18" charset="0"/>
              </a:rPr>
              <a:t>Novyj</a:t>
            </a:r>
            <a:r>
              <a:rPr lang="it-IT" sz="2400" dirty="0">
                <a:latin typeface="Cambria" panose="02040503050406030204" pitchFamily="18" charset="0"/>
                <a:cs typeface="Times New Roman" panose="02020603050405020304" pitchFamily="18" charset="0"/>
              </a:rPr>
              <a:t> </a:t>
            </a:r>
            <a:r>
              <a:rPr lang="it-IT" sz="2400" dirty="0" err="1">
                <a:latin typeface="Cambria" panose="02040503050406030204" pitchFamily="18" charset="0"/>
                <a:cs typeface="Times New Roman" panose="02020603050405020304" pitchFamily="18" charset="0"/>
              </a:rPr>
              <a:t>mir</a:t>
            </a:r>
            <a:r>
              <a:rPr lang="it-IT" sz="2400" dirty="0">
                <a:latin typeface="Cambria" panose="02040503050406030204" pitchFamily="18" charset="0"/>
                <a:cs typeface="Times New Roman" panose="02020603050405020304" pitchFamily="18" charset="0"/>
              </a:rPr>
              <a:t>” comunica a Pasternak il rifiuto del dattiloscritto</a:t>
            </a:r>
          </a:p>
          <a:p>
            <a:pPr algn="just">
              <a:lnSpc>
                <a:spcPct val="100000"/>
              </a:lnSpc>
              <a:spcAft>
                <a:spcPts val="1200"/>
              </a:spcAft>
              <a:buFont typeface="Wingdings" panose="05000000000000000000" pitchFamily="2" charset="2"/>
              <a:buChar char="v"/>
            </a:pPr>
            <a:r>
              <a:rPr lang="it-IT" sz="2400" dirty="0">
                <a:latin typeface="Cambria" panose="02040503050406030204" pitchFamily="18" charset="0"/>
                <a:cs typeface="Times New Roman" panose="02020603050405020304" pitchFamily="18" charset="0"/>
              </a:rPr>
              <a:t> Sarà pubblicato in Urss solo nel 1988 su “</a:t>
            </a:r>
            <a:r>
              <a:rPr lang="it-IT" sz="2400" dirty="0" err="1">
                <a:latin typeface="Cambria" panose="02040503050406030204" pitchFamily="18" charset="0"/>
                <a:cs typeface="Times New Roman" panose="02020603050405020304" pitchFamily="18" charset="0"/>
              </a:rPr>
              <a:t>Novyj</a:t>
            </a:r>
            <a:r>
              <a:rPr lang="it-IT" sz="2400" dirty="0">
                <a:latin typeface="Cambria" panose="02040503050406030204" pitchFamily="18" charset="0"/>
                <a:cs typeface="Times New Roman" panose="02020603050405020304" pitchFamily="18" charset="0"/>
              </a:rPr>
              <a:t> </a:t>
            </a:r>
            <a:r>
              <a:rPr lang="it-IT" sz="2400" dirty="0" err="1">
                <a:latin typeface="Cambria" panose="02040503050406030204" pitchFamily="18" charset="0"/>
                <a:cs typeface="Times New Roman" panose="02020603050405020304" pitchFamily="18" charset="0"/>
              </a:rPr>
              <a:t>mir</a:t>
            </a:r>
            <a:r>
              <a:rPr lang="it-IT" sz="2400" dirty="0">
                <a:latin typeface="Cambria" panose="02040503050406030204" pitchFamily="18" charset="0"/>
                <a:cs typeface="Times New Roman" panose="02020603050405020304" pitchFamily="18" charset="0"/>
              </a:rPr>
              <a:t>”</a:t>
            </a:r>
            <a:endParaRPr lang="en-US" sz="2400" dirty="0">
              <a:latin typeface="Cambria" panose="02040503050406030204" pitchFamily="18" charset="0"/>
              <a:cs typeface="Times New Roman" panose="02020603050405020304" pitchFamily="18" charset="0"/>
            </a:endParaRPr>
          </a:p>
          <a:p>
            <a:pPr algn="just">
              <a:lnSpc>
                <a:spcPct val="100000"/>
              </a:lnSpc>
              <a:spcAft>
                <a:spcPts val="1200"/>
              </a:spcAft>
              <a:buFont typeface="Wingdings" panose="05000000000000000000" pitchFamily="2" charset="2"/>
              <a:buChar char="v"/>
            </a:pPr>
            <a:endParaRPr lang="en-US" sz="2400" kern="1200" dirty="0">
              <a:solidFill>
                <a:schemeClr val="tx1"/>
              </a:solidFill>
              <a:latin typeface="Cambria" panose="020405030504060302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37A94206-3C5D-4437-B13E-83537548D190}"/>
              </a:ext>
            </a:extLst>
          </p:cNvPr>
          <p:cNvPicPr>
            <a:picLocks noChangeAspect="1"/>
          </p:cNvPicPr>
          <p:nvPr/>
        </p:nvPicPr>
        <p:blipFill>
          <a:blip r:embed="rId2"/>
          <a:stretch>
            <a:fillRect/>
          </a:stretch>
        </p:blipFill>
        <p:spPr>
          <a:xfrm>
            <a:off x="7703092" y="373562"/>
            <a:ext cx="4012808" cy="6110875"/>
          </a:xfrm>
          <a:prstGeom prst="rect">
            <a:avLst/>
          </a:prstGeom>
        </p:spPr>
      </p:pic>
    </p:spTree>
    <p:extLst>
      <p:ext uri="{BB962C8B-B14F-4D97-AF65-F5344CB8AC3E}">
        <p14:creationId xmlns:p14="http://schemas.microsoft.com/office/powerpoint/2010/main" val="2842763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165294" y="482511"/>
            <a:ext cx="5597131" cy="1871106"/>
          </a:xfrm>
        </p:spPr>
        <p:txBody>
          <a:bodyPr vert="horz" lIns="91440" tIns="45720" rIns="91440" bIns="45720" rtlCol="0" anchor="b">
            <a:normAutofit/>
          </a:bodyPr>
          <a:lstStyle/>
          <a:p>
            <a:pPr algn="ctr"/>
            <a:r>
              <a:rPr lang="ru-RU" b="1" kern="1200" dirty="0">
                <a:solidFill>
                  <a:srgbClr val="520103"/>
                </a:solidFill>
                <a:latin typeface="Cambria" panose="02040503050406030204" pitchFamily="18" charset="0"/>
                <a:cs typeface="Times New Roman" panose="02020603050405020304" pitchFamily="18" charset="0"/>
              </a:rPr>
              <a:t>Доктор Живаго (1945-1956)</a:t>
            </a:r>
            <a:endParaRPr lang="en-US" b="1" kern="1200" dirty="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225751" y="2788171"/>
            <a:ext cx="4815040" cy="3708484"/>
          </a:xfrm>
        </p:spPr>
        <p:txBody>
          <a:bodyPr vert="horz" lIns="91440" tIns="45720" rIns="91440" bIns="45720" rtlCol="0" anchor="t">
            <a:normAutofit/>
          </a:bodyPr>
          <a:lstStyle/>
          <a:p>
            <a:pPr algn="just">
              <a:lnSpc>
                <a:spcPct val="100000"/>
              </a:lnSpc>
              <a:buFont typeface="Wingdings" panose="05000000000000000000" pitchFamily="2" charset="2"/>
              <a:buChar char="v"/>
            </a:pPr>
            <a:r>
              <a:rPr lang="it-IT" sz="2200" kern="1200" dirty="0">
                <a:solidFill>
                  <a:schemeClr val="tx1"/>
                </a:solidFill>
                <a:latin typeface="Cambria" panose="02040503050406030204" pitchFamily="18" charset="0"/>
                <a:cs typeface="Times New Roman" panose="02020603050405020304" pitchFamily="18" charset="0"/>
              </a:rPr>
              <a:t> Attraverso l’agente letterario </a:t>
            </a:r>
            <a:r>
              <a:rPr lang="it-IT" sz="2200" b="1" kern="1200" dirty="0">
                <a:solidFill>
                  <a:schemeClr val="tx1"/>
                </a:solidFill>
                <a:latin typeface="Cambria" panose="02040503050406030204" pitchFamily="18" charset="0"/>
                <a:cs typeface="Times New Roman" panose="02020603050405020304" pitchFamily="18" charset="0"/>
              </a:rPr>
              <a:t>Sergio D’Angelo</a:t>
            </a:r>
            <a:r>
              <a:rPr lang="it-IT" sz="2200" kern="1200" dirty="0">
                <a:solidFill>
                  <a:schemeClr val="tx1"/>
                </a:solidFill>
                <a:latin typeface="Cambria" panose="02040503050406030204" pitchFamily="18" charset="0"/>
                <a:cs typeface="Times New Roman" panose="02020603050405020304" pitchFamily="18" charset="0"/>
              </a:rPr>
              <a:t> il dattiloscritto arriva in Italia e viene pubblicato da Feltrinelli nel 1957 nella traduzione di P</a:t>
            </a:r>
            <a:r>
              <a:rPr lang="it-IT" sz="2200" dirty="0">
                <a:latin typeface="Cambria" panose="02040503050406030204" pitchFamily="18" charset="0"/>
                <a:cs typeface="Times New Roman" panose="02020603050405020304" pitchFamily="18" charset="0"/>
              </a:rPr>
              <a:t>ietro </a:t>
            </a:r>
            <a:r>
              <a:rPr lang="it-IT" sz="2200" kern="1200" dirty="0" err="1">
                <a:solidFill>
                  <a:schemeClr val="tx1"/>
                </a:solidFill>
                <a:latin typeface="Cambria" panose="02040503050406030204" pitchFamily="18" charset="0"/>
                <a:cs typeface="Times New Roman" panose="02020603050405020304" pitchFamily="18" charset="0"/>
              </a:rPr>
              <a:t>Zveteremich</a:t>
            </a:r>
            <a:endParaRPr lang="it-IT" sz="2200" kern="1200" dirty="0">
              <a:solidFill>
                <a:schemeClr val="tx1"/>
              </a:solidFill>
              <a:latin typeface="Cambria" panose="02040503050406030204" pitchFamily="18" charset="0"/>
              <a:cs typeface="Times New Roman" panose="02020603050405020304" pitchFamily="18" charset="0"/>
            </a:endParaRPr>
          </a:p>
          <a:p>
            <a:pPr algn="just">
              <a:lnSpc>
                <a:spcPct val="100000"/>
              </a:lnSpc>
              <a:buFont typeface="Wingdings" panose="05000000000000000000" pitchFamily="2" charset="2"/>
              <a:buChar char="v"/>
            </a:pPr>
            <a:r>
              <a:rPr lang="it-IT" sz="2200" kern="1200" dirty="0">
                <a:solidFill>
                  <a:schemeClr val="tx1"/>
                </a:solidFill>
                <a:latin typeface="Cambria" panose="02040503050406030204" pitchFamily="18" charset="0"/>
                <a:cs typeface="Times New Roman" panose="02020603050405020304" pitchFamily="18" charset="0"/>
              </a:rPr>
              <a:t> Seguono, in un solo anno, venti traduz</a:t>
            </a:r>
            <a:r>
              <a:rPr lang="it-IT" sz="2200" dirty="0">
                <a:latin typeface="Cambria" panose="02040503050406030204" pitchFamily="18" charset="0"/>
                <a:cs typeface="Times New Roman" panose="02020603050405020304" pitchFamily="18" charset="0"/>
              </a:rPr>
              <a:t>ioni</a:t>
            </a:r>
            <a:endParaRPr lang="ru-RU" sz="2200" kern="1200" dirty="0">
              <a:solidFill>
                <a:schemeClr val="tx1"/>
              </a:solidFill>
              <a:latin typeface="Cambria" panose="02040503050406030204" pitchFamily="18" charset="0"/>
              <a:cs typeface="Times New Roman" panose="02020603050405020304" pitchFamily="18" charset="0"/>
            </a:endParaRPr>
          </a:p>
          <a:p>
            <a:pPr>
              <a:lnSpc>
                <a:spcPct val="100000"/>
              </a:lnSpc>
              <a:buFont typeface="Wingdings" panose="05000000000000000000" pitchFamily="2" charset="2"/>
              <a:buChar char="v"/>
            </a:pPr>
            <a:endParaRPr lang="ru-RU" sz="2200" dirty="0">
              <a:latin typeface="Times New Roman" panose="02020603050405020304" pitchFamily="18" charset="0"/>
              <a:cs typeface="Times New Roman" panose="02020603050405020304" pitchFamily="18" charset="0"/>
            </a:endParaRPr>
          </a:p>
          <a:p>
            <a:pPr>
              <a:lnSpc>
                <a:spcPct val="100000"/>
              </a:lnSpc>
              <a:buFont typeface="Wingdings" panose="05000000000000000000" pitchFamily="2" charset="2"/>
              <a:buChar char="v"/>
            </a:pPr>
            <a:endParaRPr lang="en-US" sz="2200" kern="1200" dirty="0">
              <a:solidFill>
                <a:schemeClr val="tx1"/>
              </a:solidFill>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A2EDC963-B316-8140-A78F-565E82049E54}"/>
              </a:ext>
            </a:extLst>
          </p:cNvPr>
          <p:cNvPicPr>
            <a:picLocks noChangeAspect="1"/>
          </p:cNvPicPr>
          <p:nvPr/>
        </p:nvPicPr>
        <p:blipFill rotWithShape="1">
          <a:blip r:embed="rId3"/>
          <a:srcRect l="4138" t="2656" r="3755" b="6192"/>
          <a:stretch/>
        </p:blipFill>
        <p:spPr>
          <a:xfrm>
            <a:off x="5266544" y="1113019"/>
            <a:ext cx="6925456" cy="4631961"/>
          </a:xfrm>
          <a:prstGeom prst="rect">
            <a:avLst/>
          </a:prstGeom>
        </p:spPr>
      </p:pic>
    </p:spTree>
    <p:extLst>
      <p:ext uri="{BB962C8B-B14F-4D97-AF65-F5344CB8AC3E}">
        <p14:creationId xmlns:p14="http://schemas.microsoft.com/office/powerpoint/2010/main" val="384012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7" y="395033"/>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692966" y="2590670"/>
            <a:ext cx="5992039" cy="3627931"/>
          </a:xfrm>
        </p:spPr>
        <p:txBody>
          <a:bodyPr vert="horz" lIns="91440" tIns="45720" rIns="91440" bIns="45720" rtlCol="0" anchor="t">
            <a:normAutofit/>
          </a:bodyPr>
          <a:lstStyle/>
          <a:p>
            <a:pPr algn="just">
              <a:lnSpc>
                <a:spcPct val="100000"/>
              </a:lnSpc>
              <a:buFont typeface="Wingdings" panose="05000000000000000000" pitchFamily="2" charset="2"/>
              <a:buChar char="v"/>
            </a:pPr>
            <a:r>
              <a:rPr lang="it-IT" sz="2200" dirty="0">
                <a:latin typeface="Cambria" panose="02040503050406030204" pitchFamily="18" charset="0"/>
                <a:cs typeface="Times New Roman" panose="02020603050405020304" pitchFamily="18" charset="0"/>
              </a:rPr>
              <a:t>  Il 23 ottobre 1958 a Pasternak viene assegnato il premio Nobel per la letteratura “per gli importanti risultati conseguiti sia nella lirica contemporanea sia nell’ambito della grande tradizione epica russa”</a:t>
            </a:r>
          </a:p>
          <a:p>
            <a:pPr algn="just">
              <a:lnSpc>
                <a:spcPct val="100000"/>
              </a:lnSpc>
              <a:buFont typeface="Wingdings" panose="05000000000000000000" pitchFamily="2" charset="2"/>
              <a:buChar char="v"/>
            </a:pPr>
            <a:r>
              <a:rPr lang="it-IT" sz="2200" dirty="0">
                <a:latin typeface="Cambria" panose="02040503050406030204" pitchFamily="18" charset="0"/>
                <a:cs typeface="Times New Roman" panose="02020603050405020304" pitchFamily="18" charset="0"/>
              </a:rPr>
              <a:t> Il 25 ottobre Pasternak invia un telegramma all’Accademia svedese: “Immensamente grato, commosso, orgoglioso, attonito, confuso”</a:t>
            </a:r>
          </a:p>
          <a:p>
            <a:pPr algn="just">
              <a:lnSpc>
                <a:spcPct val="100000"/>
              </a:lnSpc>
              <a:buFont typeface="Wingdings" panose="05000000000000000000" pitchFamily="2" charset="2"/>
              <a:buChar char="v"/>
            </a:pPr>
            <a:endParaRPr lang="en-US" sz="2200" dirty="0">
              <a:latin typeface="Cambria" panose="02040503050406030204" pitchFamily="18" charset="0"/>
              <a:cs typeface="Times New Roman" panose="02020603050405020304" pitchFamily="18" charset="0"/>
            </a:endParaRPr>
          </a:p>
          <a:p>
            <a:pPr algn="just">
              <a:lnSpc>
                <a:spcPct val="100000"/>
              </a:lnSpc>
              <a:buFont typeface="Wingdings" panose="05000000000000000000" pitchFamily="2" charset="2"/>
              <a:buChar char="v"/>
            </a:pPr>
            <a:endParaRPr lang="ru-RU" sz="2200" dirty="0">
              <a:latin typeface="Cambria" panose="02040503050406030204" pitchFamily="18" charset="0"/>
              <a:cs typeface="Times New Roman" panose="02020603050405020304" pitchFamily="18" charset="0"/>
            </a:endParaRPr>
          </a:p>
          <a:p>
            <a:pPr>
              <a:buFont typeface="Wingdings" panose="05000000000000000000" pitchFamily="2" charset="2"/>
              <a:buChar char="v"/>
            </a:pPr>
            <a:endParaRPr lang="ru-RU" sz="2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sz="2200" kern="1200" dirty="0">
              <a:solidFill>
                <a:schemeClr val="tx1"/>
              </a:solidFill>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E0DC1181-1373-494D-8C03-92EF76642AC2}"/>
              </a:ext>
            </a:extLst>
          </p:cNvPr>
          <p:cNvPicPr>
            <a:picLocks noChangeAspect="1"/>
          </p:cNvPicPr>
          <p:nvPr/>
        </p:nvPicPr>
        <p:blipFill>
          <a:blip r:embed="rId2"/>
          <a:stretch>
            <a:fillRect/>
          </a:stretch>
        </p:blipFill>
        <p:spPr>
          <a:xfrm>
            <a:off x="7713277" y="395033"/>
            <a:ext cx="4002623" cy="6110875"/>
          </a:xfrm>
          <a:prstGeom prst="rect">
            <a:avLst/>
          </a:prstGeom>
        </p:spPr>
      </p:pic>
      <p:pic>
        <p:nvPicPr>
          <p:cNvPr id="5" name="Immagine 4">
            <a:extLst>
              <a:ext uri="{FF2B5EF4-FFF2-40B4-BE49-F238E27FC236}">
                <a16:creationId xmlns:a16="http://schemas.microsoft.com/office/drawing/2014/main" id="{7225A1AF-D71B-944C-9389-741F5223A10A}"/>
              </a:ext>
            </a:extLst>
          </p:cNvPr>
          <p:cNvPicPr>
            <a:picLocks noChangeAspect="1"/>
          </p:cNvPicPr>
          <p:nvPr/>
        </p:nvPicPr>
        <p:blipFill>
          <a:blip r:embed="rId3"/>
          <a:stretch>
            <a:fillRect/>
          </a:stretch>
        </p:blipFill>
        <p:spPr>
          <a:xfrm>
            <a:off x="7279140" y="373563"/>
            <a:ext cx="4528201" cy="6110874"/>
          </a:xfrm>
          <a:prstGeom prst="rect">
            <a:avLst/>
          </a:prstGeom>
        </p:spPr>
      </p:pic>
    </p:spTree>
    <p:extLst>
      <p:ext uri="{BB962C8B-B14F-4D97-AF65-F5344CB8AC3E}">
        <p14:creationId xmlns:p14="http://schemas.microsoft.com/office/powerpoint/2010/main" val="3129437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7" y="225699"/>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D4F23EE8-C556-488B-AF67-2819DC68B24A}"/>
              </a:ext>
            </a:extLst>
          </p:cNvPr>
          <p:cNvSpPr>
            <a:spLocks noGrp="1"/>
          </p:cNvSpPr>
          <p:nvPr>
            <p:ph idx="1"/>
          </p:nvPr>
        </p:nvSpPr>
        <p:spPr>
          <a:xfrm>
            <a:off x="688847" y="2557696"/>
            <a:ext cx="6118353" cy="3786738"/>
          </a:xfrm>
        </p:spPr>
        <p:txBody>
          <a:bodyPr vert="horz" lIns="91440" tIns="45720" rIns="91440" bIns="45720" rtlCol="0" anchor="t">
            <a:normAutofit/>
          </a:bodyPr>
          <a:lstStyle/>
          <a:p>
            <a:pPr algn="just">
              <a:lnSpc>
                <a:spcPct val="100000"/>
              </a:lnSpc>
              <a:buFont typeface="Wingdings" panose="05000000000000000000" pitchFamily="2" charset="2"/>
              <a:buChar char="v"/>
            </a:pPr>
            <a:r>
              <a:rPr lang="it-IT" sz="2200" dirty="0">
                <a:latin typeface="Cambria" panose="02040503050406030204" pitchFamily="18" charset="0"/>
                <a:cs typeface="Times New Roman" panose="02020603050405020304" pitchFamily="18" charset="0"/>
              </a:rPr>
              <a:t> Inizia una campagna persecutoria ai danni di Pasternak</a:t>
            </a:r>
          </a:p>
          <a:p>
            <a:pPr algn="just">
              <a:lnSpc>
                <a:spcPct val="100000"/>
              </a:lnSpc>
              <a:buFont typeface="Wingdings" panose="05000000000000000000" pitchFamily="2" charset="2"/>
              <a:buChar char="v"/>
            </a:pPr>
            <a:r>
              <a:rPr lang="it-IT" sz="2200" dirty="0">
                <a:latin typeface="Cambria" panose="02040503050406030204" pitchFamily="18" charset="0"/>
                <a:cs typeface="Times New Roman" panose="02020603050405020304" pitchFamily="18" charset="0"/>
              </a:rPr>
              <a:t> Il 29 ottobre Pasternak invia un secondo telegramma a Stoccolma, rinunciando al premio Nobel</a:t>
            </a:r>
          </a:p>
          <a:p>
            <a:pPr algn="just">
              <a:lnSpc>
                <a:spcPct val="100000"/>
              </a:lnSpc>
              <a:buFont typeface="Wingdings" panose="05000000000000000000" pitchFamily="2" charset="2"/>
              <a:buChar char="v"/>
            </a:pPr>
            <a:r>
              <a:rPr lang="it-IT" sz="2200" dirty="0">
                <a:latin typeface="Cambria" panose="02040503050406030204" pitchFamily="18" charset="0"/>
                <a:cs typeface="Times New Roman" panose="02020603050405020304" pitchFamily="18" charset="0"/>
              </a:rPr>
              <a:t> “In considerazione del significato che a questo riconoscimento è stato dato nella società a cui appartengo, devo rinunciare a questo premio immeritato che mi è stato attribuito. Non vi dispiaccia questa mia volontaria rinuncia”</a:t>
            </a:r>
          </a:p>
          <a:p>
            <a:pPr algn="just">
              <a:lnSpc>
                <a:spcPct val="100000"/>
              </a:lnSpc>
              <a:buFont typeface="Wingdings" panose="05000000000000000000" pitchFamily="2" charset="2"/>
              <a:buChar char="v"/>
            </a:pPr>
            <a:endParaRPr lang="en-US" sz="2200" dirty="0">
              <a:latin typeface="Cambria" panose="02040503050406030204" pitchFamily="18" charset="0"/>
              <a:cs typeface="Times New Roman" panose="02020603050405020304" pitchFamily="18" charset="0"/>
            </a:endParaRPr>
          </a:p>
          <a:p>
            <a:pPr algn="just">
              <a:lnSpc>
                <a:spcPct val="100000"/>
              </a:lnSpc>
              <a:buFont typeface="Wingdings" panose="05000000000000000000" pitchFamily="2" charset="2"/>
              <a:buChar char="v"/>
            </a:pPr>
            <a:endParaRPr lang="ru-RU" sz="2200" dirty="0">
              <a:latin typeface="Cambria" panose="02040503050406030204" pitchFamily="18" charset="0"/>
              <a:cs typeface="Times New Roman" panose="02020603050405020304" pitchFamily="18" charset="0"/>
            </a:endParaRPr>
          </a:p>
          <a:p>
            <a:pPr>
              <a:buFont typeface="Wingdings" panose="05000000000000000000" pitchFamily="2" charset="2"/>
              <a:buChar char="v"/>
            </a:pPr>
            <a:endParaRPr lang="ru-RU" sz="22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endParaRPr lang="en-US" sz="2200" kern="1200" dirty="0">
              <a:solidFill>
                <a:schemeClr val="tx1"/>
              </a:solidFill>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E0DC1181-1373-494D-8C03-92EF76642AC2}"/>
              </a:ext>
            </a:extLst>
          </p:cNvPr>
          <p:cNvPicPr>
            <a:picLocks noChangeAspect="1"/>
          </p:cNvPicPr>
          <p:nvPr/>
        </p:nvPicPr>
        <p:blipFill>
          <a:blip r:embed="rId3"/>
          <a:stretch>
            <a:fillRect/>
          </a:stretch>
        </p:blipFill>
        <p:spPr>
          <a:xfrm>
            <a:off x="7713277" y="395033"/>
            <a:ext cx="4002623" cy="6110875"/>
          </a:xfrm>
          <a:prstGeom prst="rect">
            <a:avLst/>
          </a:prstGeom>
        </p:spPr>
      </p:pic>
      <p:pic>
        <p:nvPicPr>
          <p:cNvPr id="6" name="Immagine 5">
            <a:extLst>
              <a:ext uri="{FF2B5EF4-FFF2-40B4-BE49-F238E27FC236}">
                <a16:creationId xmlns:a16="http://schemas.microsoft.com/office/drawing/2014/main" id="{963F8672-6D21-604E-B416-FA84F0F41DEB}"/>
              </a:ext>
            </a:extLst>
          </p:cNvPr>
          <p:cNvPicPr>
            <a:picLocks noChangeAspect="1"/>
          </p:cNvPicPr>
          <p:nvPr/>
        </p:nvPicPr>
        <p:blipFill>
          <a:blip r:embed="rId4"/>
          <a:stretch>
            <a:fillRect/>
          </a:stretch>
        </p:blipFill>
        <p:spPr>
          <a:xfrm>
            <a:off x="7268981" y="358535"/>
            <a:ext cx="4528200" cy="6140929"/>
          </a:xfrm>
          <a:prstGeom prst="rect">
            <a:avLst/>
          </a:prstGeom>
        </p:spPr>
      </p:pic>
    </p:spTree>
    <p:extLst>
      <p:ext uri="{BB962C8B-B14F-4D97-AF65-F5344CB8AC3E}">
        <p14:creationId xmlns:p14="http://schemas.microsoft.com/office/powerpoint/2010/main" val="3966644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5D6611-A0F1-4B4A-A77A-C0985FC6DB90}"/>
              </a:ext>
            </a:extLst>
          </p:cNvPr>
          <p:cNvSpPr>
            <a:spLocks noGrp="1"/>
          </p:cNvSpPr>
          <p:nvPr>
            <p:ph type="title"/>
          </p:nvPr>
        </p:nvSpPr>
        <p:spPr/>
        <p:txBody>
          <a:bodyPr>
            <a:normAutofit/>
          </a:bodyPr>
          <a:lstStyle/>
          <a:p>
            <a:pPr algn="ctr"/>
            <a:r>
              <a:rPr lang="it-IT" sz="4000" dirty="0">
                <a:solidFill>
                  <a:srgbClr val="520103"/>
                </a:solidFill>
                <a:latin typeface="Cambria" panose="02040503050406030204" pitchFamily="18" charset="0"/>
              </a:rPr>
              <a:t>Gli anni Trenta</a:t>
            </a:r>
          </a:p>
        </p:txBody>
      </p:sp>
      <p:sp>
        <p:nvSpPr>
          <p:cNvPr id="3" name="Segnaposto contenuto 2">
            <a:extLst>
              <a:ext uri="{FF2B5EF4-FFF2-40B4-BE49-F238E27FC236}">
                <a16:creationId xmlns:a16="http://schemas.microsoft.com/office/drawing/2014/main" id="{6CA6D824-F8CE-5743-A109-14C083F9EA3B}"/>
              </a:ext>
            </a:extLst>
          </p:cNvPr>
          <p:cNvSpPr>
            <a:spLocks noGrp="1"/>
          </p:cNvSpPr>
          <p:nvPr>
            <p:ph idx="1"/>
          </p:nvPr>
        </p:nvSpPr>
        <p:spPr/>
        <p:txBody>
          <a:bodyPr>
            <a:normAutofit/>
          </a:bodyPr>
          <a:lstStyle/>
          <a:p>
            <a:pPr algn="just">
              <a:lnSpc>
                <a:spcPct val="100000"/>
              </a:lnSpc>
            </a:pPr>
            <a:r>
              <a:rPr lang="it-IT" sz="2400" dirty="0">
                <a:latin typeface="Cambria" panose="02040503050406030204" pitchFamily="18" charset="0"/>
              </a:rPr>
              <a:t>Il periodo staliniano: i piani quinquennali, l’Unione degli scrittori, le purghe, i processi farsa</a:t>
            </a:r>
          </a:p>
          <a:p>
            <a:pPr algn="just">
              <a:lnSpc>
                <a:spcPct val="100000"/>
              </a:lnSpc>
            </a:pPr>
            <a:r>
              <a:rPr lang="it-IT" sz="2400" dirty="0">
                <a:latin typeface="Cambria" panose="02040503050406030204" pitchFamily="18" charset="0"/>
              </a:rPr>
              <a:t>Esilio interno e ‘rifugio’ in Georgia, tra i suoi poeti</a:t>
            </a:r>
          </a:p>
          <a:p>
            <a:pPr algn="just">
              <a:lnSpc>
                <a:spcPct val="100000"/>
              </a:lnSpc>
            </a:pPr>
            <a:r>
              <a:rPr lang="it-IT" sz="2400" dirty="0">
                <a:latin typeface="Cambria" panose="02040503050406030204" pitchFamily="18" charset="0"/>
              </a:rPr>
              <a:t>Dal 1932, per più di 10 anni, Pasternak tace come poeta</a:t>
            </a:r>
          </a:p>
          <a:p>
            <a:pPr algn="just">
              <a:lnSpc>
                <a:spcPct val="100000"/>
              </a:lnSpc>
            </a:pPr>
            <a:r>
              <a:rPr lang="it-IT" sz="2400" dirty="0">
                <a:latin typeface="Cambria" panose="02040503050406030204" pitchFamily="18" charset="0"/>
              </a:rPr>
              <a:t>Nel 1936 si trasferisce con la famiglia nella dacia nel villaggio degli scrittori di </a:t>
            </a:r>
            <a:r>
              <a:rPr lang="it-IT" sz="2400" dirty="0" err="1">
                <a:latin typeface="Cambria" panose="02040503050406030204" pitchFamily="18" charset="0"/>
              </a:rPr>
              <a:t>Peredelkino</a:t>
            </a:r>
            <a:endParaRPr lang="it-IT" sz="2400" dirty="0">
              <a:latin typeface="Cambria" panose="02040503050406030204" pitchFamily="18" charset="0"/>
            </a:endParaRPr>
          </a:p>
          <a:p>
            <a:pPr algn="just">
              <a:lnSpc>
                <a:spcPct val="100000"/>
              </a:lnSpc>
            </a:pPr>
            <a:r>
              <a:rPr lang="it-IT" sz="2400" dirty="0">
                <a:latin typeface="Cambria" panose="02040503050406030204" pitchFamily="18" charset="0"/>
              </a:rPr>
              <a:t>“È un miracolo che sia sopravvissuto alla tempesta senza piegarsi al servilismo intellettuale, conservando intatta tutta la sua dignità di scrittore”</a:t>
            </a:r>
          </a:p>
          <a:p>
            <a:pPr algn="just">
              <a:lnSpc>
                <a:spcPct val="100000"/>
              </a:lnSpc>
            </a:pPr>
            <a:endParaRPr lang="it-IT" sz="2400" dirty="0">
              <a:latin typeface="Cambria" panose="02040503050406030204" pitchFamily="18" charset="0"/>
            </a:endParaRPr>
          </a:p>
          <a:p>
            <a:pPr algn="just">
              <a:lnSpc>
                <a:spcPct val="100000"/>
              </a:lnSpc>
            </a:pPr>
            <a:endParaRPr lang="it-IT" sz="2400" dirty="0">
              <a:latin typeface="Cambria" panose="02040503050406030204" pitchFamily="18" charset="0"/>
            </a:endParaRPr>
          </a:p>
          <a:p>
            <a:pPr algn="just">
              <a:lnSpc>
                <a:spcPct val="100000"/>
              </a:lnSpc>
            </a:pPr>
            <a:endParaRPr lang="it-IT" sz="2400" dirty="0">
              <a:latin typeface="Cambria" panose="02040503050406030204" pitchFamily="18" charset="0"/>
            </a:endParaRPr>
          </a:p>
        </p:txBody>
      </p:sp>
    </p:spTree>
    <p:extLst>
      <p:ext uri="{BB962C8B-B14F-4D97-AF65-F5344CB8AC3E}">
        <p14:creationId xmlns:p14="http://schemas.microsoft.com/office/powerpoint/2010/main" val="1739662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ED444D-0989-462C-904B-46DFA67DE776}"/>
              </a:ext>
            </a:extLst>
          </p:cNvPr>
          <p:cNvSpPr>
            <a:spLocks noGrp="1"/>
          </p:cNvSpPr>
          <p:nvPr>
            <p:ph type="title"/>
          </p:nvPr>
        </p:nvSpPr>
        <p:spPr>
          <a:xfrm>
            <a:off x="841247" y="225699"/>
            <a:ext cx="4724530" cy="1805857"/>
          </a:xfrm>
        </p:spPr>
        <p:txBody>
          <a:bodyPr vert="horz" lIns="91440" tIns="45720" rIns="91440" bIns="45720" rtlCol="0" anchor="b">
            <a:normAutofit/>
          </a:bodyPr>
          <a:lstStyle/>
          <a:p>
            <a:pPr algn="ctr"/>
            <a:r>
              <a:rPr lang="ru-RU" b="1" kern="1200">
                <a:solidFill>
                  <a:srgbClr val="520103"/>
                </a:solidFill>
                <a:latin typeface="Cambria" panose="02040503050406030204" pitchFamily="18" charset="0"/>
                <a:cs typeface="Times New Roman" panose="02020603050405020304" pitchFamily="18" charset="0"/>
              </a:rPr>
              <a:t>Доктор Живаго (1945-1956)</a:t>
            </a:r>
            <a:endParaRPr lang="en-US" b="1" kern="1200">
              <a:solidFill>
                <a:srgbClr val="520103"/>
              </a:solidFill>
              <a:latin typeface="Cambria" panose="020405030504060302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E0DC1181-1373-494D-8C03-92EF76642AC2}"/>
              </a:ext>
            </a:extLst>
          </p:cNvPr>
          <p:cNvPicPr>
            <a:picLocks noChangeAspect="1"/>
          </p:cNvPicPr>
          <p:nvPr/>
        </p:nvPicPr>
        <p:blipFill>
          <a:blip r:embed="rId3"/>
          <a:stretch>
            <a:fillRect/>
          </a:stretch>
        </p:blipFill>
        <p:spPr>
          <a:xfrm>
            <a:off x="7713277" y="395033"/>
            <a:ext cx="4002623" cy="6110875"/>
          </a:xfrm>
          <a:prstGeom prst="rect">
            <a:avLst/>
          </a:prstGeom>
        </p:spPr>
      </p:pic>
      <p:pic>
        <p:nvPicPr>
          <p:cNvPr id="6" name="Immagine 5">
            <a:extLst>
              <a:ext uri="{FF2B5EF4-FFF2-40B4-BE49-F238E27FC236}">
                <a16:creationId xmlns:a16="http://schemas.microsoft.com/office/drawing/2014/main" id="{963F8672-6D21-604E-B416-FA84F0F41DEB}"/>
              </a:ext>
            </a:extLst>
          </p:cNvPr>
          <p:cNvPicPr>
            <a:picLocks noChangeAspect="1"/>
          </p:cNvPicPr>
          <p:nvPr/>
        </p:nvPicPr>
        <p:blipFill>
          <a:blip r:embed="rId4"/>
          <a:stretch>
            <a:fillRect/>
          </a:stretch>
        </p:blipFill>
        <p:spPr>
          <a:xfrm>
            <a:off x="7268981" y="358535"/>
            <a:ext cx="4528200" cy="6140929"/>
          </a:xfrm>
          <a:prstGeom prst="rect">
            <a:avLst/>
          </a:prstGeom>
        </p:spPr>
      </p:pic>
      <p:sp>
        <p:nvSpPr>
          <p:cNvPr id="7" name="Rettangolo 6">
            <a:extLst>
              <a:ext uri="{FF2B5EF4-FFF2-40B4-BE49-F238E27FC236}">
                <a16:creationId xmlns:a16="http://schemas.microsoft.com/office/drawing/2014/main" id="{819B2A34-B90A-684A-94F0-864F108DC053}"/>
              </a:ext>
            </a:extLst>
          </p:cNvPr>
          <p:cNvSpPr/>
          <p:nvPr/>
        </p:nvSpPr>
        <p:spPr>
          <a:xfrm>
            <a:off x="1395129" y="2541073"/>
            <a:ext cx="6096000" cy="3816429"/>
          </a:xfrm>
          <a:prstGeom prst="rect">
            <a:avLst/>
          </a:prstGeom>
        </p:spPr>
        <p:txBody>
          <a:bodyPr>
            <a:spAutoFit/>
          </a:bodyPr>
          <a:lstStyle/>
          <a:p>
            <a:r>
              <a:rPr lang="ru-RU" sz="2200" dirty="0">
                <a:latin typeface="Cambria" panose="02040503050406030204" pitchFamily="18" charset="0"/>
              </a:rPr>
              <a:t>Что же сделал я за пакость,</a:t>
            </a:r>
          </a:p>
          <a:p>
            <a:r>
              <a:rPr lang="ru-RU" sz="2200" dirty="0">
                <a:latin typeface="Cambria" panose="02040503050406030204" pitchFamily="18" charset="0"/>
              </a:rPr>
              <a:t>Я убийца и злодей?</a:t>
            </a:r>
          </a:p>
          <a:p>
            <a:r>
              <a:rPr lang="ru-RU" sz="2200" dirty="0">
                <a:latin typeface="Cambria" panose="02040503050406030204" pitchFamily="18" charset="0"/>
              </a:rPr>
              <a:t>Я весь мир заставил плакать</a:t>
            </a:r>
          </a:p>
          <a:p>
            <a:r>
              <a:rPr lang="ru-RU" sz="2200" dirty="0">
                <a:latin typeface="Cambria" panose="02040503050406030204" pitchFamily="18" charset="0"/>
              </a:rPr>
              <a:t>Над красой земли моей.</a:t>
            </a:r>
            <a:endParaRPr lang="it-IT" sz="2200" dirty="0">
              <a:latin typeface="Cambria" panose="02040503050406030204" pitchFamily="18" charset="0"/>
            </a:endParaRPr>
          </a:p>
          <a:p>
            <a:endParaRPr lang="ru-RU" sz="2200" dirty="0">
              <a:latin typeface="Cambria" panose="02040503050406030204" pitchFamily="18" charset="0"/>
            </a:endParaRPr>
          </a:p>
          <a:p>
            <a:r>
              <a:rPr lang="it-IT" sz="2200" dirty="0">
                <a:latin typeface="Cambria" panose="02040503050406030204" pitchFamily="18" charset="0"/>
              </a:rPr>
              <a:t>Che infamia ho mai commesso?</a:t>
            </a:r>
          </a:p>
          <a:p>
            <a:r>
              <a:rPr lang="it-IT" sz="2200" dirty="0">
                <a:latin typeface="Cambria" panose="02040503050406030204" pitchFamily="18" charset="0"/>
              </a:rPr>
              <a:t>Sono un assassino o un malfattore?</a:t>
            </a:r>
          </a:p>
          <a:p>
            <a:r>
              <a:rPr lang="it-IT" sz="2200" dirty="0">
                <a:latin typeface="Cambria" panose="02040503050406030204" pitchFamily="18" charset="0"/>
              </a:rPr>
              <a:t>Io ho fatto piangere il mondo</a:t>
            </a:r>
          </a:p>
          <a:p>
            <a:r>
              <a:rPr lang="it-IT" sz="2200" dirty="0">
                <a:latin typeface="Cambria" panose="02040503050406030204" pitchFamily="18" charset="0"/>
              </a:rPr>
              <a:t>intero sulla bellezza della mia terra</a:t>
            </a:r>
          </a:p>
          <a:p>
            <a:endParaRPr lang="it-IT" sz="2200" dirty="0">
              <a:latin typeface="Cambria" panose="02040503050406030204" pitchFamily="18" charset="0"/>
            </a:endParaRPr>
          </a:p>
          <a:p>
            <a:r>
              <a:rPr lang="it-IT" sz="2200" i="1" dirty="0">
                <a:latin typeface="Cambria" panose="02040503050406030204" pitchFamily="18" charset="0"/>
              </a:rPr>
              <a:t>Il Premio Nobel</a:t>
            </a:r>
            <a:r>
              <a:rPr lang="it-IT" sz="2200" dirty="0">
                <a:latin typeface="Cambria" panose="02040503050406030204" pitchFamily="18" charset="0"/>
              </a:rPr>
              <a:t>, 1959</a:t>
            </a:r>
            <a:endParaRPr lang="it-IT" sz="2200" dirty="0">
              <a:effectLst/>
              <a:latin typeface="Cambria" panose="02040503050406030204" pitchFamily="18" charset="0"/>
            </a:endParaRPr>
          </a:p>
        </p:txBody>
      </p:sp>
    </p:spTree>
    <p:extLst>
      <p:ext uri="{BB962C8B-B14F-4D97-AF65-F5344CB8AC3E}">
        <p14:creationId xmlns:p14="http://schemas.microsoft.com/office/powerpoint/2010/main" val="3848030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6FC422-CBD6-3A4C-8D47-1B8EB032C68F}"/>
              </a:ext>
            </a:extLst>
          </p:cNvPr>
          <p:cNvSpPr>
            <a:spLocks noGrp="1"/>
          </p:cNvSpPr>
          <p:nvPr>
            <p:ph idx="1"/>
          </p:nvPr>
        </p:nvSpPr>
        <p:spPr>
          <a:xfrm>
            <a:off x="4536941" y="1456267"/>
            <a:ext cx="7154333" cy="4957763"/>
          </a:xfrm>
        </p:spPr>
        <p:txBody>
          <a:bodyPr/>
          <a:lstStyle/>
          <a:p>
            <a:pPr algn="just">
              <a:lnSpc>
                <a:spcPct val="100000"/>
              </a:lnSpc>
              <a:buFont typeface="Wingdings" pitchFamily="2" charset="2"/>
              <a:buChar char="v"/>
            </a:pPr>
            <a:r>
              <a:rPr lang="it-IT" sz="2400" dirty="0">
                <a:latin typeface="Cambria" panose="02040503050406030204" pitchFamily="18" charset="0"/>
                <a:cs typeface="Times New Roman" panose="02020603050405020304" pitchFamily="18" charset="0"/>
              </a:rPr>
              <a:t> «Pasternak nel suo </a:t>
            </a:r>
            <a:r>
              <a:rPr lang="it-IT" sz="2400" i="1" dirty="0">
                <a:latin typeface="Cambria" panose="02040503050406030204" pitchFamily="18" charset="0"/>
                <a:cs typeface="Times New Roman" panose="02020603050405020304" pitchFamily="18" charset="0"/>
              </a:rPr>
              <a:t>Dottor </a:t>
            </a:r>
            <a:r>
              <a:rPr lang="it-IT" sz="2400" i="1" dirty="0" err="1">
                <a:latin typeface="Cambria" panose="02040503050406030204" pitchFamily="18" charset="0"/>
                <a:cs typeface="Times New Roman" panose="02020603050405020304" pitchFamily="18" charset="0"/>
              </a:rPr>
              <a:t>Živago</a:t>
            </a:r>
            <a:r>
              <a:rPr lang="it-IT" sz="2400" i="1" dirty="0">
                <a:latin typeface="Cambria" panose="02040503050406030204" pitchFamily="18" charset="0"/>
                <a:cs typeface="Times New Roman" panose="02020603050405020304" pitchFamily="18" charset="0"/>
              </a:rPr>
              <a:t> </a:t>
            </a:r>
            <a:r>
              <a:rPr lang="it-IT" sz="2400" dirty="0">
                <a:latin typeface="Cambria" panose="02040503050406030204" pitchFamily="18" charset="0"/>
                <a:cs typeface="Times New Roman" panose="02020603050405020304" pitchFamily="18" charset="0"/>
              </a:rPr>
              <a:t>non scrive un’autobiografia, che in tal caso sarebbe sfasata di circa un decennio, ma scrive la biografia del suo tempo, collocando negli Venti la vicenda spirituale del suo eroe». </a:t>
            </a:r>
          </a:p>
          <a:p>
            <a:pPr marL="0" indent="0" algn="r">
              <a:lnSpc>
                <a:spcPct val="100000"/>
              </a:lnSpc>
              <a:spcAft>
                <a:spcPts val="1200"/>
              </a:spcAft>
              <a:buNone/>
            </a:pPr>
            <a:r>
              <a:rPr lang="it-IT" sz="2000" dirty="0">
                <a:latin typeface="Cambria" panose="02040503050406030204" pitchFamily="18" charset="0"/>
                <a:cs typeface="Times New Roman" panose="02020603050405020304" pitchFamily="18" charset="0"/>
              </a:rPr>
              <a:t>V. Strada, </a:t>
            </a:r>
            <a:r>
              <a:rPr lang="it-IT" sz="2000" i="1" dirty="0">
                <a:latin typeface="Cambria" panose="02040503050406030204" pitchFamily="18" charset="0"/>
                <a:cs typeface="Times New Roman" panose="02020603050405020304" pitchFamily="18" charset="0"/>
              </a:rPr>
              <a:t>Dal «disgelo» al «dissenso»: la nuova emigrazione</a:t>
            </a:r>
          </a:p>
          <a:p>
            <a:pPr algn="just">
              <a:lnSpc>
                <a:spcPct val="100000"/>
              </a:lnSpc>
              <a:buFont typeface="Wingdings" pitchFamily="2" charset="2"/>
              <a:buChar char="v"/>
            </a:pPr>
            <a:r>
              <a:rPr lang="it-IT" sz="2400" dirty="0">
                <a:latin typeface="Cambria" panose="02040503050406030204" pitchFamily="18" charset="0"/>
              </a:rPr>
              <a:t>Romanzo-epopea in forma classica che si sviluppa su uno sfondo storico</a:t>
            </a:r>
          </a:p>
          <a:p>
            <a:pPr algn="just">
              <a:lnSpc>
                <a:spcPct val="100000"/>
              </a:lnSpc>
              <a:buFont typeface="Wingdings" pitchFamily="2" charset="2"/>
              <a:buChar char="v"/>
            </a:pPr>
            <a:r>
              <a:rPr lang="it-IT" sz="2400" dirty="0">
                <a:latin typeface="Cambria" panose="02040503050406030204" pitchFamily="18" charset="0"/>
              </a:rPr>
              <a:t>1903 – 1905 – 1GM – </a:t>
            </a:r>
            <a:r>
              <a:rPr lang="it-IT" sz="2400" dirty="0">
                <a:solidFill>
                  <a:srgbClr val="6F3309"/>
                </a:solidFill>
                <a:latin typeface="Cambria" panose="02040503050406030204" pitchFamily="18" charset="0"/>
              </a:rPr>
              <a:t>Rivoluzione</a:t>
            </a:r>
            <a:r>
              <a:rPr lang="it-IT" sz="2400" dirty="0">
                <a:latin typeface="Cambria" panose="02040503050406030204" pitchFamily="18" charset="0"/>
              </a:rPr>
              <a:t> – Guerra civile - NEP</a:t>
            </a:r>
            <a:r>
              <a:rPr lang="ru-RU" sz="2400" dirty="0">
                <a:latin typeface="Cambria" panose="02040503050406030204" pitchFamily="18" charset="0"/>
              </a:rPr>
              <a:t> – 2</a:t>
            </a:r>
            <a:r>
              <a:rPr lang="it-IT" sz="2400" dirty="0">
                <a:latin typeface="Cambria" panose="02040503050406030204" pitchFamily="18" charset="0"/>
              </a:rPr>
              <a:t>GM</a:t>
            </a:r>
          </a:p>
          <a:p>
            <a:endParaRPr lang="it-IT" dirty="0"/>
          </a:p>
        </p:txBody>
      </p:sp>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2"/>
          <a:stretch>
            <a:fillRect/>
          </a:stretch>
        </p:blipFill>
        <p:spPr>
          <a:xfrm>
            <a:off x="224868" y="223679"/>
            <a:ext cx="3974599" cy="6410642"/>
          </a:xfrm>
          <a:prstGeom prst="rect">
            <a:avLst/>
          </a:prstGeom>
        </p:spPr>
      </p:pic>
    </p:spTree>
    <p:extLst>
      <p:ext uri="{BB962C8B-B14F-4D97-AF65-F5344CB8AC3E}">
        <p14:creationId xmlns:p14="http://schemas.microsoft.com/office/powerpoint/2010/main" val="1259815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6FC422-CBD6-3A4C-8D47-1B8EB032C68F}"/>
              </a:ext>
            </a:extLst>
          </p:cNvPr>
          <p:cNvSpPr>
            <a:spLocks noGrp="1"/>
          </p:cNvSpPr>
          <p:nvPr>
            <p:ph idx="1"/>
          </p:nvPr>
        </p:nvSpPr>
        <p:spPr>
          <a:xfrm>
            <a:off x="4536941" y="856985"/>
            <a:ext cx="7430191" cy="5144030"/>
          </a:xfrm>
        </p:spPr>
        <p:txBody>
          <a:bodyPr>
            <a:normAutofit fontScale="92500" lnSpcReduction="10000"/>
          </a:bodyPr>
          <a:lstStyle/>
          <a:p>
            <a:pPr algn="just">
              <a:lnSpc>
                <a:spcPct val="100000"/>
              </a:lnSpc>
              <a:buFont typeface="Wingdings" pitchFamily="2" charset="2"/>
              <a:buChar char="v"/>
            </a:pPr>
            <a:r>
              <a:rPr lang="it-IT" sz="2400" dirty="0">
                <a:latin typeface="Cambria" panose="02040503050406030204" pitchFamily="18" charset="0"/>
                <a:cs typeface="Times New Roman" panose="02020603050405020304" pitchFamily="18" charset="0"/>
              </a:rPr>
              <a:t> 2 libri, 17 parti, 16 + 1: 25 testi poetici</a:t>
            </a:r>
          </a:p>
          <a:p>
            <a:pPr algn="just">
              <a:lnSpc>
                <a:spcPct val="100000"/>
              </a:lnSpc>
              <a:buFont typeface="Wingdings" pitchFamily="2" charset="2"/>
              <a:buChar char="v"/>
            </a:pPr>
            <a:r>
              <a:rPr lang="it-IT" sz="2400" dirty="0">
                <a:latin typeface="Cambria" panose="02040503050406030204" pitchFamily="18" charset="0"/>
                <a:cs typeface="Times New Roman" panose="02020603050405020304" pitchFamily="18" charset="0"/>
              </a:rPr>
              <a:t> Jurij </a:t>
            </a:r>
            <a:r>
              <a:rPr lang="it-IT" sz="2400" dirty="0" err="1">
                <a:latin typeface="Cambria" panose="02040503050406030204" pitchFamily="18" charset="0"/>
                <a:cs typeface="Times New Roman" panose="02020603050405020304" pitchFamily="18" charset="0"/>
              </a:rPr>
              <a:t>Živago</a:t>
            </a:r>
            <a:r>
              <a:rPr lang="it-IT" sz="2400" dirty="0">
                <a:latin typeface="Cambria" panose="02040503050406030204" pitchFamily="18" charset="0"/>
                <a:cs typeface="Times New Roman" panose="02020603050405020304" pitchFamily="18" charset="0"/>
              </a:rPr>
              <a:t>, medico-poeta</a:t>
            </a:r>
          </a:p>
          <a:p>
            <a:pPr algn="just">
              <a:lnSpc>
                <a:spcPct val="100000"/>
              </a:lnSpc>
              <a:buFont typeface="Wingdings" pitchFamily="2" charset="2"/>
              <a:buChar char="v"/>
            </a:pPr>
            <a:r>
              <a:rPr lang="ru-RU" sz="2400" dirty="0">
                <a:latin typeface="Cambria" panose="02040503050406030204" pitchFamily="18" charset="0"/>
                <a:cs typeface="Times New Roman" panose="02020603050405020304" pitchFamily="18" charset="0"/>
              </a:rPr>
              <a:t>«Роман случайных совпадений»</a:t>
            </a:r>
            <a:endParaRPr lang="it-IT" sz="2400" dirty="0">
              <a:latin typeface="Cambria" panose="02040503050406030204" pitchFamily="18" charset="0"/>
              <a:cs typeface="Times New Roman" panose="02020603050405020304" pitchFamily="18" charset="0"/>
            </a:endParaRPr>
          </a:p>
          <a:p>
            <a:pPr marL="0" indent="0" algn="just">
              <a:lnSpc>
                <a:spcPct val="100000"/>
              </a:lnSpc>
              <a:buNone/>
            </a:pPr>
            <a:endParaRPr lang="it-IT" sz="2400" dirty="0">
              <a:latin typeface="Cambria" panose="02040503050406030204" pitchFamily="18" charset="0"/>
              <a:cs typeface="Times New Roman" panose="02020603050405020304" pitchFamily="18" charset="0"/>
            </a:endParaRPr>
          </a:p>
          <a:p>
            <a:pPr marL="0" indent="0" algn="just">
              <a:lnSpc>
                <a:spcPct val="100000"/>
              </a:lnSpc>
              <a:buNone/>
            </a:pPr>
            <a:r>
              <a:rPr lang="it-IT" sz="2400" dirty="0">
                <a:latin typeface="Cambria" panose="02040503050406030204" pitchFamily="18" charset="0"/>
                <a:cs typeface="Times New Roman" panose="02020603050405020304" pitchFamily="18" charset="0"/>
              </a:rPr>
              <a:t>La fabula del romanzo è imperniata nella storia reale del paese, che le fa da sfondo, ma al tempo stesso è simbolica, determinata dal caso che elude le leggi della verosimiglianza.</a:t>
            </a:r>
          </a:p>
          <a:p>
            <a:pPr marL="0" indent="0" algn="just">
              <a:lnSpc>
                <a:spcPct val="100000"/>
              </a:lnSpc>
              <a:buNone/>
            </a:pPr>
            <a:endParaRPr lang="it-IT" sz="2400" dirty="0">
              <a:latin typeface="Cambria" panose="02040503050406030204" pitchFamily="18" charset="0"/>
              <a:cs typeface="Times New Roman" panose="02020603050405020304" pitchFamily="18" charset="0"/>
            </a:endParaRPr>
          </a:p>
          <a:p>
            <a:pPr marL="0" indent="0" algn="just">
              <a:lnSpc>
                <a:spcPct val="100000"/>
              </a:lnSpc>
              <a:buNone/>
            </a:pPr>
            <a:r>
              <a:rPr lang="it-IT" sz="2400" dirty="0">
                <a:latin typeface="Cambria" panose="02040503050406030204" pitchFamily="18" charset="0"/>
                <a:cs typeface="Times New Roman" panose="02020603050405020304" pitchFamily="18" charset="0"/>
              </a:rPr>
              <a:t>“Voglio raffigurare un’immagine storica della Russia negli ultimi quarantacinque anni e, nello stesso tempo, attraverso tutti gli aspetti della vicenda […] voglio esprimere le mie vedute sull’arte, sul Vangelo, sulla vita dell’uomo nella storia”. </a:t>
            </a:r>
            <a:r>
              <a:rPr lang="it-IT" sz="2000" dirty="0">
                <a:latin typeface="Cambria" panose="02040503050406030204" pitchFamily="18" charset="0"/>
                <a:cs typeface="Times New Roman" panose="02020603050405020304" pitchFamily="18" charset="0"/>
              </a:rPr>
              <a:t>Lettera a </a:t>
            </a:r>
            <a:r>
              <a:rPr lang="it-IT" sz="2000" dirty="0" err="1">
                <a:latin typeface="Cambria" panose="02040503050406030204" pitchFamily="18" charset="0"/>
                <a:cs typeface="Times New Roman" panose="02020603050405020304" pitchFamily="18" charset="0"/>
              </a:rPr>
              <a:t>Ol’ga</a:t>
            </a:r>
            <a:r>
              <a:rPr lang="it-IT" sz="2000" dirty="0">
                <a:latin typeface="Cambria" panose="02040503050406030204" pitchFamily="18" charset="0"/>
                <a:cs typeface="Times New Roman" panose="02020603050405020304" pitchFamily="18" charset="0"/>
              </a:rPr>
              <a:t>, 1946</a:t>
            </a:r>
            <a:endParaRPr lang="it-IT" sz="2400" dirty="0">
              <a:latin typeface="Cambria" panose="02040503050406030204" pitchFamily="18" charset="0"/>
              <a:cs typeface="Times New Roman" panose="02020603050405020304" pitchFamily="18" charset="0"/>
            </a:endParaRPr>
          </a:p>
          <a:p>
            <a:pPr marL="0" indent="0" algn="just">
              <a:lnSpc>
                <a:spcPct val="100000"/>
              </a:lnSpc>
              <a:buNone/>
            </a:pPr>
            <a:endParaRPr lang="it-IT" sz="2400" dirty="0">
              <a:latin typeface="Cambria" panose="02040503050406030204" pitchFamily="18" charset="0"/>
              <a:cs typeface="Times New Roman" panose="02020603050405020304" pitchFamily="18" charset="0"/>
            </a:endParaRPr>
          </a:p>
          <a:p>
            <a:pPr marL="0" indent="0" algn="just">
              <a:lnSpc>
                <a:spcPct val="100000"/>
              </a:lnSpc>
              <a:buNone/>
            </a:pPr>
            <a:endParaRPr lang="it-IT" sz="2400" dirty="0">
              <a:latin typeface="Cambria" panose="02040503050406030204" pitchFamily="18" charset="0"/>
              <a:cs typeface="Times New Roman" panose="02020603050405020304" pitchFamily="18" charset="0"/>
            </a:endParaRPr>
          </a:p>
          <a:p>
            <a:pPr algn="just">
              <a:lnSpc>
                <a:spcPct val="100000"/>
              </a:lnSpc>
              <a:buFont typeface="Wingdings" pitchFamily="2" charset="2"/>
              <a:buChar char="v"/>
            </a:pPr>
            <a:endParaRPr lang="ru-RU" sz="2400" dirty="0">
              <a:latin typeface="Cambria" panose="02040503050406030204" pitchFamily="18" charset="0"/>
              <a:cs typeface="Times New Roman" panose="02020603050405020304" pitchFamily="18" charset="0"/>
            </a:endParaRPr>
          </a:p>
          <a:p>
            <a:pPr algn="just">
              <a:lnSpc>
                <a:spcPct val="100000"/>
              </a:lnSpc>
              <a:buFont typeface="Wingdings" pitchFamily="2" charset="2"/>
              <a:buChar char="v"/>
            </a:pPr>
            <a:endParaRPr lang="it-IT" sz="2400" dirty="0">
              <a:latin typeface="Cambria" panose="02040503050406030204" pitchFamily="18" charset="0"/>
              <a:cs typeface="Times New Roman" panose="02020603050405020304" pitchFamily="18" charset="0"/>
            </a:endParaRPr>
          </a:p>
          <a:p>
            <a:pPr algn="just">
              <a:lnSpc>
                <a:spcPct val="100000"/>
              </a:lnSpc>
              <a:buFont typeface="Wingdings" pitchFamily="2" charset="2"/>
              <a:buChar char="v"/>
            </a:pPr>
            <a:endParaRPr lang="it-IT" sz="2400" dirty="0">
              <a:latin typeface="Cambria" panose="02040503050406030204" pitchFamily="18" charset="0"/>
              <a:cs typeface="Times New Roman" panose="02020603050405020304" pitchFamily="18" charset="0"/>
            </a:endParaRPr>
          </a:p>
          <a:p>
            <a:endParaRPr lang="it-IT" dirty="0"/>
          </a:p>
        </p:txBody>
      </p:sp>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3"/>
          <a:stretch>
            <a:fillRect/>
          </a:stretch>
        </p:blipFill>
        <p:spPr>
          <a:xfrm>
            <a:off x="224868" y="223679"/>
            <a:ext cx="3974599" cy="6410642"/>
          </a:xfrm>
          <a:prstGeom prst="rect">
            <a:avLst/>
          </a:prstGeom>
        </p:spPr>
      </p:pic>
    </p:spTree>
    <p:extLst>
      <p:ext uri="{BB962C8B-B14F-4D97-AF65-F5344CB8AC3E}">
        <p14:creationId xmlns:p14="http://schemas.microsoft.com/office/powerpoint/2010/main" val="4081631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2"/>
          <a:stretch>
            <a:fillRect/>
          </a:stretch>
        </p:blipFill>
        <p:spPr>
          <a:xfrm>
            <a:off x="224868" y="223679"/>
            <a:ext cx="3974599" cy="6410642"/>
          </a:xfrm>
          <a:prstGeom prst="rect">
            <a:avLst/>
          </a:prstGeom>
        </p:spPr>
      </p:pic>
      <p:sp>
        <p:nvSpPr>
          <p:cNvPr id="7" name="Segnaposto contenuto 2">
            <a:extLst>
              <a:ext uri="{FF2B5EF4-FFF2-40B4-BE49-F238E27FC236}">
                <a16:creationId xmlns:a16="http://schemas.microsoft.com/office/drawing/2014/main" id="{F9374D26-CF60-EA4C-BD47-4078E6E07F45}"/>
              </a:ext>
            </a:extLst>
          </p:cNvPr>
          <p:cNvSpPr>
            <a:spLocks noGrp="1"/>
          </p:cNvSpPr>
          <p:nvPr>
            <p:ph idx="1"/>
          </p:nvPr>
        </p:nvSpPr>
        <p:spPr>
          <a:xfrm>
            <a:off x="4436535" y="1521300"/>
            <a:ext cx="7362226" cy="3815400"/>
          </a:xfrm>
        </p:spPr>
        <p:txBody>
          <a:bodyPr>
            <a:normAutofit fontScale="92500" lnSpcReduction="10000"/>
          </a:bodyPr>
          <a:lstStyle/>
          <a:p>
            <a:pPr marL="0" indent="0" algn="just">
              <a:lnSpc>
                <a:spcPct val="110000"/>
              </a:lnSpc>
              <a:buNone/>
            </a:pPr>
            <a:r>
              <a:rPr lang="it-IT" sz="2400" dirty="0">
                <a:latin typeface="Cambria" panose="02040503050406030204" pitchFamily="18" charset="0"/>
                <a:cs typeface="Times New Roman" panose="02020603050405020304" pitchFamily="18" charset="0"/>
              </a:rPr>
              <a:t>Romanzo storico o romanzo lirico?</a:t>
            </a:r>
          </a:p>
          <a:p>
            <a:pPr marL="0" indent="0" algn="just">
              <a:lnSpc>
                <a:spcPct val="110000"/>
              </a:lnSpc>
              <a:buNone/>
            </a:pPr>
            <a:endParaRPr lang="it-IT" sz="2400" dirty="0">
              <a:latin typeface="Cambria" panose="02040503050406030204" pitchFamily="18" charset="0"/>
              <a:cs typeface="Times New Roman" panose="02020603050405020304" pitchFamily="18" charset="0"/>
            </a:endParaRPr>
          </a:p>
          <a:p>
            <a:pPr marL="0" indent="0" algn="just">
              <a:lnSpc>
                <a:spcPct val="110000"/>
              </a:lnSpc>
              <a:buNone/>
            </a:pPr>
            <a:r>
              <a:rPr lang="it-IT" sz="2400" dirty="0">
                <a:latin typeface="Cambria" panose="02040503050406030204" pitchFamily="18" charset="0"/>
                <a:cs typeface="Times New Roman" panose="02020603050405020304" pitchFamily="18" charset="0"/>
              </a:rPr>
              <a:t>L’apparente struttura «classica» del romanzo cela il principio «lirico» che lo guida: sguardo del poeta sull’esistenza, a discapito dell’approfondimento psicologico di alcuni personaggi. Scrittura lirica e metaforica, la poesia è al centro.</a:t>
            </a:r>
          </a:p>
          <a:p>
            <a:pPr marL="0" indent="0" algn="just">
              <a:lnSpc>
                <a:spcPct val="110000"/>
              </a:lnSpc>
              <a:buNone/>
            </a:pPr>
            <a:endParaRPr lang="it-IT" sz="2400" dirty="0">
              <a:latin typeface="Cambria" panose="02040503050406030204" pitchFamily="18" charset="0"/>
              <a:cs typeface="Times New Roman" panose="02020603050405020304" pitchFamily="18" charset="0"/>
            </a:endParaRPr>
          </a:p>
          <a:p>
            <a:pPr marL="0" indent="0" algn="just">
              <a:lnSpc>
                <a:spcPct val="110000"/>
              </a:lnSpc>
              <a:buNone/>
            </a:pPr>
            <a:r>
              <a:rPr lang="it-IT" sz="2400" dirty="0">
                <a:latin typeface="Cambria" panose="02040503050406030204" pitchFamily="18" charset="0"/>
                <a:cs typeface="Times New Roman" panose="02020603050405020304" pitchFamily="18" charset="0"/>
              </a:rPr>
              <a:t>Cfr. pp. 11, 211, 315 (Feltrinelli 2017)</a:t>
            </a:r>
            <a:endParaRPr lang="ru-RU" sz="2400" dirty="0">
              <a:latin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440964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F6FC422-CBD6-3A4C-8D47-1B8EB032C68F}"/>
              </a:ext>
            </a:extLst>
          </p:cNvPr>
          <p:cNvSpPr>
            <a:spLocks noGrp="1"/>
          </p:cNvSpPr>
          <p:nvPr>
            <p:ph idx="1"/>
          </p:nvPr>
        </p:nvSpPr>
        <p:spPr>
          <a:xfrm>
            <a:off x="4536941" y="856985"/>
            <a:ext cx="7430191" cy="5144030"/>
          </a:xfrm>
        </p:spPr>
        <p:txBody>
          <a:bodyPr>
            <a:normAutofit/>
          </a:bodyPr>
          <a:lstStyle/>
          <a:p>
            <a:pPr algn="just">
              <a:lnSpc>
                <a:spcPct val="100000"/>
              </a:lnSpc>
              <a:buFont typeface="Wingdings" pitchFamily="2" charset="2"/>
              <a:buChar char="v"/>
            </a:pPr>
            <a:endParaRPr lang="it-IT" dirty="0">
              <a:latin typeface="Times New Roman" panose="02020603050405020304" pitchFamily="18" charset="0"/>
              <a:cs typeface="Times New Roman" panose="02020603050405020304" pitchFamily="18" charset="0"/>
            </a:endParaRPr>
          </a:p>
          <a:p>
            <a:endParaRPr lang="it-IT" sz="3200"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7FDF3E52-3362-9243-8FE0-E504E610702D}"/>
              </a:ext>
            </a:extLst>
          </p:cNvPr>
          <p:cNvPicPr>
            <a:picLocks noChangeAspect="1"/>
          </p:cNvPicPr>
          <p:nvPr/>
        </p:nvPicPr>
        <p:blipFill>
          <a:blip r:embed="rId3"/>
          <a:stretch>
            <a:fillRect/>
          </a:stretch>
        </p:blipFill>
        <p:spPr>
          <a:xfrm>
            <a:off x="224868" y="223679"/>
            <a:ext cx="3974599" cy="6410642"/>
          </a:xfrm>
          <a:prstGeom prst="rect">
            <a:avLst/>
          </a:prstGeom>
        </p:spPr>
      </p:pic>
      <p:sp>
        <p:nvSpPr>
          <p:cNvPr id="2" name="CasellaDiTesto 1">
            <a:extLst>
              <a:ext uri="{FF2B5EF4-FFF2-40B4-BE49-F238E27FC236}">
                <a16:creationId xmlns:a16="http://schemas.microsoft.com/office/drawing/2014/main" id="{E62753C0-B809-EB4D-BAF1-8FF36DBD16F7}"/>
              </a:ext>
            </a:extLst>
          </p:cNvPr>
          <p:cNvSpPr txBox="1"/>
          <p:nvPr/>
        </p:nvSpPr>
        <p:spPr>
          <a:xfrm>
            <a:off x="4467206" y="983411"/>
            <a:ext cx="7050657" cy="4832092"/>
          </a:xfrm>
          <a:prstGeom prst="rect">
            <a:avLst/>
          </a:prstGeom>
          <a:noFill/>
        </p:spPr>
        <p:txBody>
          <a:bodyPr wrap="square" rtlCol="0">
            <a:spAutoFit/>
          </a:bodyPr>
          <a:lstStyle/>
          <a:p>
            <a:pPr algn="just"/>
            <a:r>
              <a:rPr lang="it-IT" sz="2200" dirty="0">
                <a:latin typeface="Cambria" panose="02040503050406030204" pitchFamily="18" charset="0"/>
                <a:cs typeface="Times New Roman" panose="02020603050405020304" pitchFamily="18" charset="0"/>
              </a:rPr>
              <a:t>«Finalmente sono riuscita a leggere il tuo romanzo. Qual è il mio giudizio? Difficile dirlo: qual è il mio giudizio sulla vita? E questa è vita, nel senso più vasto e più grande del termine. Il tuo libro è al di sopra di ogni giudizio. Ad esso si può applicare la definizione che tu dai della storia come secondo universo. […] Non sono in grado di darne una definizione e mi piacerebbe sentire l’opinione di altri. È una variante tutta particolare del libro della Genesi. […] Non puoi immaginare  che specie di lettore io sia: leggo il libro e contemporaneamente leggo te e il nostro sangue, e perciò il mio giudizio è diverso da quello degli altri e ad essi non è accessibile. Tutto ciò va posseduto, non semplicemente letto».</a:t>
            </a:r>
          </a:p>
          <a:p>
            <a:pPr algn="r"/>
            <a:r>
              <a:rPr lang="it-IT" sz="2000" dirty="0" err="1">
                <a:latin typeface="Cambria" panose="02040503050406030204" pitchFamily="18" charset="0"/>
                <a:cs typeface="Times New Roman" panose="02020603050405020304" pitchFamily="18" charset="0"/>
              </a:rPr>
              <a:t>Ol’ga</a:t>
            </a:r>
            <a:r>
              <a:rPr lang="it-IT" sz="2000" dirty="0">
                <a:latin typeface="Cambria" panose="02040503050406030204" pitchFamily="18" charset="0"/>
                <a:cs typeface="Times New Roman" panose="02020603050405020304" pitchFamily="18" charset="0"/>
              </a:rPr>
              <a:t> </a:t>
            </a:r>
            <a:r>
              <a:rPr lang="it-IT" sz="2000" dirty="0" err="1">
                <a:latin typeface="Cambria" panose="02040503050406030204" pitchFamily="18" charset="0"/>
                <a:cs typeface="Times New Roman" panose="02020603050405020304" pitchFamily="18" charset="0"/>
              </a:rPr>
              <a:t>Frejdenberg</a:t>
            </a:r>
            <a:r>
              <a:rPr lang="it-IT" sz="2000" dirty="0">
                <a:latin typeface="Cambria" panose="02040503050406030204" pitchFamily="18" charset="0"/>
                <a:cs typeface="Times New Roman" panose="02020603050405020304" pitchFamily="18" charset="0"/>
              </a:rPr>
              <a:t>, 29 novembre 1948</a:t>
            </a:r>
          </a:p>
        </p:txBody>
      </p:sp>
    </p:spTree>
    <p:extLst>
      <p:ext uri="{BB962C8B-B14F-4D97-AF65-F5344CB8AC3E}">
        <p14:creationId xmlns:p14="http://schemas.microsoft.com/office/powerpoint/2010/main" val="3651642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7C5C1D9-E668-0F41-BD32-6203CEE76A81}"/>
              </a:ext>
            </a:extLst>
          </p:cNvPr>
          <p:cNvSpPr>
            <a:spLocks noGrp="1"/>
          </p:cNvSpPr>
          <p:nvPr>
            <p:ph idx="1"/>
          </p:nvPr>
        </p:nvSpPr>
        <p:spPr/>
        <p:txBody>
          <a:bodyPr>
            <a:normAutofit/>
          </a:bodyPr>
          <a:lstStyle/>
          <a:p>
            <a:pPr marL="0" indent="0" algn="just">
              <a:lnSpc>
                <a:spcPct val="120000"/>
              </a:lnSpc>
              <a:buNone/>
            </a:pPr>
            <a:r>
              <a:rPr lang="it-IT" sz="2400" dirty="0">
                <a:latin typeface="Cambria" panose="02040503050406030204" pitchFamily="18" charset="0"/>
              </a:rPr>
              <a:t>«Non dire però sciocchezze del tipo che tutto quello che avevi scritto prima non valeva nulla, che soltanto ora… Tu sei un tutto unico, e l’intero tuo cammino è tracciato in questo libro, come in un quadro sul quale sia dipinta una strada in prospettiva che vedi perdersi in lontananza. Le poesie che seguono il romanzo formano un tutt’uno con esso e con la tua poesia di sempre. E sono molto buone»</a:t>
            </a:r>
          </a:p>
          <a:p>
            <a:pPr marL="0" indent="0" algn="r">
              <a:lnSpc>
                <a:spcPct val="120000"/>
              </a:lnSpc>
              <a:buNone/>
            </a:pPr>
            <a:r>
              <a:rPr lang="it-IT" sz="2000" dirty="0" err="1">
                <a:latin typeface="Cambria" panose="02040503050406030204" pitchFamily="18" charset="0"/>
              </a:rPr>
              <a:t>Ol’ga</a:t>
            </a:r>
            <a:r>
              <a:rPr lang="it-IT" sz="2000" dirty="0">
                <a:latin typeface="Cambria" panose="02040503050406030204" pitchFamily="18" charset="0"/>
              </a:rPr>
              <a:t> </a:t>
            </a:r>
            <a:r>
              <a:rPr lang="it-IT" sz="2000" dirty="0" err="1">
                <a:latin typeface="Cambria" panose="02040503050406030204" pitchFamily="18" charset="0"/>
              </a:rPr>
              <a:t>Frejdenberg</a:t>
            </a:r>
            <a:r>
              <a:rPr lang="it-IT" sz="2000" dirty="0">
                <a:latin typeface="Cambria" panose="02040503050406030204" pitchFamily="18" charset="0"/>
              </a:rPr>
              <a:t>, lettera a Pasternak</a:t>
            </a:r>
          </a:p>
          <a:p>
            <a:pPr marL="0" indent="0" algn="just">
              <a:lnSpc>
                <a:spcPct val="120000"/>
              </a:lnSpc>
              <a:buNone/>
            </a:pPr>
            <a:endParaRPr lang="it-IT" sz="2400" dirty="0">
              <a:latin typeface="Cambria" panose="02040503050406030204" pitchFamily="18" charset="0"/>
            </a:endParaRPr>
          </a:p>
        </p:txBody>
      </p:sp>
    </p:spTree>
    <p:extLst>
      <p:ext uri="{BB962C8B-B14F-4D97-AF65-F5344CB8AC3E}">
        <p14:creationId xmlns:p14="http://schemas.microsoft.com/office/powerpoint/2010/main" val="3014060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B3F02A9B-8B06-7F4A-841B-41A2CEF380E2}"/>
              </a:ext>
            </a:extLst>
          </p:cNvPr>
          <p:cNvSpPr>
            <a:spLocks noGrp="1"/>
          </p:cNvSpPr>
          <p:nvPr>
            <p:ph idx="1"/>
          </p:nvPr>
        </p:nvSpPr>
        <p:spPr>
          <a:xfrm>
            <a:off x="793876" y="0"/>
            <a:ext cx="7161017" cy="6069206"/>
          </a:xfrm>
        </p:spPr>
        <p:txBody>
          <a:bodyPr>
            <a:noAutofit/>
          </a:bodyPr>
          <a:lstStyle/>
          <a:p>
            <a:pPr marL="0" indent="0">
              <a:buNone/>
            </a:pPr>
            <a:endParaRPr lang="it-IT" sz="600">
              <a:latin typeface="Times New Roman" panose="02020603050405020304" pitchFamily="18" charset="0"/>
              <a:cs typeface="Times New Roman" panose="02020603050405020304" pitchFamily="18" charset="0"/>
            </a:endParaRPr>
          </a:p>
          <a:p>
            <a:pPr marL="0" indent="0">
              <a:buNone/>
            </a:pPr>
            <a:r>
              <a:rPr lang="ru-RU" sz="1600" b="1">
                <a:solidFill>
                  <a:srgbClr val="520103"/>
                </a:solidFill>
                <a:latin typeface="Times New Roman" panose="02020603050405020304" pitchFamily="18" charset="0"/>
                <a:cs typeface="Times New Roman" panose="02020603050405020304" pitchFamily="18" charset="0"/>
              </a:rPr>
              <a:t>Гамлет</a:t>
            </a:r>
          </a:p>
          <a:p>
            <a:pPr marL="0" indent="0">
              <a:buNone/>
            </a:pPr>
            <a:r>
              <a:rPr lang="ru-RU" sz="1600">
                <a:latin typeface="Times New Roman" panose="02020603050405020304" pitchFamily="18" charset="0"/>
                <a:cs typeface="Times New Roman" panose="02020603050405020304" pitchFamily="18" charset="0"/>
              </a:rPr>
              <a:t>Гул затих. Я вышел на подмостки.</a:t>
            </a:r>
          </a:p>
          <a:p>
            <a:pPr marL="0" indent="0">
              <a:buNone/>
            </a:pPr>
            <a:r>
              <a:rPr lang="ru-RU" sz="1600">
                <a:latin typeface="Times New Roman" panose="02020603050405020304" pitchFamily="18" charset="0"/>
                <a:cs typeface="Times New Roman" panose="02020603050405020304" pitchFamily="18" charset="0"/>
              </a:rPr>
              <a:t>Прислонясь к дверному косяку,</a:t>
            </a:r>
          </a:p>
          <a:p>
            <a:pPr marL="0" indent="0">
              <a:buNone/>
            </a:pPr>
            <a:r>
              <a:rPr lang="ru-RU" sz="1600">
                <a:latin typeface="Times New Roman" panose="02020603050405020304" pitchFamily="18" charset="0"/>
                <a:cs typeface="Times New Roman" panose="02020603050405020304" pitchFamily="18" charset="0"/>
              </a:rPr>
              <a:t>Я ловлю в далеком отголоске,</a:t>
            </a:r>
          </a:p>
          <a:p>
            <a:pPr marL="0" indent="0">
              <a:spcAft>
                <a:spcPts val="1200"/>
              </a:spcAft>
              <a:buNone/>
            </a:pPr>
            <a:r>
              <a:rPr lang="ru-RU" sz="1600">
                <a:latin typeface="Times New Roman" panose="02020603050405020304" pitchFamily="18" charset="0"/>
                <a:cs typeface="Times New Roman" panose="02020603050405020304" pitchFamily="18" charset="0"/>
              </a:rPr>
              <a:t>Что случится на моем веку.</a:t>
            </a:r>
          </a:p>
          <a:p>
            <a:pPr marL="0" indent="0">
              <a:buNone/>
            </a:pPr>
            <a:r>
              <a:rPr lang="ru-RU" sz="1600">
                <a:latin typeface="Times New Roman" panose="02020603050405020304" pitchFamily="18" charset="0"/>
                <a:cs typeface="Times New Roman" panose="02020603050405020304" pitchFamily="18" charset="0"/>
              </a:rPr>
              <a:t>На меня наставлен сумрак ночи</a:t>
            </a:r>
          </a:p>
          <a:p>
            <a:pPr marL="0" indent="0">
              <a:buNone/>
            </a:pPr>
            <a:r>
              <a:rPr lang="ru-RU" sz="1600">
                <a:latin typeface="Times New Roman" panose="02020603050405020304" pitchFamily="18" charset="0"/>
                <a:cs typeface="Times New Roman" panose="02020603050405020304" pitchFamily="18" charset="0"/>
              </a:rPr>
              <a:t>Тысячью биноклей на оси.</a:t>
            </a:r>
          </a:p>
          <a:p>
            <a:pPr marL="0" indent="0">
              <a:buNone/>
            </a:pPr>
            <a:r>
              <a:rPr lang="ru-RU" sz="1600">
                <a:latin typeface="Times New Roman" panose="02020603050405020304" pitchFamily="18" charset="0"/>
                <a:cs typeface="Times New Roman" panose="02020603050405020304" pitchFamily="18" charset="0"/>
              </a:rPr>
              <a:t>Если только можно, Авва Отче,</a:t>
            </a:r>
          </a:p>
          <a:p>
            <a:pPr marL="0" indent="0">
              <a:spcAft>
                <a:spcPts val="1200"/>
              </a:spcAft>
              <a:buNone/>
            </a:pPr>
            <a:r>
              <a:rPr lang="ru-RU" sz="1600">
                <a:latin typeface="Times New Roman" panose="02020603050405020304" pitchFamily="18" charset="0"/>
                <a:cs typeface="Times New Roman" panose="02020603050405020304" pitchFamily="18" charset="0"/>
              </a:rPr>
              <a:t>Чашу эту мимо пронеси.</a:t>
            </a:r>
          </a:p>
          <a:p>
            <a:pPr marL="0" indent="0">
              <a:buNone/>
            </a:pPr>
            <a:r>
              <a:rPr lang="ru-RU" sz="1600">
                <a:latin typeface="Times New Roman" panose="02020603050405020304" pitchFamily="18" charset="0"/>
                <a:cs typeface="Times New Roman" panose="02020603050405020304" pitchFamily="18" charset="0"/>
              </a:rPr>
              <a:t>Я люблю твой замысел упрямый</a:t>
            </a:r>
          </a:p>
          <a:p>
            <a:pPr marL="0" indent="0">
              <a:buNone/>
            </a:pPr>
            <a:r>
              <a:rPr lang="ru-RU" sz="1600">
                <a:latin typeface="Times New Roman" panose="02020603050405020304" pitchFamily="18" charset="0"/>
                <a:cs typeface="Times New Roman" panose="02020603050405020304" pitchFamily="18" charset="0"/>
              </a:rPr>
              <a:t>И играть согласен эту роль.</a:t>
            </a:r>
          </a:p>
          <a:p>
            <a:pPr marL="0" indent="0">
              <a:buNone/>
            </a:pPr>
            <a:r>
              <a:rPr lang="ru-RU" sz="1600">
                <a:latin typeface="Times New Roman" panose="02020603050405020304" pitchFamily="18" charset="0"/>
                <a:cs typeface="Times New Roman" panose="02020603050405020304" pitchFamily="18" charset="0"/>
              </a:rPr>
              <a:t>Но сейчас идет другая драма,</a:t>
            </a:r>
          </a:p>
          <a:p>
            <a:pPr marL="0" indent="0">
              <a:spcAft>
                <a:spcPts val="1200"/>
              </a:spcAft>
              <a:buNone/>
            </a:pPr>
            <a:r>
              <a:rPr lang="ru-RU" sz="1600">
                <a:latin typeface="Times New Roman" panose="02020603050405020304" pitchFamily="18" charset="0"/>
                <a:cs typeface="Times New Roman" panose="02020603050405020304" pitchFamily="18" charset="0"/>
              </a:rPr>
              <a:t>И на этот раз меня уволь.</a:t>
            </a:r>
          </a:p>
          <a:p>
            <a:pPr marL="0" indent="0">
              <a:buNone/>
            </a:pPr>
            <a:r>
              <a:rPr lang="ru-RU" sz="1600">
                <a:latin typeface="Times New Roman" panose="02020603050405020304" pitchFamily="18" charset="0"/>
                <a:cs typeface="Times New Roman" panose="02020603050405020304" pitchFamily="18" charset="0"/>
              </a:rPr>
              <a:t>Но продуман распорядок действий,</a:t>
            </a:r>
          </a:p>
          <a:p>
            <a:pPr marL="0" indent="0">
              <a:buNone/>
            </a:pPr>
            <a:r>
              <a:rPr lang="ru-RU" sz="1600">
                <a:latin typeface="Times New Roman" panose="02020603050405020304" pitchFamily="18" charset="0"/>
                <a:cs typeface="Times New Roman" panose="02020603050405020304" pitchFamily="18" charset="0"/>
              </a:rPr>
              <a:t>И неотвратим конец пути.</a:t>
            </a:r>
          </a:p>
          <a:p>
            <a:pPr marL="0" indent="0">
              <a:buNone/>
            </a:pPr>
            <a:r>
              <a:rPr lang="ru-RU" sz="1600">
                <a:latin typeface="Times New Roman" panose="02020603050405020304" pitchFamily="18" charset="0"/>
                <a:cs typeface="Times New Roman" panose="02020603050405020304" pitchFamily="18" charset="0"/>
              </a:rPr>
              <a:t>Я один, все тонет в фарисействе.</a:t>
            </a:r>
          </a:p>
          <a:p>
            <a:pPr marL="0" indent="0">
              <a:buNone/>
            </a:pPr>
            <a:r>
              <a:rPr lang="ru-RU" sz="1600">
                <a:latin typeface="Times New Roman" panose="02020603050405020304" pitchFamily="18" charset="0"/>
                <a:cs typeface="Times New Roman" panose="02020603050405020304" pitchFamily="18" charset="0"/>
              </a:rPr>
              <a:t>Жизнь прожить — не поле перейти.</a:t>
            </a:r>
            <a:endParaRPr lang="it-IT" sz="1600" b="1">
              <a:latin typeface="Times New Roman" panose="02020603050405020304" pitchFamily="18" charset="0"/>
              <a:cs typeface="Times New Roman" panose="02020603050405020304" pitchFamily="18" charset="0"/>
            </a:endParaRPr>
          </a:p>
        </p:txBody>
      </p:sp>
      <p:sp>
        <p:nvSpPr>
          <p:cNvPr id="6" name="CasellaDiTesto 5">
            <a:extLst>
              <a:ext uri="{FF2B5EF4-FFF2-40B4-BE49-F238E27FC236}">
                <a16:creationId xmlns:a16="http://schemas.microsoft.com/office/drawing/2014/main" id="{70BD7473-7935-A84B-B1F3-3502C09B6F4D}"/>
              </a:ext>
            </a:extLst>
          </p:cNvPr>
          <p:cNvSpPr txBox="1"/>
          <p:nvPr/>
        </p:nvSpPr>
        <p:spPr>
          <a:xfrm>
            <a:off x="7061201" y="194733"/>
            <a:ext cx="5638800" cy="6751592"/>
          </a:xfrm>
          <a:prstGeom prst="rect">
            <a:avLst/>
          </a:prstGeom>
          <a:noFill/>
        </p:spPr>
        <p:txBody>
          <a:bodyPr wrap="square" rtlCol="0">
            <a:spAutoFit/>
          </a:bodyPr>
          <a:lstStyle/>
          <a:p>
            <a:pPr>
              <a:lnSpc>
                <a:spcPct val="90000"/>
              </a:lnSpc>
            </a:pPr>
            <a:r>
              <a:rPr lang="it-IT" sz="1600" b="1">
                <a:solidFill>
                  <a:srgbClr val="520103"/>
                </a:solidFill>
                <a:latin typeface="Times New Roman" panose="02020603050405020304" pitchFamily="18" charset="0"/>
                <a:cs typeface="Times New Roman" panose="02020603050405020304" pitchFamily="18" charset="0"/>
              </a:rPr>
              <a:t>Amleto</a:t>
            </a:r>
          </a:p>
          <a:p>
            <a:pPr>
              <a:lnSpc>
                <a:spcPct val="90000"/>
              </a:lnSpc>
              <a:spcBef>
                <a:spcPts val="1000"/>
              </a:spcBef>
            </a:pPr>
            <a:r>
              <a:rPr lang="it-IT" sz="1600">
                <a:latin typeface="Times New Roman" panose="02020603050405020304" pitchFamily="18" charset="0"/>
                <a:cs typeface="Times New Roman" panose="02020603050405020304" pitchFamily="18" charset="0"/>
              </a:rPr>
              <a:t>Tace il brusio. Io sono entrato in scena.</a:t>
            </a:r>
          </a:p>
          <a:p>
            <a:pPr>
              <a:lnSpc>
                <a:spcPct val="90000"/>
              </a:lnSpc>
              <a:spcBef>
                <a:spcPts val="1000"/>
              </a:spcBef>
            </a:pPr>
            <a:r>
              <a:rPr lang="it-IT" sz="1600">
                <a:latin typeface="Times New Roman" panose="02020603050405020304" pitchFamily="18" charset="0"/>
                <a:cs typeface="Times New Roman" panose="02020603050405020304" pitchFamily="18" charset="0"/>
              </a:rPr>
              <a:t>Appoggiato allo stipite dell’uscio,</a:t>
            </a:r>
          </a:p>
          <a:p>
            <a:pPr>
              <a:lnSpc>
                <a:spcPct val="90000"/>
              </a:lnSpc>
              <a:spcBef>
                <a:spcPts val="1000"/>
              </a:spcBef>
            </a:pPr>
            <a:r>
              <a:rPr lang="it-IT" sz="1600">
                <a:latin typeface="Times New Roman" panose="02020603050405020304" pitchFamily="18" charset="0"/>
                <a:cs typeface="Times New Roman" panose="02020603050405020304" pitchFamily="18" charset="0"/>
              </a:rPr>
              <a:t>Vado cogliendo in un’eco lontana</a:t>
            </a:r>
          </a:p>
          <a:p>
            <a:pPr>
              <a:lnSpc>
                <a:spcPct val="90000"/>
              </a:lnSpc>
              <a:spcBef>
                <a:spcPts val="1000"/>
              </a:spcBef>
              <a:spcAft>
                <a:spcPts val="1200"/>
              </a:spcAft>
            </a:pPr>
            <a:r>
              <a:rPr lang="it-IT" sz="1600">
                <a:latin typeface="Times New Roman" panose="02020603050405020304" pitchFamily="18" charset="0"/>
                <a:cs typeface="Times New Roman" panose="02020603050405020304" pitchFamily="18" charset="0"/>
              </a:rPr>
              <a:t>Quel che accadrà nel tempo che mi è dato</a:t>
            </a:r>
          </a:p>
          <a:p>
            <a:pPr>
              <a:lnSpc>
                <a:spcPct val="90000"/>
              </a:lnSpc>
              <a:spcBef>
                <a:spcPts val="1000"/>
              </a:spcBef>
            </a:pPr>
            <a:r>
              <a:rPr lang="it-IT" sz="1600">
                <a:latin typeface="Times New Roman" panose="02020603050405020304" pitchFamily="18" charset="0"/>
                <a:cs typeface="Times New Roman" panose="02020603050405020304" pitchFamily="18" charset="0"/>
              </a:rPr>
              <a:t>Su me è puntata l’oscurità della notte</a:t>
            </a:r>
          </a:p>
          <a:p>
            <a:pPr>
              <a:lnSpc>
                <a:spcPct val="90000"/>
              </a:lnSpc>
              <a:spcBef>
                <a:spcPts val="1000"/>
              </a:spcBef>
            </a:pPr>
            <a:r>
              <a:rPr lang="it-IT" sz="1600">
                <a:latin typeface="Times New Roman" panose="02020603050405020304" pitchFamily="18" charset="0"/>
                <a:cs typeface="Times New Roman" panose="02020603050405020304" pitchFamily="18" charset="0"/>
              </a:rPr>
              <a:t>come mille binocoli schierati.</a:t>
            </a:r>
          </a:p>
          <a:p>
            <a:pPr>
              <a:lnSpc>
                <a:spcPct val="90000"/>
              </a:lnSpc>
              <a:spcBef>
                <a:spcPts val="1000"/>
              </a:spcBef>
            </a:pPr>
            <a:r>
              <a:rPr lang="it-IT" sz="1600">
                <a:latin typeface="Times New Roman" panose="02020603050405020304" pitchFamily="18" charset="0"/>
                <a:cs typeface="Times New Roman" panose="02020603050405020304" pitchFamily="18" charset="0"/>
              </a:rPr>
              <a:t>Se soltanto è possibile, Abba Padre,</a:t>
            </a:r>
          </a:p>
          <a:p>
            <a:pPr>
              <a:lnSpc>
                <a:spcPct val="90000"/>
              </a:lnSpc>
              <a:spcBef>
                <a:spcPts val="1000"/>
              </a:spcBef>
              <a:spcAft>
                <a:spcPts val="1200"/>
              </a:spcAft>
            </a:pPr>
            <a:r>
              <a:rPr lang="it-IT" sz="1600">
                <a:latin typeface="Times New Roman" panose="02020603050405020304" pitchFamily="18" charset="0"/>
                <a:cs typeface="Times New Roman" panose="02020603050405020304" pitchFamily="18" charset="0"/>
              </a:rPr>
              <a:t>questo calice allontana da me.</a:t>
            </a:r>
          </a:p>
          <a:p>
            <a:pPr>
              <a:lnSpc>
                <a:spcPct val="90000"/>
              </a:lnSpc>
              <a:spcBef>
                <a:spcPts val="1000"/>
              </a:spcBef>
            </a:pPr>
            <a:r>
              <a:rPr lang="it-IT" sz="1600">
                <a:latin typeface="Times New Roman" panose="02020603050405020304" pitchFamily="18" charset="0"/>
                <a:cs typeface="Times New Roman" panose="02020603050405020304" pitchFamily="18" charset="0"/>
              </a:rPr>
              <a:t>Amo il tuo proposito ostinato</a:t>
            </a:r>
          </a:p>
          <a:p>
            <a:pPr>
              <a:lnSpc>
                <a:spcPct val="90000"/>
              </a:lnSpc>
              <a:spcBef>
                <a:spcPts val="1000"/>
              </a:spcBef>
            </a:pPr>
            <a:r>
              <a:rPr lang="it-IT" sz="1600">
                <a:latin typeface="Times New Roman" panose="02020603050405020304" pitchFamily="18" charset="0"/>
                <a:cs typeface="Times New Roman" panose="02020603050405020304" pitchFamily="18" charset="0"/>
              </a:rPr>
              <a:t>e accetto di recitare questa parte.</a:t>
            </a:r>
          </a:p>
          <a:p>
            <a:pPr>
              <a:lnSpc>
                <a:spcPct val="90000"/>
              </a:lnSpc>
              <a:spcBef>
                <a:spcPts val="1000"/>
              </a:spcBef>
            </a:pPr>
            <a:r>
              <a:rPr lang="it-IT" sz="1600">
                <a:latin typeface="Times New Roman" panose="02020603050405020304" pitchFamily="18" charset="0"/>
                <a:cs typeface="Times New Roman" panose="02020603050405020304" pitchFamily="18" charset="0"/>
              </a:rPr>
              <a:t>Ma un altro dramma adesso è sulla scena</a:t>
            </a:r>
          </a:p>
          <a:p>
            <a:pPr>
              <a:lnSpc>
                <a:spcPct val="90000"/>
              </a:lnSpc>
              <a:spcBef>
                <a:spcPts val="1000"/>
              </a:spcBef>
              <a:spcAft>
                <a:spcPts val="1200"/>
              </a:spcAft>
            </a:pPr>
            <a:r>
              <a:rPr lang="it-IT" sz="1600">
                <a:latin typeface="Times New Roman" panose="02020603050405020304" pitchFamily="18" charset="0"/>
                <a:cs typeface="Times New Roman" panose="02020603050405020304" pitchFamily="18" charset="0"/>
              </a:rPr>
              <a:t>e per questa volta almeno dispensami.</a:t>
            </a:r>
          </a:p>
          <a:p>
            <a:pPr>
              <a:lnSpc>
                <a:spcPct val="90000"/>
              </a:lnSpc>
              <a:spcBef>
                <a:spcPts val="1000"/>
              </a:spcBef>
            </a:pPr>
            <a:r>
              <a:rPr lang="it-IT" sz="1600">
                <a:latin typeface="Times New Roman" panose="02020603050405020304" pitchFamily="18" charset="0"/>
                <a:cs typeface="Times New Roman" panose="02020603050405020304" pitchFamily="18" charset="0"/>
              </a:rPr>
              <a:t>Ma l’ordine degli atti è già fissato,</a:t>
            </a:r>
          </a:p>
          <a:p>
            <a:pPr>
              <a:lnSpc>
                <a:spcPct val="90000"/>
              </a:lnSpc>
              <a:spcBef>
                <a:spcPts val="1000"/>
              </a:spcBef>
            </a:pPr>
            <a:r>
              <a:rPr lang="it-IT" sz="1600">
                <a:latin typeface="Times New Roman" panose="02020603050405020304" pitchFamily="18" charset="0"/>
                <a:cs typeface="Times New Roman" panose="02020603050405020304" pitchFamily="18" charset="0"/>
              </a:rPr>
              <a:t>e non si sfugge al finale stabilito.</a:t>
            </a:r>
          </a:p>
          <a:p>
            <a:pPr>
              <a:lnSpc>
                <a:spcPct val="90000"/>
              </a:lnSpc>
              <a:spcBef>
                <a:spcPts val="1000"/>
              </a:spcBef>
            </a:pPr>
            <a:r>
              <a:rPr lang="it-IT" sz="1600">
                <a:latin typeface="Times New Roman" panose="02020603050405020304" pitchFamily="18" charset="0"/>
                <a:cs typeface="Times New Roman" panose="02020603050405020304" pitchFamily="18" charset="0"/>
              </a:rPr>
              <a:t>Sono solo, attorno tutti farisei.</a:t>
            </a:r>
          </a:p>
          <a:p>
            <a:pPr>
              <a:lnSpc>
                <a:spcPct val="90000"/>
              </a:lnSpc>
              <a:spcBef>
                <a:spcPts val="1000"/>
              </a:spcBef>
            </a:pPr>
            <a:r>
              <a:rPr lang="it-IT" sz="1600">
                <a:latin typeface="Times New Roman" panose="02020603050405020304" pitchFamily="18" charset="0"/>
                <a:cs typeface="Times New Roman" panose="02020603050405020304" pitchFamily="18" charset="0"/>
              </a:rPr>
              <a:t>Non è un gioco vivere una vita.</a:t>
            </a:r>
          </a:p>
          <a:p>
            <a:endParaRPr lang="it-IT"/>
          </a:p>
        </p:txBody>
      </p:sp>
    </p:spTree>
    <p:extLst>
      <p:ext uri="{BB962C8B-B14F-4D97-AF65-F5344CB8AC3E}">
        <p14:creationId xmlns:p14="http://schemas.microsoft.com/office/powerpoint/2010/main" val="3773672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 name="Galleria immagini"/>
          <p:cNvGrpSpPr/>
          <p:nvPr/>
        </p:nvGrpSpPr>
        <p:grpSpPr>
          <a:xfrm>
            <a:off x="7674764" y="184067"/>
            <a:ext cx="4413377" cy="6489867"/>
            <a:chOff x="0" y="0"/>
            <a:chExt cx="8826752" cy="12979732"/>
          </a:xfrm>
        </p:grpSpPr>
        <p:pic>
          <p:nvPicPr>
            <p:cNvPr id="162" name="Письмо Пастернаку Шаламову.jpg" descr="Письмо Пастернаку Шаламову.jpg"/>
            <p:cNvPicPr>
              <a:picLocks noChangeAspect="1"/>
            </p:cNvPicPr>
            <p:nvPr/>
          </p:nvPicPr>
          <p:blipFill>
            <a:blip r:embed="rId2"/>
            <a:srcRect t="1453" b="1453"/>
            <a:stretch>
              <a:fillRect/>
            </a:stretch>
          </p:blipFill>
          <p:spPr>
            <a:xfrm>
              <a:off x="0" y="0"/>
              <a:ext cx="8826753" cy="12243133"/>
            </a:xfrm>
            <a:prstGeom prst="rect">
              <a:avLst/>
            </a:prstGeom>
            <a:ln w="12700" cap="flat">
              <a:noFill/>
              <a:miter lim="400000"/>
            </a:ln>
            <a:effectLst/>
          </p:spPr>
        </p:pic>
        <p:sp>
          <p:nvSpPr>
            <p:cNvPr id="163" name="Lettera di Pasternak a Šalamov, 9 luglio 1952"/>
            <p:cNvSpPr/>
            <p:nvPr/>
          </p:nvSpPr>
          <p:spPr>
            <a:xfrm>
              <a:off x="0" y="12319332"/>
              <a:ext cx="8826753"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noAutofit/>
            </a:bodyPr>
            <a:lstStyle>
              <a:lvl1pPr>
                <a:defRPr sz="3000"/>
              </a:lvl1pPr>
            </a:lstStyle>
            <a:p>
              <a:r>
                <a:rPr sz="1500" dirty="0" err="1">
                  <a:latin typeface="Cambria" panose="02040503050406030204" pitchFamily="18" charset="0"/>
                </a:rPr>
                <a:t>Lettera</a:t>
              </a:r>
              <a:r>
                <a:rPr sz="1500" dirty="0">
                  <a:latin typeface="Cambria" panose="02040503050406030204" pitchFamily="18" charset="0"/>
                </a:rPr>
                <a:t> di Pasternak a Šalamov, 9 </a:t>
              </a:r>
              <a:r>
                <a:rPr sz="1500" dirty="0" err="1">
                  <a:latin typeface="Cambria" panose="02040503050406030204" pitchFamily="18" charset="0"/>
                </a:rPr>
                <a:t>luglio</a:t>
              </a:r>
              <a:r>
                <a:rPr sz="1500" dirty="0">
                  <a:latin typeface="Cambria" panose="02040503050406030204" pitchFamily="18" charset="0"/>
                </a:rPr>
                <a:t> 1952</a:t>
              </a:r>
            </a:p>
          </p:txBody>
        </p:sp>
      </p:grpSp>
      <p:pic>
        <p:nvPicPr>
          <p:cNvPr id="165" name="Immagine" descr="Immagine"/>
          <p:cNvPicPr>
            <a:picLocks noChangeAspect="1"/>
          </p:cNvPicPr>
          <p:nvPr/>
        </p:nvPicPr>
        <p:blipFill>
          <a:blip r:embed="rId3"/>
          <a:stretch>
            <a:fillRect/>
          </a:stretch>
        </p:blipFill>
        <p:spPr>
          <a:xfrm>
            <a:off x="3923494" y="1547446"/>
            <a:ext cx="3331400" cy="4524933"/>
          </a:xfrm>
          <a:prstGeom prst="rect">
            <a:avLst/>
          </a:prstGeom>
          <a:ln w="12700">
            <a:miter lim="400000"/>
          </a:ln>
        </p:spPr>
      </p:pic>
      <p:sp>
        <p:nvSpPr>
          <p:cNvPr id="166" name="Pasternak a Peredelkino, 1948"/>
          <p:cNvSpPr txBox="1"/>
          <p:nvPr/>
        </p:nvSpPr>
        <p:spPr>
          <a:xfrm>
            <a:off x="3834416" y="6216455"/>
            <a:ext cx="3324730"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3000"/>
            </a:lvl1pPr>
          </a:lstStyle>
          <a:p>
            <a:r>
              <a:rPr sz="1500" dirty="0">
                <a:latin typeface="Cambria" panose="02040503050406030204" pitchFamily="18" charset="0"/>
              </a:rPr>
              <a:t>Pasternak a </a:t>
            </a:r>
            <a:r>
              <a:rPr sz="1500" dirty="0" err="1">
                <a:latin typeface="Cambria" panose="02040503050406030204" pitchFamily="18" charset="0"/>
              </a:rPr>
              <a:t>Peredelkino</a:t>
            </a:r>
            <a:r>
              <a:rPr sz="1500" dirty="0">
                <a:latin typeface="Cambria" panose="02040503050406030204" pitchFamily="18" charset="0"/>
              </a:rPr>
              <a:t>, 1948</a:t>
            </a:r>
          </a:p>
        </p:txBody>
      </p:sp>
      <p:pic>
        <p:nvPicPr>
          <p:cNvPr id="167" name="Immagine" descr="Immagine"/>
          <p:cNvPicPr>
            <a:picLocks noChangeAspect="1"/>
          </p:cNvPicPr>
          <p:nvPr/>
        </p:nvPicPr>
        <p:blipFill>
          <a:blip r:embed="rId4"/>
          <a:stretch>
            <a:fillRect/>
          </a:stretch>
        </p:blipFill>
        <p:spPr>
          <a:xfrm>
            <a:off x="228940" y="1547446"/>
            <a:ext cx="3285495" cy="4524933"/>
          </a:xfrm>
          <a:prstGeom prst="rect">
            <a:avLst/>
          </a:prstGeom>
          <a:ln w="12700">
            <a:miter lim="400000"/>
          </a:ln>
        </p:spPr>
      </p:pic>
      <p:sp>
        <p:nvSpPr>
          <p:cNvPr id="168" name="Varlam Šalamov, 1952"/>
          <p:cNvSpPr txBox="1"/>
          <p:nvPr/>
        </p:nvSpPr>
        <p:spPr>
          <a:xfrm>
            <a:off x="994834" y="6228486"/>
            <a:ext cx="1862113" cy="28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sz="3000"/>
            </a:lvl1pPr>
          </a:lstStyle>
          <a:p>
            <a:r>
              <a:rPr lang="it-IT" sz="1500" dirty="0" err="1">
                <a:latin typeface="Cambria" panose="02040503050406030204" pitchFamily="18" charset="0"/>
              </a:rPr>
              <a:t>Varlam</a:t>
            </a:r>
            <a:r>
              <a:rPr lang="it-IT" sz="1500" dirty="0">
                <a:latin typeface="Cambria" panose="02040503050406030204" pitchFamily="18" charset="0"/>
              </a:rPr>
              <a:t> Šalamov, 1952</a:t>
            </a:r>
            <a:endParaRPr sz="1500" dirty="0">
              <a:latin typeface="Cambria" panose="020405030504060302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5F84E8-72D2-D547-BB4E-7275C4237EDF}"/>
              </a:ext>
            </a:extLst>
          </p:cNvPr>
          <p:cNvSpPr>
            <a:spLocks noGrp="1"/>
          </p:cNvSpPr>
          <p:nvPr>
            <p:ph type="title"/>
          </p:nvPr>
        </p:nvSpPr>
        <p:spPr>
          <a:xfrm>
            <a:off x="838200" y="522775"/>
            <a:ext cx="10515600" cy="1325563"/>
          </a:xfrm>
        </p:spPr>
        <p:txBody>
          <a:bodyPr>
            <a:normAutofit/>
          </a:bodyPr>
          <a:lstStyle/>
          <a:p>
            <a:pPr algn="ctr"/>
            <a:r>
              <a:rPr lang="it-IT" sz="4000" b="1" dirty="0" err="1">
                <a:solidFill>
                  <a:srgbClr val="4F2304"/>
                </a:solidFill>
                <a:latin typeface="Cambria" panose="02040503050406030204" pitchFamily="18" charset="0"/>
                <a:cs typeface="Times New Roman" panose="02020603050405020304" pitchFamily="18" charset="0"/>
              </a:rPr>
              <a:t>Varlam</a:t>
            </a:r>
            <a:r>
              <a:rPr lang="it-IT" sz="4000" b="1" dirty="0">
                <a:solidFill>
                  <a:srgbClr val="4F2304"/>
                </a:solidFill>
                <a:latin typeface="Cambria" panose="02040503050406030204" pitchFamily="18" charset="0"/>
                <a:cs typeface="Times New Roman" panose="02020603050405020304" pitchFamily="18" charset="0"/>
              </a:rPr>
              <a:t> Šalamov</a:t>
            </a:r>
            <a:br>
              <a:rPr lang="it-IT" sz="4000" dirty="0">
                <a:latin typeface="Cambria" panose="02040503050406030204" pitchFamily="18" charset="0"/>
                <a:cs typeface="Times New Roman" panose="02020603050405020304" pitchFamily="18" charset="0"/>
              </a:rPr>
            </a:br>
            <a:endParaRPr lang="it-IT" sz="4000" dirty="0"/>
          </a:p>
        </p:txBody>
      </p:sp>
      <p:sp>
        <p:nvSpPr>
          <p:cNvPr id="3" name="Segnaposto contenuto 2">
            <a:extLst>
              <a:ext uri="{FF2B5EF4-FFF2-40B4-BE49-F238E27FC236}">
                <a16:creationId xmlns:a16="http://schemas.microsoft.com/office/drawing/2014/main" id="{6B23A38B-D769-214C-BEAA-12B2D3DAB9F0}"/>
              </a:ext>
            </a:extLst>
          </p:cNvPr>
          <p:cNvSpPr>
            <a:spLocks noGrp="1"/>
          </p:cNvSpPr>
          <p:nvPr>
            <p:ph idx="1"/>
          </p:nvPr>
        </p:nvSpPr>
        <p:spPr>
          <a:xfrm>
            <a:off x="674077" y="1544271"/>
            <a:ext cx="10843846" cy="4351338"/>
          </a:xfrm>
        </p:spPr>
        <p:txBody>
          <a:bodyPr>
            <a:noAutofit/>
          </a:bodyPr>
          <a:lstStyle/>
          <a:p>
            <a:pPr marL="0" indent="0" algn="just">
              <a:lnSpc>
                <a:spcPct val="130000"/>
              </a:lnSpc>
              <a:buNone/>
            </a:pPr>
            <a:r>
              <a:rPr lang="it-IT" sz="2200" dirty="0">
                <a:latin typeface="Cambria" panose="02040503050406030204" pitchFamily="18" charset="0"/>
                <a:cs typeface="Times New Roman" panose="02020603050405020304" pitchFamily="18" charset="0"/>
              </a:rPr>
              <a:t>«Ho finito il romanzo, ho compiuto il dovere affidatomi da Dio»</a:t>
            </a:r>
          </a:p>
          <a:p>
            <a:pPr marL="0" indent="0" algn="just">
              <a:lnSpc>
                <a:spcPct val="130000"/>
              </a:lnSpc>
              <a:buNone/>
            </a:pPr>
            <a:r>
              <a:rPr lang="it-IT" sz="2200" dirty="0">
                <a:latin typeface="Cambria" panose="02040503050406030204" pitchFamily="18" charset="0"/>
                <a:cs typeface="Times New Roman" panose="02020603050405020304" pitchFamily="18" charset="0"/>
              </a:rPr>
              <a:t>«</a:t>
            </a:r>
            <a:r>
              <a:rPr lang="it-IT" sz="2200" i="1" dirty="0">
                <a:latin typeface="Cambria" panose="02040503050406030204" pitchFamily="18" charset="0"/>
                <a:cs typeface="Times New Roman" panose="02020603050405020304" pitchFamily="18" charset="0"/>
              </a:rPr>
              <a:t>Il dottor </a:t>
            </a:r>
            <a:r>
              <a:rPr lang="it-IT" sz="2200" i="1" dirty="0" err="1">
                <a:latin typeface="Cambria" panose="02040503050406030204" pitchFamily="18" charset="0"/>
                <a:cs typeface="Times New Roman" panose="02020603050405020304" pitchFamily="18" charset="0"/>
              </a:rPr>
              <a:t>Živago</a:t>
            </a:r>
            <a:r>
              <a:rPr lang="it-IT" sz="2200" i="1" dirty="0">
                <a:latin typeface="Cambria" panose="02040503050406030204" pitchFamily="18" charset="0"/>
                <a:cs typeface="Times New Roman" panose="02020603050405020304" pitchFamily="18" charset="0"/>
              </a:rPr>
              <a:t> </a:t>
            </a:r>
            <a:r>
              <a:rPr lang="it-IT" sz="2200" dirty="0">
                <a:latin typeface="Cambria" panose="02040503050406030204" pitchFamily="18" charset="0"/>
                <a:cs typeface="Times New Roman" panose="02020603050405020304" pitchFamily="18" charset="0"/>
              </a:rPr>
              <a:t>è l’ultimo romanzo russo, è la distruzione del romanzo classico, la distruzione dei comandamenti narrativi di Tolstoj. </a:t>
            </a:r>
            <a:r>
              <a:rPr lang="it-IT" sz="2200" i="1" dirty="0">
                <a:latin typeface="Cambria" panose="02040503050406030204" pitchFamily="18" charset="0"/>
                <a:cs typeface="Times New Roman" panose="02020603050405020304" pitchFamily="18" charset="0"/>
              </a:rPr>
              <a:t>Il dottor </a:t>
            </a:r>
            <a:r>
              <a:rPr lang="it-IT" sz="2200" i="1" dirty="0" err="1">
                <a:latin typeface="Cambria" panose="02040503050406030204" pitchFamily="18" charset="0"/>
                <a:cs typeface="Times New Roman" panose="02020603050405020304" pitchFamily="18" charset="0"/>
              </a:rPr>
              <a:t>Živago</a:t>
            </a:r>
            <a:r>
              <a:rPr lang="it-IT" sz="2200" i="1" dirty="0">
                <a:latin typeface="Cambria" panose="02040503050406030204" pitchFamily="18" charset="0"/>
                <a:cs typeface="Times New Roman" panose="02020603050405020304" pitchFamily="18" charset="0"/>
              </a:rPr>
              <a:t> </a:t>
            </a:r>
            <a:r>
              <a:rPr lang="it-IT" sz="2200" dirty="0">
                <a:latin typeface="Cambria" panose="02040503050406030204" pitchFamily="18" charset="0"/>
                <a:cs typeface="Times New Roman" panose="02020603050405020304" pitchFamily="18" charset="0"/>
              </a:rPr>
              <a:t>è stato scritto secondo le ricette narrative di Tolstoj, ma ne è venuto fuori un romanzo-monologo, senza “caratteri” e altri attributi del romanzo ottocentesco»  </a:t>
            </a:r>
          </a:p>
          <a:p>
            <a:pPr marL="0" indent="0" algn="just">
              <a:lnSpc>
                <a:spcPct val="130000"/>
              </a:lnSpc>
              <a:buNone/>
            </a:pPr>
            <a:r>
              <a:rPr lang="it-IT" sz="2200" dirty="0">
                <a:latin typeface="Cambria" panose="02040503050406030204" pitchFamily="18" charset="0"/>
                <a:cs typeface="Times New Roman" panose="02020603050405020304" pitchFamily="18" charset="0"/>
              </a:rPr>
              <a:t>«</a:t>
            </a:r>
            <a:r>
              <a:rPr lang="it-IT" sz="2200" i="1" dirty="0">
                <a:latin typeface="Cambria" panose="02040503050406030204" pitchFamily="18" charset="0"/>
                <a:cs typeface="Times New Roman" panose="02020603050405020304" pitchFamily="18" charset="0"/>
              </a:rPr>
              <a:t>In verità tu sei Cristo, figlio del Dio vivente</a:t>
            </a:r>
            <a:r>
              <a:rPr lang="it-IT" sz="2200" dirty="0">
                <a:latin typeface="Cambria" panose="02040503050406030204" pitchFamily="18" charset="0"/>
                <a:cs typeface="Times New Roman" panose="02020603050405020304" pitchFamily="18" charset="0"/>
              </a:rPr>
              <a:t>. Io ripetevo questa frase e, come fanno i bambini, mettevo una virgola dopo la parola Dio. «</a:t>
            </a:r>
            <a:r>
              <a:rPr lang="it-IT" sz="2200" dirty="0" err="1">
                <a:latin typeface="Cambria" panose="02040503050406030204" pitchFamily="18" charset="0"/>
                <a:cs typeface="Times New Roman" panose="02020603050405020304" pitchFamily="18" charset="0"/>
              </a:rPr>
              <a:t>Živago</a:t>
            </a:r>
            <a:r>
              <a:rPr lang="it-IT" sz="2200" dirty="0">
                <a:latin typeface="Cambria" panose="02040503050406030204" pitchFamily="18" charset="0"/>
                <a:cs typeface="Times New Roman" panose="02020603050405020304" pitchFamily="18" charset="0"/>
              </a:rPr>
              <a:t>» vivente risultava essere il misterioso nome di Cristo. Io non pensavo al Dio vivo, ma all’unica cosa che per me era comprensibile, il suo nome «</a:t>
            </a:r>
            <a:r>
              <a:rPr lang="it-IT" sz="2200" dirty="0" err="1">
                <a:latin typeface="Cambria" panose="02040503050406030204" pitchFamily="18" charset="0"/>
                <a:cs typeface="Times New Roman" panose="02020603050405020304" pitchFamily="18" charset="0"/>
              </a:rPr>
              <a:t>Živago</a:t>
            </a:r>
            <a:r>
              <a:rPr lang="it-IT" sz="2200" dirty="0">
                <a:latin typeface="Cambria" panose="02040503050406030204" pitchFamily="18" charset="0"/>
                <a:cs typeface="Times New Roman" panose="02020603050405020304" pitchFamily="18" charset="0"/>
              </a:rPr>
              <a:t>». Mi ci è voluta tutta la vita per rendere reale questa sensazione infantile, chiamando con questo nome il protagonista del mio romanzo»</a:t>
            </a:r>
          </a:p>
        </p:txBody>
      </p:sp>
    </p:spTree>
    <p:extLst>
      <p:ext uri="{BB962C8B-B14F-4D97-AF65-F5344CB8AC3E}">
        <p14:creationId xmlns:p14="http://schemas.microsoft.com/office/powerpoint/2010/main" val="3205659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950FD898-5310-E241-9C2E-F9D1BF3CC056}"/>
              </a:ext>
            </a:extLst>
          </p:cNvPr>
          <p:cNvSpPr>
            <a:spLocks noGrp="1"/>
          </p:cNvSpPr>
          <p:nvPr>
            <p:ph type="title"/>
          </p:nvPr>
        </p:nvSpPr>
        <p:spPr>
          <a:xfrm>
            <a:off x="1104740" y="476295"/>
            <a:ext cx="3807187" cy="2228074"/>
          </a:xfrm>
        </p:spPr>
        <p:txBody>
          <a:bodyPr>
            <a:normAutofit/>
          </a:bodyPr>
          <a:lstStyle/>
          <a:p>
            <a:pPr algn="ctr"/>
            <a:r>
              <a:rPr lang="it-IT" sz="4000" b="1" dirty="0" err="1">
                <a:solidFill>
                  <a:srgbClr val="4F2304"/>
                </a:solidFill>
                <a:latin typeface="Cambria" panose="02040503050406030204" pitchFamily="18" charset="0"/>
                <a:cs typeface="Times New Roman" panose="02020603050405020304" pitchFamily="18" charset="0"/>
              </a:rPr>
              <a:t>Varlam</a:t>
            </a:r>
            <a:r>
              <a:rPr lang="it-IT" sz="4000" b="1" dirty="0">
                <a:solidFill>
                  <a:srgbClr val="4F2304"/>
                </a:solidFill>
                <a:latin typeface="Cambria" panose="02040503050406030204" pitchFamily="18" charset="0"/>
                <a:cs typeface="Times New Roman" panose="02020603050405020304" pitchFamily="18" charset="0"/>
              </a:rPr>
              <a:t> Šalamov</a:t>
            </a:r>
            <a:br>
              <a:rPr lang="it-IT" sz="4000" dirty="0">
                <a:solidFill>
                  <a:srgbClr val="4F2304"/>
                </a:solidFill>
                <a:latin typeface="Cambria" panose="02040503050406030204" pitchFamily="18" charset="0"/>
                <a:cs typeface="Times New Roman" panose="02020603050405020304" pitchFamily="18" charset="0"/>
              </a:rPr>
            </a:br>
            <a:endParaRPr lang="it-IT" sz="4000" dirty="0">
              <a:solidFill>
                <a:srgbClr val="4F2304"/>
              </a:solidFill>
            </a:endParaRPr>
          </a:p>
        </p:txBody>
      </p:sp>
      <p:sp>
        <p:nvSpPr>
          <p:cNvPr id="1030" name="Content Placeholder 1029">
            <a:extLst>
              <a:ext uri="{FF2B5EF4-FFF2-40B4-BE49-F238E27FC236}">
                <a16:creationId xmlns:a16="http://schemas.microsoft.com/office/drawing/2014/main" id="{E81E84A2-D704-4553-A49B-6368254DF7EB}"/>
              </a:ext>
            </a:extLst>
          </p:cNvPr>
          <p:cNvSpPr>
            <a:spLocks noGrp="1"/>
          </p:cNvSpPr>
          <p:nvPr>
            <p:ph idx="1"/>
          </p:nvPr>
        </p:nvSpPr>
        <p:spPr>
          <a:xfrm>
            <a:off x="812612" y="2489140"/>
            <a:ext cx="4391441" cy="3328983"/>
          </a:xfrm>
        </p:spPr>
        <p:txBody>
          <a:bodyPr>
            <a:normAutofit/>
          </a:bodyPr>
          <a:lstStyle/>
          <a:p>
            <a:pPr marL="0" indent="0">
              <a:buNone/>
            </a:pPr>
            <a:r>
              <a:rPr lang="en-US" dirty="0">
                <a:latin typeface="Cambria" panose="02040503050406030204" pitchFamily="18" charset="0"/>
              </a:rPr>
              <a:t>Vologda 1907- </a:t>
            </a:r>
            <a:r>
              <a:rPr lang="en-US" dirty="0" err="1">
                <a:latin typeface="Cambria" panose="02040503050406030204" pitchFamily="18" charset="0"/>
              </a:rPr>
              <a:t>Mosca</a:t>
            </a:r>
            <a:r>
              <a:rPr lang="en-US" dirty="0">
                <a:latin typeface="Cambria" panose="02040503050406030204" pitchFamily="18" charset="0"/>
              </a:rPr>
              <a:t> 1982</a:t>
            </a:r>
          </a:p>
        </p:txBody>
      </p:sp>
      <p:pic>
        <p:nvPicPr>
          <p:cNvPr id="1028" name="Picture 4" descr="Шаламов. 1956г.">
            <a:extLst>
              <a:ext uri="{FF2B5EF4-FFF2-40B4-BE49-F238E27FC236}">
                <a16:creationId xmlns:a16="http://schemas.microsoft.com/office/drawing/2014/main" id="{05D5AFE7-5E18-8248-B909-C9D13B30C8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5" b="3589"/>
          <a:stretch/>
        </p:blipFill>
        <p:spPr bwMode="auto">
          <a:xfrm>
            <a:off x="6312877" y="0"/>
            <a:ext cx="5277525" cy="6854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308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9C02328-A220-4F47-B912-56AF28855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9974"/>
            <a:ext cx="6216003" cy="641805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BED979D-3734-EB4E-B382-B37F6AD09247}"/>
              </a:ext>
            </a:extLst>
          </p:cNvPr>
          <p:cNvSpPr txBox="1"/>
          <p:nvPr/>
        </p:nvSpPr>
        <p:spPr>
          <a:xfrm>
            <a:off x="6439337" y="1190445"/>
            <a:ext cx="5465342" cy="5047664"/>
          </a:xfrm>
          <a:prstGeom prst="rect">
            <a:avLst/>
          </a:prstGeom>
          <a:noFill/>
        </p:spPr>
        <p:txBody>
          <a:bodyPr wrap="none" rtlCol="0">
            <a:spAutoFit/>
          </a:bodyPr>
          <a:lstStyle/>
          <a:p>
            <a:pPr>
              <a:lnSpc>
                <a:spcPct val="120000"/>
              </a:lnSpc>
            </a:pPr>
            <a:r>
              <a:rPr lang="it-IT" dirty="0">
                <a:latin typeface="Cambria" panose="02040503050406030204" pitchFamily="18" charset="0"/>
              </a:rPr>
              <a:t>Stanco di tutto questo, imploro da morte riposo, </a:t>
            </a:r>
            <a:br>
              <a:rPr lang="it-IT" dirty="0">
                <a:latin typeface="Cambria" panose="02040503050406030204" pitchFamily="18" charset="0"/>
              </a:rPr>
            </a:br>
            <a:r>
              <a:rPr lang="it-IT" dirty="0">
                <a:latin typeface="Cambria" panose="02040503050406030204" pitchFamily="18" charset="0"/>
              </a:rPr>
              <a:t>Come, vedere il Merito nato a mendicare, </a:t>
            </a:r>
            <a:br>
              <a:rPr lang="it-IT" dirty="0">
                <a:latin typeface="Cambria" panose="02040503050406030204" pitchFamily="18" charset="0"/>
              </a:rPr>
            </a:br>
            <a:r>
              <a:rPr lang="it-IT" dirty="0">
                <a:latin typeface="Cambria" panose="02040503050406030204" pitchFamily="18" charset="0"/>
              </a:rPr>
              <a:t>E squallida Nullità gaiamente agghindata,</a:t>
            </a:r>
            <a:br>
              <a:rPr lang="it-IT" dirty="0">
                <a:latin typeface="Cambria" panose="02040503050406030204" pitchFamily="18" charset="0"/>
              </a:rPr>
            </a:br>
            <a:r>
              <a:rPr lang="it-IT" dirty="0">
                <a:latin typeface="Cambria" panose="02040503050406030204" pitchFamily="18" charset="0"/>
              </a:rPr>
              <a:t>E la Fede più pura miseramente tradita,</a:t>
            </a:r>
            <a:br>
              <a:rPr lang="it-IT" dirty="0">
                <a:latin typeface="Cambria" panose="02040503050406030204" pitchFamily="18" charset="0"/>
              </a:rPr>
            </a:br>
            <a:r>
              <a:rPr lang="it-IT" dirty="0">
                <a:latin typeface="Cambria" panose="02040503050406030204" pitchFamily="18" charset="0"/>
              </a:rPr>
              <a:t>E i più splendidi Onori ignobilmente attribuiti,</a:t>
            </a:r>
            <a:br>
              <a:rPr lang="it-IT" dirty="0">
                <a:latin typeface="Cambria" panose="02040503050406030204" pitchFamily="18" charset="0"/>
              </a:rPr>
            </a:br>
            <a:r>
              <a:rPr lang="it-IT" dirty="0">
                <a:latin typeface="Cambria" panose="02040503050406030204" pitchFamily="18" charset="0"/>
              </a:rPr>
              <a:t>E la casta Virtù brutalmente prostituita,</a:t>
            </a:r>
            <a:br>
              <a:rPr lang="it-IT" dirty="0">
                <a:latin typeface="Cambria" panose="02040503050406030204" pitchFamily="18" charset="0"/>
              </a:rPr>
            </a:br>
            <a:r>
              <a:rPr lang="it-IT" dirty="0">
                <a:latin typeface="Cambria" panose="02040503050406030204" pitchFamily="18" charset="0"/>
              </a:rPr>
              <a:t>E </a:t>
            </a:r>
            <a:r>
              <a:rPr lang="it-IT" dirty="0" err="1">
                <a:latin typeface="Cambria" panose="02040503050406030204" pitchFamily="18" charset="0"/>
              </a:rPr>
              <a:t>nobil</a:t>
            </a:r>
            <a:r>
              <a:rPr lang="it-IT" dirty="0">
                <a:latin typeface="Cambria" panose="02040503050406030204" pitchFamily="18" charset="0"/>
              </a:rPr>
              <a:t> Perfezione iniquamente avversata,</a:t>
            </a:r>
            <a:br>
              <a:rPr lang="it-IT" dirty="0">
                <a:latin typeface="Cambria" panose="02040503050406030204" pitchFamily="18" charset="0"/>
              </a:rPr>
            </a:br>
            <a:r>
              <a:rPr lang="it-IT" dirty="0">
                <a:latin typeface="Cambria" panose="02040503050406030204" pitchFamily="18" charset="0"/>
              </a:rPr>
              <a:t>E Forza mutilata dal potere corrotto,</a:t>
            </a:r>
            <a:br>
              <a:rPr lang="it-IT" dirty="0">
                <a:latin typeface="Cambria" panose="02040503050406030204" pitchFamily="18" charset="0"/>
              </a:rPr>
            </a:br>
            <a:r>
              <a:rPr lang="it-IT" dirty="0">
                <a:latin typeface="Cambria" panose="02040503050406030204" pitchFamily="18" charset="0"/>
              </a:rPr>
              <a:t>E il Genio imbavagliato dall’Autorità,</a:t>
            </a:r>
            <a:br>
              <a:rPr lang="it-IT" dirty="0">
                <a:latin typeface="Cambria" panose="02040503050406030204" pitchFamily="18" charset="0"/>
              </a:rPr>
            </a:br>
            <a:r>
              <a:rPr lang="it-IT" dirty="0">
                <a:latin typeface="Cambria" panose="02040503050406030204" pitchFamily="18" charset="0"/>
              </a:rPr>
              <a:t>E Follia, con arie dottorali, opprimere Saggezza,</a:t>
            </a:r>
            <a:br>
              <a:rPr lang="it-IT" dirty="0">
                <a:latin typeface="Cambria" panose="02040503050406030204" pitchFamily="18" charset="0"/>
              </a:rPr>
            </a:br>
            <a:r>
              <a:rPr lang="it-IT" dirty="0">
                <a:latin typeface="Cambria" panose="02040503050406030204" pitchFamily="18" charset="0"/>
              </a:rPr>
              <a:t>E leale Franchezza chiamata Semplicità,</a:t>
            </a:r>
            <a:br>
              <a:rPr lang="it-IT" dirty="0">
                <a:latin typeface="Cambria" panose="02040503050406030204" pitchFamily="18" charset="0"/>
              </a:rPr>
            </a:br>
            <a:r>
              <a:rPr lang="it-IT" dirty="0">
                <a:latin typeface="Cambria" panose="02040503050406030204" pitchFamily="18" charset="0"/>
              </a:rPr>
              <a:t>E il Bene schiavo servire capitàno Male.</a:t>
            </a:r>
            <a:br>
              <a:rPr lang="it-IT" dirty="0">
                <a:latin typeface="Cambria" panose="02040503050406030204" pitchFamily="18" charset="0"/>
              </a:rPr>
            </a:br>
            <a:r>
              <a:rPr lang="it-IT" dirty="0">
                <a:latin typeface="Cambria" panose="02040503050406030204" pitchFamily="18" charset="0"/>
              </a:rPr>
              <a:t>Stanco di tutto questo, vorrei da questo esser lontano,</a:t>
            </a:r>
            <a:br>
              <a:rPr lang="it-IT" dirty="0">
                <a:latin typeface="Cambria" panose="02040503050406030204" pitchFamily="18" charset="0"/>
              </a:rPr>
            </a:br>
            <a:r>
              <a:rPr lang="it-IT" dirty="0">
                <a:latin typeface="Cambria" panose="02040503050406030204" pitchFamily="18" charset="0"/>
              </a:rPr>
              <a:t>Se non, morendo, abbandonassi solo l’amor mio.</a:t>
            </a:r>
          </a:p>
          <a:p>
            <a:pPr algn="r">
              <a:lnSpc>
                <a:spcPct val="120000"/>
              </a:lnSpc>
            </a:pPr>
            <a:r>
              <a:rPr lang="it-IT" dirty="0">
                <a:latin typeface="Cambria" panose="02040503050406030204" pitchFamily="18" charset="0"/>
              </a:rPr>
              <a:t>Shakespeare, </a:t>
            </a:r>
            <a:r>
              <a:rPr lang="it-IT" i="1" dirty="0">
                <a:latin typeface="Cambria" panose="02040503050406030204" pitchFamily="18" charset="0"/>
              </a:rPr>
              <a:t>Sonetto LXVI</a:t>
            </a:r>
          </a:p>
        </p:txBody>
      </p:sp>
    </p:spTree>
    <p:extLst>
      <p:ext uri="{BB962C8B-B14F-4D97-AF65-F5344CB8AC3E}">
        <p14:creationId xmlns:p14="http://schemas.microsoft.com/office/powerpoint/2010/main" val="2796074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D9DFD1-69AE-094B-A361-D5920FBECCB0}"/>
              </a:ext>
            </a:extLst>
          </p:cNvPr>
          <p:cNvSpPr>
            <a:spLocks noGrp="1"/>
          </p:cNvSpPr>
          <p:nvPr>
            <p:ph type="title"/>
          </p:nvPr>
        </p:nvSpPr>
        <p:spPr>
          <a:xfrm>
            <a:off x="838200" y="0"/>
            <a:ext cx="10515600" cy="1325563"/>
          </a:xfrm>
        </p:spPr>
        <p:txBody>
          <a:bodyPr/>
          <a:lstStyle/>
          <a:p>
            <a:pPr algn="ctr"/>
            <a:r>
              <a:rPr lang="it-IT" dirty="0">
                <a:solidFill>
                  <a:srgbClr val="4F2304"/>
                </a:solidFill>
                <a:latin typeface="Cambria" panose="02040503050406030204" pitchFamily="18" charset="0"/>
              </a:rPr>
              <a:t>Kolyma - ITL </a:t>
            </a:r>
          </a:p>
        </p:txBody>
      </p:sp>
      <p:pic>
        <p:nvPicPr>
          <p:cNvPr id="2050" name="Picture 2" descr="Пос. Ларюковая. Апрель 1947 г.">
            <a:extLst>
              <a:ext uri="{FF2B5EF4-FFF2-40B4-BE49-F238E27FC236}">
                <a16:creationId xmlns:a16="http://schemas.microsoft.com/office/drawing/2014/main" id="{CB6FAD76-A6F0-0E40-AADC-F924D32959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9898" y="1301262"/>
            <a:ext cx="9992204" cy="5124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706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Медики в больнице Левый берег">
            <a:extLst>
              <a:ext uri="{FF2B5EF4-FFF2-40B4-BE49-F238E27FC236}">
                <a16:creationId xmlns:a16="http://schemas.microsoft.com/office/drawing/2014/main" id="{CF495781-ED12-F042-AF20-64033E24FF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7400" y="306684"/>
            <a:ext cx="7682323" cy="6244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0280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Больница. Левый берег">
            <a:extLst>
              <a:ext uri="{FF2B5EF4-FFF2-40B4-BE49-F238E27FC236}">
                <a16:creationId xmlns:a16="http://schemas.microsoft.com/office/drawing/2014/main" id="{EB93DA41-F188-8247-BEB6-B4904EBDEEDC}"/>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42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60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descr="Immagine">
            <a:extLst>
              <a:ext uri="{FF2B5EF4-FFF2-40B4-BE49-F238E27FC236}">
                <a16:creationId xmlns:a16="http://schemas.microsoft.com/office/drawing/2014/main" id="{A38E763D-73A7-474B-A814-B1F1B4BB052D}"/>
              </a:ext>
            </a:extLst>
          </p:cNvPr>
          <p:cNvPicPr>
            <a:picLocks noChangeAspect="1"/>
          </p:cNvPicPr>
          <p:nvPr/>
        </p:nvPicPr>
        <p:blipFill>
          <a:blip r:embed="rId2"/>
          <a:srcRect t="4017" b="1710"/>
          <a:stretch>
            <a:fillRect/>
          </a:stretch>
        </p:blipFill>
        <p:spPr>
          <a:xfrm>
            <a:off x="1887250" y="241392"/>
            <a:ext cx="7927791" cy="6251483"/>
          </a:xfrm>
          <a:prstGeom prst="rect">
            <a:avLst/>
          </a:prstGeom>
          <a:ln w="12700">
            <a:miter lim="400000"/>
          </a:ln>
        </p:spPr>
      </p:pic>
    </p:spTree>
    <p:extLst>
      <p:ext uri="{BB962C8B-B14F-4D97-AF65-F5344CB8AC3E}">
        <p14:creationId xmlns:p14="http://schemas.microsoft.com/office/powerpoint/2010/main" val="2062200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7E303CE-C55E-2441-B1E8-ABEE58812AD5}"/>
              </a:ext>
            </a:extLst>
          </p:cNvPr>
          <p:cNvSpPr>
            <a:spLocks noGrp="1"/>
          </p:cNvSpPr>
          <p:nvPr>
            <p:ph idx="1"/>
          </p:nvPr>
        </p:nvSpPr>
        <p:spPr>
          <a:xfrm>
            <a:off x="838200" y="1403595"/>
            <a:ext cx="10515600" cy="4351338"/>
          </a:xfrm>
        </p:spPr>
        <p:txBody>
          <a:bodyPr>
            <a:normAutofit/>
          </a:bodyPr>
          <a:lstStyle/>
          <a:p>
            <a:pPr marL="0" indent="0" algn="just">
              <a:lnSpc>
                <a:spcPct val="110000"/>
              </a:lnSpc>
              <a:buNone/>
            </a:pPr>
            <a:r>
              <a:rPr lang="it-IT" sz="2400" dirty="0">
                <a:latin typeface="Cambria" panose="02040503050406030204" pitchFamily="18" charset="0"/>
              </a:rPr>
              <a:t>«Conosco persone che sono vissute, sopravvissute grazie ai suoi versi, grazie alla percezione del mondo che i suoi versi comunicavano – proprio quelli che adesso sono destinati alle fiamme. Ha mai pensato a questo? Agli esseri umani che sono rimasti esseri umani soltanto perché con sé avevano le sue parole, i suoi disegni e pensieri? Che i suoi versi venivano letti come preghiere? […] I versi continuano a vivere anche senza di Lei. In quei versi c’erano una vita e una forza che, lo ripeto, hanno mantenuto umani degli esseri umani»</a:t>
            </a:r>
          </a:p>
          <a:p>
            <a:pPr marL="0" indent="0" algn="r">
              <a:lnSpc>
                <a:spcPct val="110000"/>
              </a:lnSpc>
              <a:buNone/>
            </a:pPr>
            <a:r>
              <a:rPr lang="it-IT" sz="2000" dirty="0" err="1">
                <a:latin typeface="Cambria" panose="02040503050406030204" pitchFamily="18" charset="0"/>
              </a:rPr>
              <a:t>Kjubjuma</a:t>
            </a:r>
            <a:r>
              <a:rPr lang="it-IT" sz="2000" dirty="0">
                <a:latin typeface="Cambria" panose="02040503050406030204" pitchFamily="18" charset="0"/>
              </a:rPr>
              <a:t>, 24 dicembre 1952, trad. di L. Montagnani</a:t>
            </a:r>
          </a:p>
        </p:txBody>
      </p:sp>
    </p:spTree>
    <p:extLst>
      <p:ext uri="{BB962C8B-B14F-4D97-AF65-F5344CB8AC3E}">
        <p14:creationId xmlns:p14="http://schemas.microsoft.com/office/powerpoint/2010/main" val="1070058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E47761E-0B4D-5D4E-82ED-0A02FB9C71EF}"/>
              </a:ext>
            </a:extLst>
          </p:cNvPr>
          <p:cNvSpPr>
            <a:spLocks noGrp="1"/>
          </p:cNvSpPr>
          <p:nvPr>
            <p:ph idx="1"/>
          </p:nvPr>
        </p:nvSpPr>
        <p:spPr>
          <a:xfrm>
            <a:off x="838200" y="1456348"/>
            <a:ext cx="10515600" cy="4351338"/>
          </a:xfrm>
        </p:spPr>
        <p:txBody>
          <a:bodyPr>
            <a:normAutofit/>
          </a:bodyPr>
          <a:lstStyle/>
          <a:p>
            <a:pPr marL="0" indent="0" algn="just">
              <a:lnSpc>
                <a:spcPct val="110000"/>
              </a:lnSpc>
              <a:buNone/>
            </a:pPr>
            <a:r>
              <a:rPr lang="it-IT" sz="2400" dirty="0">
                <a:latin typeface="Cambria" panose="02040503050406030204" pitchFamily="18" charset="0"/>
              </a:rPr>
              <a:t>«Ho letto il suo romanzo. Mai avrei pensato, mai avrei potuto immaginare neppure nei più remoti sogni degli ultimi venticinque anni che avrei letto un suo romanzo inedito, incompiuto, e per di più spedito in manoscritto da Lei in persona. […] Il suo romanzo solleva molte questioni, troppe per enumerarle e svilupparle in una sola lettura. […] Non m’importa sapere se </a:t>
            </a:r>
            <a:r>
              <a:rPr lang="it-IT" sz="2400" i="1" dirty="0">
                <a:latin typeface="Cambria" panose="02040503050406030204" pitchFamily="18" charset="0"/>
              </a:rPr>
              <a:t>Il dottor </a:t>
            </a:r>
            <a:r>
              <a:rPr lang="it-IT" sz="2400" i="1" dirty="0" err="1">
                <a:latin typeface="Cambria" panose="02040503050406030204" pitchFamily="18" charset="0"/>
              </a:rPr>
              <a:t>Živago</a:t>
            </a:r>
            <a:r>
              <a:rPr lang="it-IT" sz="2400" i="1" dirty="0">
                <a:latin typeface="Cambria" panose="02040503050406030204" pitchFamily="18" charset="0"/>
              </a:rPr>
              <a:t> </a:t>
            </a:r>
            <a:r>
              <a:rPr lang="it-IT" sz="2400" dirty="0">
                <a:latin typeface="Cambria" panose="02040503050406030204" pitchFamily="18" charset="0"/>
              </a:rPr>
              <a:t>è un romanzo oppure un quadro di mezzo secolo di vita oppure chissà che altro. Contiene talmente tanti pensieri sui quali ho voglia di riflettere e tutto ciò vive dentro di me separatamente dal romanzo, così come l’inquietudine interiore provocata da quei pensieri».</a:t>
            </a:r>
          </a:p>
          <a:p>
            <a:pPr marL="0" indent="0" algn="r">
              <a:lnSpc>
                <a:spcPct val="110000"/>
              </a:lnSpc>
              <a:buNone/>
            </a:pPr>
            <a:r>
              <a:rPr lang="it-IT" sz="2000" dirty="0">
                <a:latin typeface="Cambria" panose="02040503050406030204" pitchFamily="18" charset="0"/>
              </a:rPr>
              <a:t>senza data 1954, trad. di L. Montagnani</a:t>
            </a:r>
          </a:p>
        </p:txBody>
      </p:sp>
    </p:spTree>
    <p:extLst>
      <p:ext uri="{BB962C8B-B14F-4D97-AF65-F5344CB8AC3E}">
        <p14:creationId xmlns:p14="http://schemas.microsoft.com/office/powerpoint/2010/main" val="27185069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0BD3FCE-A24A-E442-8BB0-B9B0D6F31925}"/>
              </a:ext>
            </a:extLst>
          </p:cNvPr>
          <p:cNvSpPr>
            <a:spLocks noGrp="1"/>
          </p:cNvSpPr>
          <p:nvPr>
            <p:ph idx="1"/>
          </p:nvPr>
        </p:nvSpPr>
        <p:spPr>
          <a:xfrm>
            <a:off x="694268" y="381926"/>
            <a:ext cx="4504266" cy="6476074"/>
          </a:xfrm>
        </p:spPr>
        <p:txBody>
          <a:bodyPr>
            <a:normAutofit fontScale="85000" lnSpcReduction="20000"/>
          </a:bodyPr>
          <a:lstStyle/>
          <a:p>
            <a:pPr marL="0" indent="0">
              <a:buNone/>
            </a:pPr>
            <a:r>
              <a:rPr lang="it-IT" sz="1600">
                <a:latin typeface="Times New Roman" panose="02020603050405020304" pitchFamily="18" charset="0"/>
                <a:cs typeface="Times New Roman" panose="02020603050405020304" pitchFamily="18" charset="0"/>
              </a:rPr>
              <a:t>Un uomo guarda dalla soglia</a:t>
            </a:r>
          </a:p>
          <a:p>
            <a:pPr marL="0" indent="0">
              <a:buNone/>
            </a:pPr>
            <a:r>
              <a:rPr lang="it-IT" sz="1600">
                <a:latin typeface="Times New Roman" panose="02020603050405020304" pitchFamily="18" charset="0"/>
                <a:cs typeface="Times New Roman" panose="02020603050405020304" pitchFamily="18" charset="0"/>
              </a:rPr>
              <a:t>non riconosce la casa.</a:t>
            </a:r>
          </a:p>
          <a:p>
            <a:pPr marL="0" indent="0">
              <a:buNone/>
            </a:pPr>
            <a:r>
              <a:rPr lang="it-IT" sz="1600">
                <a:latin typeface="Times New Roman" panose="02020603050405020304" pitchFamily="18" charset="0"/>
                <a:cs typeface="Times New Roman" panose="02020603050405020304" pitchFamily="18" charset="0"/>
              </a:rPr>
              <a:t>Lei è partita come in una fuga,</a:t>
            </a:r>
          </a:p>
          <a:p>
            <a:pPr marL="0" indent="0">
              <a:spcAft>
                <a:spcPts val="1200"/>
              </a:spcAft>
              <a:buNone/>
            </a:pPr>
            <a:r>
              <a:rPr lang="it-IT" sz="1600">
                <a:latin typeface="Times New Roman" panose="02020603050405020304" pitchFamily="18" charset="0"/>
                <a:cs typeface="Times New Roman" panose="02020603050405020304" pitchFamily="18" charset="0"/>
              </a:rPr>
              <a:t>su tutto tracce di disfatta.</a:t>
            </a:r>
          </a:p>
          <a:p>
            <a:pPr marL="0" indent="0">
              <a:buNone/>
            </a:pPr>
            <a:r>
              <a:rPr lang="it-IT" sz="1600">
                <a:latin typeface="Times New Roman" panose="02020603050405020304" pitchFamily="18" charset="0"/>
                <a:cs typeface="Times New Roman" panose="02020603050405020304" pitchFamily="18" charset="0"/>
              </a:rPr>
              <a:t>Dovunque nelle stanze il caos.</a:t>
            </a:r>
          </a:p>
          <a:p>
            <a:pPr marL="0" indent="0">
              <a:buNone/>
            </a:pPr>
            <a:r>
              <a:rPr lang="it-IT" sz="1600">
                <a:latin typeface="Times New Roman" panose="02020603050405020304" pitchFamily="18" charset="0"/>
                <a:cs typeface="Times New Roman" panose="02020603050405020304" pitchFamily="18" charset="0"/>
              </a:rPr>
              <a:t>della portata della devastazione</a:t>
            </a:r>
          </a:p>
          <a:p>
            <a:pPr marL="0" indent="0">
              <a:buNone/>
            </a:pPr>
            <a:r>
              <a:rPr lang="it-IT" sz="1600">
                <a:latin typeface="Times New Roman" panose="02020603050405020304" pitchFamily="18" charset="0"/>
                <a:cs typeface="Times New Roman" panose="02020603050405020304" pitchFamily="18" charset="0"/>
              </a:rPr>
              <a:t>non s’accorge per le lacrime</a:t>
            </a:r>
          </a:p>
          <a:p>
            <a:pPr marL="0" indent="0">
              <a:spcAft>
                <a:spcPts val="1200"/>
              </a:spcAft>
              <a:buNone/>
            </a:pPr>
            <a:r>
              <a:rPr lang="it-IT" sz="1600">
                <a:latin typeface="Times New Roman" panose="02020603050405020304" pitchFamily="18" charset="0"/>
                <a:cs typeface="Times New Roman" panose="02020603050405020304" pitchFamily="18" charset="0"/>
              </a:rPr>
              <a:t>e per un attacco di emicrania.</a:t>
            </a:r>
          </a:p>
          <a:p>
            <a:pPr marL="0" indent="0">
              <a:buNone/>
            </a:pPr>
            <a:r>
              <a:rPr lang="it-IT" sz="1600">
                <a:latin typeface="Times New Roman" panose="02020603050405020304" pitchFamily="18" charset="0"/>
                <a:cs typeface="Times New Roman" panose="02020603050405020304" pitchFamily="18" charset="0"/>
              </a:rPr>
              <a:t>Dall’alba nelle orecchie ha un suono.</a:t>
            </a:r>
          </a:p>
          <a:p>
            <a:pPr marL="0" indent="0">
              <a:buNone/>
            </a:pPr>
            <a:r>
              <a:rPr lang="it-IT" sz="1600">
                <a:latin typeface="Times New Roman" panose="02020603050405020304" pitchFamily="18" charset="0"/>
                <a:cs typeface="Times New Roman" panose="02020603050405020304" pitchFamily="18" charset="0"/>
              </a:rPr>
              <a:t>Ma lui è in sé, o sogna?</a:t>
            </a:r>
          </a:p>
          <a:p>
            <a:pPr marL="0" indent="0">
              <a:buNone/>
            </a:pPr>
            <a:r>
              <a:rPr lang="it-IT" sz="1600">
                <a:latin typeface="Times New Roman" panose="02020603050405020304" pitchFamily="18" charset="0"/>
                <a:cs typeface="Times New Roman" panose="02020603050405020304" pitchFamily="18" charset="0"/>
              </a:rPr>
              <a:t>E perché sempre nella mente torna</a:t>
            </a:r>
          </a:p>
          <a:p>
            <a:pPr marL="0" indent="0">
              <a:spcAft>
                <a:spcPts val="1200"/>
              </a:spcAft>
              <a:buNone/>
            </a:pPr>
            <a:r>
              <a:rPr lang="it-IT" sz="1600">
                <a:latin typeface="Times New Roman" panose="02020603050405020304" pitchFamily="18" charset="0"/>
                <a:cs typeface="Times New Roman" panose="02020603050405020304" pitchFamily="18" charset="0"/>
              </a:rPr>
              <a:t>il pensiero del mare?</a:t>
            </a:r>
          </a:p>
          <a:p>
            <a:pPr marL="0" indent="0">
              <a:buNone/>
            </a:pPr>
            <a:r>
              <a:rPr lang="it-IT" sz="1600">
                <a:latin typeface="Times New Roman" panose="02020603050405020304" pitchFamily="18" charset="0"/>
                <a:cs typeface="Times New Roman" panose="02020603050405020304" pitchFamily="18" charset="0"/>
              </a:rPr>
              <a:t>Quando di là dalla brina sul vetro</a:t>
            </a:r>
          </a:p>
          <a:p>
            <a:pPr marL="0" indent="0">
              <a:buNone/>
            </a:pPr>
            <a:r>
              <a:rPr lang="it-IT" sz="1600">
                <a:latin typeface="Times New Roman" panose="02020603050405020304" pitchFamily="18" charset="0"/>
                <a:cs typeface="Times New Roman" panose="02020603050405020304" pitchFamily="18" charset="0"/>
              </a:rPr>
              <a:t>non si vede il mondo del Signore,</a:t>
            </a:r>
          </a:p>
          <a:p>
            <a:pPr marL="0" indent="0">
              <a:buNone/>
            </a:pPr>
            <a:r>
              <a:rPr lang="it-IT" sz="1600">
                <a:latin typeface="Times New Roman" panose="02020603050405020304" pitchFamily="18" charset="0"/>
                <a:cs typeface="Times New Roman" panose="02020603050405020304" pitchFamily="18" charset="0"/>
              </a:rPr>
              <a:t>l’assenza di speranza dell’angoscia</a:t>
            </a:r>
          </a:p>
          <a:p>
            <a:pPr marL="0" indent="0">
              <a:spcAft>
                <a:spcPts val="1000"/>
              </a:spcAft>
              <a:buNone/>
            </a:pPr>
            <a:r>
              <a:rPr lang="it-IT" sz="1600">
                <a:latin typeface="Times New Roman" panose="02020603050405020304" pitchFamily="18" charset="0"/>
                <a:cs typeface="Times New Roman" panose="02020603050405020304" pitchFamily="18" charset="0"/>
              </a:rPr>
              <a:t>sembra due volte il deserto del mare.</a:t>
            </a:r>
          </a:p>
          <a:p>
            <a:pPr marL="0" indent="0">
              <a:buNone/>
            </a:pPr>
            <a:r>
              <a:rPr lang="it-IT" sz="1600">
                <a:latin typeface="Times New Roman" panose="02020603050405020304" pitchFamily="18" charset="0"/>
                <a:cs typeface="Times New Roman" panose="02020603050405020304" pitchFamily="18" charset="0"/>
              </a:rPr>
              <a:t>Gli era così cara, lei,</a:t>
            </a:r>
          </a:p>
          <a:p>
            <a:pPr marL="0" indent="0">
              <a:buNone/>
            </a:pPr>
            <a:r>
              <a:rPr lang="it-IT" sz="1600">
                <a:latin typeface="Times New Roman" panose="02020603050405020304" pitchFamily="18" charset="0"/>
                <a:cs typeface="Times New Roman" panose="02020603050405020304" pitchFamily="18" charset="0"/>
              </a:rPr>
              <a:t>in qualunque suo tratto,</a:t>
            </a:r>
          </a:p>
          <a:p>
            <a:pPr marL="0" indent="0">
              <a:buNone/>
            </a:pPr>
            <a:r>
              <a:rPr lang="it-IT" sz="1600">
                <a:latin typeface="Times New Roman" panose="02020603050405020304" pitchFamily="18" charset="0"/>
                <a:cs typeface="Times New Roman" panose="02020603050405020304" pitchFamily="18" charset="0"/>
              </a:rPr>
              <a:t>come al mare sono affini le sponde</a:t>
            </a:r>
          </a:p>
          <a:p>
            <a:pPr marL="0" indent="0">
              <a:buNone/>
            </a:pPr>
            <a:r>
              <a:rPr lang="it-IT" sz="1600">
                <a:latin typeface="Times New Roman" panose="02020603050405020304" pitchFamily="18" charset="0"/>
                <a:cs typeface="Times New Roman" panose="02020603050405020304" pitchFamily="18" charset="0"/>
              </a:rPr>
              <a:t>lungo tutta la linea della risacca</a:t>
            </a:r>
          </a:p>
        </p:txBody>
      </p:sp>
      <p:sp>
        <p:nvSpPr>
          <p:cNvPr id="4" name="CasellaDiTesto 3">
            <a:extLst>
              <a:ext uri="{FF2B5EF4-FFF2-40B4-BE49-F238E27FC236}">
                <a16:creationId xmlns:a16="http://schemas.microsoft.com/office/drawing/2014/main" id="{580A8FAE-4D1D-4040-8ABE-5AB40D7EF445}"/>
              </a:ext>
            </a:extLst>
          </p:cNvPr>
          <p:cNvSpPr txBox="1"/>
          <p:nvPr/>
        </p:nvSpPr>
        <p:spPr>
          <a:xfrm>
            <a:off x="4694160" y="381926"/>
            <a:ext cx="2803680" cy="6597960"/>
          </a:xfrm>
          <a:prstGeom prst="rect">
            <a:avLst/>
          </a:prstGeom>
          <a:noFill/>
        </p:spPr>
        <p:txBody>
          <a:bodyPr wrap="square" rtlCol="0">
            <a:spAutoFit/>
          </a:bodyPr>
          <a:lstStyle/>
          <a:p>
            <a:pPr>
              <a:lnSpc>
                <a:spcPct val="70000"/>
              </a:lnSpc>
              <a:spcBef>
                <a:spcPts val="1000"/>
              </a:spcBef>
            </a:pPr>
            <a:r>
              <a:rPr lang="it-IT" sz="1400">
                <a:latin typeface="Times New Roman" panose="02020603050405020304" pitchFamily="18" charset="0"/>
                <a:cs typeface="Times New Roman" panose="02020603050405020304" pitchFamily="18" charset="0"/>
              </a:rPr>
              <a:t>Come sommerge il </a:t>
            </a:r>
            <a:r>
              <a:rPr lang="it-IT" sz="1400" err="1">
                <a:latin typeface="Times New Roman" panose="02020603050405020304" pitchFamily="18" charset="0"/>
                <a:cs typeface="Times New Roman" panose="02020603050405020304" pitchFamily="18" charset="0"/>
              </a:rPr>
              <a:t>giunchetto</a:t>
            </a:r>
            <a:r>
              <a:rPr lang="it-IT" sz="1400">
                <a:latin typeface="Times New Roman" panose="02020603050405020304" pitchFamily="18" charset="0"/>
                <a:cs typeface="Times New Roman" panose="02020603050405020304" pitchFamily="18" charset="0"/>
              </a:rPr>
              <a:t> </a:t>
            </a:r>
          </a:p>
          <a:p>
            <a:pPr>
              <a:lnSpc>
                <a:spcPct val="70000"/>
              </a:lnSpc>
              <a:spcBef>
                <a:spcPts val="1000"/>
              </a:spcBef>
            </a:pPr>
            <a:r>
              <a:rPr lang="it-IT" sz="1400">
                <a:latin typeface="Times New Roman" panose="02020603050405020304" pitchFamily="18" charset="0"/>
                <a:cs typeface="Times New Roman" panose="02020603050405020304" pitchFamily="18" charset="0"/>
              </a:rPr>
              <a:t>l’ondata dopo la burrasca,</a:t>
            </a:r>
          </a:p>
          <a:p>
            <a:pPr>
              <a:lnSpc>
                <a:spcPct val="70000"/>
              </a:lnSpc>
              <a:spcBef>
                <a:spcPts val="1000"/>
              </a:spcBef>
            </a:pPr>
            <a:r>
              <a:rPr lang="it-IT" sz="1400">
                <a:latin typeface="Times New Roman" panose="02020603050405020304" pitchFamily="18" charset="0"/>
                <a:cs typeface="Times New Roman" panose="02020603050405020304" pitchFamily="18" charset="0"/>
              </a:rPr>
              <a:t>di lei sono finiti in fondo all’anima</a:t>
            </a:r>
          </a:p>
          <a:p>
            <a:pPr>
              <a:lnSpc>
                <a:spcPct val="70000"/>
              </a:lnSpc>
              <a:spcBef>
                <a:spcPts val="1000"/>
              </a:spcBef>
              <a:spcAft>
                <a:spcPts val="1200"/>
              </a:spcAft>
            </a:pPr>
            <a:r>
              <a:rPr lang="it-IT" sz="1400">
                <a:latin typeface="Times New Roman" panose="02020603050405020304" pitchFamily="18" charset="0"/>
                <a:cs typeface="Times New Roman" panose="02020603050405020304" pitchFamily="18" charset="0"/>
              </a:rPr>
              <a:t>ogni tratto e ogni forma.</a:t>
            </a:r>
          </a:p>
          <a:p>
            <a:pPr>
              <a:lnSpc>
                <a:spcPct val="70000"/>
              </a:lnSpc>
              <a:spcBef>
                <a:spcPts val="1000"/>
              </a:spcBef>
            </a:pPr>
            <a:r>
              <a:rPr lang="it-IT" sz="1400">
                <a:latin typeface="Times New Roman" panose="02020603050405020304" pitchFamily="18" charset="0"/>
                <a:cs typeface="Times New Roman" panose="02020603050405020304" pitchFamily="18" charset="0"/>
              </a:rPr>
              <a:t>Negli anni dei cimenti, nei tempi</a:t>
            </a:r>
          </a:p>
          <a:p>
            <a:pPr>
              <a:lnSpc>
                <a:spcPct val="70000"/>
              </a:lnSpc>
              <a:spcBef>
                <a:spcPts val="1000"/>
              </a:spcBef>
            </a:pPr>
            <a:r>
              <a:rPr lang="it-IT" sz="1400">
                <a:latin typeface="Times New Roman" panose="02020603050405020304" pitchFamily="18" charset="0"/>
                <a:cs typeface="Times New Roman" panose="02020603050405020304" pitchFamily="18" charset="0"/>
              </a:rPr>
              <a:t>di una vita impensabile</a:t>
            </a:r>
          </a:p>
          <a:p>
            <a:pPr>
              <a:lnSpc>
                <a:spcPct val="70000"/>
              </a:lnSpc>
              <a:spcBef>
                <a:spcPts val="1000"/>
              </a:spcBef>
            </a:pPr>
            <a:r>
              <a:rPr lang="it-IT" sz="1400">
                <a:latin typeface="Times New Roman" panose="02020603050405020304" pitchFamily="18" charset="0"/>
                <a:cs typeface="Times New Roman" panose="02020603050405020304" pitchFamily="18" charset="0"/>
              </a:rPr>
              <a:t>lei, come un’onda del destino,</a:t>
            </a:r>
          </a:p>
          <a:p>
            <a:pPr>
              <a:lnSpc>
                <a:spcPct val="70000"/>
              </a:lnSpc>
              <a:spcBef>
                <a:spcPts val="1000"/>
              </a:spcBef>
              <a:spcAft>
                <a:spcPts val="1200"/>
              </a:spcAft>
            </a:pPr>
            <a:r>
              <a:rPr lang="it-IT" sz="1400">
                <a:latin typeface="Times New Roman" panose="02020603050405020304" pitchFamily="18" charset="0"/>
                <a:cs typeface="Times New Roman" panose="02020603050405020304" pitchFamily="18" charset="0"/>
              </a:rPr>
              <a:t>dal fondo era stata spinta fino a lui.</a:t>
            </a:r>
          </a:p>
          <a:p>
            <a:pPr>
              <a:lnSpc>
                <a:spcPct val="70000"/>
              </a:lnSpc>
              <a:spcBef>
                <a:spcPts val="1000"/>
              </a:spcBef>
            </a:pPr>
            <a:r>
              <a:rPr lang="it-IT" sz="1400">
                <a:latin typeface="Times New Roman" panose="02020603050405020304" pitchFamily="18" charset="0"/>
                <a:cs typeface="Times New Roman" panose="02020603050405020304" pitchFamily="18" charset="0"/>
              </a:rPr>
              <a:t>In mezzo a ostacoli infiniti,</a:t>
            </a:r>
          </a:p>
          <a:p>
            <a:pPr>
              <a:lnSpc>
                <a:spcPct val="70000"/>
              </a:lnSpc>
              <a:spcBef>
                <a:spcPts val="1000"/>
              </a:spcBef>
            </a:pPr>
            <a:r>
              <a:rPr lang="it-IT" sz="1400">
                <a:latin typeface="Times New Roman" panose="02020603050405020304" pitchFamily="18" charset="0"/>
                <a:cs typeface="Times New Roman" panose="02020603050405020304" pitchFamily="18" charset="0"/>
              </a:rPr>
              <a:t>superando ogni insidia,</a:t>
            </a:r>
          </a:p>
          <a:p>
            <a:pPr>
              <a:lnSpc>
                <a:spcPct val="70000"/>
              </a:lnSpc>
              <a:spcBef>
                <a:spcPts val="1000"/>
              </a:spcBef>
            </a:pPr>
            <a:r>
              <a:rPr lang="it-IT" sz="1400">
                <a:latin typeface="Times New Roman" panose="02020603050405020304" pitchFamily="18" charset="0"/>
                <a:cs typeface="Times New Roman" panose="02020603050405020304" pitchFamily="18" charset="0"/>
              </a:rPr>
              <a:t>l’onda l’aveva portata, portata,</a:t>
            </a:r>
          </a:p>
          <a:p>
            <a:pPr>
              <a:lnSpc>
                <a:spcPct val="70000"/>
              </a:lnSpc>
              <a:spcBef>
                <a:spcPts val="1000"/>
              </a:spcBef>
              <a:spcAft>
                <a:spcPts val="1200"/>
              </a:spcAft>
            </a:pPr>
            <a:r>
              <a:rPr lang="it-IT" sz="1400">
                <a:latin typeface="Times New Roman" panose="02020603050405020304" pitchFamily="18" charset="0"/>
                <a:cs typeface="Times New Roman" panose="02020603050405020304" pitchFamily="18" charset="0"/>
              </a:rPr>
              <a:t>e a lui congiunta stretta.</a:t>
            </a:r>
          </a:p>
          <a:p>
            <a:pPr>
              <a:lnSpc>
                <a:spcPct val="70000"/>
              </a:lnSpc>
              <a:spcBef>
                <a:spcPts val="1000"/>
              </a:spcBef>
            </a:pPr>
            <a:r>
              <a:rPr lang="it-IT" sz="1400">
                <a:latin typeface="Times New Roman" panose="02020603050405020304" pitchFamily="18" charset="0"/>
                <a:cs typeface="Times New Roman" panose="02020603050405020304" pitchFamily="18" charset="0"/>
              </a:rPr>
              <a:t>E adesso, ecco la sua partenza,</a:t>
            </a:r>
          </a:p>
          <a:p>
            <a:pPr>
              <a:lnSpc>
                <a:spcPct val="70000"/>
              </a:lnSpc>
              <a:spcBef>
                <a:spcPts val="1000"/>
              </a:spcBef>
            </a:pPr>
            <a:r>
              <a:rPr lang="it-IT" sz="1400">
                <a:latin typeface="Times New Roman" panose="02020603050405020304" pitchFamily="18" charset="0"/>
                <a:cs typeface="Times New Roman" panose="02020603050405020304" pitchFamily="18" charset="0"/>
              </a:rPr>
              <a:t>che forse è stata imposta.</a:t>
            </a:r>
          </a:p>
          <a:p>
            <a:pPr>
              <a:lnSpc>
                <a:spcPct val="70000"/>
              </a:lnSpc>
              <a:spcBef>
                <a:spcPts val="1000"/>
              </a:spcBef>
            </a:pPr>
            <a:r>
              <a:rPr lang="it-IT" sz="1400">
                <a:latin typeface="Times New Roman" panose="02020603050405020304" pitchFamily="18" charset="0"/>
                <a:cs typeface="Times New Roman" panose="02020603050405020304" pitchFamily="18" charset="0"/>
              </a:rPr>
              <a:t>Il distacco di entrambi li divora, </a:t>
            </a:r>
          </a:p>
          <a:p>
            <a:pPr>
              <a:lnSpc>
                <a:spcPct val="70000"/>
              </a:lnSpc>
              <a:spcBef>
                <a:spcPts val="1000"/>
              </a:spcBef>
              <a:spcAft>
                <a:spcPts val="1200"/>
              </a:spcAft>
            </a:pPr>
            <a:r>
              <a:rPr lang="it-IT" sz="1400">
                <a:latin typeface="Times New Roman" panose="02020603050405020304" pitchFamily="18" charset="0"/>
                <a:cs typeface="Times New Roman" panose="02020603050405020304" pitchFamily="18" charset="0"/>
              </a:rPr>
              <a:t>l’angoscia rode le loro ossa.</a:t>
            </a:r>
          </a:p>
          <a:p>
            <a:pPr>
              <a:lnSpc>
                <a:spcPct val="70000"/>
              </a:lnSpc>
              <a:spcBef>
                <a:spcPts val="1000"/>
              </a:spcBef>
            </a:pPr>
            <a:r>
              <a:rPr lang="it-IT" sz="1400">
                <a:latin typeface="Times New Roman" panose="02020603050405020304" pitchFamily="18" charset="0"/>
                <a:cs typeface="Times New Roman" panose="02020603050405020304" pitchFamily="18" charset="0"/>
              </a:rPr>
              <a:t>E l’uomo gira lo sguardo attorno:</a:t>
            </a:r>
          </a:p>
          <a:p>
            <a:pPr>
              <a:lnSpc>
                <a:spcPct val="70000"/>
              </a:lnSpc>
              <a:spcBef>
                <a:spcPts val="1000"/>
              </a:spcBef>
            </a:pPr>
            <a:r>
              <a:rPr lang="it-IT" sz="1400">
                <a:latin typeface="Times New Roman" panose="02020603050405020304" pitchFamily="18" charset="0"/>
                <a:cs typeface="Times New Roman" panose="02020603050405020304" pitchFamily="18" charset="0"/>
              </a:rPr>
              <a:t>lei, nel momento di andare, </a:t>
            </a:r>
          </a:p>
          <a:p>
            <a:pPr>
              <a:lnSpc>
                <a:spcPct val="70000"/>
              </a:lnSpc>
              <a:spcBef>
                <a:spcPts val="1000"/>
              </a:spcBef>
            </a:pPr>
            <a:r>
              <a:rPr lang="it-IT" sz="1400">
                <a:latin typeface="Times New Roman" panose="02020603050405020304" pitchFamily="18" charset="0"/>
                <a:cs typeface="Times New Roman" panose="02020603050405020304" pitchFamily="18" charset="0"/>
              </a:rPr>
              <a:t>ha messo tutto sottosopra</a:t>
            </a:r>
          </a:p>
          <a:p>
            <a:pPr>
              <a:lnSpc>
                <a:spcPct val="70000"/>
              </a:lnSpc>
              <a:spcBef>
                <a:spcPts val="1000"/>
              </a:spcBef>
              <a:spcAft>
                <a:spcPts val="1200"/>
              </a:spcAft>
            </a:pPr>
            <a:r>
              <a:rPr lang="it-IT" sz="1400">
                <a:latin typeface="Times New Roman" panose="02020603050405020304" pitchFamily="18" charset="0"/>
                <a:cs typeface="Times New Roman" panose="02020603050405020304" pitchFamily="18" charset="0"/>
              </a:rPr>
              <a:t>nei cassetti del comò.</a:t>
            </a:r>
          </a:p>
          <a:p>
            <a:pPr>
              <a:lnSpc>
                <a:spcPct val="70000"/>
              </a:lnSpc>
              <a:spcBef>
                <a:spcPts val="1000"/>
              </a:spcBef>
            </a:pPr>
            <a:endParaRPr lang="it-IT" sz="1400">
              <a:latin typeface="Times New Roman" panose="02020603050405020304" pitchFamily="18" charset="0"/>
              <a:cs typeface="Times New Roman" panose="02020603050405020304" pitchFamily="18" charset="0"/>
            </a:endParaRPr>
          </a:p>
        </p:txBody>
      </p:sp>
      <p:sp>
        <p:nvSpPr>
          <p:cNvPr id="5" name="CasellaDiTesto 4">
            <a:extLst>
              <a:ext uri="{FF2B5EF4-FFF2-40B4-BE49-F238E27FC236}">
                <a16:creationId xmlns:a16="http://schemas.microsoft.com/office/drawing/2014/main" id="{B05405CD-1ACB-4442-8778-7406DA3739C9}"/>
              </a:ext>
            </a:extLst>
          </p:cNvPr>
          <p:cNvSpPr txBox="1"/>
          <p:nvPr/>
        </p:nvSpPr>
        <p:spPr>
          <a:xfrm>
            <a:off x="8585200" y="381926"/>
            <a:ext cx="2323072" cy="2358851"/>
          </a:xfrm>
          <a:prstGeom prst="rect">
            <a:avLst/>
          </a:prstGeom>
          <a:noFill/>
        </p:spPr>
        <p:txBody>
          <a:bodyPr wrap="none" rtlCol="0">
            <a:spAutoFit/>
          </a:bodyPr>
          <a:lstStyle/>
          <a:p>
            <a:pPr>
              <a:lnSpc>
                <a:spcPct val="70000"/>
              </a:lnSpc>
              <a:spcBef>
                <a:spcPts val="1000"/>
              </a:spcBef>
            </a:pPr>
            <a:r>
              <a:rPr lang="it-IT" sz="1400">
                <a:latin typeface="Times New Roman" panose="02020603050405020304" pitchFamily="18" charset="0"/>
                <a:cs typeface="Times New Roman" panose="02020603050405020304" pitchFamily="18" charset="0"/>
              </a:rPr>
              <a:t>Lui vaga e fino a che fa buio</a:t>
            </a:r>
          </a:p>
          <a:p>
            <a:pPr>
              <a:lnSpc>
                <a:spcPct val="70000"/>
              </a:lnSpc>
              <a:spcBef>
                <a:spcPts val="1000"/>
              </a:spcBef>
            </a:pPr>
            <a:r>
              <a:rPr lang="it-IT" sz="1400">
                <a:latin typeface="Times New Roman" panose="02020603050405020304" pitchFamily="18" charset="0"/>
                <a:cs typeface="Times New Roman" panose="02020603050405020304" pitchFamily="18" charset="0"/>
              </a:rPr>
              <a:t>ripone nei cassetti</a:t>
            </a:r>
          </a:p>
          <a:p>
            <a:pPr>
              <a:lnSpc>
                <a:spcPct val="70000"/>
              </a:lnSpc>
              <a:spcBef>
                <a:spcPts val="1000"/>
              </a:spcBef>
            </a:pPr>
            <a:r>
              <a:rPr lang="it-IT" sz="1400">
                <a:latin typeface="Times New Roman" panose="02020603050405020304" pitchFamily="18" charset="0"/>
                <a:cs typeface="Times New Roman" panose="02020603050405020304" pitchFamily="18" charset="0"/>
              </a:rPr>
              <a:t>i cenci sparpagliati </a:t>
            </a:r>
          </a:p>
          <a:p>
            <a:pPr>
              <a:lnSpc>
                <a:spcPct val="70000"/>
              </a:lnSpc>
              <a:spcBef>
                <a:spcPts val="1000"/>
              </a:spcBef>
              <a:spcAft>
                <a:spcPts val="1200"/>
              </a:spcAft>
            </a:pPr>
            <a:r>
              <a:rPr lang="it-IT" sz="1400">
                <a:latin typeface="Times New Roman" panose="02020603050405020304" pitchFamily="18" charset="0"/>
                <a:cs typeface="Times New Roman" panose="02020603050405020304" pitchFamily="18" charset="0"/>
              </a:rPr>
              <a:t>e un modello di taglio.</a:t>
            </a:r>
          </a:p>
          <a:p>
            <a:pPr>
              <a:lnSpc>
                <a:spcPct val="70000"/>
              </a:lnSpc>
              <a:spcBef>
                <a:spcPts val="1000"/>
              </a:spcBef>
            </a:pPr>
            <a:r>
              <a:rPr lang="it-IT" sz="1400">
                <a:latin typeface="Times New Roman" panose="02020603050405020304" pitchFamily="18" charset="0"/>
                <a:cs typeface="Times New Roman" panose="02020603050405020304" pitchFamily="18" charset="0"/>
              </a:rPr>
              <a:t>E pungendosi con il cucito, </a:t>
            </a:r>
          </a:p>
          <a:p>
            <a:pPr>
              <a:lnSpc>
                <a:spcPct val="70000"/>
              </a:lnSpc>
              <a:spcBef>
                <a:spcPts val="1000"/>
              </a:spcBef>
            </a:pPr>
            <a:r>
              <a:rPr lang="it-IT" sz="1400">
                <a:latin typeface="Times New Roman" panose="02020603050405020304" pitchFamily="18" charset="0"/>
                <a:cs typeface="Times New Roman" panose="02020603050405020304" pitchFamily="18" charset="0"/>
              </a:rPr>
              <a:t>con un ago dimenticato,</a:t>
            </a:r>
          </a:p>
          <a:p>
            <a:pPr>
              <a:lnSpc>
                <a:spcPct val="70000"/>
              </a:lnSpc>
              <a:spcBef>
                <a:spcPts val="1000"/>
              </a:spcBef>
            </a:pPr>
            <a:r>
              <a:rPr lang="it-IT" sz="1400">
                <a:latin typeface="Times New Roman" panose="02020603050405020304" pitchFamily="18" charset="0"/>
                <a:cs typeface="Times New Roman" panose="02020603050405020304" pitchFamily="18" charset="0"/>
              </a:rPr>
              <a:t>All’improvviso tutta la rivede</a:t>
            </a:r>
          </a:p>
          <a:p>
            <a:pPr>
              <a:lnSpc>
                <a:spcPct val="70000"/>
              </a:lnSpc>
              <a:spcBef>
                <a:spcPts val="1000"/>
              </a:spcBef>
            </a:pPr>
            <a:r>
              <a:rPr lang="it-IT" sz="1400">
                <a:latin typeface="Times New Roman" panose="02020603050405020304" pitchFamily="18" charset="0"/>
                <a:cs typeface="Times New Roman" panose="02020603050405020304" pitchFamily="18" charset="0"/>
              </a:rPr>
              <a:t>e piange, quasi di nascosto.</a:t>
            </a:r>
            <a:endParaRPr lang="it-IT" sz="1400"/>
          </a:p>
        </p:txBody>
      </p:sp>
      <p:sp>
        <p:nvSpPr>
          <p:cNvPr id="6" name="CasellaDiTesto 5">
            <a:extLst>
              <a:ext uri="{FF2B5EF4-FFF2-40B4-BE49-F238E27FC236}">
                <a16:creationId xmlns:a16="http://schemas.microsoft.com/office/drawing/2014/main" id="{43EFE9BA-0070-0E46-A43F-A9A97A38E011}"/>
              </a:ext>
            </a:extLst>
          </p:cNvPr>
          <p:cNvSpPr txBox="1"/>
          <p:nvPr/>
        </p:nvSpPr>
        <p:spPr>
          <a:xfrm>
            <a:off x="8716646" y="3680906"/>
            <a:ext cx="3268844" cy="861774"/>
          </a:xfrm>
          <a:prstGeom prst="rect">
            <a:avLst/>
          </a:prstGeom>
          <a:noFill/>
        </p:spPr>
        <p:txBody>
          <a:bodyPr wrap="none" rtlCol="0">
            <a:spAutoFit/>
          </a:bodyPr>
          <a:lstStyle/>
          <a:p>
            <a:r>
              <a:rPr lang="it-IT" sz="3200" i="1" dirty="0">
                <a:solidFill>
                  <a:srgbClr val="520103"/>
                </a:solidFill>
                <a:latin typeface="Times New Roman" panose="02020603050405020304" pitchFamily="18" charset="0"/>
                <a:cs typeface="Times New Roman" panose="02020603050405020304" pitchFamily="18" charset="0"/>
              </a:rPr>
              <a:t>Separazione </a:t>
            </a:r>
          </a:p>
          <a:p>
            <a:r>
              <a:rPr lang="it-IT" dirty="0">
                <a:solidFill>
                  <a:srgbClr val="520103"/>
                </a:solidFill>
                <a:latin typeface="Times New Roman" panose="02020603050405020304" pitchFamily="18" charset="0"/>
                <a:cs typeface="Times New Roman" panose="02020603050405020304" pitchFamily="18" charset="0"/>
              </a:rPr>
              <a:t>DZ, Parte quattordicesima, 13-14</a:t>
            </a:r>
          </a:p>
        </p:txBody>
      </p:sp>
    </p:spTree>
    <p:extLst>
      <p:ext uri="{BB962C8B-B14F-4D97-AF65-F5344CB8AC3E}">
        <p14:creationId xmlns:p14="http://schemas.microsoft.com/office/powerpoint/2010/main" val="2588375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D91A37-D624-B348-B3A2-EB5825B3ABDA}"/>
              </a:ext>
            </a:extLst>
          </p:cNvPr>
          <p:cNvSpPr>
            <a:spLocks noGrp="1"/>
          </p:cNvSpPr>
          <p:nvPr>
            <p:ph type="title"/>
          </p:nvPr>
        </p:nvSpPr>
        <p:spPr>
          <a:xfrm>
            <a:off x="838200" y="540971"/>
            <a:ext cx="10515600" cy="1325563"/>
          </a:xfrm>
        </p:spPr>
        <p:txBody>
          <a:bodyPr/>
          <a:lstStyle/>
          <a:p>
            <a:pPr algn="ctr"/>
            <a:r>
              <a:rPr lang="it-IT" sz="4000" i="1" dirty="0" err="1">
                <a:solidFill>
                  <a:srgbClr val="520103"/>
                </a:solidFill>
                <a:latin typeface="Cambria" panose="02040503050406030204" pitchFamily="18" charset="0"/>
              </a:rPr>
              <a:t>Kogda</a:t>
            </a:r>
            <a:r>
              <a:rPr lang="it-IT" sz="4000" i="1" dirty="0">
                <a:solidFill>
                  <a:srgbClr val="520103"/>
                </a:solidFill>
                <a:latin typeface="Cambria" panose="02040503050406030204" pitchFamily="18" charset="0"/>
              </a:rPr>
              <a:t> </a:t>
            </a:r>
            <a:r>
              <a:rPr lang="it-IT" sz="4000" i="1" dirty="0" err="1">
                <a:solidFill>
                  <a:srgbClr val="520103"/>
                </a:solidFill>
                <a:latin typeface="Cambria" panose="02040503050406030204" pitchFamily="18" charset="0"/>
              </a:rPr>
              <a:t>razguljaetsja</a:t>
            </a:r>
            <a:r>
              <a:rPr lang="it-IT" sz="4000" i="1" dirty="0">
                <a:solidFill>
                  <a:srgbClr val="520103"/>
                </a:solidFill>
                <a:latin typeface="Cambria" panose="02040503050406030204" pitchFamily="18" charset="0"/>
              </a:rPr>
              <a:t> – Quando rasserena </a:t>
            </a:r>
            <a:br>
              <a:rPr lang="it-IT" i="1" dirty="0">
                <a:solidFill>
                  <a:srgbClr val="520103"/>
                </a:solidFill>
                <a:latin typeface="Cambria" panose="02040503050406030204" pitchFamily="18" charset="0"/>
              </a:rPr>
            </a:br>
            <a:r>
              <a:rPr lang="it-IT" sz="3600" dirty="0">
                <a:solidFill>
                  <a:srgbClr val="520103"/>
                </a:solidFill>
                <a:latin typeface="Cambria" panose="02040503050406030204" pitchFamily="18" charset="0"/>
              </a:rPr>
              <a:t>1956-1959</a:t>
            </a:r>
            <a:endParaRPr lang="it-IT" dirty="0">
              <a:solidFill>
                <a:srgbClr val="520103"/>
              </a:solidFill>
              <a:latin typeface="Cambria" panose="02040503050406030204" pitchFamily="18" charset="0"/>
            </a:endParaRPr>
          </a:p>
        </p:txBody>
      </p:sp>
      <p:sp>
        <p:nvSpPr>
          <p:cNvPr id="3" name="Segnaposto contenuto 2">
            <a:extLst>
              <a:ext uri="{FF2B5EF4-FFF2-40B4-BE49-F238E27FC236}">
                <a16:creationId xmlns:a16="http://schemas.microsoft.com/office/drawing/2014/main" id="{F563A122-7C38-5E46-914A-51A74C6E96C0}"/>
              </a:ext>
            </a:extLst>
          </p:cNvPr>
          <p:cNvSpPr>
            <a:spLocks noGrp="1"/>
          </p:cNvSpPr>
          <p:nvPr>
            <p:ph idx="1"/>
          </p:nvPr>
        </p:nvSpPr>
        <p:spPr>
          <a:xfrm>
            <a:off x="838200" y="1965691"/>
            <a:ext cx="10515600" cy="4351338"/>
          </a:xfrm>
        </p:spPr>
        <p:txBody>
          <a:bodyPr>
            <a:normAutofit/>
          </a:bodyPr>
          <a:lstStyle/>
          <a:p>
            <a:pPr algn="just">
              <a:lnSpc>
                <a:spcPct val="100000"/>
              </a:lnSpc>
            </a:pPr>
            <a:r>
              <a:rPr lang="it-IT" sz="2200" dirty="0">
                <a:latin typeface="Cambria" panose="02040503050406030204" pitchFamily="18" charset="0"/>
              </a:rPr>
              <a:t>Testamento letterario (41 poesie)</a:t>
            </a:r>
          </a:p>
          <a:p>
            <a:pPr algn="just">
              <a:lnSpc>
                <a:spcPct val="100000"/>
              </a:lnSpc>
            </a:pPr>
            <a:r>
              <a:rPr lang="it-IT" sz="2200" dirty="0">
                <a:latin typeface="Cambria" panose="02040503050406030204" pitchFamily="18" charset="0"/>
              </a:rPr>
              <a:t>Nuovo e intimo volto poetico: tono cordiale, accessibile</a:t>
            </a:r>
          </a:p>
          <a:p>
            <a:pPr algn="just">
              <a:lnSpc>
                <a:spcPct val="100000"/>
              </a:lnSpc>
            </a:pPr>
            <a:r>
              <a:rPr lang="it-IT" sz="2200" dirty="0">
                <a:latin typeface="Cambria" panose="02040503050406030204" pitchFamily="18" charset="0"/>
              </a:rPr>
              <a:t>Una “semplicità inaudita”</a:t>
            </a:r>
            <a:r>
              <a:rPr lang="ru-RU" sz="2200" dirty="0">
                <a:latin typeface="Cambria" panose="02040503050406030204" pitchFamily="18" charset="0"/>
              </a:rPr>
              <a:t> </a:t>
            </a:r>
            <a:r>
              <a:rPr lang="it-IT" sz="2200" dirty="0">
                <a:latin typeface="Cambria" panose="02040503050406030204" pitchFamily="18" charset="0"/>
              </a:rPr>
              <a:t>(</a:t>
            </a:r>
            <a:r>
              <a:rPr lang="it-IT" sz="2200" i="1" dirty="0" err="1">
                <a:latin typeface="Cambria" panose="02040503050406030204" pitchFamily="18" charset="0"/>
              </a:rPr>
              <a:t>Neslychannaja</a:t>
            </a:r>
            <a:r>
              <a:rPr lang="it-IT" sz="2200" i="1" dirty="0">
                <a:latin typeface="Cambria" panose="02040503050406030204" pitchFamily="18" charset="0"/>
              </a:rPr>
              <a:t> </a:t>
            </a:r>
            <a:r>
              <a:rPr lang="it-IT" sz="2200" i="1" dirty="0" err="1">
                <a:latin typeface="Cambria" panose="02040503050406030204" pitchFamily="18" charset="0"/>
              </a:rPr>
              <a:t>prostota</a:t>
            </a:r>
            <a:r>
              <a:rPr lang="it-IT" sz="2200" i="1" dirty="0">
                <a:latin typeface="Cambria" panose="02040503050406030204" pitchFamily="18" charset="0"/>
              </a:rPr>
              <a:t> - </a:t>
            </a:r>
            <a:r>
              <a:rPr lang="it-IT" sz="2200" i="1" dirty="0" err="1">
                <a:latin typeface="Cambria" panose="02040503050406030204" pitchFamily="18" charset="0"/>
              </a:rPr>
              <a:t>Volny</a:t>
            </a:r>
            <a:r>
              <a:rPr lang="it-IT" sz="2200" dirty="0">
                <a:latin typeface="Cambria" panose="02040503050406030204" pitchFamily="18" charset="0"/>
              </a:rPr>
              <a:t>)</a:t>
            </a:r>
          </a:p>
          <a:p>
            <a:pPr algn="just">
              <a:lnSpc>
                <a:spcPct val="100000"/>
              </a:lnSpc>
            </a:pPr>
            <a:r>
              <a:rPr lang="it-IT" sz="2200" dirty="0">
                <a:latin typeface="Cambria" panose="02040503050406030204" pitchFamily="18" charset="0"/>
              </a:rPr>
              <a:t>«L’oggetto del canto è e resta la Natura, la Vita: ma se un tempo questa natura veniva vista sulla falsariga di contorte equazioni verbali, e in esse veniva colto l’enigma della Vita, lasciando che i contorcimenti dell’anima guidassero la sintassi, tutto ciò non è più possibile. Allora la Natura diventa oggetto di acuta osservazione, di un’analisi limpida e serena». (De </a:t>
            </a:r>
            <a:r>
              <a:rPr lang="it-IT" sz="2200" dirty="0" err="1">
                <a:latin typeface="Cambria" panose="02040503050406030204" pitchFamily="18" charset="0"/>
              </a:rPr>
              <a:t>Michelis</a:t>
            </a:r>
            <a:r>
              <a:rPr lang="it-IT" sz="2200" dirty="0">
                <a:latin typeface="Cambria" panose="02040503050406030204" pitchFamily="18" charset="0"/>
              </a:rPr>
              <a:t>)</a:t>
            </a:r>
          </a:p>
          <a:p>
            <a:pPr algn="just">
              <a:lnSpc>
                <a:spcPct val="100000"/>
              </a:lnSpc>
            </a:pPr>
            <a:r>
              <a:rPr lang="it-IT" sz="2200" dirty="0">
                <a:latin typeface="Cambria" panose="02040503050406030204" pitchFamily="18" charset="0"/>
              </a:rPr>
              <a:t>«In ogni cosa voglio arrivare / fino all’essenza stessa» ( Vo </a:t>
            </a:r>
            <a:r>
              <a:rPr lang="it-IT" sz="2200" dirty="0" err="1">
                <a:latin typeface="Cambria" panose="02040503050406030204" pitchFamily="18" charset="0"/>
              </a:rPr>
              <a:t>vsem</a:t>
            </a:r>
            <a:r>
              <a:rPr lang="it-IT" sz="2200" dirty="0">
                <a:latin typeface="Cambria" panose="02040503050406030204" pitchFamily="18" charset="0"/>
              </a:rPr>
              <a:t> </a:t>
            </a:r>
            <a:r>
              <a:rPr lang="it-IT" sz="2200" dirty="0" err="1">
                <a:latin typeface="Cambria" panose="02040503050406030204" pitchFamily="18" charset="0"/>
              </a:rPr>
              <a:t>mne</a:t>
            </a:r>
            <a:r>
              <a:rPr lang="it-IT" sz="2200" dirty="0">
                <a:latin typeface="Cambria" panose="02040503050406030204" pitchFamily="18" charset="0"/>
              </a:rPr>
              <a:t> </a:t>
            </a:r>
            <a:r>
              <a:rPr lang="it-IT" sz="2200" dirty="0" err="1">
                <a:latin typeface="Cambria" panose="02040503050406030204" pitchFamily="18" charset="0"/>
              </a:rPr>
              <a:t>chočetsja</a:t>
            </a:r>
            <a:r>
              <a:rPr lang="it-IT" sz="2200" dirty="0">
                <a:latin typeface="Cambria" panose="02040503050406030204" pitchFamily="18" charset="0"/>
              </a:rPr>
              <a:t> </a:t>
            </a:r>
            <a:r>
              <a:rPr lang="it-IT" sz="2200" dirty="0" err="1">
                <a:latin typeface="Cambria" panose="02040503050406030204" pitchFamily="18" charset="0"/>
              </a:rPr>
              <a:t>dojti</a:t>
            </a:r>
            <a:r>
              <a:rPr lang="it-IT" sz="2200" dirty="0">
                <a:latin typeface="Cambria" panose="02040503050406030204" pitchFamily="18" charset="0"/>
              </a:rPr>
              <a:t> / do </a:t>
            </a:r>
            <a:r>
              <a:rPr lang="it-IT" sz="2200" dirty="0" err="1">
                <a:latin typeface="Cambria" panose="02040503050406030204" pitchFamily="18" charset="0"/>
              </a:rPr>
              <a:t>samoj</a:t>
            </a:r>
            <a:r>
              <a:rPr lang="it-IT" sz="2200" dirty="0">
                <a:latin typeface="Cambria" panose="02040503050406030204" pitchFamily="18" charset="0"/>
              </a:rPr>
              <a:t> suti)</a:t>
            </a:r>
          </a:p>
        </p:txBody>
      </p:sp>
    </p:spTree>
    <p:extLst>
      <p:ext uri="{BB962C8B-B14F-4D97-AF65-F5344CB8AC3E}">
        <p14:creationId xmlns:p14="http://schemas.microsoft.com/office/powerpoint/2010/main" val="4148259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148D9E-329D-B74C-9850-05D73317E540}"/>
              </a:ext>
            </a:extLst>
          </p:cNvPr>
          <p:cNvSpPr>
            <a:spLocks noGrp="1"/>
          </p:cNvSpPr>
          <p:nvPr>
            <p:ph idx="1"/>
          </p:nvPr>
        </p:nvSpPr>
        <p:spPr>
          <a:xfrm>
            <a:off x="1060939" y="140676"/>
            <a:ext cx="4677507" cy="4189517"/>
          </a:xfrm>
        </p:spPr>
        <p:txBody>
          <a:bodyPr>
            <a:noAutofit/>
          </a:bodyPr>
          <a:lstStyle/>
          <a:p>
            <a:pPr marL="0" indent="0">
              <a:lnSpc>
                <a:spcPct val="100000"/>
              </a:lnSpc>
              <a:spcBef>
                <a:spcPts val="400"/>
              </a:spcBef>
              <a:buNone/>
            </a:pPr>
            <a:r>
              <a:rPr lang="it-IT" sz="2400" b="1" i="1" dirty="0">
                <a:solidFill>
                  <a:srgbClr val="4F2304"/>
                </a:solidFill>
                <a:latin typeface="Cambria" panose="02040503050406030204" pitchFamily="18" charset="0"/>
              </a:rPr>
              <a:t>Essere rinomati non è bello</a:t>
            </a:r>
            <a:br>
              <a:rPr lang="it-IT" sz="2200" dirty="0">
                <a:latin typeface="Cambria" panose="02040503050406030204" pitchFamily="18" charset="0"/>
              </a:rPr>
            </a:br>
            <a:endParaRPr lang="it-IT" sz="2200" dirty="0">
              <a:latin typeface="Cambria" panose="02040503050406030204" pitchFamily="18" charset="0"/>
            </a:endParaRPr>
          </a:p>
          <a:p>
            <a:pPr marL="0" indent="0">
              <a:lnSpc>
                <a:spcPct val="100000"/>
              </a:lnSpc>
              <a:spcBef>
                <a:spcPts val="0"/>
              </a:spcBef>
              <a:buNone/>
            </a:pPr>
            <a:r>
              <a:rPr lang="it-IT" sz="2200" dirty="0">
                <a:latin typeface="Cambria" panose="02040503050406030204" pitchFamily="18" charset="0"/>
              </a:rPr>
              <a:t>Essere rinomati non è bello,</a:t>
            </a:r>
            <a:br>
              <a:rPr lang="it-IT" sz="2200" dirty="0">
                <a:latin typeface="Cambria" panose="02040503050406030204" pitchFamily="18" charset="0"/>
              </a:rPr>
            </a:br>
            <a:r>
              <a:rPr lang="it-IT" sz="2200" dirty="0">
                <a:latin typeface="Cambria" panose="02040503050406030204" pitchFamily="18" charset="0"/>
              </a:rPr>
              <a:t>non è così che ci si leva in alto.</a:t>
            </a:r>
            <a:br>
              <a:rPr lang="it-IT" sz="2200" dirty="0">
                <a:latin typeface="Cambria" panose="02040503050406030204" pitchFamily="18" charset="0"/>
              </a:rPr>
            </a:br>
            <a:r>
              <a:rPr lang="it-IT" sz="2200" dirty="0">
                <a:latin typeface="Cambria" panose="02040503050406030204" pitchFamily="18" charset="0"/>
              </a:rPr>
              <a:t>Non c’è bisogno di tenere archivi,</a:t>
            </a:r>
            <a:br>
              <a:rPr lang="it-IT" sz="2200" dirty="0">
                <a:latin typeface="Cambria" panose="02040503050406030204" pitchFamily="18" charset="0"/>
              </a:rPr>
            </a:br>
            <a:r>
              <a:rPr lang="it-IT" sz="2200" dirty="0">
                <a:latin typeface="Cambria" panose="02040503050406030204" pitchFamily="18" charset="0"/>
              </a:rPr>
              <a:t>di trepidare per i manoscritti.</a:t>
            </a:r>
          </a:p>
          <a:p>
            <a:pPr marL="0" indent="0">
              <a:lnSpc>
                <a:spcPct val="100000"/>
              </a:lnSpc>
              <a:buNone/>
            </a:pPr>
            <a:r>
              <a:rPr lang="it-IT" sz="2200" dirty="0">
                <a:latin typeface="Cambria" panose="02040503050406030204" pitchFamily="18" charset="0"/>
              </a:rPr>
              <a:t>Scopo della creazione è il restituirsi,</a:t>
            </a:r>
            <a:br>
              <a:rPr lang="it-IT" sz="2200" dirty="0">
                <a:latin typeface="Cambria" panose="02040503050406030204" pitchFamily="18" charset="0"/>
              </a:rPr>
            </a:br>
            <a:r>
              <a:rPr lang="it-IT" sz="2200" dirty="0">
                <a:latin typeface="Cambria" panose="02040503050406030204" pitchFamily="18" charset="0"/>
              </a:rPr>
              <a:t>non il clamore, non il gran successo.</a:t>
            </a:r>
            <a:br>
              <a:rPr lang="it-IT" sz="2200" dirty="0">
                <a:latin typeface="Cambria" panose="02040503050406030204" pitchFamily="18" charset="0"/>
              </a:rPr>
            </a:br>
            <a:r>
              <a:rPr lang="it-IT" sz="2200" dirty="0">
                <a:latin typeface="Cambria" panose="02040503050406030204" pitchFamily="18" charset="0"/>
              </a:rPr>
              <a:t>È vergognoso, non contando nulla,</a:t>
            </a:r>
            <a:br>
              <a:rPr lang="it-IT" sz="2200" dirty="0">
                <a:latin typeface="Cambria" panose="02040503050406030204" pitchFamily="18" charset="0"/>
              </a:rPr>
            </a:br>
            <a:r>
              <a:rPr lang="it-IT" sz="2200" dirty="0">
                <a:latin typeface="Cambria" panose="02040503050406030204" pitchFamily="18" charset="0"/>
              </a:rPr>
              <a:t>essere favola in bocca di tutti.</a:t>
            </a:r>
          </a:p>
          <a:p>
            <a:pPr marL="0" indent="0">
              <a:lnSpc>
                <a:spcPct val="100000"/>
              </a:lnSpc>
              <a:buNone/>
            </a:pPr>
            <a:r>
              <a:rPr lang="it-IT" sz="2200" dirty="0">
                <a:latin typeface="Cambria" panose="02040503050406030204" pitchFamily="18" charset="0"/>
              </a:rPr>
              <a:t>Ma occorre vivere senza impostura,</a:t>
            </a:r>
            <a:br>
              <a:rPr lang="it-IT" sz="2200" dirty="0">
                <a:latin typeface="Cambria" panose="02040503050406030204" pitchFamily="18" charset="0"/>
              </a:rPr>
            </a:br>
            <a:r>
              <a:rPr lang="it-IT" sz="2200" dirty="0">
                <a:latin typeface="Cambria" panose="02040503050406030204" pitchFamily="18" charset="0"/>
              </a:rPr>
              <a:t>vivere così da accattivarsi in fine</a:t>
            </a:r>
            <a:br>
              <a:rPr lang="it-IT" sz="2200" dirty="0">
                <a:latin typeface="Cambria" panose="02040503050406030204" pitchFamily="18" charset="0"/>
              </a:rPr>
            </a:br>
            <a:r>
              <a:rPr lang="it-IT" sz="2200" dirty="0">
                <a:latin typeface="Cambria" panose="02040503050406030204" pitchFamily="18" charset="0"/>
              </a:rPr>
              <a:t>l’amore dello spazio, da sentire</a:t>
            </a:r>
            <a:br>
              <a:rPr lang="it-IT" sz="2200" dirty="0">
                <a:latin typeface="Cambria" panose="02040503050406030204" pitchFamily="18" charset="0"/>
              </a:rPr>
            </a:br>
            <a:r>
              <a:rPr lang="it-IT" sz="2200" dirty="0">
                <a:latin typeface="Cambria" panose="02040503050406030204" pitchFamily="18" charset="0"/>
              </a:rPr>
              <a:t>il lontano richiamo del futuro.</a:t>
            </a:r>
          </a:p>
          <a:p>
            <a:pPr marL="0" indent="0">
              <a:lnSpc>
                <a:spcPct val="100000"/>
              </a:lnSpc>
              <a:buNone/>
            </a:pPr>
            <a:r>
              <a:rPr lang="it-IT" sz="2200" dirty="0">
                <a:latin typeface="Cambria" panose="02040503050406030204" pitchFamily="18" charset="0"/>
              </a:rPr>
              <a:t>Ed occorre lasciare le lacune</a:t>
            </a:r>
            <a:br>
              <a:rPr lang="it-IT" sz="2200" dirty="0">
                <a:latin typeface="Cambria" panose="02040503050406030204" pitchFamily="18" charset="0"/>
              </a:rPr>
            </a:br>
            <a:r>
              <a:rPr lang="it-IT" sz="2200" dirty="0">
                <a:latin typeface="Cambria" panose="02040503050406030204" pitchFamily="18" charset="0"/>
              </a:rPr>
              <a:t>nel destino, non già fra le carte,</a:t>
            </a:r>
            <a:br>
              <a:rPr lang="it-IT" sz="2200" dirty="0">
                <a:latin typeface="Cambria" panose="02040503050406030204" pitchFamily="18" charset="0"/>
              </a:rPr>
            </a:br>
            <a:r>
              <a:rPr lang="it-IT" sz="2200" dirty="0">
                <a:latin typeface="Cambria" panose="02040503050406030204" pitchFamily="18" charset="0"/>
              </a:rPr>
              <a:t>annotando sul margine i capitoli</a:t>
            </a:r>
            <a:br>
              <a:rPr lang="it-IT" sz="2200" dirty="0">
                <a:latin typeface="Cambria" panose="02040503050406030204" pitchFamily="18" charset="0"/>
              </a:rPr>
            </a:br>
            <a:r>
              <a:rPr lang="it-IT" sz="2200" dirty="0">
                <a:latin typeface="Cambria" panose="02040503050406030204" pitchFamily="18" charset="0"/>
              </a:rPr>
              <a:t>e i luoghi di tutta una vita.</a:t>
            </a:r>
          </a:p>
          <a:p>
            <a:pPr marL="0" indent="0">
              <a:buNone/>
            </a:pPr>
            <a:endParaRPr lang="it-IT" sz="2200" dirty="0">
              <a:latin typeface="Cambria" panose="02040503050406030204" pitchFamily="18" charset="0"/>
            </a:endParaRPr>
          </a:p>
        </p:txBody>
      </p:sp>
      <p:sp>
        <p:nvSpPr>
          <p:cNvPr id="4" name="CasellaDiTesto 3">
            <a:extLst>
              <a:ext uri="{FF2B5EF4-FFF2-40B4-BE49-F238E27FC236}">
                <a16:creationId xmlns:a16="http://schemas.microsoft.com/office/drawing/2014/main" id="{F4625E18-F93F-3B40-B49F-7081A77B7252}"/>
              </a:ext>
            </a:extLst>
          </p:cNvPr>
          <p:cNvSpPr txBox="1"/>
          <p:nvPr/>
        </p:nvSpPr>
        <p:spPr>
          <a:xfrm>
            <a:off x="6453555" y="843677"/>
            <a:ext cx="4835769" cy="5786199"/>
          </a:xfrm>
          <a:prstGeom prst="rect">
            <a:avLst/>
          </a:prstGeom>
          <a:noFill/>
        </p:spPr>
        <p:txBody>
          <a:bodyPr wrap="square" rtlCol="0">
            <a:spAutoFit/>
          </a:bodyPr>
          <a:lstStyle/>
          <a:p>
            <a:r>
              <a:rPr lang="it-IT" sz="2200" dirty="0">
                <a:latin typeface="Cambria" panose="02040503050406030204" pitchFamily="18" charset="0"/>
              </a:rPr>
              <a:t>Ed occorre tuffarsi nell’ignoto</a:t>
            </a:r>
            <a:br>
              <a:rPr lang="it-IT" sz="2200" dirty="0">
                <a:latin typeface="Cambria" panose="02040503050406030204" pitchFamily="18" charset="0"/>
              </a:rPr>
            </a:br>
            <a:r>
              <a:rPr lang="it-IT" sz="2200" dirty="0">
                <a:latin typeface="Cambria" panose="02040503050406030204" pitchFamily="18" charset="0"/>
              </a:rPr>
              <a:t>e nascondere in esso i propri passi,</a:t>
            </a:r>
            <a:br>
              <a:rPr lang="it-IT" sz="2200" dirty="0">
                <a:latin typeface="Cambria" panose="02040503050406030204" pitchFamily="18" charset="0"/>
              </a:rPr>
            </a:br>
            <a:r>
              <a:rPr lang="it-IT" sz="2200" dirty="0">
                <a:latin typeface="Cambria" panose="02040503050406030204" pitchFamily="18" charset="0"/>
              </a:rPr>
              <a:t>come si nasconde nella nebbia</a:t>
            </a:r>
            <a:br>
              <a:rPr lang="it-IT" sz="2200" dirty="0">
                <a:latin typeface="Cambria" panose="02040503050406030204" pitchFamily="18" charset="0"/>
              </a:rPr>
            </a:br>
            <a:r>
              <a:rPr lang="it-IT" sz="2200" dirty="0">
                <a:latin typeface="Cambria" panose="02040503050406030204" pitchFamily="18" charset="0"/>
              </a:rPr>
              <a:t>un luogo, quando vi discende il buio.</a:t>
            </a:r>
          </a:p>
          <a:p>
            <a:endParaRPr lang="it-IT" sz="2200" dirty="0">
              <a:latin typeface="Cambria" panose="02040503050406030204" pitchFamily="18" charset="0"/>
            </a:endParaRPr>
          </a:p>
          <a:p>
            <a:r>
              <a:rPr lang="it-IT" sz="2200" dirty="0">
                <a:latin typeface="Cambria" panose="02040503050406030204" pitchFamily="18" charset="0"/>
              </a:rPr>
              <a:t>Altri, seguendo le tue vive tracce,</a:t>
            </a:r>
            <a:br>
              <a:rPr lang="it-IT" sz="2200" dirty="0">
                <a:latin typeface="Cambria" panose="02040503050406030204" pitchFamily="18" charset="0"/>
              </a:rPr>
            </a:br>
            <a:r>
              <a:rPr lang="it-IT" sz="2200" dirty="0">
                <a:latin typeface="Cambria" panose="02040503050406030204" pitchFamily="18" charset="0"/>
              </a:rPr>
              <a:t>faranno la tua strada a palmo a palmo,</a:t>
            </a:r>
            <a:br>
              <a:rPr lang="it-IT" sz="2200" dirty="0">
                <a:latin typeface="Cambria" panose="02040503050406030204" pitchFamily="18" charset="0"/>
              </a:rPr>
            </a:br>
            <a:r>
              <a:rPr lang="it-IT" sz="2200" dirty="0">
                <a:latin typeface="Cambria" panose="02040503050406030204" pitchFamily="18" charset="0"/>
              </a:rPr>
              <a:t>ma non sei tu che devi sceverare</a:t>
            </a:r>
            <a:br>
              <a:rPr lang="it-IT" sz="2200" dirty="0">
                <a:latin typeface="Cambria" panose="02040503050406030204" pitchFamily="18" charset="0"/>
              </a:rPr>
            </a:br>
            <a:r>
              <a:rPr lang="it-IT" sz="2200" dirty="0">
                <a:latin typeface="Cambria" panose="02040503050406030204" pitchFamily="18" charset="0"/>
              </a:rPr>
              <a:t>dalla vittoria tutte le sconfitte.</a:t>
            </a:r>
          </a:p>
          <a:p>
            <a:endParaRPr lang="it-IT" sz="2200" dirty="0">
              <a:latin typeface="Cambria" panose="02040503050406030204" pitchFamily="18" charset="0"/>
            </a:endParaRPr>
          </a:p>
          <a:p>
            <a:r>
              <a:rPr lang="it-IT" sz="2200" dirty="0">
                <a:latin typeface="Cambria" panose="02040503050406030204" pitchFamily="18" charset="0"/>
              </a:rPr>
              <a:t>E non devi recedere d’un solo</a:t>
            </a:r>
            <a:br>
              <a:rPr lang="it-IT" sz="2200" dirty="0">
                <a:latin typeface="Cambria" panose="02040503050406030204" pitchFamily="18" charset="0"/>
              </a:rPr>
            </a:br>
            <a:r>
              <a:rPr lang="it-IT" sz="2200" dirty="0">
                <a:latin typeface="Cambria" panose="02040503050406030204" pitchFamily="18" charset="0"/>
              </a:rPr>
              <a:t>briciolo dalla tua persona umana,</a:t>
            </a:r>
            <a:br>
              <a:rPr lang="it-IT" sz="2200" dirty="0">
                <a:latin typeface="Cambria" panose="02040503050406030204" pitchFamily="18" charset="0"/>
              </a:rPr>
            </a:br>
            <a:r>
              <a:rPr lang="it-IT" sz="2200" dirty="0">
                <a:latin typeface="Cambria" panose="02040503050406030204" pitchFamily="18" charset="0"/>
              </a:rPr>
              <a:t>ma essere vivo, nient’altro che vivo,</a:t>
            </a:r>
            <a:br>
              <a:rPr lang="it-IT" sz="2200" dirty="0">
                <a:latin typeface="Cambria" panose="02040503050406030204" pitchFamily="18" charset="0"/>
              </a:rPr>
            </a:br>
            <a:r>
              <a:rPr lang="it-IT" sz="2200" dirty="0">
                <a:latin typeface="Cambria" panose="02040503050406030204" pitchFamily="18" charset="0"/>
              </a:rPr>
              <a:t>vivo e nient’altro sino alla fine.</a:t>
            </a:r>
          </a:p>
          <a:p>
            <a:endParaRPr lang="it-IT" sz="2200" dirty="0">
              <a:latin typeface="Cambria" panose="02040503050406030204" pitchFamily="18" charset="0"/>
            </a:endParaRPr>
          </a:p>
          <a:p>
            <a:pPr algn="r"/>
            <a:r>
              <a:rPr lang="it-IT" dirty="0">
                <a:latin typeface="Cambria" panose="02040503050406030204" pitchFamily="18" charset="0"/>
              </a:rPr>
              <a:t>Trad. di A.M. </a:t>
            </a:r>
            <a:r>
              <a:rPr lang="it-IT" dirty="0" err="1">
                <a:latin typeface="Cambria" panose="02040503050406030204" pitchFamily="18" charset="0"/>
              </a:rPr>
              <a:t>Ripellino</a:t>
            </a:r>
            <a:endParaRPr lang="it-IT" dirty="0">
              <a:latin typeface="Cambria" panose="02040503050406030204" pitchFamily="18" charset="0"/>
            </a:endParaRPr>
          </a:p>
          <a:p>
            <a:endParaRPr lang="it-IT" sz="2200" dirty="0">
              <a:latin typeface="Cambria" panose="02040503050406030204" pitchFamily="18" charset="0"/>
            </a:endParaRPr>
          </a:p>
        </p:txBody>
      </p:sp>
    </p:spTree>
    <p:extLst>
      <p:ext uri="{BB962C8B-B14F-4D97-AF65-F5344CB8AC3E}">
        <p14:creationId xmlns:p14="http://schemas.microsoft.com/office/powerpoint/2010/main" val="1296413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CDD6B54-A8F7-6245-86F4-E552D9898642}"/>
              </a:ext>
            </a:extLst>
          </p:cNvPr>
          <p:cNvSpPr>
            <a:spLocks noGrp="1"/>
          </p:cNvSpPr>
          <p:nvPr>
            <p:ph idx="1"/>
          </p:nvPr>
        </p:nvSpPr>
        <p:spPr>
          <a:xfrm>
            <a:off x="823546" y="685800"/>
            <a:ext cx="10325100" cy="5220219"/>
          </a:xfrm>
        </p:spPr>
        <p:txBody>
          <a:bodyPr>
            <a:normAutofit fontScale="92500"/>
          </a:bodyPr>
          <a:lstStyle/>
          <a:p>
            <a:pPr algn="just">
              <a:lnSpc>
                <a:spcPct val="130000"/>
              </a:lnSpc>
            </a:pPr>
            <a:r>
              <a:rPr lang="it-IT" sz="2400" dirty="0">
                <a:latin typeface="Cambria" panose="02040503050406030204" pitchFamily="18" charset="0"/>
              </a:rPr>
              <a:t>Il 20 ottobre 1952 Pasternak è ricoverato per un infarto all’ospedale </a:t>
            </a:r>
            <a:r>
              <a:rPr lang="it-IT" sz="2400" dirty="0" err="1">
                <a:latin typeface="Cambria" panose="02040503050406030204" pitchFamily="18" charset="0"/>
              </a:rPr>
              <a:t>Botkin</a:t>
            </a:r>
            <a:r>
              <a:rPr lang="it-IT" sz="2400" dirty="0">
                <a:latin typeface="Cambria" panose="02040503050406030204" pitchFamily="18" charset="0"/>
              </a:rPr>
              <a:t> di Mosca. Il 6 gennaio verrà dimesso.</a:t>
            </a:r>
          </a:p>
          <a:p>
            <a:pPr algn="just">
              <a:lnSpc>
                <a:spcPct val="130000"/>
              </a:lnSpc>
            </a:pPr>
            <a:r>
              <a:rPr lang="it-IT" sz="2400" dirty="0">
                <a:latin typeface="Cambria" panose="02040503050406030204" pitchFamily="18" charset="0"/>
              </a:rPr>
              <a:t> “Quando successe e mi portarono via, e quella sera per cinque ore rimasi dapprima nella sala d’accettazione e poi di notte in un corridoio di quel normale enorme e stracolmo ospedale cittadino, negli intervalli fra gli svenimenti e gli accessi di nausea e di vomito, mi sentivo prendere da una tale pace e beatitudine… Nell’istante che sembrava l’ultimo della mia vita, più che mai prima di allora volevo parlare con Dio, osannare ciò che è visibile, coglierlo e serbarlo”.</a:t>
            </a:r>
          </a:p>
          <a:p>
            <a:pPr marL="0" indent="0" algn="r">
              <a:lnSpc>
                <a:spcPct val="130000"/>
              </a:lnSpc>
              <a:spcBef>
                <a:spcPts val="0"/>
              </a:spcBef>
              <a:spcAft>
                <a:spcPts val="1200"/>
              </a:spcAft>
              <a:buNone/>
            </a:pPr>
            <a:r>
              <a:rPr lang="it-IT" sz="2200" dirty="0">
                <a:latin typeface="Cambria" panose="02040503050406030204" pitchFamily="18" charset="0"/>
              </a:rPr>
              <a:t>a Nina </a:t>
            </a:r>
            <a:r>
              <a:rPr lang="it-IT" sz="2200" dirty="0" err="1">
                <a:latin typeface="Cambria" panose="02040503050406030204" pitchFamily="18" charset="0"/>
              </a:rPr>
              <a:t>Tabidze</a:t>
            </a:r>
            <a:r>
              <a:rPr lang="it-IT" sz="2200" dirty="0">
                <a:latin typeface="Cambria" panose="02040503050406030204" pitchFamily="18" charset="0"/>
              </a:rPr>
              <a:t>, 17 gennaio del 1953</a:t>
            </a:r>
          </a:p>
          <a:p>
            <a:pPr algn="just">
              <a:lnSpc>
                <a:spcPct val="130000"/>
              </a:lnSpc>
              <a:spcBef>
                <a:spcPts val="0"/>
              </a:spcBef>
            </a:pPr>
            <a:r>
              <a:rPr lang="it-IT" sz="2400" dirty="0">
                <a:latin typeface="Cambria" panose="02040503050406030204" pitchFamily="18" charset="0"/>
              </a:rPr>
              <a:t>L’esperienza in ospedale sfocia, nel 1956, nella poesia </a:t>
            </a:r>
            <a:r>
              <a:rPr lang="it-IT" sz="2400" i="1" dirty="0">
                <a:latin typeface="Cambria" panose="02040503050406030204" pitchFamily="18" charset="0"/>
              </a:rPr>
              <a:t>All’ospedale</a:t>
            </a:r>
            <a:r>
              <a:rPr lang="ru-RU" sz="2400" i="1" dirty="0">
                <a:latin typeface="Cambria" panose="02040503050406030204" pitchFamily="18" charset="0"/>
              </a:rPr>
              <a:t> </a:t>
            </a:r>
            <a:r>
              <a:rPr lang="it-IT" sz="2400" dirty="0">
                <a:latin typeface="Cambria" panose="02040503050406030204" pitchFamily="18" charset="0"/>
              </a:rPr>
              <a:t>(</a:t>
            </a:r>
            <a:r>
              <a:rPr lang="it-IT" sz="2400" i="1" dirty="0">
                <a:latin typeface="Cambria" panose="02040503050406030204" pitchFamily="18" charset="0"/>
              </a:rPr>
              <a:t>Quando si rasserena</a:t>
            </a:r>
            <a:r>
              <a:rPr lang="it-IT" sz="2400" dirty="0">
                <a:latin typeface="Cambria" panose="02040503050406030204" pitchFamily="18" charset="0"/>
              </a:rPr>
              <a:t>)</a:t>
            </a:r>
            <a:endParaRPr lang="it-IT" sz="2400" i="1" dirty="0">
              <a:latin typeface="Cambria" panose="02040503050406030204" pitchFamily="18" charset="0"/>
            </a:endParaRPr>
          </a:p>
          <a:p>
            <a:pPr algn="just">
              <a:lnSpc>
                <a:spcPct val="130000"/>
              </a:lnSpc>
            </a:pPr>
            <a:endParaRPr lang="it-IT" sz="2200" dirty="0">
              <a:latin typeface="Cambria" panose="02040503050406030204" pitchFamily="18" charset="0"/>
            </a:endParaRPr>
          </a:p>
        </p:txBody>
      </p:sp>
    </p:spTree>
    <p:extLst>
      <p:ext uri="{BB962C8B-B14F-4D97-AF65-F5344CB8AC3E}">
        <p14:creationId xmlns:p14="http://schemas.microsoft.com/office/powerpoint/2010/main" val="123889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08B96A-B047-A742-AADB-852601B27DCB}"/>
              </a:ext>
            </a:extLst>
          </p:cNvPr>
          <p:cNvSpPr>
            <a:spLocks noGrp="1"/>
          </p:cNvSpPr>
          <p:nvPr>
            <p:ph type="title"/>
          </p:nvPr>
        </p:nvSpPr>
        <p:spPr>
          <a:xfrm>
            <a:off x="169333" y="1676401"/>
            <a:ext cx="3234267" cy="1608667"/>
          </a:xfrm>
        </p:spPr>
        <p:txBody>
          <a:bodyPr>
            <a:normAutofit/>
          </a:bodyPr>
          <a:lstStyle/>
          <a:p>
            <a:pPr algn="ctr">
              <a:spcBef>
                <a:spcPts val="1200"/>
              </a:spcBef>
              <a:spcAft>
                <a:spcPts val="1200"/>
              </a:spcAft>
            </a:pPr>
            <a:r>
              <a:rPr lang="it-IT" sz="3600" dirty="0" err="1">
                <a:solidFill>
                  <a:srgbClr val="520103"/>
                </a:solidFill>
                <a:latin typeface="Cambria" panose="02040503050406030204" pitchFamily="18" charset="0"/>
              </a:rPr>
              <a:t>Peredelkino</a:t>
            </a:r>
            <a:br>
              <a:rPr lang="it-IT" sz="3600" dirty="0">
                <a:solidFill>
                  <a:srgbClr val="520103"/>
                </a:solidFill>
                <a:latin typeface="Cambria" panose="02040503050406030204" pitchFamily="18" charset="0"/>
              </a:rPr>
            </a:br>
            <a:r>
              <a:rPr lang="it-IT" sz="2400" dirty="0">
                <a:solidFill>
                  <a:srgbClr val="520103"/>
                </a:solidFill>
                <a:latin typeface="Cambria" panose="02040503050406030204" pitchFamily="18" charset="0"/>
              </a:rPr>
              <a:t>Il villaggio degli scrittori</a:t>
            </a:r>
            <a:endParaRPr lang="it-IT" sz="3600" dirty="0">
              <a:solidFill>
                <a:srgbClr val="520103"/>
              </a:solidFill>
              <a:latin typeface="Cambria" panose="02040503050406030204" pitchFamily="18" charset="0"/>
            </a:endParaRPr>
          </a:p>
        </p:txBody>
      </p:sp>
      <p:pic>
        <p:nvPicPr>
          <p:cNvPr id="5" name="Segnaposto contenuto 4" descr="Immagine che contiene albero, esterni, casa&#10;&#10;Descrizione generata automaticamente">
            <a:extLst>
              <a:ext uri="{FF2B5EF4-FFF2-40B4-BE49-F238E27FC236}">
                <a16:creationId xmlns:a16="http://schemas.microsoft.com/office/drawing/2014/main" id="{9B23D670-CB5D-D746-9E21-9685BE58EFA8}"/>
              </a:ext>
            </a:extLst>
          </p:cNvPr>
          <p:cNvPicPr>
            <a:picLocks noGrp="1" noChangeAspect="1"/>
          </p:cNvPicPr>
          <p:nvPr>
            <p:ph idx="1"/>
          </p:nvPr>
        </p:nvPicPr>
        <p:blipFill>
          <a:blip r:embed="rId2"/>
          <a:stretch>
            <a:fillRect/>
          </a:stretch>
        </p:blipFill>
        <p:spPr>
          <a:xfrm>
            <a:off x="3403600" y="773917"/>
            <a:ext cx="8619067" cy="5580846"/>
          </a:xfrm>
        </p:spPr>
      </p:pic>
    </p:spTree>
    <p:extLst>
      <p:ext uri="{BB962C8B-B14F-4D97-AF65-F5344CB8AC3E}">
        <p14:creationId xmlns:p14="http://schemas.microsoft.com/office/powerpoint/2010/main" val="9587807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B449E1F8-54AF-7E4F-AEA8-24A2FFCA61F5}"/>
              </a:ext>
            </a:extLst>
          </p:cNvPr>
          <p:cNvSpPr>
            <a:spLocks noGrp="1"/>
          </p:cNvSpPr>
          <p:nvPr>
            <p:ph idx="1"/>
          </p:nvPr>
        </p:nvSpPr>
        <p:spPr>
          <a:xfrm>
            <a:off x="80543" y="425457"/>
            <a:ext cx="4432516" cy="5051716"/>
          </a:xfrm>
        </p:spPr>
        <p:txBody>
          <a:bodyPr>
            <a:noAutofit/>
          </a:bodyPr>
          <a:lstStyle/>
          <a:p>
            <a:pPr marL="0" indent="0" fontAlgn="base">
              <a:buNone/>
            </a:pPr>
            <a:r>
              <a:rPr lang="it-IT" sz="1600" dirty="0">
                <a:latin typeface="Cambria" panose="02040503050406030204" pitchFamily="18" charset="0"/>
              </a:rPr>
              <a:t>Restavano lì come davanti a una vetrina,</a:t>
            </a:r>
            <a:br>
              <a:rPr lang="it-IT" sz="1600" dirty="0">
                <a:latin typeface="Cambria" panose="02040503050406030204" pitchFamily="18" charset="0"/>
              </a:rPr>
            </a:br>
            <a:r>
              <a:rPr lang="it-IT" sz="1600" dirty="0">
                <a:latin typeface="Cambria" panose="02040503050406030204" pitchFamily="18" charset="0"/>
              </a:rPr>
              <a:t>dilagando su tutto il marciapiede.</a:t>
            </a:r>
            <a:br>
              <a:rPr lang="it-IT" sz="1600" dirty="0">
                <a:latin typeface="Cambria" panose="02040503050406030204" pitchFamily="18" charset="0"/>
              </a:rPr>
            </a:br>
            <a:r>
              <a:rPr lang="it-IT" sz="1600" dirty="0">
                <a:latin typeface="Cambria" panose="02040503050406030204" pitchFamily="18" charset="0"/>
              </a:rPr>
              <a:t>Poi la barella fu issata sulla macchina</a:t>
            </a:r>
            <a:br>
              <a:rPr lang="it-IT" sz="1600" dirty="0">
                <a:latin typeface="Cambria" panose="02040503050406030204" pitchFamily="18" charset="0"/>
              </a:rPr>
            </a:br>
            <a:r>
              <a:rPr lang="it-IT" sz="1600" dirty="0">
                <a:latin typeface="Cambria" panose="02040503050406030204" pitchFamily="18" charset="0"/>
              </a:rPr>
              <a:t>e balzò nella cabina il portantino.</a:t>
            </a:r>
          </a:p>
          <a:p>
            <a:pPr marL="0" indent="0" fontAlgn="base">
              <a:buNone/>
            </a:pPr>
            <a:r>
              <a:rPr lang="it-IT" sz="1600" dirty="0">
                <a:latin typeface="Cambria" panose="02040503050406030204" pitchFamily="18" charset="0"/>
              </a:rPr>
              <a:t>E il pronto soccorso sgusciando</a:t>
            </a:r>
            <a:br>
              <a:rPr lang="it-IT" sz="1600" dirty="0">
                <a:latin typeface="Cambria" panose="02040503050406030204" pitchFamily="18" charset="0"/>
              </a:rPr>
            </a:br>
            <a:r>
              <a:rPr lang="it-IT" sz="1600" dirty="0">
                <a:latin typeface="Cambria" panose="02040503050406030204" pitchFamily="18" charset="0"/>
              </a:rPr>
              <a:t>fra marciapiedi, posteggi, perdigiorno,</a:t>
            </a:r>
            <a:br>
              <a:rPr lang="it-IT" sz="1600" dirty="0">
                <a:latin typeface="Cambria" panose="02040503050406030204" pitchFamily="18" charset="0"/>
              </a:rPr>
            </a:br>
            <a:r>
              <a:rPr lang="it-IT" sz="1600" dirty="0">
                <a:latin typeface="Cambria" panose="02040503050406030204" pitchFamily="18" charset="0"/>
              </a:rPr>
              <a:t>e fra il trambusto della strada notturna,</a:t>
            </a:r>
            <a:br>
              <a:rPr lang="it-IT" sz="1600" dirty="0">
                <a:latin typeface="Cambria" panose="02040503050406030204" pitchFamily="18" charset="0"/>
              </a:rPr>
            </a:br>
            <a:r>
              <a:rPr lang="it-IT" sz="1600" dirty="0">
                <a:latin typeface="Cambria" panose="02040503050406030204" pitchFamily="18" charset="0"/>
              </a:rPr>
              <a:t>si tuffò con i fari nelle tenebre.</a:t>
            </a:r>
          </a:p>
          <a:p>
            <a:pPr marL="0" indent="0" fontAlgn="base">
              <a:buNone/>
            </a:pPr>
            <a:r>
              <a:rPr lang="it-IT" sz="1600" dirty="0">
                <a:latin typeface="Cambria" panose="02040503050406030204" pitchFamily="18" charset="0"/>
              </a:rPr>
              <a:t>Vigili, vie, visi</a:t>
            </a:r>
            <a:br>
              <a:rPr lang="it-IT" sz="1600" dirty="0">
                <a:latin typeface="Cambria" panose="02040503050406030204" pitchFamily="18" charset="0"/>
              </a:rPr>
            </a:br>
            <a:r>
              <a:rPr lang="it-IT" sz="1600" dirty="0">
                <a:latin typeface="Cambria" panose="02040503050406030204" pitchFamily="18" charset="0"/>
              </a:rPr>
              <a:t>balenarono alla luce del faro.</a:t>
            </a:r>
            <a:br>
              <a:rPr lang="it-IT" sz="1600" dirty="0">
                <a:latin typeface="Cambria" panose="02040503050406030204" pitchFamily="18" charset="0"/>
              </a:rPr>
            </a:br>
            <a:r>
              <a:rPr lang="it-IT" sz="1600" dirty="0">
                <a:latin typeface="Cambria" panose="02040503050406030204" pitchFamily="18" charset="0"/>
              </a:rPr>
              <a:t>Barcollava l’infermiera</a:t>
            </a:r>
            <a:br>
              <a:rPr lang="it-IT" sz="1600" dirty="0">
                <a:latin typeface="Cambria" panose="02040503050406030204" pitchFamily="18" charset="0"/>
              </a:rPr>
            </a:br>
            <a:r>
              <a:rPr lang="it-IT" sz="1600" dirty="0">
                <a:latin typeface="Cambria" panose="02040503050406030204" pitchFamily="18" charset="0"/>
              </a:rPr>
              <a:t>con la boccetta dell’ammoniaca.</a:t>
            </a:r>
          </a:p>
          <a:p>
            <a:pPr marL="0" indent="0" fontAlgn="base">
              <a:buNone/>
            </a:pPr>
            <a:r>
              <a:rPr lang="it-IT" sz="1600" dirty="0">
                <a:latin typeface="Cambria" panose="02040503050406030204" pitchFamily="18" charset="0"/>
              </a:rPr>
              <a:t>Pioveva e nella sala dell’accettazione</a:t>
            </a:r>
            <a:br>
              <a:rPr lang="it-IT" sz="1600" dirty="0">
                <a:latin typeface="Cambria" panose="02040503050406030204" pitchFamily="18" charset="0"/>
              </a:rPr>
            </a:br>
            <a:r>
              <a:rPr lang="it-IT" sz="1600" dirty="0">
                <a:latin typeface="Cambria" panose="02040503050406030204" pitchFamily="18" charset="0"/>
              </a:rPr>
              <a:t>squallidamente crosciava lo scolatoio,</a:t>
            </a:r>
            <a:br>
              <a:rPr lang="it-IT" sz="1600" dirty="0">
                <a:latin typeface="Cambria" panose="02040503050406030204" pitchFamily="18" charset="0"/>
              </a:rPr>
            </a:br>
            <a:r>
              <a:rPr lang="it-IT" sz="1600" dirty="0">
                <a:latin typeface="Cambria" panose="02040503050406030204" pitchFamily="18" charset="0"/>
              </a:rPr>
              <a:t>mentre una riga sotto l’altra</a:t>
            </a:r>
            <a:br>
              <a:rPr lang="it-IT" sz="1600" dirty="0">
                <a:latin typeface="Cambria" panose="02040503050406030204" pitchFamily="18" charset="0"/>
              </a:rPr>
            </a:br>
            <a:r>
              <a:rPr lang="it-IT" sz="1600" dirty="0">
                <a:latin typeface="Cambria" panose="02040503050406030204" pitchFamily="18" charset="0"/>
              </a:rPr>
              <a:t>scarabocchiavo il modulo.</a:t>
            </a:r>
          </a:p>
          <a:p>
            <a:pPr marL="0" indent="0" fontAlgn="base">
              <a:buNone/>
            </a:pPr>
            <a:r>
              <a:rPr lang="it-IT" sz="1600" dirty="0">
                <a:latin typeface="Cambria" panose="02040503050406030204" pitchFamily="18" charset="0"/>
              </a:rPr>
              <a:t>Lo sistemarono presso l’entrata.</a:t>
            </a:r>
            <a:br>
              <a:rPr lang="it-IT" sz="1600" dirty="0">
                <a:latin typeface="Cambria" panose="02040503050406030204" pitchFamily="18" charset="0"/>
              </a:rPr>
            </a:br>
            <a:r>
              <a:rPr lang="it-IT" sz="1600" dirty="0">
                <a:latin typeface="Cambria" panose="02040503050406030204" pitchFamily="18" charset="0"/>
              </a:rPr>
              <a:t>Tutto l’edificio era pieno.</a:t>
            </a:r>
            <a:br>
              <a:rPr lang="it-IT" sz="1600" dirty="0">
                <a:latin typeface="Cambria" panose="02040503050406030204" pitchFamily="18" charset="0"/>
              </a:rPr>
            </a:br>
            <a:r>
              <a:rPr lang="it-IT" sz="1600" dirty="0">
                <a:latin typeface="Cambria" panose="02040503050406030204" pitchFamily="18" charset="0"/>
              </a:rPr>
              <a:t>Esalazioni di iodio che stordivano,</a:t>
            </a:r>
            <a:br>
              <a:rPr lang="it-IT" sz="1600" dirty="0">
                <a:latin typeface="Cambria" panose="02040503050406030204" pitchFamily="18" charset="0"/>
              </a:rPr>
            </a:br>
            <a:r>
              <a:rPr lang="it-IT" sz="1600" dirty="0">
                <a:latin typeface="Cambria" panose="02040503050406030204" pitchFamily="18" charset="0"/>
              </a:rPr>
              <a:t>e, dalla strada, folate di vento alla finestra.</a:t>
            </a:r>
          </a:p>
          <a:p>
            <a:pPr marL="0" indent="0">
              <a:buNone/>
            </a:pPr>
            <a:endParaRPr lang="it-IT" sz="1600" dirty="0">
              <a:latin typeface="Cambria" panose="02040503050406030204" pitchFamily="18" charset="0"/>
            </a:endParaRPr>
          </a:p>
        </p:txBody>
      </p:sp>
      <p:sp>
        <p:nvSpPr>
          <p:cNvPr id="4" name="CasellaDiTesto 3">
            <a:extLst>
              <a:ext uri="{FF2B5EF4-FFF2-40B4-BE49-F238E27FC236}">
                <a16:creationId xmlns:a16="http://schemas.microsoft.com/office/drawing/2014/main" id="{DCE0342A-7D16-1344-A57E-5994FF4B6DAC}"/>
              </a:ext>
            </a:extLst>
          </p:cNvPr>
          <p:cNvSpPr txBox="1"/>
          <p:nvPr/>
        </p:nvSpPr>
        <p:spPr>
          <a:xfrm>
            <a:off x="8380179" y="385965"/>
            <a:ext cx="3731278" cy="5262979"/>
          </a:xfrm>
          <a:prstGeom prst="rect">
            <a:avLst/>
          </a:prstGeom>
          <a:noFill/>
        </p:spPr>
        <p:txBody>
          <a:bodyPr wrap="none" rtlCol="0">
            <a:spAutoFit/>
          </a:bodyPr>
          <a:lstStyle/>
          <a:p>
            <a:pPr fontAlgn="base"/>
            <a:r>
              <a:rPr lang="it-IT" sz="1600" dirty="0">
                <a:latin typeface="Cambria" panose="02040503050406030204" pitchFamily="18" charset="0"/>
              </a:rPr>
              <a:t>“O Signore, come sono perfette</a:t>
            </a:r>
            <a:br>
              <a:rPr lang="it-IT" sz="1600" dirty="0">
                <a:latin typeface="Cambria" panose="02040503050406030204" pitchFamily="18" charset="0"/>
              </a:rPr>
            </a:br>
            <a:r>
              <a:rPr lang="it-IT" sz="1600" dirty="0">
                <a:latin typeface="Cambria" panose="02040503050406030204" pitchFamily="18" charset="0"/>
              </a:rPr>
              <a:t>le tue azioni”, pensava il malato.</a:t>
            </a:r>
            <a:br>
              <a:rPr lang="it-IT" sz="1600" dirty="0">
                <a:latin typeface="Cambria" panose="02040503050406030204" pitchFamily="18" charset="0"/>
              </a:rPr>
            </a:br>
            <a:r>
              <a:rPr lang="it-IT" sz="1600" dirty="0">
                <a:latin typeface="Cambria" panose="02040503050406030204" pitchFamily="18" charset="0"/>
              </a:rPr>
              <a:t>“I letti e gli uomini, e le pareti,</a:t>
            </a:r>
            <a:br>
              <a:rPr lang="it-IT" sz="1600" dirty="0">
                <a:latin typeface="Cambria" panose="02040503050406030204" pitchFamily="18" charset="0"/>
              </a:rPr>
            </a:br>
            <a:r>
              <a:rPr lang="it-IT" sz="1600" dirty="0">
                <a:latin typeface="Cambria" panose="02040503050406030204" pitchFamily="18" charset="0"/>
              </a:rPr>
              <a:t>la notte della morte e la città di notte.</a:t>
            </a:r>
          </a:p>
          <a:p>
            <a:pPr fontAlgn="base"/>
            <a:endParaRPr lang="it-IT" sz="1600" dirty="0">
              <a:latin typeface="Cambria" panose="02040503050406030204" pitchFamily="18" charset="0"/>
            </a:endParaRPr>
          </a:p>
          <a:p>
            <a:pPr fontAlgn="base"/>
            <a:r>
              <a:rPr lang="it-IT" sz="1600" dirty="0">
                <a:latin typeface="Cambria" panose="02040503050406030204" pitchFamily="18" charset="0"/>
              </a:rPr>
              <a:t>Io ho preso una dose di sonnifero,</a:t>
            </a:r>
            <a:br>
              <a:rPr lang="it-IT" sz="1600" dirty="0">
                <a:latin typeface="Cambria" panose="02040503050406030204" pitchFamily="18" charset="0"/>
              </a:rPr>
            </a:br>
            <a:r>
              <a:rPr lang="it-IT" sz="1600" dirty="0">
                <a:latin typeface="Cambria" panose="02040503050406030204" pitchFamily="18" charset="0"/>
              </a:rPr>
              <a:t>e piango tormentando il fazzoletto.</a:t>
            </a:r>
            <a:br>
              <a:rPr lang="it-IT" sz="1600" dirty="0">
                <a:latin typeface="Cambria" panose="02040503050406030204" pitchFamily="18" charset="0"/>
              </a:rPr>
            </a:br>
            <a:r>
              <a:rPr lang="it-IT" sz="1600" dirty="0">
                <a:latin typeface="Cambria" panose="02040503050406030204" pitchFamily="18" charset="0"/>
              </a:rPr>
              <a:t>O Dio, lacrime d’emozione</a:t>
            </a:r>
            <a:br>
              <a:rPr lang="it-IT" sz="1600" dirty="0">
                <a:latin typeface="Cambria" panose="02040503050406030204" pitchFamily="18" charset="0"/>
              </a:rPr>
            </a:br>
            <a:r>
              <a:rPr lang="it-IT" sz="1600" dirty="0">
                <a:latin typeface="Cambria" panose="02040503050406030204" pitchFamily="18" charset="0"/>
              </a:rPr>
              <a:t>m’impediscono di vederti.</a:t>
            </a:r>
          </a:p>
          <a:p>
            <a:pPr fontAlgn="base"/>
            <a:endParaRPr lang="it-IT" sz="1600" dirty="0">
              <a:latin typeface="Cambria" panose="02040503050406030204" pitchFamily="18" charset="0"/>
            </a:endParaRPr>
          </a:p>
          <a:p>
            <a:pPr fontAlgn="base"/>
            <a:r>
              <a:rPr lang="it-IT" sz="1600" dirty="0">
                <a:latin typeface="Cambria" panose="02040503050406030204" pitchFamily="18" charset="0"/>
              </a:rPr>
              <a:t>M’è dolce, alla luce opaca</a:t>
            </a:r>
            <a:br>
              <a:rPr lang="it-IT" sz="1600" dirty="0">
                <a:latin typeface="Cambria" panose="02040503050406030204" pitchFamily="18" charset="0"/>
              </a:rPr>
            </a:br>
            <a:r>
              <a:rPr lang="it-IT" sz="1600" dirty="0">
                <a:latin typeface="Cambria" panose="02040503050406030204" pitchFamily="18" charset="0"/>
              </a:rPr>
              <a:t>che cade appena sul letto,</a:t>
            </a:r>
            <a:br>
              <a:rPr lang="it-IT" sz="1600" dirty="0">
                <a:latin typeface="Cambria" panose="02040503050406030204" pitchFamily="18" charset="0"/>
              </a:rPr>
            </a:br>
            <a:r>
              <a:rPr lang="it-IT" sz="1600" dirty="0">
                <a:latin typeface="Cambria" panose="02040503050406030204" pitchFamily="18" charset="0"/>
              </a:rPr>
              <a:t>riconoscere me e la mia sorte</a:t>
            </a:r>
            <a:br>
              <a:rPr lang="it-IT" sz="1600" dirty="0">
                <a:latin typeface="Cambria" panose="02040503050406030204" pitchFamily="18" charset="0"/>
              </a:rPr>
            </a:br>
            <a:r>
              <a:rPr lang="it-IT" sz="1600" dirty="0">
                <a:latin typeface="Cambria" panose="02040503050406030204" pitchFamily="18" charset="0"/>
              </a:rPr>
              <a:t>come un inestimabile dono.</a:t>
            </a:r>
          </a:p>
          <a:p>
            <a:pPr fontAlgn="base"/>
            <a:endParaRPr lang="it-IT" sz="1600" dirty="0">
              <a:latin typeface="Cambria" panose="02040503050406030204" pitchFamily="18" charset="0"/>
            </a:endParaRPr>
          </a:p>
          <a:p>
            <a:pPr fontAlgn="base"/>
            <a:r>
              <a:rPr lang="it-IT" sz="1600" dirty="0">
                <a:latin typeface="Cambria" panose="02040503050406030204" pitchFamily="18" charset="0"/>
              </a:rPr>
              <a:t>Morendo in un letto d’ospedale,</a:t>
            </a:r>
            <a:br>
              <a:rPr lang="it-IT" sz="1600" dirty="0">
                <a:latin typeface="Cambria" panose="02040503050406030204" pitchFamily="18" charset="0"/>
              </a:rPr>
            </a:br>
            <a:r>
              <a:rPr lang="it-IT" sz="1600" dirty="0">
                <a:latin typeface="Cambria" panose="02040503050406030204" pitchFamily="18" charset="0"/>
              </a:rPr>
              <a:t>sento il calore delle tue mani.</a:t>
            </a:r>
            <a:br>
              <a:rPr lang="it-IT" sz="1600" dirty="0">
                <a:latin typeface="Cambria" panose="02040503050406030204" pitchFamily="18" charset="0"/>
              </a:rPr>
            </a:br>
            <a:r>
              <a:rPr lang="it-IT" sz="1600" dirty="0">
                <a:latin typeface="Cambria" panose="02040503050406030204" pitchFamily="18" charset="0"/>
              </a:rPr>
              <a:t>Mi tieni come un tuo prodotto,</a:t>
            </a:r>
            <a:br>
              <a:rPr lang="it-IT" sz="1600" dirty="0">
                <a:latin typeface="Cambria" panose="02040503050406030204" pitchFamily="18" charset="0"/>
              </a:rPr>
            </a:br>
            <a:r>
              <a:rPr lang="it-IT" sz="1600" dirty="0">
                <a:latin typeface="Cambria" panose="02040503050406030204" pitchFamily="18" charset="0"/>
              </a:rPr>
              <a:t>e mi riponi come un anello nell’astuccio”.</a:t>
            </a:r>
          </a:p>
          <a:p>
            <a:pPr fontAlgn="base"/>
            <a:endParaRPr lang="it-IT" sz="1600" dirty="0">
              <a:latin typeface="Cambria" panose="02040503050406030204" pitchFamily="18" charset="0"/>
            </a:endParaRPr>
          </a:p>
          <a:p>
            <a:endParaRPr lang="it-IT" sz="1600" dirty="0">
              <a:latin typeface="Cambria" panose="02040503050406030204" pitchFamily="18" charset="0"/>
            </a:endParaRPr>
          </a:p>
        </p:txBody>
      </p:sp>
      <p:sp>
        <p:nvSpPr>
          <p:cNvPr id="5" name="CasellaDiTesto 4">
            <a:extLst>
              <a:ext uri="{FF2B5EF4-FFF2-40B4-BE49-F238E27FC236}">
                <a16:creationId xmlns:a16="http://schemas.microsoft.com/office/drawing/2014/main" id="{6E84C46D-9281-F949-BC9F-45751F02F334}"/>
              </a:ext>
            </a:extLst>
          </p:cNvPr>
          <p:cNvSpPr txBox="1"/>
          <p:nvPr/>
        </p:nvSpPr>
        <p:spPr>
          <a:xfrm>
            <a:off x="3811821" y="425457"/>
            <a:ext cx="4648901" cy="4770537"/>
          </a:xfrm>
          <a:prstGeom prst="rect">
            <a:avLst/>
          </a:prstGeom>
          <a:noFill/>
        </p:spPr>
        <p:txBody>
          <a:bodyPr wrap="none" rtlCol="0">
            <a:spAutoFit/>
          </a:bodyPr>
          <a:lstStyle/>
          <a:p>
            <a:pPr fontAlgn="base"/>
            <a:r>
              <a:rPr lang="it-IT" sz="1600" dirty="0">
                <a:latin typeface="Cambria" panose="02040503050406030204" pitchFamily="18" charset="0"/>
              </a:rPr>
              <a:t>La finestra ritagliava in un quadrato</a:t>
            </a:r>
            <a:br>
              <a:rPr lang="it-IT" sz="1600" dirty="0">
                <a:latin typeface="Cambria" panose="02040503050406030204" pitchFamily="18" charset="0"/>
              </a:rPr>
            </a:br>
            <a:r>
              <a:rPr lang="it-IT" sz="1600" dirty="0">
                <a:latin typeface="Cambria" panose="02040503050406030204" pitchFamily="18" charset="0"/>
              </a:rPr>
              <a:t>una parte del giardino e un lembo di cielo.</a:t>
            </a:r>
            <a:br>
              <a:rPr lang="it-IT" sz="1600" dirty="0">
                <a:latin typeface="Cambria" panose="02040503050406030204" pitchFamily="18" charset="0"/>
              </a:rPr>
            </a:br>
            <a:r>
              <a:rPr lang="it-IT" sz="1600" dirty="0">
                <a:latin typeface="Cambria" panose="02040503050406030204" pitchFamily="18" charset="0"/>
              </a:rPr>
              <a:t>Alle corsie, all’impiantito, ai camici</a:t>
            </a:r>
            <a:br>
              <a:rPr lang="it-IT" sz="1600" dirty="0">
                <a:latin typeface="Cambria" panose="02040503050406030204" pitchFamily="18" charset="0"/>
              </a:rPr>
            </a:br>
            <a:r>
              <a:rPr lang="it-IT" sz="1600" dirty="0">
                <a:latin typeface="Cambria" panose="02040503050406030204" pitchFamily="18" charset="0"/>
              </a:rPr>
              <a:t>s’abituava lo sguardo il nuovo arrivato.</a:t>
            </a:r>
          </a:p>
          <a:p>
            <a:pPr fontAlgn="base"/>
            <a:endParaRPr lang="it-IT" sz="1600" dirty="0">
              <a:latin typeface="Cambria" panose="02040503050406030204" pitchFamily="18" charset="0"/>
            </a:endParaRPr>
          </a:p>
          <a:p>
            <a:pPr fontAlgn="base"/>
            <a:r>
              <a:rPr lang="it-IT" sz="1600" dirty="0">
                <a:latin typeface="Cambria" panose="02040503050406030204" pitchFamily="18" charset="0"/>
              </a:rPr>
              <a:t>Quando, d’un tratto, dalle domande dell’infermiera,</a:t>
            </a:r>
            <a:br>
              <a:rPr lang="it-IT" sz="1600" dirty="0">
                <a:latin typeface="Cambria" panose="02040503050406030204" pitchFamily="18" charset="0"/>
              </a:rPr>
            </a:br>
            <a:r>
              <a:rPr lang="it-IT" sz="1600" dirty="0">
                <a:latin typeface="Cambria" panose="02040503050406030204" pitchFamily="18" charset="0"/>
              </a:rPr>
              <a:t>da quel suo scuotere la testa,</a:t>
            </a:r>
            <a:br>
              <a:rPr lang="it-IT" sz="1600" dirty="0">
                <a:latin typeface="Cambria" panose="02040503050406030204" pitchFamily="18" charset="0"/>
              </a:rPr>
            </a:br>
            <a:r>
              <a:rPr lang="it-IT" sz="1600" dirty="0">
                <a:latin typeface="Cambria" panose="02040503050406030204" pitchFamily="18" charset="0"/>
              </a:rPr>
              <a:t>capì che da quella storia</a:t>
            </a:r>
            <a:br>
              <a:rPr lang="it-IT" sz="1600" dirty="0">
                <a:latin typeface="Cambria" panose="02040503050406030204" pitchFamily="18" charset="0"/>
              </a:rPr>
            </a:br>
            <a:r>
              <a:rPr lang="it-IT" sz="1600" dirty="0">
                <a:latin typeface="Cambria" panose="02040503050406030204" pitchFamily="18" charset="0"/>
              </a:rPr>
              <a:t>difficilmente sarebbe uscito vivo.</a:t>
            </a:r>
          </a:p>
          <a:p>
            <a:pPr fontAlgn="base"/>
            <a:endParaRPr lang="it-IT" sz="1600" dirty="0">
              <a:latin typeface="Cambria" panose="02040503050406030204" pitchFamily="18" charset="0"/>
            </a:endParaRPr>
          </a:p>
          <a:p>
            <a:pPr fontAlgn="base"/>
            <a:r>
              <a:rPr lang="it-IT" sz="1600" dirty="0">
                <a:latin typeface="Cambria" panose="02040503050406030204" pitchFamily="18" charset="0"/>
              </a:rPr>
              <a:t>Allora dette uno sguardo grato</a:t>
            </a:r>
            <a:br>
              <a:rPr lang="it-IT" sz="1600" dirty="0">
                <a:latin typeface="Cambria" panose="02040503050406030204" pitchFamily="18" charset="0"/>
              </a:rPr>
            </a:br>
            <a:r>
              <a:rPr lang="it-IT" sz="1600" dirty="0">
                <a:latin typeface="Cambria" panose="02040503050406030204" pitchFamily="18" charset="0"/>
              </a:rPr>
              <a:t>alla finestra dietro cui il muro</a:t>
            </a:r>
            <a:br>
              <a:rPr lang="it-IT" sz="1600" dirty="0">
                <a:latin typeface="Cambria" panose="02040503050406030204" pitchFamily="18" charset="0"/>
              </a:rPr>
            </a:br>
            <a:r>
              <a:rPr lang="it-IT" sz="1600" dirty="0">
                <a:latin typeface="Cambria" panose="02040503050406030204" pitchFamily="18" charset="0"/>
              </a:rPr>
              <a:t>era come illuminato</a:t>
            </a:r>
            <a:br>
              <a:rPr lang="it-IT" sz="1600" dirty="0">
                <a:latin typeface="Cambria" panose="02040503050406030204" pitchFamily="18" charset="0"/>
              </a:rPr>
            </a:br>
            <a:r>
              <a:rPr lang="it-IT" sz="1600" dirty="0">
                <a:latin typeface="Cambria" panose="02040503050406030204" pitchFamily="18" charset="0"/>
              </a:rPr>
              <a:t>d’una scintilla d’incendio dalla città</a:t>
            </a:r>
          </a:p>
          <a:p>
            <a:endParaRPr lang="it-IT" sz="1600" dirty="0"/>
          </a:p>
          <a:p>
            <a:r>
              <a:rPr lang="it-IT" sz="1600" dirty="0">
                <a:latin typeface="Cambria" panose="02040503050406030204" pitchFamily="18" charset="0"/>
              </a:rPr>
              <a:t>Là, nel bagliore, rosseggiava la barriera,</a:t>
            </a:r>
            <a:br>
              <a:rPr lang="it-IT" sz="1600" dirty="0">
                <a:latin typeface="Cambria" panose="02040503050406030204" pitchFamily="18" charset="0"/>
              </a:rPr>
            </a:br>
            <a:r>
              <a:rPr lang="it-IT" sz="1600" dirty="0">
                <a:latin typeface="Cambria" panose="02040503050406030204" pitchFamily="18" charset="0"/>
              </a:rPr>
              <a:t>e nel riverbero della città, un acero</a:t>
            </a:r>
            <a:br>
              <a:rPr lang="it-IT" sz="1600" dirty="0">
                <a:latin typeface="Cambria" panose="02040503050406030204" pitchFamily="18" charset="0"/>
              </a:rPr>
            </a:br>
            <a:r>
              <a:rPr lang="it-IT" sz="1600" dirty="0">
                <a:latin typeface="Cambria" panose="02040503050406030204" pitchFamily="18" charset="0"/>
              </a:rPr>
              <a:t>con un ramo contorto si sprofondava</a:t>
            </a:r>
            <a:br>
              <a:rPr lang="it-IT" sz="1600" dirty="0">
                <a:latin typeface="Cambria" panose="02040503050406030204" pitchFamily="18" charset="0"/>
              </a:rPr>
            </a:br>
            <a:r>
              <a:rPr lang="it-IT" sz="1600" dirty="0">
                <a:latin typeface="Cambria" panose="02040503050406030204" pitchFamily="18" charset="0"/>
              </a:rPr>
              <a:t>davanti al malato in un inchino d’addio</a:t>
            </a:r>
            <a:endParaRPr lang="it-IT" sz="1600" dirty="0"/>
          </a:p>
        </p:txBody>
      </p:sp>
      <p:sp>
        <p:nvSpPr>
          <p:cNvPr id="6" name="CasellaDiTesto 5">
            <a:extLst>
              <a:ext uri="{FF2B5EF4-FFF2-40B4-BE49-F238E27FC236}">
                <a16:creationId xmlns:a16="http://schemas.microsoft.com/office/drawing/2014/main" id="{5EB1ACAF-6AF2-3745-943F-99FC6C35E138}"/>
              </a:ext>
            </a:extLst>
          </p:cNvPr>
          <p:cNvSpPr txBox="1"/>
          <p:nvPr/>
        </p:nvSpPr>
        <p:spPr>
          <a:xfrm>
            <a:off x="6226684" y="5558701"/>
            <a:ext cx="5212902" cy="646331"/>
          </a:xfrm>
          <a:prstGeom prst="rect">
            <a:avLst/>
          </a:prstGeom>
          <a:noFill/>
        </p:spPr>
        <p:txBody>
          <a:bodyPr wrap="none" rtlCol="0">
            <a:spAutoFit/>
          </a:bodyPr>
          <a:lstStyle/>
          <a:p>
            <a:pPr algn="r"/>
            <a:r>
              <a:rPr lang="it-IT" sz="3600" i="1">
                <a:solidFill>
                  <a:srgbClr val="520103"/>
                </a:solidFill>
                <a:latin typeface="Cambria" panose="02040503050406030204" pitchFamily="18" charset="0"/>
              </a:rPr>
              <a:t>All’ospedale</a:t>
            </a:r>
            <a:r>
              <a:rPr lang="it-IT" sz="3600">
                <a:solidFill>
                  <a:srgbClr val="520103"/>
                </a:solidFill>
                <a:latin typeface="Cambria" panose="02040503050406030204" pitchFamily="18" charset="0"/>
              </a:rPr>
              <a:t> (</a:t>
            </a:r>
            <a:r>
              <a:rPr lang="ru-RU" sz="3600" i="1">
                <a:solidFill>
                  <a:srgbClr val="520103"/>
                </a:solidFill>
                <a:latin typeface="Cambria" panose="02040503050406030204" pitchFamily="18" charset="0"/>
              </a:rPr>
              <a:t>В больнице</a:t>
            </a:r>
            <a:r>
              <a:rPr lang="ru-RU" sz="3600">
                <a:solidFill>
                  <a:srgbClr val="520103"/>
                </a:solidFill>
                <a:latin typeface="Cambria" panose="02040503050406030204" pitchFamily="18" charset="0"/>
              </a:rPr>
              <a:t>)</a:t>
            </a:r>
            <a:endParaRPr lang="it-IT" sz="3600">
              <a:solidFill>
                <a:srgbClr val="520103"/>
              </a:solidFill>
              <a:latin typeface="Cambria" panose="02040503050406030204" pitchFamily="18" charset="0"/>
            </a:endParaRPr>
          </a:p>
        </p:txBody>
      </p:sp>
    </p:spTree>
    <p:extLst>
      <p:ext uri="{BB962C8B-B14F-4D97-AF65-F5344CB8AC3E}">
        <p14:creationId xmlns:p14="http://schemas.microsoft.com/office/powerpoint/2010/main" val="1813972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64232E9-3453-564D-99D5-2C39B5524888}"/>
              </a:ext>
            </a:extLst>
          </p:cNvPr>
          <p:cNvSpPr>
            <a:spLocks noGrp="1"/>
          </p:cNvSpPr>
          <p:nvPr>
            <p:ph idx="1"/>
          </p:nvPr>
        </p:nvSpPr>
        <p:spPr>
          <a:xfrm>
            <a:off x="838200" y="1001166"/>
            <a:ext cx="10515600" cy="4351338"/>
          </a:xfrm>
        </p:spPr>
        <p:txBody>
          <a:bodyPr/>
          <a:lstStyle/>
          <a:p>
            <a:pPr marL="0" indent="0" algn="just">
              <a:lnSpc>
                <a:spcPct val="100000"/>
              </a:lnSpc>
              <a:buNone/>
            </a:pPr>
            <a:r>
              <a:rPr lang="it-IT" sz="2400" dirty="0">
                <a:latin typeface="Cambria" panose="02040503050406030204" pitchFamily="18" charset="0"/>
              </a:rPr>
              <a:t>«La sua poesia è soprattutto una grande asserzione di fede nella vita. […] Pasternak si rivela sin dalla prima raccolta poeta terrestre, avido di assaporare le suggestioni del mondo, pieno di aperta gaiezza e di slancio vitale»</a:t>
            </a:r>
          </a:p>
          <a:p>
            <a:pPr marL="0" indent="0" algn="r">
              <a:buNone/>
            </a:pPr>
            <a:r>
              <a:rPr lang="it-IT" sz="2000" dirty="0">
                <a:latin typeface="Cambria" panose="02040503050406030204" pitchFamily="18" charset="0"/>
              </a:rPr>
              <a:t>A. M. </a:t>
            </a:r>
            <a:r>
              <a:rPr lang="it-IT" sz="2000" dirty="0" err="1">
                <a:latin typeface="Cambria" panose="02040503050406030204" pitchFamily="18" charset="0"/>
              </a:rPr>
              <a:t>Ripellino</a:t>
            </a:r>
            <a:endParaRPr lang="it-IT" sz="2000" dirty="0">
              <a:latin typeface="Cambria" panose="02040503050406030204" pitchFamily="18" charset="0"/>
            </a:endParaRPr>
          </a:p>
          <a:p>
            <a:pPr marL="0" indent="0" algn="ctr">
              <a:buNone/>
            </a:pPr>
            <a:endParaRPr lang="it-IT" sz="2000" dirty="0">
              <a:latin typeface="Cambria" panose="02040503050406030204" pitchFamily="18" charset="0"/>
            </a:endParaRPr>
          </a:p>
          <a:p>
            <a:pPr marL="0" indent="0" algn="ctr">
              <a:buNone/>
            </a:pPr>
            <a:r>
              <a:rPr lang="it-IT" sz="2200" dirty="0">
                <a:latin typeface="Cambria" panose="02040503050406030204" pitchFamily="18" charset="0"/>
              </a:rPr>
              <a:t>Quand’io mi stanco per il vaniloquio</a:t>
            </a:r>
          </a:p>
          <a:p>
            <a:pPr marL="0" indent="0" algn="ctr">
              <a:buNone/>
            </a:pPr>
            <a:r>
              <a:rPr lang="it-IT" sz="2200" dirty="0">
                <a:latin typeface="Cambria" panose="02040503050406030204" pitchFamily="18" charset="0"/>
              </a:rPr>
              <a:t>degli adulatori che ronzano in tutti i secoli,</a:t>
            </a:r>
          </a:p>
          <a:p>
            <a:pPr marL="0" indent="0" algn="ctr">
              <a:buNone/>
            </a:pPr>
            <a:r>
              <a:rPr lang="it-IT" sz="2200" dirty="0">
                <a:latin typeface="Cambria" panose="02040503050406030204" pitchFamily="18" charset="0"/>
              </a:rPr>
              <a:t>voglio, come un sogno alla luce del sole,</a:t>
            </a:r>
          </a:p>
          <a:p>
            <a:pPr marL="0" indent="0" algn="ctr">
              <a:buNone/>
            </a:pPr>
            <a:r>
              <a:rPr lang="it-IT" sz="2200" dirty="0">
                <a:latin typeface="Cambria" panose="02040503050406030204" pitchFamily="18" charset="0"/>
              </a:rPr>
              <a:t>rammentare la vita e rimirarla in volto.</a:t>
            </a:r>
          </a:p>
          <a:p>
            <a:pPr marL="0" indent="0" algn="ctr">
              <a:spcBef>
                <a:spcPts val="2000"/>
              </a:spcBef>
              <a:spcAft>
                <a:spcPts val="1200"/>
              </a:spcAft>
              <a:buNone/>
            </a:pPr>
            <a:r>
              <a:rPr lang="it-IT" sz="2000" dirty="0">
                <a:latin typeface="Cambria" panose="02040503050406030204" pitchFamily="18" charset="0"/>
              </a:rPr>
              <a:t>da </a:t>
            </a:r>
            <a:r>
              <a:rPr lang="it-IT" sz="2000" i="1" dirty="0">
                <a:latin typeface="Cambria" panose="02040503050406030204" pitchFamily="18" charset="0"/>
              </a:rPr>
              <a:t>Seconda nascita</a:t>
            </a:r>
            <a:r>
              <a:rPr lang="it-IT" sz="2000" dirty="0">
                <a:latin typeface="Cambria" panose="02040503050406030204" pitchFamily="18" charset="0"/>
              </a:rPr>
              <a:t>, 1931</a:t>
            </a:r>
          </a:p>
        </p:txBody>
      </p:sp>
    </p:spTree>
    <p:extLst>
      <p:ext uri="{BB962C8B-B14F-4D97-AF65-F5344CB8AC3E}">
        <p14:creationId xmlns:p14="http://schemas.microsoft.com/office/powerpoint/2010/main" val="1577052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193E1B0-7110-554C-9EB5-BC8180D45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0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895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4BFCCA3-6F43-F444-9EF0-C4FD8FB50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67" y="1058728"/>
            <a:ext cx="7255933" cy="4740543"/>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EBFEF804-F282-A34D-89FD-C4E6A760A8AC}"/>
              </a:ext>
            </a:extLst>
          </p:cNvPr>
          <p:cNvSpPr txBox="1"/>
          <p:nvPr/>
        </p:nvSpPr>
        <p:spPr>
          <a:xfrm>
            <a:off x="7636932" y="2404533"/>
            <a:ext cx="4419601" cy="1107996"/>
          </a:xfrm>
          <a:prstGeom prst="rect">
            <a:avLst/>
          </a:prstGeom>
          <a:noFill/>
        </p:spPr>
        <p:txBody>
          <a:bodyPr wrap="square" rtlCol="0">
            <a:spAutoFit/>
          </a:bodyPr>
          <a:lstStyle/>
          <a:p>
            <a:pPr algn="just"/>
            <a:r>
              <a:rPr lang="it-IT" sz="2200">
                <a:latin typeface="Cambria" panose="02040503050406030204" pitchFamily="18" charset="0"/>
              </a:rPr>
              <a:t>Pasternak e </a:t>
            </a:r>
            <a:r>
              <a:rPr lang="it-IT" sz="2200" err="1">
                <a:latin typeface="Cambria" panose="02040503050406030204" pitchFamily="18" charset="0"/>
              </a:rPr>
              <a:t>Kornej</a:t>
            </a:r>
            <a:r>
              <a:rPr lang="it-IT" sz="2200">
                <a:latin typeface="Cambria" panose="02040503050406030204" pitchFamily="18" charset="0"/>
              </a:rPr>
              <a:t> </a:t>
            </a:r>
            <a:r>
              <a:rPr lang="it-IT" sz="2200" err="1">
                <a:latin typeface="Cambria" panose="02040503050406030204" pitchFamily="18" charset="0"/>
              </a:rPr>
              <a:t>Čukovskij</a:t>
            </a:r>
            <a:r>
              <a:rPr lang="it-IT" sz="2200">
                <a:latin typeface="Cambria" panose="02040503050406030204" pitchFamily="18" charset="0"/>
              </a:rPr>
              <a:t> al primo Congresso degli scrittori sovietici del 1934</a:t>
            </a:r>
          </a:p>
        </p:txBody>
      </p:sp>
    </p:spTree>
    <p:extLst>
      <p:ext uri="{BB962C8B-B14F-4D97-AF65-F5344CB8AC3E}">
        <p14:creationId xmlns:p14="http://schemas.microsoft.com/office/powerpoint/2010/main" val="193044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4CA2402-ADC4-E049-9015-19D6F633A764}"/>
              </a:ext>
            </a:extLst>
          </p:cNvPr>
          <p:cNvSpPr>
            <a:spLocks noGrp="1"/>
          </p:cNvSpPr>
          <p:nvPr>
            <p:ph idx="1"/>
          </p:nvPr>
        </p:nvSpPr>
        <p:spPr>
          <a:xfrm>
            <a:off x="897466" y="928158"/>
            <a:ext cx="10456333" cy="4812242"/>
          </a:xfrm>
        </p:spPr>
        <p:txBody>
          <a:bodyPr>
            <a:normAutofit fontScale="92500" lnSpcReduction="20000"/>
          </a:bodyPr>
          <a:lstStyle/>
          <a:p>
            <a:pPr algn="just">
              <a:lnSpc>
                <a:spcPct val="120000"/>
              </a:lnSpc>
            </a:pPr>
            <a:r>
              <a:rPr lang="it-IT" sz="2600" dirty="0">
                <a:latin typeface="Cambria" panose="02040503050406030204" pitchFamily="18" charset="0"/>
              </a:rPr>
              <a:t>Durante il primo Congresso degli scrittori Nikolaj </a:t>
            </a:r>
            <a:r>
              <a:rPr lang="it-IT" sz="2600" dirty="0" err="1">
                <a:latin typeface="Cambria" panose="02040503050406030204" pitchFamily="18" charset="0"/>
              </a:rPr>
              <a:t>Bucharin</a:t>
            </a:r>
            <a:r>
              <a:rPr lang="it-IT" sz="2600" dirty="0">
                <a:latin typeface="Cambria" panose="02040503050406030204" pitchFamily="18" charset="0"/>
              </a:rPr>
              <a:t> indica Pasternak come più alto poeta sovietico, insieme a </a:t>
            </a:r>
            <a:r>
              <a:rPr lang="it-IT" sz="2600" dirty="0" err="1">
                <a:latin typeface="Cambria" panose="02040503050406030204" pitchFamily="18" charset="0"/>
              </a:rPr>
              <a:t>Il’ja</a:t>
            </a:r>
            <a:r>
              <a:rPr lang="it-IT" sz="2600" dirty="0">
                <a:latin typeface="Cambria" panose="02040503050406030204" pitchFamily="18" charset="0"/>
              </a:rPr>
              <a:t> </a:t>
            </a:r>
            <a:r>
              <a:rPr lang="it-IT" sz="2600" dirty="0" err="1">
                <a:latin typeface="Cambria" panose="02040503050406030204" pitchFamily="18" charset="0"/>
              </a:rPr>
              <a:t>Sel’vinskij</a:t>
            </a:r>
            <a:endParaRPr lang="it-IT" sz="2600" dirty="0">
              <a:latin typeface="Cambria" panose="02040503050406030204" pitchFamily="18" charset="0"/>
            </a:endParaRPr>
          </a:p>
          <a:p>
            <a:pPr algn="just">
              <a:lnSpc>
                <a:spcPct val="120000"/>
              </a:lnSpc>
            </a:pPr>
            <a:r>
              <a:rPr lang="it-IT" sz="2600" dirty="0">
                <a:latin typeface="Cambria" panose="02040503050406030204" pitchFamily="18" charset="0"/>
              </a:rPr>
              <a:t>Nel 1935 a Parigi partecipa al Congresso per la Difesa della Cultura:</a:t>
            </a:r>
          </a:p>
          <a:p>
            <a:pPr algn="just">
              <a:lnSpc>
                <a:spcPct val="120000"/>
              </a:lnSpc>
            </a:pPr>
            <a:endParaRPr lang="it-IT" sz="2600" dirty="0">
              <a:latin typeface="Cambria" panose="02040503050406030204" pitchFamily="18" charset="0"/>
            </a:endParaRPr>
          </a:p>
          <a:p>
            <a:pPr marL="0" indent="0" algn="just">
              <a:lnSpc>
                <a:spcPct val="120000"/>
              </a:lnSpc>
              <a:buNone/>
            </a:pPr>
            <a:r>
              <a:rPr lang="it-IT" sz="2600" dirty="0">
                <a:latin typeface="Cambria" panose="02040503050406030204" pitchFamily="18" charset="0"/>
              </a:rPr>
              <a:t>«La poesia rimarrà sempre uguale a sé stessa, più alta di ogni Alpe d’altezza celebrata: essa giace nell’erba, sotto i nostri piedi, e bisogna soltanto chinarsi per scorgerla e raccoglierla da terra; essa sarà sempre troppo semplice perché se ne possa discutere nelle assemblee; essa rimarrà sempre la funzione organica dell’uomo, essere dotato del dono sublime del linguaggio razionale, di maniera che, quanto più ci sarà felicità a questo mondo, tanto più sarà facile essere artisti»</a:t>
            </a:r>
          </a:p>
          <a:p>
            <a:endParaRPr lang="it-IT" dirty="0"/>
          </a:p>
        </p:txBody>
      </p:sp>
    </p:spTree>
    <p:extLst>
      <p:ext uri="{BB962C8B-B14F-4D97-AF65-F5344CB8AC3E}">
        <p14:creationId xmlns:p14="http://schemas.microsoft.com/office/powerpoint/2010/main" val="3695534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CCE7523-A26E-8245-8A04-CB1C480CB76F}"/>
              </a:ext>
            </a:extLst>
          </p:cNvPr>
          <p:cNvSpPr>
            <a:spLocks noGrp="1"/>
          </p:cNvSpPr>
          <p:nvPr>
            <p:ph type="title"/>
          </p:nvPr>
        </p:nvSpPr>
        <p:spPr/>
        <p:txBody>
          <a:bodyPr>
            <a:normAutofit/>
          </a:bodyPr>
          <a:lstStyle/>
          <a:p>
            <a:pPr algn="ctr"/>
            <a:r>
              <a:rPr lang="it-IT" sz="4000">
                <a:solidFill>
                  <a:srgbClr val="520103"/>
                </a:solidFill>
                <a:latin typeface="Cambria" panose="02040503050406030204" pitchFamily="18" charset="0"/>
              </a:rPr>
              <a:t>Pasternak traduttore</a:t>
            </a:r>
          </a:p>
        </p:txBody>
      </p:sp>
      <p:sp>
        <p:nvSpPr>
          <p:cNvPr id="3" name="Segnaposto contenuto 2">
            <a:extLst>
              <a:ext uri="{FF2B5EF4-FFF2-40B4-BE49-F238E27FC236}">
                <a16:creationId xmlns:a16="http://schemas.microsoft.com/office/drawing/2014/main" id="{EECF372C-80F8-1148-BF95-FD4EA4C5D0E0}"/>
              </a:ext>
            </a:extLst>
          </p:cNvPr>
          <p:cNvSpPr>
            <a:spLocks noGrp="1"/>
          </p:cNvSpPr>
          <p:nvPr>
            <p:ph idx="1"/>
          </p:nvPr>
        </p:nvSpPr>
        <p:spPr>
          <a:xfrm>
            <a:off x="838200" y="1690688"/>
            <a:ext cx="10515600" cy="4351338"/>
          </a:xfrm>
        </p:spPr>
        <p:txBody>
          <a:bodyPr>
            <a:normAutofit/>
          </a:bodyPr>
          <a:lstStyle/>
          <a:p>
            <a:pPr algn="just">
              <a:lnSpc>
                <a:spcPct val="110000"/>
              </a:lnSpc>
              <a:spcAft>
                <a:spcPts val="1000"/>
              </a:spcAft>
            </a:pPr>
            <a:r>
              <a:rPr lang="it-IT" sz="2200" dirty="0">
                <a:latin typeface="Cambria" panose="02040503050406030204" pitchFamily="18" charset="0"/>
              </a:rPr>
              <a:t>«Proprio nel 1936 tutto si spezzò dentro di me. La mia adesione all’epoca si trasformò in una resistenza che non potevo nascondere. Allora mi rifugiai nelle traduzioni. Non ho più cercato in prima persona»</a:t>
            </a:r>
          </a:p>
          <a:p>
            <a:pPr algn="just">
              <a:lnSpc>
                <a:spcPct val="110000"/>
              </a:lnSpc>
              <a:spcAft>
                <a:spcPts val="1000"/>
              </a:spcAft>
            </a:pPr>
            <a:r>
              <a:rPr lang="it-IT" sz="2200" dirty="0">
                <a:latin typeface="Cambria" panose="02040503050406030204" pitchFamily="18" charset="0"/>
              </a:rPr>
              <a:t>Traduce Von Kleist, </a:t>
            </a:r>
            <a:r>
              <a:rPr lang="it-IT" sz="2200" dirty="0" err="1">
                <a:latin typeface="Cambria" panose="02040503050406030204" pitchFamily="18" charset="0"/>
              </a:rPr>
              <a:t>Swinburne</a:t>
            </a:r>
            <a:r>
              <a:rPr lang="it-IT" sz="2200" dirty="0">
                <a:latin typeface="Cambria" panose="02040503050406030204" pitchFamily="18" charset="0"/>
              </a:rPr>
              <a:t>, </a:t>
            </a:r>
            <a:r>
              <a:rPr lang="it-IT" sz="2200" dirty="0" err="1">
                <a:latin typeface="Cambria" panose="02040503050406030204" pitchFamily="18" charset="0"/>
              </a:rPr>
              <a:t>Rilke</a:t>
            </a:r>
            <a:r>
              <a:rPr lang="it-IT" sz="2200" dirty="0">
                <a:latin typeface="Cambria" panose="02040503050406030204" pitchFamily="18" charset="0"/>
              </a:rPr>
              <a:t>, Verlaine, Keats, Shakespeare, Goethe, i poeti georgiani</a:t>
            </a:r>
          </a:p>
          <a:p>
            <a:pPr algn="just">
              <a:lnSpc>
                <a:spcPct val="110000"/>
              </a:lnSpc>
              <a:spcAft>
                <a:spcPts val="1000"/>
              </a:spcAft>
            </a:pPr>
            <a:r>
              <a:rPr lang="it-IT" sz="2200" dirty="0">
                <a:latin typeface="Cambria" panose="02040503050406030204" pitchFamily="18" charset="0"/>
              </a:rPr>
              <a:t>Traduzione come </a:t>
            </a:r>
            <a:r>
              <a:rPr lang="it-IT" sz="2200" dirty="0" err="1">
                <a:latin typeface="Cambria" panose="02040503050406030204" pitchFamily="18" charset="0"/>
              </a:rPr>
              <a:t>ri</a:t>
            </a:r>
            <a:r>
              <a:rPr lang="it-IT" sz="2200" dirty="0">
                <a:latin typeface="Cambria" panose="02040503050406030204" pitchFamily="18" charset="0"/>
              </a:rPr>
              <a:t>-creazione</a:t>
            </a:r>
          </a:p>
          <a:p>
            <a:pPr algn="just">
              <a:lnSpc>
                <a:spcPct val="110000"/>
              </a:lnSpc>
            </a:pPr>
            <a:r>
              <a:rPr lang="it-IT" sz="2200" dirty="0">
                <a:latin typeface="Cambria" panose="02040503050406030204" pitchFamily="18" charset="0"/>
              </a:rPr>
              <a:t>“Tutta la cultura </a:t>
            </a:r>
            <a:r>
              <a:rPr lang="it-IT" sz="2200" dirty="0" err="1">
                <a:latin typeface="Cambria" panose="02040503050406030204" pitchFamily="18" charset="0"/>
              </a:rPr>
              <a:t>pasternakiana</a:t>
            </a:r>
            <a:r>
              <a:rPr lang="it-IT" sz="2200" dirty="0">
                <a:latin typeface="Cambria" panose="02040503050406030204" pitchFamily="18" charset="0"/>
              </a:rPr>
              <a:t> avvertiva intensamente l’esigenza della traduzione: recuperare dalle altre culture elementi vitali per la propria” (De </a:t>
            </a:r>
            <a:r>
              <a:rPr lang="it-IT" sz="2200" dirty="0" err="1">
                <a:latin typeface="Cambria" panose="02040503050406030204" pitchFamily="18" charset="0"/>
              </a:rPr>
              <a:t>Michelis</a:t>
            </a:r>
            <a:r>
              <a:rPr lang="it-IT" sz="2200" dirty="0">
                <a:latin typeface="Cambria" panose="02040503050406030204" pitchFamily="18" charset="0"/>
              </a:rPr>
              <a:t>)</a:t>
            </a:r>
          </a:p>
          <a:p>
            <a:pPr algn="just">
              <a:lnSpc>
                <a:spcPct val="110000"/>
              </a:lnSpc>
            </a:pPr>
            <a:endParaRPr lang="it-IT" sz="2200" dirty="0">
              <a:latin typeface="Cambria" panose="02040503050406030204" pitchFamily="18" charset="0"/>
            </a:endParaRPr>
          </a:p>
        </p:txBody>
      </p:sp>
    </p:spTree>
    <p:extLst>
      <p:ext uri="{BB962C8B-B14F-4D97-AF65-F5344CB8AC3E}">
        <p14:creationId xmlns:p14="http://schemas.microsoft.com/office/powerpoint/2010/main" val="252439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CCE7523-A26E-8245-8A04-CB1C480CB76F}"/>
              </a:ext>
            </a:extLst>
          </p:cNvPr>
          <p:cNvSpPr>
            <a:spLocks noGrp="1"/>
          </p:cNvSpPr>
          <p:nvPr>
            <p:ph type="title"/>
          </p:nvPr>
        </p:nvSpPr>
        <p:spPr/>
        <p:txBody>
          <a:bodyPr>
            <a:normAutofit/>
          </a:bodyPr>
          <a:lstStyle/>
          <a:p>
            <a:pPr algn="ctr"/>
            <a:r>
              <a:rPr lang="it-IT" sz="4000" dirty="0">
                <a:solidFill>
                  <a:srgbClr val="520103"/>
                </a:solidFill>
                <a:latin typeface="Cambria" panose="02040503050406030204" pitchFamily="18" charset="0"/>
              </a:rPr>
              <a:t>Pasternak traduttore</a:t>
            </a:r>
          </a:p>
        </p:txBody>
      </p:sp>
      <p:sp>
        <p:nvSpPr>
          <p:cNvPr id="3" name="Segnaposto contenuto 2">
            <a:extLst>
              <a:ext uri="{FF2B5EF4-FFF2-40B4-BE49-F238E27FC236}">
                <a16:creationId xmlns:a16="http://schemas.microsoft.com/office/drawing/2014/main" id="{EECF372C-80F8-1148-BF95-FD4EA4C5D0E0}"/>
              </a:ext>
            </a:extLst>
          </p:cNvPr>
          <p:cNvSpPr>
            <a:spLocks noGrp="1"/>
          </p:cNvSpPr>
          <p:nvPr>
            <p:ph idx="1"/>
          </p:nvPr>
        </p:nvSpPr>
        <p:spPr>
          <a:xfrm>
            <a:off x="838200" y="1868818"/>
            <a:ext cx="10515600" cy="4351338"/>
          </a:xfrm>
        </p:spPr>
        <p:txBody>
          <a:bodyPr>
            <a:normAutofit/>
          </a:bodyPr>
          <a:lstStyle/>
          <a:p>
            <a:pPr algn="just">
              <a:lnSpc>
                <a:spcPct val="100000"/>
              </a:lnSpc>
              <a:spcAft>
                <a:spcPts val="1000"/>
              </a:spcAft>
            </a:pPr>
            <a:r>
              <a:rPr lang="it-IT" sz="2200" dirty="0">
                <a:latin typeface="Cambria" panose="02040503050406030204" pitchFamily="18" charset="0"/>
              </a:rPr>
              <a:t>“Tu hai cambiato la natura della traduzione, trasformandola dal solito straniero col caffettano russo in un originale a sé, che si legge avidamente, senza la sensazione di essere ospiti in casa d’altri” (</a:t>
            </a:r>
            <a:r>
              <a:rPr lang="it-IT" sz="2200" dirty="0" err="1">
                <a:latin typeface="Cambria" panose="02040503050406030204" pitchFamily="18" charset="0"/>
              </a:rPr>
              <a:t>Ol’ga</a:t>
            </a:r>
            <a:r>
              <a:rPr lang="it-IT" sz="2200" dirty="0">
                <a:latin typeface="Cambria" panose="02040503050406030204" pitchFamily="18" charset="0"/>
              </a:rPr>
              <a:t> </a:t>
            </a:r>
            <a:r>
              <a:rPr lang="it-IT" sz="2200" dirty="0" err="1">
                <a:latin typeface="Cambria" panose="02040503050406030204" pitchFamily="18" charset="0"/>
              </a:rPr>
              <a:t>Frejdenberg</a:t>
            </a:r>
            <a:r>
              <a:rPr lang="it-IT" sz="2200" dirty="0">
                <a:latin typeface="Cambria" panose="02040503050406030204" pitchFamily="18" charset="0"/>
              </a:rPr>
              <a:t>)</a:t>
            </a:r>
          </a:p>
          <a:p>
            <a:pPr algn="just">
              <a:lnSpc>
                <a:spcPct val="100000"/>
              </a:lnSpc>
              <a:spcAft>
                <a:spcPts val="1000"/>
              </a:spcAft>
            </a:pPr>
            <a:r>
              <a:rPr lang="it-IT" sz="2200" dirty="0">
                <a:latin typeface="Cambria" panose="02040503050406030204" pitchFamily="18" charset="0"/>
              </a:rPr>
              <a:t>Nel 1939 traduce l’</a:t>
            </a:r>
            <a:r>
              <a:rPr lang="it-IT" sz="2200" i="1" dirty="0">
                <a:latin typeface="Cambria" panose="02040503050406030204" pitchFamily="18" charset="0"/>
              </a:rPr>
              <a:t>Amleto</a:t>
            </a:r>
            <a:r>
              <a:rPr lang="it-IT" sz="2200" dirty="0">
                <a:latin typeface="Cambria" panose="02040503050406030204" pitchFamily="18" charset="0"/>
              </a:rPr>
              <a:t>: “L’</a:t>
            </a:r>
            <a:r>
              <a:rPr lang="it-IT" sz="2200" i="1" dirty="0">
                <a:latin typeface="Cambria" panose="02040503050406030204" pitchFamily="18" charset="0"/>
              </a:rPr>
              <a:t>Amleto</a:t>
            </a:r>
            <a:r>
              <a:rPr lang="it-IT" sz="2200" dirty="0">
                <a:latin typeface="Cambria" panose="02040503050406030204" pitchFamily="18" charset="0"/>
              </a:rPr>
              <a:t> non è il dramma della mancanza di carattere, ma quello del dovere e dell’abnegazione”. Confessione lirica camuffata da traduzione.</a:t>
            </a:r>
          </a:p>
          <a:p>
            <a:pPr algn="just">
              <a:lnSpc>
                <a:spcPct val="100000"/>
              </a:lnSpc>
            </a:pPr>
            <a:r>
              <a:rPr lang="it-IT" sz="2200" dirty="0">
                <a:latin typeface="Cambria" panose="02040503050406030204" pitchFamily="18" charset="0"/>
              </a:rPr>
              <a:t>Negli stessi anni concepisce il </a:t>
            </a:r>
            <a:r>
              <a:rPr lang="it-IT" sz="2200" i="1" dirty="0">
                <a:latin typeface="Cambria" panose="02040503050406030204" pitchFamily="18" charset="0"/>
              </a:rPr>
              <a:t>Dottor </a:t>
            </a:r>
            <a:r>
              <a:rPr lang="it-IT" sz="2200" i="1" dirty="0" err="1">
                <a:latin typeface="Cambria" panose="02040503050406030204" pitchFamily="18" charset="0"/>
              </a:rPr>
              <a:t>Živago</a:t>
            </a:r>
            <a:r>
              <a:rPr lang="it-IT" sz="2200" i="1" dirty="0">
                <a:latin typeface="Cambria" panose="02040503050406030204" pitchFamily="18" charset="0"/>
              </a:rPr>
              <a:t> </a:t>
            </a:r>
            <a:r>
              <a:rPr lang="it-IT" sz="2200" dirty="0">
                <a:latin typeface="Cambria" panose="02040503050406030204" pitchFamily="18" charset="0"/>
              </a:rPr>
              <a:t>(il taccuino dei versi di Jurij si apre con </a:t>
            </a:r>
            <a:r>
              <a:rPr lang="it-IT" sz="2200" i="1" dirty="0">
                <a:latin typeface="Cambria" panose="02040503050406030204" pitchFamily="18" charset="0"/>
              </a:rPr>
              <a:t>Amleto</a:t>
            </a:r>
            <a:r>
              <a:rPr lang="it-IT" sz="2200" dirty="0">
                <a:latin typeface="Cambria" panose="02040503050406030204" pitchFamily="18" charset="0"/>
              </a:rPr>
              <a:t>)</a:t>
            </a:r>
          </a:p>
          <a:p>
            <a:pPr algn="just">
              <a:lnSpc>
                <a:spcPct val="100000"/>
              </a:lnSpc>
            </a:pPr>
            <a:endParaRPr lang="it-IT" sz="2200" dirty="0">
              <a:latin typeface="Cambria" panose="02040503050406030204" pitchFamily="18" charset="0"/>
            </a:endParaRPr>
          </a:p>
        </p:txBody>
      </p:sp>
    </p:spTree>
    <p:extLst>
      <p:ext uri="{BB962C8B-B14F-4D97-AF65-F5344CB8AC3E}">
        <p14:creationId xmlns:p14="http://schemas.microsoft.com/office/powerpoint/2010/main" val="129112877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1065</TotalTime>
  <Words>3612</Words>
  <Application>Microsoft Macintosh PowerPoint</Application>
  <PresentationFormat>Widescreen</PresentationFormat>
  <Paragraphs>282</Paragraphs>
  <Slides>41</Slides>
  <Notes>26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41</vt:i4>
      </vt:variant>
    </vt:vector>
  </HeadingPairs>
  <TitlesOfParts>
    <vt:vector size="48" baseType="lpstr">
      <vt:lpstr>Arial</vt:lpstr>
      <vt:lpstr>Calibri</vt:lpstr>
      <vt:lpstr>Calibri Light</vt:lpstr>
      <vt:lpstr>Cambria</vt:lpstr>
      <vt:lpstr>Times New Roman</vt:lpstr>
      <vt:lpstr>Wingdings</vt:lpstr>
      <vt:lpstr>Tema di Office</vt:lpstr>
      <vt:lpstr>Presentazione standard di PowerPoint</vt:lpstr>
      <vt:lpstr>Gli anni Trenta</vt:lpstr>
      <vt:lpstr>Presentazione standard di PowerPoint</vt:lpstr>
      <vt:lpstr>Peredelkino Il villaggio degli scrittori</vt:lpstr>
      <vt:lpstr>Presentazione standard di PowerPoint</vt:lpstr>
      <vt:lpstr>Presentazione standard di PowerPoint</vt:lpstr>
      <vt:lpstr>Presentazione standard di PowerPoint</vt:lpstr>
      <vt:lpstr>Pasternak traduttore</vt:lpstr>
      <vt:lpstr>Pasternak traduttore</vt:lpstr>
      <vt:lpstr>Presentazione standard di PowerPoint</vt:lpstr>
      <vt:lpstr>Доктор Живаго - Il dottor Živago</vt:lpstr>
      <vt:lpstr>Presentazione standard di PowerPoint</vt:lpstr>
      <vt:lpstr>Presentazione standard di PowerPoint</vt:lpstr>
      <vt:lpstr>Доктор Живаго (1945-1956)</vt:lpstr>
      <vt:lpstr>Presentazione standard di PowerPoint</vt:lpstr>
      <vt:lpstr>Доктор Живаго (1945-1956)</vt:lpstr>
      <vt:lpstr>Доктор Живаго (1945-1956)</vt:lpstr>
      <vt:lpstr>Доктор Живаго (1945-1956)</vt:lpstr>
      <vt:lpstr>Доктор Живаго (1945-1956)</vt:lpstr>
      <vt:lpstr>Доктор Живаго (1945-1956)</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Varlam Šalamov </vt:lpstr>
      <vt:lpstr>Varlam Šalamov </vt:lpstr>
      <vt:lpstr>Kolyma - ITL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Kogda razguljaetsja – Quando rasserena  1956-1959</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Anna De Ponti</dc:creator>
  <cp:lastModifiedBy>Microsoft Office User</cp:lastModifiedBy>
  <cp:revision>15</cp:revision>
  <dcterms:created xsi:type="dcterms:W3CDTF">2021-12-16T13:42:48Z</dcterms:created>
  <dcterms:modified xsi:type="dcterms:W3CDTF">2022-01-27T13:39:33Z</dcterms:modified>
</cp:coreProperties>
</file>