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5" r:id="rId4"/>
    <p:sldId id="266" r:id="rId5"/>
    <p:sldId id="267" r:id="rId6"/>
    <p:sldId id="264" r:id="rId7"/>
    <p:sldId id="259" r:id="rId8"/>
    <p:sldId id="260" r:id="rId9"/>
    <p:sldId id="269" r:id="rId10"/>
    <p:sldId id="261" r:id="rId11"/>
    <p:sldId id="268" r:id="rId12"/>
    <p:sldId id="262" r:id="rId1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0" d="100"/>
          <a:sy n="80" d="100"/>
        </p:scale>
        <p:origin x="10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AF239A9A-B4B0-4B32-B8CD-2E25E95134C4}" type="datetimeFigureOut">
              <a:rPr lang="en-US" smtClean="0"/>
              <a:t>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403267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F25518A9-B687-4302-9395-2322403C6656}" type="datetimeFigureOut">
              <a:rPr lang="en-US" smtClean="0"/>
              <a:t>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866185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1A99A684-0CB7-41E9-A4DF-5D1C2CA5BF6F}" type="datetimeFigureOut">
              <a:rPr lang="en-US" smtClean="0"/>
              <a:t>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1430237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it-IT"/>
              <a:t>Fare clic per modificare lo stile del titolo dello schema</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FEDD7C35-9E19-4518-A4B2-3B09CD8CC756}" type="datetimeFigureOut">
              <a:rPr lang="en-US" smtClean="0"/>
              <a:t>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t>‹N›</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5736344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26196DA8-8897-4DDF-BFB6-5D83863C837A}" type="datetimeFigureOut">
              <a:rPr lang="en-US" smtClean="0"/>
              <a:t>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742195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it-IT"/>
              <a:t>Fare clic per modificare lo stile del titolo dello schema</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DCBBA708-C5F0-412D-90E2-1919F0D196AE}" type="datetimeFigureOut">
              <a:rPr lang="en-US" smtClean="0"/>
              <a:t>3/1/2022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1592786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it-IT"/>
              <a:t>Fare clic per modificare lo stile del titolo dello schema</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A9C8F8FA-EF43-4642-9368-3F4E33039BD9}" type="datetimeFigureOut">
              <a:rPr lang="en-US" smtClean="0"/>
              <a:t>3/1/2022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1754110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B61E721-B01C-4D5D-A3CA-2E5518383F10}" type="datetimeFigureOut">
              <a:rPr lang="en-US" smtClean="0"/>
              <a:t>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4976853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C7004436-CA73-4D53-89B4-2A5C7347BF2F}" type="datetimeFigureOut">
              <a:rPr lang="en-US" smtClean="0"/>
              <a:t>3/1/2022</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191102361"/>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A91E21DC-8981-44E6-BC8C-2BA8F673FFBB}" type="datetimeFigureOut">
              <a:rPr lang="en-US" smtClean="0"/>
              <a:t>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4153346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AEB9C5D3-0140-4E75-8D7F-C0623D06DFD7}" type="datetimeFigureOut">
              <a:rPr lang="en-US" smtClean="0"/>
              <a:t>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435346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A5666F9-5B40-48E0-8DFD-99EF944CDD22}" type="datetimeFigureOut">
              <a:rPr lang="en-US" smtClean="0"/>
              <a:t>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95896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80322" y="3030008"/>
            <a:ext cx="4698355" cy="2906179"/>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594123" y="3030008"/>
            <a:ext cx="4700059" cy="2906179"/>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2A698D6B-2C72-4E21-9893-A649C6E2A47D}" type="datetimeFigureOut">
              <a:rPr lang="en-US" smtClean="0"/>
              <a:t>3/1/2022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147537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C86811C9-A66C-49F0-970E-F7B68D9109A0}" type="datetimeFigureOut">
              <a:rPr lang="en-US" smtClean="0"/>
              <a:t>3/1/2022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162826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6C01AE78-96A2-4A23-B183-3B6DB4374FE7}" type="datetimeFigureOut">
              <a:rPr lang="en-US" smtClean="0"/>
              <a:t>3/1/2022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354525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73AE0757-B101-4811-9189-10EB2F458E2D}" type="datetimeFigureOut">
              <a:rPr lang="en-US" smtClean="0"/>
              <a:t>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4270441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7EBDC078-589F-40E3-816C-EE21D62B5BBA}" type="datetimeFigureOut">
              <a:rPr lang="en-US" smtClean="0"/>
              <a:t>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557654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7004436-CA73-4D53-89B4-2A5C7347BF2F}" type="datetimeFigureOut">
              <a:rPr lang="en-US" smtClean="0"/>
              <a:t>3/1/2022</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78568460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CA8E65-7007-44FE-8CD6-21CFEC1F6386}"/>
              </a:ext>
            </a:extLst>
          </p:cNvPr>
          <p:cNvSpPr>
            <a:spLocks noGrp="1"/>
          </p:cNvSpPr>
          <p:nvPr>
            <p:ph type="ctrTitle"/>
          </p:nvPr>
        </p:nvSpPr>
        <p:spPr>
          <a:xfrm>
            <a:off x="270344" y="2733709"/>
            <a:ext cx="8554112" cy="1373070"/>
          </a:xfrm>
        </p:spPr>
        <p:txBody>
          <a:bodyPr/>
          <a:lstStyle/>
          <a:p>
            <a:r>
              <a:rPr lang="it-IT" sz="4800" dirty="0"/>
              <a:t>La Chiesa cattolica </a:t>
            </a:r>
            <a:br>
              <a:rPr lang="it-IT" sz="4800" dirty="0"/>
            </a:br>
            <a:r>
              <a:rPr lang="it-IT" sz="4800" dirty="0"/>
              <a:t>nell’Italia contemporanea</a:t>
            </a:r>
          </a:p>
        </p:txBody>
      </p:sp>
      <p:sp>
        <p:nvSpPr>
          <p:cNvPr id="3" name="Sottotitolo 2">
            <a:extLst>
              <a:ext uri="{FF2B5EF4-FFF2-40B4-BE49-F238E27FC236}">
                <a16:creationId xmlns:a16="http://schemas.microsoft.com/office/drawing/2014/main" id="{BB8C5CDC-13F4-4DFE-B1A5-E3E869638ED5}"/>
              </a:ext>
            </a:extLst>
          </p:cNvPr>
          <p:cNvSpPr>
            <a:spLocks noGrp="1"/>
          </p:cNvSpPr>
          <p:nvPr>
            <p:ph type="subTitle" idx="1"/>
          </p:nvPr>
        </p:nvSpPr>
        <p:spPr/>
        <p:txBody>
          <a:bodyPr>
            <a:normAutofit fontScale="92500" lnSpcReduction="20000"/>
          </a:bodyPr>
          <a:lstStyle/>
          <a:p>
            <a:r>
              <a:rPr lang="it-IT" sz="2400" dirty="0"/>
              <a:t>(seconda parte)</a:t>
            </a:r>
          </a:p>
          <a:p>
            <a:endParaRPr lang="it-IT" sz="2400" dirty="0"/>
          </a:p>
          <a:p>
            <a:r>
              <a:rPr lang="it-IT" sz="2400" dirty="0"/>
              <a:t> prof. Guido Formigoni</a:t>
            </a:r>
          </a:p>
        </p:txBody>
      </p:sp>
    </p:spTree>
    <p:extLst>
      <p:ext uri="{BB962C8B-B14F-4D97-AF65-F5344CB8AC3E}">
        <p14:creationId xmlns:p14="http://schemas.microsoft.com/office/powerpoint/2010/main" val="16006986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F7B2588-000A-4810-A42F-52796F56FFC5}"/>
              </a:ext>
            </a:extLst>
          </p:cNvPr>
          <p:cNvSpPr>
            <a:spLocks noGrp="1"/>
          </p:cNvSpPr>
          <p:nvPr>
            <p:ph type="title"/>
          </p:nvPr>
        </p:nvSpPr>
        <p:spPr/>
        <p:txBody>
          <a:bodyPr/>
          <a:lstStyle/>
          <a:p>
            <a:r>
              <a:rPr lang="it-IT" dirty="0"/>
              <a:t>Una transizione delicata alla democrazia	</a:t>
            </a:r>
          </a:p>
        </p:txBody>
      </p:sp>
      <p:sp>
        <p:nvSpPr>
          <p:cNvPr id="3" name="Segnaposto contenuto 2">
            <a:extLst>
              <a:ext uri="{FF2B5EF4-FFF2-40B4-BE49-F238E27FC236}">
                <a16:creationId xmlns:a16="http://schemas.microsoft.com/office/drawing/2014/main" id="{4E5A6B81-1F43-4E68-86B2-62BE552E23AA}"/>
              </a:ext>
            </a:extLst>
          </p:cNvPr>
          <p:cNvSpPr>
            <a:spLocks noGrp="1"/>
          </p:cNvSpPr>
          <p:nvPr>
            <p:ph idx="1"/>
          </p:nvPr>
        </p:nvSpPr>
        <p:spPr>
          <a:xfrm>
            <a:off x="270345" y="2194560"/>
            <a:ext cx="11744076" cy="4389120"/>
          </a:xfrm>
        </p:spPr>
        <p:txBody>
          <a:bodyPr>
            <a:normAutofit fontScale="85000" lnSpcReduction="20000"/>
          </a:bodyPr>
          <a:lstStyle/>
          <a:p>
            <a:r>
              <a:rPr lang="it-IT" dirty="0"/>
              <a:t>Il 1942 e i segnali di svolta: radiomessaggio natalizio Pio XII («non lamento ma azione»)</a:t>
            </a:r>
          </a:p>
          <a:p>
            <a:r>
              <a:rPr lang="it-IT" dirty="0"/>
              <a:t>La sconfitta, il crollo del regime e l’occupazione tedesca: 25 luglio, 8 settembre</a:t>
            </a:r>
          </a:p>
          <a:p>
            <a:r>
              <a:rPr lang="it-IT" dirty="0"/>
              <a:t>Il prevalente conservatorismo ecclesiastico</a:t>
            </a:r>
          </a:p>
          <a:p>
            <a:pPr lvl="1"/>
            <a:r>
              <a:rPr lang="it-IT" dirty="0"/>
              <a:t>l’ipotesi del «fascismo senza Mussolini» e le simpatie franchiste</a:t>
            </a:r>
          </a:p>
          <a:p>
            <a:pPr lvl="1"/>
            <a:r>
              <a:rPr lang="it-IT" dirty="0"/>
              <a:t>Pio XII e la democrazia: radiomessaggio 1944</a:t>
            </a:r>
          </a:p>
          <a:p>
            <a:pPr lvl="1"/>
            <a:r>
              <a:rPr lang="it-IT" dirty="0"/>
              <a:t>Montini e Tardini</a:t>
            </a:r>
          </a:p>
          <a:p>
            <a:r>
              <a:rPr lang="it-IT" dirty="0"/>
              <a:t>L’ipotesi degasperiana e la mediazione di mons. Montini</a:t>
            </a:r>
          </a:p>
          <a:p>
            <a:pPr lvl="1"/>
            <a:r>
              <a:rPr lang="it-IT" dirty="0"/>
              <a:t>I vecchi e i giovani: un raggruppamento o un partito? I programmi del 1943 (Idee ricostruttive; programma di Milano)</a:t>
            </a:r>
          </a:p>
          <a:p>
            <a:pPr lvl="1"/>
            <a:r>
              <a:rPr lang="it-IT" dirty="0"/>
              <a:t>Il Cln, il compromesso del 1944 e la decisione vaticana di cauto appoggio alla Dc</a:t>
            </a:r>
          </a:p>
          <a:p>
            <a:pPr lvl="1"/>
            <a:r>
              <a:rPr lang="it-IT" dirty="0"/>
              <a:t>La nuova Ac di Vittorino Veronese (verso la riforma del 1946)</a:t>
            </a:r>
          </a:p>
          <a:p>
            <a:pPr lvl="1"/>
            <a:r>
              <a:rPr lang="it-IT" dirty="0"/>
              <a:t>I progetti sociali (</a:t>
            </a:r>
            <a:r>
              <a:rPr lang="it-IT" dirty="0" err="1"/>
              <a:t>Icas</a:t>
            </a:r>
            <a:r>
              <a:rPr lang="it-IT" dirty="0"/>
              <a:t>, Acli) e il sindacato unitario</a:t>
            </a:r>
          </a:p>
          <a:p>
            <a:pPr lvl="1"/>
            <a:r>
              <a:rPr lang="it-IT" dirty="0"/>
              <a:t>Resistenza, acquiescenza e moralità al Centro-Nord</a:t>
            </a:r>
          </a:p>
          <a:p>
            <a:r>
              <a:rPr lang="it-IT" dirty="0"/>
              <a:t>La Costituente occasione di verifica</a:t>
            </a:r>
          </a:p>
          <a:p>
            <a:pPr lvl="1"/>
            <a:r>
              <a:rPr lang="it-IT" dirty="0"/>
              <a:t>Il progetto cattolico-democratico e il suo (parziale) successo nel divenire linguaggio comune</a:t>
            </a:r>
          </a:p>
          <a:p>
            <a:pPr lvl="1"/>
            <a:r>
              <a:rPr lang="it-IT" dirty="0"/>
              <a:t>La destra cattolica e i «professorini»</a:t>
            </a:r>
          </a:p>
        </p:txBody>
      </p:sp>
    </p:spTree>
    <p:extLst>
      <p:ext uri="{BB962C8B-B14F-4D97-AF65-F5344CB8AC3E}">
        <p14:creationId xmlns:p14="http://schemas.microsoft.com/office/powerpoint/2010/main" val="3242135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48ACC51-1039-40D3-B31B-4CC71050F3A4}"/>
              </a:ext>
            </a:extLst>
          </p:cNvPr>
          <p:cNvSpPr>
            <a:spLocks noGrp="1"/>
          </p:cNvSpPr>
          <p:nvPr>
            <p:ph idx="4294967295"/>
          </p:nvPr>
        </p:nvSpPr>
        <p:spPr>
          <a:xfrm>
            <a:off x="142240" y="132080"/>
            <a:ext cx="11704320" cy="6553200"/>
          </a:xfrm>
        </p:spPr>
        <p:txBody>
          <a:bodyPr>
            <a:normAutofit fontScale="92500"/>
          </a:bodyPr>
          <a:lstStyle/>
          <a:p>
            <a:r>
              <a:rPr lang="it-IT" dirty="0"/>
              <a:t>E poiché quell'ordine assoluto, alla luce della sana ragione, e segnatamente della fede cristiana, non può avere altra origine che in un Dio personale, nostro Creatore, consegue che la dignità dell'uomo è la dignità dell'immagine di Dio, la dignità, dello Stato è la dignità della comunità morale voluta da Dio, la dignità dell'autorità politica la dignità della sua partecipazione all'autorità di Dio. </a:t>
            </a:r>
          </a:p>
          <a:p>
            <a:r>
              <a:rPr lang="it-IT" dirty="0"/>
              <a:t>Nessuna forma di Stato può non tener conto di questa intima e indissolubile connessione; meno di ogni altra la democrazia. Pertanto, se chi ha il pubblico potere non la vede o più o meno la trascura, scuote nelle sue basi la sua propria autorità. Parimente, se egli non terrà abbastanza in conto questa relazione, e non vedrà nella sua carica la missione di attuare l'ordine voluto da Dio, sorgerà il pericolo che l'egoismo del dominio o degli interessi prevalga sulle esigenze essenziali della morale politica e sociale, e che le vane apparenze di una democrazia di pura forma servano spesso come di maschera a quanto vi è in realtà di meno democratico. </a:t>
            </a:r>
          </a:p>
          <a:p>
            <a:r>
              <a:rPr lang="it-IT" dirty="0"/>
              <a:t>Soltanto la chiara intelligenza dei fini assegnati da Dio ad ogni società umana, congiunta col sentimento profondo dei sublimi doveri dell'opera sociale, può mettere quelli, a cui è affidato il potere, in condizione di adempire i propri obblighi di ordine sia legislativo, sia giudiziario od esecutivo, con quella coscienza della propria responsabilità., con quella oggettività, con quella imparzialità, con quella lealtà, con quella generosità, con quella incorruttibilità, senza le quali un governo democratico difficilmente riuscirebbe ad ottenere il rispetto, la fiducia e l'adesione della parte migliore del popolo. </a:t>
            </a:r>
          </a:p>
        </p:txBody>
      </p:sp>
    </p:spTree>
    <p:extLst>
      <p:ext uri="{BB962C8B-B14F-4D97-AF65-F5344CB8AC3E}">
        <p14:creationId xmlns:p14="http://schemas.microsoft.com/office/powerpoint/2010/main" val="13872354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111994-963F-4D95-B3B7-305C541B99C4}"/>
              </a:ext>
            </a:extLst>
          </p:cNvPr>
          <p:cNvSpPr>
            <a:spLocks noGrp="1"/>
          </p:cNvSpPr>
          <p:nvPr>
            <p:ph type="title"/>
          </p:nvPr>
        </p:nvSpPr>
        <p:spPr/>
        <p:txBody>
          <a:bodyPr/>
          <a:lstStyle/>
          <a:p>
            <a:r>
              <a:rPr lang="it-IT" dirty="0"/>
              <a:t>Una democrazia sorvegliata?</a:t>
            </a:r>
          </a:p>
        </p:txBody>
      </p:sp>
      <p:sp>
        <p:nvSpPr>
          <p:cNvPr id="3" name="Segnaposto contenuto 2">
            <a:extLst>
              <a:ext uri="{FF2B5EF4-FFF2-40B4-BE49-F238E27FC236}">
                <a16:creationId xmlns:a16="http://schemas.microsoft.com/office/drawing/2014/main" id="{8D10D794-8B52-4751-A48A-0C2A8852AF55}"/>
              </a:ext>
            </a:extLst>
          </p:cNvPr>
          <p:cNvSpPr>
            <a:spLocks noGrp="1"/>
          </p:cNvSpPr>
          <p:nvPr>
            <p:ph idx="1"/>
          </p:nvPr>
        </p:nvSpPr>
        <p:spPr>
          <a:xfrm>
            <a:off x="162560" y="2135367"/>
            <a:ext cx="11866879" cy="4567583"/>
          </a:xfrm>
        </p:spPr>
        <p:txBody>
          <a:bodyPr>
            <a:normAutofit fontScale="85000" lnSpcReduction="20000"/>
          </a:bodyPr>
          <a:lstStyle/>
          <a:p>
            <a:r>
              <a:rPr lang="it-IT" dirty="0"/>
              <a:t>Pio XII: la Chiesa maestra «educatrice di uomini e di popoli» (tra i blocchi)</a:t>
            </a:r>
          </a:p>
          <a:p>
            <a:r>
              <a:rPr lang="it-IT" dirty="0"/>
              <a:t>La rottura dell’alleanza antifascista del 1947 e il 18 aprile 1948 (la grande mobilitazione ecclesiale e la battaglia internazionale di «</a:t>
            </a:r>
            <a:r>
              <a:rPr lang="it-IT" dirty="0" err="1"/>
              <a:t>political</a:t>
            </a:r>
            <a:r>
              <a:rPr lang="it-IT" dirty="0"/>
              <a:t> </a:t>
            </a:r>
            <a:r>
              <a:rPr lang="it-IT" dirty="0" err="1"/>
              <a:t>warfare</a:t>
            </a:r>
            <a:r>
              <a:rPr lang="it-IT" dirty="0"/>
              <a:t>»)</a:t>
            </a:r>
          </a:p>
          <a:p>
            <a:r>
              <a:rPr lang="it-IT" dirty="0"/>
              <a:t>Uno Stato guelfo a cent’anni dal fallimento delle speranza neoguelfe?  (Jemolo)</a:t>
            </a:r>
          </a:p>
          <a:p>
            <a:pPr lvl="1"/>
            <a:r>
              <a:rPr lang="it-IT" dirty="0"/>
              <a:t>Scomunica comunisti, Anno Santo, Dogma mariano, Crociata del grande ritorno</a:t>
            </a:r>
          </a:p>
          <a:p>
            <a:pPr lvl="1"/>
            <a:r>
              <a:rPr lang="it-IT" dirty="0"/>
              <a:t>Lombardi, Carretto e l’Italia cattolica</a:t>
            </a:r>
          </a:p>
          <a:p>
            <a:r>
              <a:rPr lang="it-IT" dirty="0"/>
              <a:t>La Dc e la sua logica interna:</a:t>
            </a:r>
          </a:p>
          <a:p>
            <a:pPr lvl="1"/>
            <a:r>
              <a:rPr lang="it-IT" dirty="0"/>
              <a:t> De Gasperi e Dossetti, il centrismo (mediazioni e riforme), il «partito dell’evoluzione» del sistema</a:t>
            </a:r>
          </a:p>
          <a:p>
            <a:r>
              <a:rPr lang="it-IT" dirty="0"/>
              <a:t>L’Ac e la vivacità ecclesiale al di sotto degli «anni dell’onnipotenza»</a:t>
            </a:r>
          </a:p>
          <a:p>
            <a:r>
              <a:rPr lang="it-IT" dirty="0"/>
              <a:t>Le pressioni ecclesiastiche </a:t>
            </a:r>
          </a:p>
          <a:p>
            <a:pPr lvl="1"/>
            <a:r>
              <a:rPr lang="it-IT" dirty="0"/>
              <a:t>il «partito romano»:  un’idea di blocco cattolico di destra</a:t>
            </a:r>
          </a:p>
          <a:p>
            <a:pPr lvl="1"/>
            <a:r>
              <a:rPr lang="it-IT" dirty="0"/>
              <a:t>La linea Tardini e l’irrigidimento del papa: stampa, proselitismo protestante, Pci</a:t>
            </a:r>
          </a:p>
          <a:p>
            <a:pPr lvl="1"/>
            <a:r>
              <a:rPr lang="it-IT" dirty="0"/>
              <a:t>La prima forma di Conferenza episcopale: 1954</a:t>
            </a:r>
          </a:p>
          <a:p>
            <a:r>
              <a:rPr lang="it-IT" dirty="0"/>
              <a:t>Lo scontro simbolico del 1952 su Roma</a:t>
            </a:r>
          </a:p>
          <a:p>
            <a:r>
              <a:rPr lang="it-IT" dirty="0"/>
              <a:t>La «democrazia protetta» di De Gasperi e la «guerra civile fredda»</a:t>
            </a:r>
          </a:p>
        </p:txBody>
      </p:sp>
    </p:spTree>
    <p:extLst>
      <p:ext uri="{BB962C8B-B14F-4D97-AF65-F5344CB8AC3E}">
        <p14:creationId xmlns:p14="http://schemas.microsoft.com/office/powerpoint/2010/main" val="2632659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312660-3D2F-4E6E-90F5-12CCD991D89E}"/>
              </a:ext>
            </a:extLst>
          </p:cNvPr>
          <p:cNvSpPr>
            <a:spLocks noGrp="1"/>
          </p:cNvSpPr>
          <p:nvPr>
            <p:ph type="title"/>
          </p:nvPr>
        </p:nvSpPr>
        <p:spPr/>
        <p:txBody>
          <a:bodyPr/>
          <a:lstStyle/>
          <a:p>
            <a:r>
              <a:rPr lang="it-IT" dirty="0"/>
              <a:t>La crisi del primo dopoguerra</a:t>
            </a:r>
          </a:p>
        </p:txBody>
      </p:sp>
      <p:sp>
        <p:nvSpPr>
          <p:cNvPr id="3" name="Segnaposto contenuto 2">
            <a:extLst>
              <a:ext uri="{FF2B5EF4-FFF2-40B4-BE49-F238E27FC236}">
                <a16:creationId xmlns:a16="http://schemas.microsoft.com/office/drawing/2014/main" id="{746333DE-9CD2-4A2A-94FB-9E1918DD8F72}"/>
              </a:ext>
            </a:extLst>
          </p:cNvPr>
          <p:cNvSpPr>
            <a:spLocks noGrp="1"/>
          </p:cNvSpPr>
          <p:nvPr>
            <p:ph idx="1"/>
          </p:nvPr>
        </p:nvSpPr>
        <p:spPr>
          <a:xfrm>
            <a:off x="288758" y="2107934"/>
            <a:ext cx="11670003" cy="4587064"/>
          </a:xfrm>
        </p:spPr>
        <p:txBody>
          <a:bodyPr>
            <a:normAutofit/>
          </a:bodyPr>
          <a:lstStyle/>
          <a:p>
            <a:r>
              <a:rPr lang="it-IT" dirty="0"/>
              <a:t>Un cattolicesimo organizzato che si struttura nella società di massa</a:t>
            </a:r>
          </a:p>
          <a:p>
            <a:pPr lvl="1"/>
            <a:r>
              <a:rPr lang="it-IT" dirty="0"/>
              <a:t>La nascita del Ppi: i cattolici-deputati, Sturzo, i moderati, Gemelli, i vecchi intransigenti</a:t>
            </a:r>
          </a:p>
          <a:p>
            <a:pPr lvl="1"/>
            <a:r>
              <a:rPr lang="it-IT" dirty="0"/>
              <a:t>Sospensione del non </a:t>
            </a:r>
            <a:r>
              <a:rPr lang="it-IT" dirty="0" err="1"/>
              <a:t>expedit</a:t>
            </a:r>
            <a:r>
              <a:rPr lang="it-IT" dirty="0"/>
              <a:t> e cauta attesa gerarchica</a:t>
            </a:r>
          </a:p>
          <a:p>
            <a:pPr lvl="1"/>
            <a:r>
              <a:rPr lang="it-IT" dirty="0"/>
              <a:t>Lo schema programmatico e la collocazione politica (anche internazionale)</a:t>
            </a:r>
          </a:p>
          <a:p>
            <a:pPr lvl="1"/>
            <a:r>
              <a:rPr lang="it-IT" dirty="0"/>
              <a:t>La nascita della </a:t>
            </a:r>
            <a:r>
              <a:rPr lang="it-IT" dirty="0" err="1"/>
              <a:t>Cil</a:t>
            </a:r>
            <a:r>
              <a:rPr lang="it-IT" dirty="0"/>
              <a:t> e i conflitti di lavoro: lo scontro con l’intransigenza socialista</a:t>
            </a:r>
          </a:p>
          <a:p>
            <a:pPr lvl="1"/>
            <a:r>
              <a:rPr lang="it-IT" dirty="0"/>
              <a:t>Le nuove esperienze associative: Up, giovani e donne</a:t>
            </a:r>
          </a:p>
          <a:p>
            <a:r>
              <a:rPr lang="it-IT" dirty="0"/>
              <a:t>La grande mobilitazione sociale e la difficoltà del processo di democratizzazione</a:t>
            </a:r>
          </a:p>
          <a:p>
            <a:r>
              <a:rPr lang="it-IT" dirty="0"/>
              <a:t>La reazione fascista tra 1920 e 1922</a:t>
            </a:r>
          </a:p>
          <a:p>
            <a:pPr lvl="1"/>
            <a:r>
              <a:rPr lang="it-IT" dirty="0"/>
              <a:t>Violenze fasciste verso il Ppi e approccio strumentale alla religione</a:t>
            </a:r>
          </a:p>
          <a:p>
            <a:pPr lvl="1"/>
            <a:r>
              <a:rPr lang="it-IT" dirty="0"/>
              <a:t>La linea suadente di Mussolini dopo il 1922</a:t>
            </a:r>
          </a:p>
          <a:p>
            <a:pPr lvl="1"/>
            <a:r>
              <a:rPr lang="it-IT" dirty="0"/>
              <a:t>Il primo giudizio cattolico: antifascisti, perplessi, speranzosi</a:t>
            </a:r>
          </a:p>
        </p:txBody>
      </p:sp>
    </p:spTree>
    <p:extLst>
      <p:ext uri="{BB962C8B-B14F-4D97-AF65-F5344CB8AC3E}">
        <p14:creationId xmlns:p14="http://schemas.microsoft.com/office/powerpoint/2010/main" val="1588392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0F753363-1206-4CFB-99D5-6655F7149AEA}"/>
              </a:ext>
            </a:extLst>
          </p:cNvPr>
          <p:cNvSpPr txBox="1"/>
          <p:nvPr/>
        </p:nvSpPr>
        <p:spPr>
          <a:xfrm>
            <a:off x="63611" y="71563"/>
            <a:ext cx="12014420" cy="6839698"/>
          </a:xfrm>
          <a:prstGeom prst="rect">
            <a:avLst/>
          </a:prstGeom>
          <a:noFill/>
        </p:spPr>
        <p:txBody>
          <a:bodyPr wrap="square">
            <a:spAutoFit/>
          </a:bodyPr>
          <a:lstStyle/>
          <a:p>
            <a:r>
              <a:rPr lang="it-IT" b="1" dirty="0"/>
              <a:t>Il programma</a:t>
            </a:r>
            <a:br>
              <a:rPr lang="it-IT" dirty="0"/>
            </a:br>
            <a:br>
              <a:rPr lang="it-IT" sz="800" dirty="0"/>
            </a:br>
            <a:r>
              <a:rPr lang="it-IT" dirty="0"/>
              <a:t>I - Integrità della famiglia. Difesa di essa contro tutte le forme di dissoluzione e di corrompimento. Tutela della moralità pubblica, assistenza e protezione dell'infanzia, ricerca della paternità.</a:t>
            </a:r>
            <a:br>
              <a:rPr lang="it-IT" dirty="0"/>
            </a:br>
            <a:br>
              <a:rPr lang="it-IT" sz="1600" dirty="0"/>
            </a:br>
            <a:r>
              <a:rPr lang="it-IT" dirty="0"/>
              <a:t>II - Libertà di insegnamento in ogni grado. Riforma e cultura popolare, diffusione dell'istruzione professionale.</a:t>
            </a:r>
            <a:br>
              <a:rPr lang="it-IT" dirty="0"/>
            </a:br>
            <a:br>
              <a:rPr lang="it-IT" sz="1600" dirty="0"/>
            </a:br>
            <a:r>
              <a:rPr lang="it-IT" dirty="0"/>
              <a:t>III - Riconoscimento giuridico e libertà dell'organizzazione di classe nell'unità sindacale, rappresentanza di classe senza esclusione di parte negli organi pubblici del lavoro presso il comune, la provincia e lo Stato.</a:t>
            </a:r>
            <a:br>
              <a:rPr lang="it-IT" dirty="0"/>
            </a:br>
            <a:br>
              <a:rPr lang="it-IT" sz="1600" dirty="0"/>
            </a:br>
            <a:r>
              <a:rPr lang="it-IT" dirty="0"/>
              <a:t>IV - Legislazione sociale nazionale ed internazionale che garantisca il pieno diritto al lavoro e ne regoli la durata, la mercede e l'igiene. Sviluppo del </a:t>
            </a:r>
            <a:r>
              <a:rPr lang="it-IT" dirty="0" err="1"/>
              <a:t>probivirato</a:t>
            </a:r>
            <a:r>
              <a:rPr lang="it-IT" dirty="0"/>
              <a:t> e dell'arbitrato per i conflitti anche collettivi del lavoro industriale e agricolo. Sviluppo della cooperazione. Assicurazioni per la malattia, per la vecchiaia e invalidità e per la disoccupazione. Incremento e difesa della piccola proprietà rurale e costituzionale del bene di famiglia.</a:t>
            </a:r>
            <a:br>
              <a:rPr lang="it-IT" dirty="0"/>
            </a:br>
            <a:br>
              <a:rPr lang="it-IT" sz="1600" dirty="0"/>
            </a:br>
            <a:r>
              <a:rPr lang="it-IT" dirty="0"/>
              <a:t>V - Organizzazione di tutte le capacità produttive della nazione con l'utilizzazione delle forze idroelettriche e minerarie, con l'industrializzazione dei servizi generali e locali. Sviluppo dell'agricoltura, colonizzazione interna del latifondo a coltura estensiva. Regolamento dei corsi d'acqua. Bonifica e sistemazione dei bacini montani. Viabilità agraria. Incremento della marina mercantile. Risoluzione nazionale del problema del mezzogiorno e di quello delle terre riconquistate e delle province redente.</a:t>
            </a:r>
          </a:p>
          <a:p>
            <a:endParaRPr lang="it-IT" sz="1600" dirty="0"/>
          </a:p>
          <a:p>
            <a:r>
              <a:rPr lang="it-IT" sz="1800" dirty="0"/>
              <a:t>VI - Libertà ed autonomia degli enti pubblici locali. Riconoscimento delle funzioni proprie del comune, della provincia e della regione, in relazione alle tradizioni della nazione e alle necessità di sviluppo della vita locale. Riforma della burocrazia. Largo decentramento amministrativo ottenuto anche a mezzo della collaborazione degli organismi industriali, agricoli e commerciali del capitale e del lavoro.</a:t>
            </a:r>
            <a:endParaRPr lang="it-IT" dirty="0"/>
          </a:p>
        </p:txBody>
      </p:sp>
    </p:spTree>
    <p:extLst>
      <p:ext uri="{BB962C8B-B14F-4D97-AF65-F5344CB8AC3E}">
        <p14:creationId xmlns:p14="http://schemas.microsoft.com/office/powerpoint/2010/main" val="4281522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025C5D24-8C31-455C-B236-CF65AB8BAA4B}"/>
              </a:ext>
            </a:extLst>
          </p:cNvPr>
          <p:cNvSpPr txBox="1"/>
          <p:nvPr/>
        </p:nvSpPr>
        <p:spPr>
          <a:xfrm>
            <a:off x="302149" y="302150"/>
            <a:ext cx="11354463" cy="6463308"/>
          </a:xfrm>
          <a:prstGeom prst="rect">
            <a:avLst/>
          </a:prstGeom>
          <a:noFill/>
        </p:spPr>
        <p:txBody>
          <a:bodyPr wrap="square">
            <a:spAutoFit/>
          </a:bodyPr>
          <a:lstStyle/>
          <a:p>
            <a:br>
              <a:rPr lang="it-IT" dirty="0"/>
            </a:br>
            <a:r>
              <a:rPr lang="it-IT" dirty="0"/>
              <a:t>VII - Riorganizzazione della beneficenza e dell'assistenza pubblica verso forme di previdenza sociale. Rispetto della libertà delle iniziative e delle istituzioni private e di beneficenza e di assistenza. Provvedimenti generali per intensificare la lotta contro la tubercolosi e la malaria. Sviluppo e miglioramento dell'assistenza alle famiglie colpite dalla guerra, orfani, vedove e mutilati.</a:t>
            </a:r>
            <a:br>
              <a:rPr lang="it-IT" dirty="0"/>
            </a:br>
            <a:br>
              <a:rPr lang="it-IT" dirty="0"/>
            </a:br>
            <a:r>
              <a:rPr lang="it-IT" dirty="0"/>
              <a:t>VIII - Libertà ed indipendenza della chiesa nella piena esplicazione del suo magistero spirituale. Libertà e sviluppo della coscienza cristiana, considerata come fondamento e presidio della vita della nazione, delle libertà popolari e delle ascendenti conquiste della civiltà nel mondo.</a:t>
            </a:r>
            <a:br>
              <a:rPr lang="it-IT" dirty="0"/>
            </a:br>
            <a:br>
              <a:rPr lang="it-IT" dirty="0"/>
            </a:br>
            <a:r>
              <a:rPr lang="it-IT" dirty="0"/>
              <a:t>IX - Riforma tributaria generale e locale, sulla base dell'imposta progressiva globale con l'esenzione delle quote minime.</a:t>
            </a:r>
            <a:br>
              <a:rPr lang="it-IT" dirty="0"/>
            </a:br>
            <a:br>
              <a:rPr lang="it-IT" dirty="0"/>
            </a:br>
            <a:r>
              <a:rPr lang="it-IT" dirty="0"/>
              <a:t>X - Riforma elettorale politica con il collegio plurinominale a larga base con rappresentanza proporzionale. Voto femminile. Senato elettivo con prevalente rappresentanza dei corpi della nazione (corpi accademici, comune, provincia, classi organizzate).</a:t>
            </a:r>
            <a:br>
              <a:rPr lang="it-IT" dirty="0"/>
            </a:br>
            <a:br>
              <a:rPr lang="it-IT" dirty="0"/>
            </a:br>
            <a:r>
              <a:rPr lang="it-IT" dirty="0"/>
              <a:t>XI - Difesa nazionale. Tutela e messa in valore della emigrazione italiana. Sfere di influenza per lo sviluppo commerciale del paese. Politica coloniale in rapporto agli interessi della nazione e ispirata ad un programma di progressivo incivilimento.</a:t>
            </a:r>
            <a:br>
              <a:rPr lang="it-IT" dirty="0"/>
            </a:br>
            <a:br>
              <a:rPr lang="it-IT" dirty="0"/>
            </a:br>
            <a:r>
              <a:rPr lang="it-IT" dirty="0"/>
              <a:t>XII - Società delle nazioni con i corollari derivanti da una organizzazione giuridica della vita internazionale: arbitrato, abolizione dei trattati segreti e della coscrizione obbligatoria, disarmo universale.</a:t>
            </a:r>
          </a:p>
        </p:txBody>
      </p:sp>
    </p:spTree>
    <p:extLst>
      <p:ext uri="{BB962C8B-B14F-4D97-AF65-F5344CB8AC3E}">
        <p14:creationId xmlns:p14="http://schemas.microsoft.com/office/powerpoint/2010/main" val="1291658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C7D01E-1DE3-487C-806C-48B9DA5B12EA}"/>
              </a:ext>
            </a:extLst>
          </p:cNvPr>
          <p:cNvSpPr>
            <a:spLocks noGrp="1"/>
          </p:cNvSpPr>
          <p:nvPr>
            <p:ph type="title"/>
          </p:nvPr>
        </p:nvSpPr>
        <p:spPr/>
        <p:txBody>
          <a:bodyPr/>
          <a:lstStyle/>
          <a:p>
            <a:r>
              <a:rPr lang="it-IT" dirty="0"/>
              <a:t>Il nuovo pontificato: Pio XI</a:t>
            </a:r>
          </a:p>
        </p:txBody>
      </p:sp>
      <p:sp>
        <p:nvSpPr>
          <p:cNvPr id="3" name="Segnaposto contenuto 2">
            <a:extLst>
              <a:ext uri="{FF2B5EF4-FFF2-40B4-BE49-F238E27FC236}">
                <a16:creationId xmlns:a16="http://schemas.microsoft.com/office/drawing/2014/main" id="{069B33FE-B338-4F3D-A1C8-61D9E476381C}"/>
              </a:ext>
            </a:extLst>
          </p:cNvPr>
          <p:cNvSpPr>
            <a:spLocks noGrp="1"/>
          </p:cNvSpPr>
          <p:nvPr>
            <p:ph idx="1"/>
          </p:nvPr>
        </p:nvSpPr>
        <p:spPr>
          <a:xfrm>
            <a:off x="231006" y="2050181"/>
            <a:ext cx="11704319" cy="4543124"/>
          </a:xfrm>
        </p:spPr>
        <p:txBody>
          <a:bodyPr>
            <a:normAutofit fontScale="92500" lnSpcReduction="10000"/>
          </a:bodyPr>
          <a:lstStyle/>
          <a:p>
            <a:r>
              <a:rPr lang="it-IT" dirty="0"/>
              <a:t>Achille Ratti, papa Pio XI</a:t>
            </a:r>
          </a:p>
          <a:p>
            <a:pPr lvl="1"/>
            <a:r>
              <a:rPr lang="it-IT" dirty="0"/>
              <a:t>Intellettuale conciliatorista e conservatore, patriottico ma critico del nazionalismo immoderato</a:t>
            </a:r>
          </a:p>
          <a:p>
            <a:r>
              <a:rPr lang="it-IT" dirty="0"/>
              <a:t>Il progetto di riconquista della società di massa </a:t>
            </a:r>
          </a:p>
          <a:p>
            <a:pPr lvl="1"/>
            <a:r>
              <a:rPr lang="it-IT" dirty="0"/>
              <a:t>«regalità di Cristo» e «modernismo buono»</a:t>
            </a:r>
          </a:p>
          <a:p>
            <a:r>
              <a:rPr lang="it-IT" dirty="0"/>
              <a:t>La riforma dell’Ac nel 1923:</a:t>
            </a:r>
          </a:p>
          <a:p>
            <a:pPr lvl="1"/>
            <a:r>
              <a:rPr lang="it-IT" dirty="0"/>
              <a:t>«Non politica, non economia, dico perfino non cultura, ma soprattutto formazione cristiana della vita individuale»</a:t>
            </a:r>
          </a:p>
          <a:p>
            <a:pPr lvl="1"/>
            <a:r>
              <a:rPr lang="it-IT" dirty="0"/>
              <a:t>Il ruolo di massa progressivamente assunto: concentrazione di energia e capillare presenza; massimo di partecipazione laicale all’azione gerarchica</a:t>
            </a:r>
          </a:p>
          <a:p>
            <a:pPr lvl="1"/>
            <a:r>
              <a:rPr lang="it-IT" dirty="0"/>
              <a:t>Pedagogia intransigente, metodi di mobilitazione moderna</a:t>
            </a:r>
          </a:p>
          <a:p>
            <a:r>
              <a:rPr lang="it-IT" dirty="0"/>
              <a:t>L’ambivalente approccio al progressivo autoritarismo fascista: </a:t>
            </a:r>
          </a:p>
          <a:p>
            <a:pPr lvl="1"/>
            <a:r>
              <a:rPr lang="it-IT" dirty="0"/>
              <a:t>l’abbandono del Ppi; la breve parabola dei clerico-fascisti</a:t>
            </a:r>
          </a:p>
          <a:p>
            <a:pPr lvl="1"/>
            <a:r>
              <a:rPr lang="it-IT" dirty="0"/>
              <a:t>Legge Acerbo, elezioni, delitto Matteotti (timore alleanza socialisti e crisi sistema) </a:t>
            </a:r>
          </a:p>
          <a:p>
            <a:pPr lvl="1"/>
            <a:r>
              <a:rPr lang="it-IT" dirty="0"/>
              <a:t>La svolta autoritaria</a:t>
            </a:r>
          </a:p>
          <a:p>
            <a:endParaRPr lang="it-IT" dirty="0"/>
          </a:p>
        </p:txBody>
      </p:sp>
    </p:spTree>
    <p:extLst>
      <p:ext uri="{BB962C8B-B14F-4D97-AF65-F5344CB8AC3E}">
        <p14:creationId xmlns:p14="http://schemas.microsoft.com/office/powerpoint/2010/main" val="462473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60ABE91A-2AC4-4D64-B7FF-4661B9EEDD14}"/>
              </a:ext>
            </a:extLst>
          </p:cNvPr>
          <p:cNvSpPr txBox="1"/>
          <p:nvPr/>
        </p:nvSpPr>
        <p:spPr>
          <a:xfrm>
            <a:off x="222636" y="222636"/>
            <a:ext cx="10360549" cy="6032421"/>
          </a:xfrm>
          <a:prstGeom prst="rect">
            <a:avLst/>
          </a:prstGeom>
          <a:noFill/>
        </p:spPr>
        <p:txBody>
          <a:bodyPr wrap="square">
            <a:spAutoFit/>
          </a:bodyPr>
          <a:lstStyle/>
          <a:p>
            <a:r>
              <a:rPr lang="it-IT" sz="2800" b="1" u="sng" dirty="0"/>
              <a:t>Ubi arcano dei </a:t>
            </a:r>
            <a:r>
              <a:rPr lang="it-IT" sz="2800" b="1" u="sng" dirty="0" err="1"/>
              <a:t>consilio</a:t>
            </a:r>
            <a:r>
              <a:rPr lang="it-IT" sz="2000" dirty="0"/>
              <a:t> – Pio XI 1922</a:t>
            </a:r>
          </a:p>
          <a:p>
            <a:r>
              <a:rPr lang="it-IT" sz="2000" dirty="0"/>
              <a:t>Gli uomini si sono allontanati da Dio e da Gesù Cristo e per questo sono caduti al fondo di tanti mali; per questo stesso si logorano e si consumano in vani e sterili tentativi di porvi rimedio, senza neppure riuscire a raccogliere gli avanzi di tante rovine. Si è voluto che fossero senza Dio e senza Gesù Cristo le leggi e i governi, derivando ogni autorità non da Dio, ma dagli uomini; e con ciò stesso venivano meno alle leggi, non soltanto le sole vere ed inevitabili sanzioni, ma anche gli stessi supremi criteri del giusto, che anche il filosofo pagano Cicerone intuirà potersi derivare soltanto dalla legge divina. E veniva pure meno all’autorità ogni solida base, ogni vera ed indiscutibile ragione di supremazia e di comando da una parte, di soggezione e di ubbidienza dall’altra; e così la stessa compagine sociale, per logica necessità, doveva andarne scossa e compromessa, non rimanendole ormai alcun sicuro fulcro, ma tutto riducendosi a contrasti ed a prevalenze di numero e di interessi particolari. […] </a:t>
            </a:r>
          </a:p>
          <a:p>
            <a:r>
              <a:rPr lang="it-IT" sz="2000" dirty="0"/>
              <a:t>la vera pace, la pace di Cristo, non può esistere se non sono ammessi i princìpi, osservate le leggi, ubbiditi i precetti di Cristo nella vita pubblica e nella privata; sicché, bene ordinata la società umana, vi possa la Chiesa esercitare il suo magistero, al quale appunto fu affidato l’insegnamento di quei princìpi, di quelle leggi, di quei precetti. Ora tutto questo si esprime con una sola parola: « il regno di Cristo ».</a:t>
            </a:r>
          </a:p>
          <a:p>
            <a:endParaRPr lang="it-IT" dirty="0"/>
          </a:p>
        </p:txBody>
      </p:sp>
    </p:spTree>
    <p:extLst>
      <p:ext uri="{BB962C8B-B14F-4D97-AF65-F5344CB8AC3E}">
        <p14:creationId xmlns:p14="http://schemas.microsoft.com/office/powerpoint/2010/main" val="361832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D0485F-B176-4F4F-9990-93F03EC3B948}"/>
              </a:ext>
            </a:extLst>
          </p:cNvPr>
          <p:cNvSpPr>
            <a:spLocks noGrp="1"/>
          </p:cNvSpPr>
          <p:nvPr>
            <p:ph type="title"/>
          </p:nvPr>
        </p:nvSpPr>
        <p:spPr/>
        <p:txBody>
          <a:bodyPr/>
          <a:lstStyle/>
          <a:p>
            <a:r>
              <a:rPr lang="it-IT" dirty="0"/>
              <a:t>Conciliazione e tensioni</a:t>
            </a:r>
          </a:p>
        </p:txBody>
      </p:sp>
      <p:sp>
        <p:nvSpPr>
          <p:cNvPr id="3" name="Segnaposto contenuto 2">
            <a:extLst>
              <a:ext uri="{FF2B5EF4-FFF2-40B4-BE49-F238E27FC236}">
                <a16:creationId xmlns:a16="http://schemas.microsoft.com/office/drawing/2014/main" id="{7CF2241B-B666-462A-8566-E52234AEB2A9}"/>
              </a:ext>
            </a:extLst>
          </p:cNvPr>
          <p:cNvSpPr>
            <a:spLocks noGrp="1"/>
          </p:cNvSpPr>
          <p:nvPr>
            <p:ph idx="1"/>
          </p:nvPr>
        </p:nvSpPr>
        <p:spPr>
          <a:xfrm>
            <a:off x="151074" y="2115047"/>
            <a:ext cx="11529391" cy="4635610"/>
          </a:xfrm>
        </p:spPr>
        <p:txBody>
          <a:bodyPr>
            <a:normAutofit fontScale="92500" lnSpcReduction="10000"/>
          </a:bodyPr>
          <a:lstStyle/>
          <a:p>
            <a:r>
              <a:rPr lang="it-IT" dirty="0"/>
              <a:t>Le leggi «</a:t>
            </a:r>
            <a:r>
              <a:rPr lang="it-IT" dirty="0" err="1"/>
              <a:t>fascistissime</a:t>
            </a:r>
            <a:r>
              <a:rPr lang="it-IT" dirty="0"/>
              <a:t>» del 1926-27 e la persecuzione dei dissidenti</a:t>
            </a:r>
          </a:p>
          <a:p>
            <a:pPr lvl="1"/>
            <a:r>
              <a:rPr lang="it-IT" dirty="0"/>
              <a:t>La difficoltà dell’istituzione: scout, sport, banche </a:t>
            </a:r>
          </a:p>
          <a:p>
            <a:pPr lvl="1"/>
            <a:r>
              <a:rPr lang="it-IT" dirty="0"/>
              <a:t>Sturzo dall’esilio e i popolari antifascisti individuano la novità del regime («volontà totalitaria»)</a:t>
            </a:r>
          </a:p>
          <a:p>
            <a:pPr lvl="1"/>
            <a:r>
              <a:rPr lang="it-IT" dirty="0"/>
              <a:t>Il papa e l’Ac sulla difensiva: contro il «panteismo» statale (Action </a:t>
            </a:r>
            <a:r>
              <a:rPr lang="it-IT" dirty="0" err="1"/>
              <a:t>française</a:t>
            </a:r>
            <a:r>
              <a:rPr lang="it-IT" dirty="0"/>
              <a:t>), seguito del liberalismo, ma speranzosi correzione pratica</a:t>
            </a:r>
          </a:p>
          <a:p>
            <a:r>
              <a:rPr lang="it-IT" dirty="0"/>
              <a:t>Le ipotesi di trattative «politiche»: svolta di Mussolini e logica di Gasparri</a:t>
            </a:r>
          </a:p>
          <a:p>
            <a:r>
              <a:rPr lang="it-IT" dirty="0"/>
              <a:t>I patti lateranensi del 1929: «ridare l’Italia a Dio e Dio all’Italia»</a:t>
            </a:r>
          </a:p>
          <a:p>
            <a:pPr lvl="1"/>
            <a:r>
              <a:rPr lang="it-IT" dirty="0"/>
              <a:t>Il trattato</a:t>
            </a:r>
          </a:p>
          <a:p>
            <a:pPr lvl="1"/>
            <a:r>
              <a:rPr lang="it-IT" dirty="0"/>
              <a:t>Il concordato</a:t>
            </a:r>
          </a:p>
          <a:p>
            <a:r>
              <a:rPr lang="it-IT" dirty="0"/>
              <a:t>Le loro conseguenze: legami oggettivi, illusioni reciproche e tensioni inevitabili</a:t>
            </a:r>
          </a:p>
          <a:p>
            <a:pPr lvl="1"/>
            <a:r>
              <a:rPr lang="it-IT" dirty="0"/>
              <a:t>Il dibattito sulla ratifica: Mussolini rivendica l’istruzione allo Stato; Pio XI ribatte (totalitarismo soggettivo o oggettivo?)</a:t>
            </a:r>
          </a:p>
          <a:p>
            <a:pPr lvl="1"/>
            <a:r>
              <a:rPr lang="it-IT" dirty="0"/>
              <a:t>Il plebiscito del 1929 e l’inserimento sperato nel regime</a:t>
            </a:r>
          </a:p>
          <a:p>
            <a:pPr lvl="1"/>
            <a:r>
              <a:rPr lang="it-IT" dirty="0"/>
              <a:t>Lo scontro del 1931 sull’Azione cattolica (L’enciclica «Non abbiamo bisogno») e il successivo compromesso di settembre</a:t>
            </a:r>
          </a:p>
        </p:txBody>
      </p:sp>
    </p:spTree>
    <p:extLst>
      <p:ext uri="{BB962C8B-B14F-4D97-AF65-F5344CB8AC3E}">
        <p14:creationId xmlns:p14="http://schemas.microsoft.com/office/powerpoint/2010/main" val="9176450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F42C84A-DD5F-41F5-A46E-BCDB4387430E}"/>
              </a:ext>
            </a:extLst>
          </p:cNvPr>
          <p:cNvSpPr>
            <a:spLocks noGrp="1"/>
          </p:cNvSpPr>
          <p:nvPr>
            <p:ph type="title"/>
          </p:nvPr>
        </p:nvSpPr>
        <p:spPr/>
        <p:txBody>
          <a:bodyPr/>
          <a:lstStyle/>
          <a:p>
            <a:r>
              <a:rPr lang="it-IT" dirty="0"/>
              <a:t>Un consenso «nazional-cattolico» al regime </a:t>
            </a:r>
          </a:p>
        </p:txBody>
      </p:sp>
      <p:sp>
        <p:nvSpPr>
          <p:cNvPr id="3" name="Segnaposto contenuto 2">
            <a:extLst>
              <a:ext uri="{FF2B5EF4-FFF2-40B4-BE49-F238E27FC236}">
                <a16:creationId xmlns:a16="http://schemas.microsoft.com/office/drawing/2014/main" id="{5597AA2B-9189-4A56-AC62-3CD0BCC98F2D}"/>
              </a:ext>
            </a:extLst>
          </p:cNvPr>
          <p:cNvSpPr>
            <a:spLocks noGrp="1"/>
          </p:cNvSpPr>
          <p:nvPr>
            <p:ph idx="1"/>
          </p:nvPr>
        </p:nvSpPr>
        <p:spPr>
          <a:xfrm>
            <a:off x="111319" y="2035534"/>
            <a:ext cx="11593002" cy="4723075"/>
          </a:xfrm>
        </p:spPr>
        <p:txBody>
          <a:bodyPr>
            <a:normAutofit/>
          </a:bodyPr>
          <a:lstStyle/>
          <a:p>
            <a:r>
              <a:rPr lang="it-IT" dirty="0"/>
              <a:t>Il vertice del consenso</a:t>
            </a:r>
          </a:p>
          <a:p>
            <a:pPr lvl="1"/>
            <a:r>
              <a:rPr lang="it-IT" dirty="0"/>
              <a:t>Un’ipotesi nazional-cattolica negli «anni del consenso»; il mito della «nazione cattolica» come mediazione (diversità dal nazismo)</a:t>
            </a:r>
          </a:p>
          <a:p>
            <a:pPr lvl="1"/>
            <a:r>
              <a:rPr lang="it-IT" dirty="0"/>
              <a:t>Corporativismo: la «Quadragesimo anno» e il dibattito successivo</a:t>
            </a:r>
          </a:p>
          <a:p>
            <a:pPr lvl="1"/>
            <a:r>
              <a:rPr lang="it-IT" dirty="0"/>
              <a:t>Etiopia (Pio XI sconcertato ma ricattato), e mito dell’ impero </a:t>
            </a:r>
          </a:p>
          <a:p>
            <a:pPr lvl="1"/>
            <a:r>
              <a:rPr lang="it-IT" dirty="0"/>
              <a:t>La tentazione della crociata in Spagna </a:t>
            </a:r>
          </a:p>
          <a:p>
            <a:r>
              <a:rPr lang="it-IT" dirty="0"/>
              <a:t>Il pluralismo di intenti e la coltivazione di disegni per la formazione delle classi dirigenti</a:t>
            </a:r>
          </a:p>
          <a:p>
            <a:pPr lvl="1"/>
            <a:r>
              <a:rPr lang="it-IT" dirty="0"/>
              <a:t>Gli intellettuali cattolici di Ac, mons. Giovanni Battista Montini e l’«</a:t>
            </a:r>
            <a:r>
              <a:rPr lang="it-IT" dirty="0" err="1"/>
              <a:t>afascismo</a:t>
            </a:r>
            <a:r>
              <a:rPr lang="it-IT" dirty="0"/>
              <a:t>»: rispondere alla crisi della civiltà</a:t>
            </a:r>
          </a:p>
          <a:p>
            <a:pPr lvl="1"/>
            <a:r>
              <a:rPr lang="it-IT" dirty="0"/>
              <a:t>Padre Agostino Gemelli e il medievalismo: gli sviluppi dell’Università cattolica di Milano</a:t>
            </a:r>
          </a:p>
          <a:p>
            <a:pPr lvl="1"/>
            <a:r>
              <a:rPr lang="it-IT" dirty="0"/>
              <a:t>Don Giuseppe De Luca e il rinnovamento culturale: la collaborazione con Papini e i conservatori del «Frontespizio»</a:t>
            </a:r>
          </a:p>
        </p:txBody>
      </p:sp>
    </p:spTree>
    <p:extLst>
      <p:ext uri="{BB962C8B-B14F-4D97-AF65-F5344CB8AC3E}">
        <p14:creationId xmlns:p14="http://schemas.microsoft.com/office/powerpoint/2010/main" val="3844098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ADECE18-E252-4C18-BB7E-083C04620FAA}"/>
              </a:ext>
            </a:extLst>
          </p:cNvPr>
          <p:cNvSpPr>
            <a:spLocks noGrp="1"/>
          </p:cNvSpPr>
          <p:nvPr>
            <p:ph type="title"/>
          </p:nvPr>
        </p:nvSpPr>
        <p:spPr/>
        <p:txBody>
          <a:bodyPr/>
          <a:lstStyle/>
          <a:p>
            <a:r>
              <a:rPr lang="it-IT" dirty="0"/>
              <a:t>Le perturbazioni crescenti del quadro</a:t>
            </a:r>
          </a:p>
        </p:txBody>
      </p:sp>
      <p:sp>
        <p:nvSpPr>
          <p:cNvPr id="3" name="Segnaposto contenuto 2">
            <a:extLst>
              <a:ext uri="{FF2B5EF4-FFF2-40B4-BE49-F238E27FC236}">
                <a16:creationId xmlns:a16="http://schemas.microsoft.com/office/drawing/2014/main" id="{9FA7084F-26BA-49C0-B4E8-F8455D8184A6}"/>
              </a:ext>
            </a:extLst>
          </p:cNvPr>
          <p:cNvSpPr>
            <a:spLocks noGrp="1"/>
          </p:cNvSpPr>
          <p:nvPr>
            <p:ph idx="1"/>
          </p:nvPr>
        </p:nvSpPr>
        <p:spPr>
          <a:xfrm>
            <a:off x="302150" y="2146852"/>
            <a:ext cx="11330607" cy="4500438"/>
          </a:xfrm>
        </p:spPr>
        <p:txBody>
          <a:bodyPr>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b="0" i="0" u="none" strike="noStrike" kern="1200" cap="none" spc="0" normalizeH="0" baseline="0" noProof="0" dirty="0">
                <a:ln>
                  <a:noFill/>
                </a:ln>
                <a:solidFill>
                  <a:prstClr val="white"/>
                </a:solidFill>
                <a:effectLst/>
                <a:uLnTx/>
                <a:uFillTx/>
                <a:latin typeface="Trebuchet MS" panose="020B0603020202020204"/>
                <a:ea typeface="+mn-ea"/>
                <a:cs typeface="+mn-cs"/>
              </a:rPr>
              <a:t>Le nuove difficoltà</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L’indebolimento del modello cattolico-autoritario (Austria)</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La «conversione spirituale» di Pio XI e la correzione sulla regalità (</a:t>
            </a:r>
            <a:r>
              <a:rPr lang="it-IT" sz="1800" dirty="0" err="1">
                <a:solidFill>
                  <a:prstClr val="white"/>
                </a:solidFill>
                <a:latin typeface="Trebuchet MS" panose="020B0603020202020204"/>
              </a:rPr>
              <a:t>cr</a:t>
            </a:r>
            <a:r>
              <a:rPr kumimoji="0" lang="it-IT" sz="1800" b="0" i="0" u="none" strike="noStrike" kern="1200" cap="none" spc="0" normalizeH="0" baseline="0" noProof="0" dirty="0" err="1">
                <a:ln>
                  <a:noFill/>
                </a:ln>
                <a:solidFill>
                  <a:prstClr val="white"/>
                </a:solidFill>
                <a:effectLst/>
                <a:uLnTx/>
                <a:uFillTx/>
                <a:latin typeface="Trebuchet MS" panose="020B0603020202020204"/>
                <a:ea typeface="+mn-ea"/>
                <a:cs typeface="+mn-cs"/>
              </a:rPr>
              <a:t>ocifissa</a:t>
            </a: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a:t>
            </a:r>
            <a:endParaRPr lang="it-IT" sz="1800" dirty="0">
              <a:solidFill>
                <a:prstClr val="white"/>
              </a:solidFill>
              <a:latin typeface="Trebuchet MS" panose="020B0603020202020204"/>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Le condanne (modulate) dei totalitarismi con le encicliche del 1937 («Divini </a:t>
            </a:r>
            <a:r>
              <a:rPr kumimoji="0" lang="it-IT" sz="1800" b="0" i="0" u="none" strike="noStrike" kern="1200" cap="none" spc="0" normalizeH="0" baseline="0" noProof="0" dirty="0" err="1">
                <a:ln>
                  <a:noFill/>
                </a:ln>
                <a:solidFill>
                  <a:prstClr val="white"/>
                </a:solidFill>
                <a:effectLst/>
                <a:uLnTx/>
                <a:uFillTx/>
                <a:latin typeface="Trebuchet MS" panose="020B0603020202020204"/>
                <a:ea typeface="+mn-ea"/>
                <a:cs typeface="+mn-cs"/>
              </a:rPr>
              <a:t>Redemptoris</a:t>
            </a: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 «Nos es </a:t>
            </a:r>
            <a:r>
              <a:rPr kumimoji="0" lang="it-IT" sz="1800" b="0" i="0" u="none" strike="noStrike" kern="1200" cap="none" spc="0" normalizeH="0" baseline="0" noProof="0" dirty="0" err="1">
                <a:ln>
                  <a:noFill/>
                </a:ln>
                <a:solidFill>
                  <a:prstClr val="white"/>
                </a:solidFill>
                <a:effectLst/>
                <a:uLnTx/>
                <a:uFillTx/>
                <a:latin typeface="Trebuchet MS" panose="020B0603020202020204"/>
                <a:ea typeface="+mn-ea"/>
                <a:cs typeface="+mn-cs"/>
              </a:rPr>
              <a:t>muy</a:t>
            </a: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 </a:t>
            </a:r>
            <a:r>
              <a:rPr kumimoji="0" lang="it-IT" sz="1800" b="0" i="0" u="none" strike="noStrike" kern="1200" cap="none" spc="0" normalizeH="0" baseline="0" noProof="0" dirty="0" err="1">
                <a:ln>
                  <a:noFill/>
                </a:ln>
                <a:solidFill>
                  <a:prstClr val="white"/>
                </a:solidFill>
                <a:effectLst/>
                <a:uLnTx/>
                <a:uFillTx/>
                <a:latin typeface="Trebuchet MS" panose="020B0603020202020204"/>
                <a:ea typeface="+mn-ea"/>
                <a:cs typeface="+mn-cs"/>
              </a:rPr>
              <a:t>conocida</a:t>
            </a: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 «</a:t>
            </a:r>
            <a:r>
              <a:rPr kumimoji="0" lang="it-IT" sz="1800" b="0" i="0" u="none" strike="noStrike" kern="1200" cap="none" spc="0" normalizeH="0" baseline="0" noProof="0" dirty="0" err="1">
                <a:ln>
                  <a:noFill/>
                </a:ln>
                <a:solidFill>
                  <a:prstClr val="white"/>
                </a:solidFill>
                <a:effectLst/>
                <a:uLnTx/>
                <a:uFillTx/>
                <a:latin typeface="Trebuchet MS" panose="020B0603020202020204"/>
                <a:ea typeface="+mn-ea"/>
                <a:cs typeface="+mn-cs"/>
              </a:rPr>
              <a:t>Mit</a:t>
            </a: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 </a:t>
            </a:r>
            <a:r>
              <a:rPr kumimoji="0" lang="it-IT" sz="1800" b="0" i="0" u="none" strike="noStrike" kern="1200" cap="none" spc="0" normalizeH="0" baseline="0" noProof="0" dirty="0" err="1">
                <a:ln>
                  <a:noFill/>
                </a:ln>
                <a:solidFill>
                  <a:prstClr val="white"/>
                </a:solidFill>
                <a:effectLst/>
                <a:uLnTx/>
                <a:uFillTx/>
                <a:latin typeface="Trebuchet MS" panose="020B0603020202020204"/>
                <a:ea typeface="+mn-ea"/>
                <a:cs typeface="+mn-cs"/>
              </a:rPr>
              <a:t>brennender</a:t>
            </a: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 sorge»): Il cattolicesimo sola vera forma di concezione totalitaria)</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La questione delle leggi razziali (papa e Chiesa; vulnus concordato; la «</a:t>
            </a:r>
            <a:r>
              <a:rPr kumimoji="0" lang="it-IT" sz="1800" b="0" i="0" u="none" strike="noStrike" kern="1200" cap="none" spc="0" normalizeH="0" baseline="0" noProof="0" dirty="0" err="1">
                <a:ln>
                  <a:noFill/>
                </a:ln>
                <a:solidFill>
                  <a:prstClr val="white"/>
                </a:solidFill>
                <a:effectLst/>
                <a:uLnTx/>
                <a:uFillTx/>
                <a:latin typeface="Trebuchet MS" panose="020B0603020202020204"/>
                <a:ea typeface="+mn-ea"/>
                <a:cs typeface="+mn-cs"/>
              </a:rPr>
              <a:t>Humani</a:t>
            </a: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 generis </a:t>
            </a:r>
            <a:r>
              <a:rPr kumimoji="0" lang="it-IT" sz="1800" b="0" i="0" u="none" strike="noStrike" kern="1200" cap="none" spc="0" normalizeH="0" baseline="0" noProof="0" dirty="0" err="1">
                <a:ln>
                  <a:noFill/>
                </a:ln>
                <a:solidFill>
                  <a:prstClr val="white"/>
                </a:solidFill>
                <a:effectLst/>
                <a:uLnTx/>
                <a:uFillTx/>
                <a:latin typeface="Trebuchet MS" panose="020B0603020202020204"/>
                <a:ea typeface="+mn-ea"/>
                <a:cs typeface="+mn-cs"/>
              </a:rPr>
              <a:t>unitas</a:t>
            </a: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 intrecciata alla nuova crisi del 1938 sull’Ac</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L’alleanza italo-tedesca del 1939; la polemica contro l’idolatria politica</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b="0" i="0" u="none" strike="noStrike" kern="1200" cap="none" spc="0" normalizeH="0" baseline="0" noProof="0" dirty="0">
                <a:ln>
                  <a:noFill/>
                </a:ln>
                <a:solidFill>
                  <a:prstClr val="white"/>
                </a:solidFill>
                <a:effectLst/>
                <a:uLnTx/>
                <a:uFillTx/>
                <a:latin typeface="Trebuchet MS" panose="020B0603020202020204"/>
                <a:ea typeface="+mn-ea"/>
                <a:cs typeface="+mn-cs"/>
              </a:rPr>
              <a:t>La deriva verso la guerra e il pontificato di Pio XII</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Diplomazia e incertezza: il 1940 e riforma dell’Ac ridimensionata; «nulla è perduto con la pace, tutto </a:t>
            </a:r>
            <a:r>
              <a:rPr kumimoji="0" lang="it-IT" sz="1800" b="0" i="0" u="none" strike="noStrike" kern="1200" cap="none" spc="0" normalizeH="0" baseline="0" noProof="0" dirty="0" err="1">
                <a:ln>
                  <a:noFill/>
                </a:ln>
                <a:solidFill>
                  <a:prstClr val="white"/>
                </a:solidFill>
                <a:effectLst/>
                <a:uLnTx/>
                <a:uFillTx/>
                <a:latin typeface="Trebuchet MS" panose="020B0603020202020204"/>
                <a:ea typeface="+mn-ea"/>
                <a:cs typeface="+mn-cs"/>
              </a:rPr>
              <a:t>pu</a:t>
            </a:r>
            <a:r>
              <a:rPr lang="it-IT" sz="1800" dirty="0">
                <a:solidFill>
                  <a:prstClr val="white"/>
                </a:solidFill>
                <a:latin typeface="Trebuchet MS" panose="020B0603020202020204"/>
              </a:rPr>
              <a:t>ò essere perduto con la guerra»</a:t>
            </a:r>
            <a:endPar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Sopportazione e speranza verso la guerra (difesa della patria ma scarsa enfasi)</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Il cattolicesimo nazionale allineato ma senza identificazioni con il regime</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il papa e i «silenzi»</a:t>
            </a:r>
          </a:p>
        </p:txBody>
      </p:sp>
    </p:spTree>
    <p:extLst>
      <p:ext uri="{BB962C8B-B14F-4D97-AF65-F5344CB8AC3E}">
        <p14:creationId xmlns:p14="http://schemas.microsoft.com/office/powerpoint/2010/main" val="2918926718"/>
      </p:ext>
    </p:extLst>
  </p:cSld>
  <p:clrMapOvr>
    <a:masterClrMapping/>
  </p:clrMapOvr>
</p:sld>
</file>

<file path=ppt/theme/theme1.xml><?xml version="1.0" encoding="utf-8"?>
<a:theme xmlns:a="http://schemas.openxmlformats.org/drawingml/2006/main" name="Berlino">
  <a:themeElements>
    <a:clrScheme name="Personalizzato 12">
      <a:dk1>
        <a:sysClr val="windowText" lastClr="000000"/>
      </a:dk1>
      <a:lt1>
        <a:sysClr val="window" lastClr="FFFFFF"/>
      </a:lt1>
      <a:dk2>
        <a:srgbClr val="0F6F80"/>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o">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o">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docProps/app.xml><?xml version="1.0" encoding="utf-8"?>
<Properties xmlns="http://schemas.openxmlformats.org/officeDocument/2006/extended-properties" xmlns:vt="http://schemas.openxmlformats.org/officeDocument/2006/docPropsVTypes">
  <TotalTime>5408</TotalTime>
  <Words>2212</Words>
  <Application>Microsoft Office PowerPoint</Application>
  <PresentationFormat>Widescreen</PresentationFormat>
  <Paragraphs>105</Paragraphs>
  <Slides>12</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12</vt:i4>
      </vt:variant>
    </vt:vector>
  </HeadingPairs>
  <TitlesOfParts>
    <vt:vector size="15" baseType="lpstr">
      <vt:lpstr>Arial</vt:lpstr>
      <vt:lpstr>Trebuchet MS</vt:lpstr>
      <vt:lpstr>Berlino</vt:lpstr>
      <vt:lpstr>La Chiesa cattolica  nell’Italia contemporanea</vt:lpstr>
      <vt:lpstr>La crisi del primo dopoguerra</vt:lpstr>
      <vt:lpstr>Presentazione standard di PowerPoint</vt:lpstr>
      <vt:lpstr>Presentazione standard di PowerPoint</vt:lpstr>
      <vt:lpstr>Il nuovo pontificato: Pio XI</vt:lpstr>
      <vt:lpstr>Presentazione standard di PowerPoint</vt:lpstr>
      <vt:lpstr>Conciliazione e tensioni</vt:lpstr>
      <vt:lpstr>Un consenso «nazional-cattolico» al regime </vt:lpstr>
      <vt:lpstr>Le perturbazioni crescenti del quadro</vt:lpstr>
      <vt:lpstr>Una transizione delicata alla democrazia </vt:lpstr>
      <vt:lpstr>Presentazione standard di PowerPoint</vt:lpstr>
      <vt:lpstr>Una democrazia sorvegliata?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Chiesa cattolica  nell’Italia contemporanea</dc:title>
  <dc:creator>Formigoni Guido</dc:creator>
  <cp:lastModifiedBy>Formigoni Guido</cp:lastModifiedBy>
  <cp:revision>28</cp:revision>
  <dcterms:created xsi:type="dcterms:W3CDTF">2021-11-08T16:01:24Z</dcterms:created>
  <dcterms:modified xsi:type="dcterms:W3CDTF">2022-03-01T08:09:04Z</dcterms:modified>
</cp:coreProperties>
</file>