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332" r:id="rId3"/>
    <p:sldId id="33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700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09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56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072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04665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5420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9634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55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39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4842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10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97732A-5401-4D1E-875D-324A50D2A7CE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B7668E-4A85-464D-9ECC-45B6B83409F3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619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6E4DCF2-B63D-478B-8499-60B766F3476F}"/>
              </a:ext>
            </a:extLst>
          </p:cNvPr>
          <p:cNvSpPr txBox="1"/>
          <p:nvPr/>
        </p:nvSpPr>
        <p:spPr>
          <a:xfrm>
            <a:off x="1242968" y="2136339"/>
            <a:ext cx="97060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Calisto MT" panose="02040603050505030304" pitchFamily="18" charset="0"/>
              </a:rPr>
              <a:t>Grecia, Magna Grecia, Asia Minore - VII-VI secolo a.C.</a:t>
            </a:r>
          </a:p>
          <a:p>
            <a:pPr algn="ctr"/>
            <a:endParaRPr lang="it-IT" dirty="0">
              <a:latin typeface="Calisto MT" panose="02040603050505030304" pitchFamily="18" charset="0"/>
            </a:endParaRP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La tirannide nacque dal tentativo di smorzare i contrasti fra le classi più agiate e quelle più povere nelle città. Alcuni capi politici, spesso aristocratici di gruppi emarginati, prendevano il potere mettendosi dalla parte del popolo e opponendosi ai regimi oligarchici.</a:t>
            </a: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Dopo aver dato alla </a:t>
            </a:r>
            <a:r>
              <a:rPr lang="it-IT" i="1" dirty="0">
                <a:latin typeface="Calisto MT" panose="02040603050505030304" pitchFamily="18" charset="0"/>
              </a:rPr>
              <a:t>polis </a:t>
            </a:r>
            <a:r>
              <a:rPr lang="it-IT" dirty="0">
                <a:latin typeface="Calisto MT" panose="02040603050505030304" pitchFamily="18" charset="0"/>
              </a:rPr>
              <a:t>un nuovo equilibrio, il potere personale poteva essere deposto oppure mantenuto (l’uomo diventava così tiranno, ovvero «signore») e reso ereditario.</a:t>
            </a:r>
          </a:p>
          <a:p>
            <a:pPr algn="ctr"/>
            <a:endParaRPr lang="it-IT" dirty="0">
              <a:latin typeface="Calisto MT" panose="02040603050505030304" pitchFamily="18" charset="0"/>
            </a:endParaRPr>
          </a:p>
          <a:p>
            <a:pPr algn="ctr"/>
            <a:endParaRPr lang="it-IT" dirty="0">
              <a:latin typeface="Calisto MT" panose="02040603050505030304" pitchFamily="18" charset="0"/>
            </a:endParaRPr>
          </a:p>
          <a:p>
            <a:pPr algn="ctr"/>
            <a:r>
              <a:rPr lang="it-IT" b="1" dirty="0">
                <a:latin typeface="Calisto MT" panose="02040603050505030304" pitchFamily="18" charset="0"/>
              </a:rPr>
              <a:t>Atene - V secolo a.C.</a:t>
            </a:r>
          </a:p>
          <a:p>
            <a:pPr algn="ctr"/>
            <a:endParaRPr lang="it-IT" b="1" dirty="0">
              <a:latin typeface="Calisto MT" panose="02040603050505030304" pitchFamily="18" charset="0"/>
            </a:endParaRP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Con lo sviluppo della democrazia, soprattutto ad Atene, l’idea della tirannide iniziò a suscitare forti antipatie e grandi timori. E’ più volte denunciata nelle tragedie.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5C3D84A-30D3-4AA8-9689-8AEF71D96A02}"/>
              </a:ext>
            </a:extLst>
          </p:cNvPr>
          <p:cNvSpPr txBox="1"/>
          <p:nvPr/>
        </p:nvSpPr>
        <p:spPr>
          <a:xfrm>
            <a:off x="1549167" y="486561"/>
            <a:ext cx="909366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alisto MT" panose="02040603050505030304" pitchFamily="18" charset="0"/>
              </a:rPr>
              <a:t>Creonte: il tiranno di Corinto</a:t>
            </a:r>
          </a:p>
          <a:p>
            <a:pPr algn="ctr"/>
            <a:endParaRPr lang="it-IT" b="1" dirty="0">
              <a:latin typeface="Calisto MT" panose="02040603050505030304" pitchFamily="18" charset="0"/>
            </a:endParaRPr>
          </a:p>
          <a:p>
            <a:pPr algn="ctr"/>
            <a:endParaRPr lang="it-IT" sz="2000" b="1" dirty="0">
              <a:latin typeface="Calisto MT" panose="02040603050505030304" pitchFamily="18" charset="0"/>
            </a:endParaRPr>
          </a:p>
          <a:p>
            <a:pPr algn="ctr"/>
            <a:r>
              <a:rPr lang="it-IT" sz="2000" b="1" dirty="0">
                <a:latin typeface="Calisto MT" panose="02040603050505030304" pitchFamily="18" charset="0"/>
              </a:rPr>
              <a:t>Tirannide</a:t>
            </a:r>
          </a:p>
        </p:txBody>
      </p:sp>
    </p:spTree>
    <p:extLst>
      <p:ext uri="{BB962C8B-B14F-4D97-AF65-F5344CB8AC3E}">
        <p14:creationId xmlns:p14="http://schemas.microsoft.com/office/powerpoint/2010/main" val="147077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A44ABB-79DB-46D9-8E26-E2750EC9B601}"/>
              </a:ext>
            </a:extLst>
          </p:cNvPr>
          <p:cNvSpPr txBox="1"/>
          <p:nvPr/>
        </p:nvSpPr>
        <p:spPr>
          <a:xfrm>
            <a:off x="2058469" y="1371605"/>
            <a:ext cx="807506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alisto MT" panose="02040603050505030304" pitchFamily="18" charset="0"/>
            </a:endParaRPr>
          </a:p>
          <a:p>
            <a:pPr algn="ctr"/>
            <a:r>
              <a:rPr lang="it-IT" b="1" dirty="0">
                <a:latin typeface="Calisto MT" panose="02040603050505030304" pitchFamily="18" charset="0"/>
              </a:rPr>
              <a:t>Continuazione del I episodio: </a:t>
            </a:r>
            <a:r>
              <a:rPr lang="it-IT" b="1" dirty="0" err="1">
                <a:latin typeface="Calisto MT" panose="02040603050505030304" pitchFamily="18" charset="0"/>
              </a:rPr>
              <a:t>vv</a:t>
            </a:r>
            <a:r>
              <a:rPr lang="it-IT" b="1" dirty="0">
                <a:latin typeface="Calisto MT" panose="02040603050505030304" pitchFamily="18" charset="0"/>
              </a:rPr>
              <a:t>. 271-356 (Creonte-Medea)</a:t>
            </a:r>
          </a:p>
          <a:p>
            <a:pPr algn="ctr"/>
            <a:endParaRPr lang="it-IT" b="1" dirty="0">
              <a:latin typeface="Calisto MT" panose="02040603050505030304" pitchFamily="18" charset="0"/>
            </a:endParaRP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Creonte vuole mandare in esilio Medea con i bambini perché ha paura che la donna possa fare del male a sua figlia, nuova sposa di Giasone; Creonte descrive Medea come </a:t>
            </a:r>
            <a:r>
              <a:rPr lang="it-IT" i="1" dirty="0" err="1">
                <a:latin typeface="Calisto MT" panose="02040603050505030304" pitchFamily="18" charset="0"/>
              </a:rPr>
              <a:t>sofè</a:t>
            </a:r>
            <a:r>
              <a:rPr lang="it-IT" i="1" dirty="0">
                <a:latin typeface="Calisto MT" panose="02040603050505030304" pitchFamily="18" charset="0"/>
              </a:rPr>
              <a:t> (saggia) e </a:t>
            </a:r>
            <a:r>
              <a:rPr lang="it-IT" i="1" dirty="0" err="1">
                <a:latin typeface="Calisto MT" panose="02040603050505030304" pitchFamily="18" charset="0"/>
              </a:rPr>
              <a:t>kakòn</a:t>
            </a:r>
            <a:r>
              <a:rPr lang="it-IT" i="1" dirty="0">
                <a:latin typeface="Calisto MT" panose="02040603050505030304" pitchFamily="18" charset="0"/>
              </a:rPr>
              <a:t> </a:t>
            </a:r>
            <a:r>
              <a:rPr lang="it-IT" i="1" dirty="0" err="1">
                <a:latin typeface="Calisto MT" panose="02040603050505030304" pitchFamily="18" charset="0"/>
              </a:rPr>
              <a:t>pollòn</a:t>
            </a:r>
            <a:r>
              <a:rPr lang="it-IT" i="1" dirty="0">
                <a:latin typeface="Calisto MT" panose="02040603050505030304" pitchFamily="18" charset="0"/>
              </a:rPr>
              <a:t> </a:t>
            </a:r>
            <a:r>
              <a:rPr lang="it-IT" i="1" dirty="0" err="1">
                <a:latin typeface="Calisto MT" panose="02040603050505030304" pitchFamily="18" charset="0"/>
              </a:rPr>
              <a:t>idris</a:t>
            </a:r>
            <a:r>
              <a:rPr lang="it-IT" i="1" dirty="0">
                <a:latin typeface="Calisto MT" panose="02040603050505030304" pitchFamily="18" charset="0"/>
              </a:rPr>
              <a:t> (esperta di molti malefici)</a:t>
            </a:r>
            <a:r>
              <a:rPr lang="it-IT" dirty="0">
                <a:latin typeface="Calisto MT" panose="02040603050505030304" pitchFamily="18" charset="0"/>
              </a:rPr>
              <a:t>.</a:t>
            </a: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 </a:t>
            </a: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In questo testo Medea è molto abile nella </a:t>
            </a:r>
            <a:r>
              <a:rPr lang="it-IT" i="1" dirty="0" err="1">
                <a:latin typeface="Calisto MT" panose="02040603050505030304" pitchFamily="18" charset="0"/>
              </a:rPr>
              <a:t>rhetoriké</a:t>
            </a:r>
            <a:r>
              <a:rPr lang="it-IT" i="1" dirty="0">
                <a:latin typeface="Calisto MT" panose="02040603050505030304" pitchFamily="18" charset="0"/>
              </a:rPr>
              <a:t> </a:t>
            </a:r>
            <a:r>
              <a:rPr lang="it-IT" dirty="0">
                <a:latin typeface="Calisto MT" panose="02040603050505030304" pitchFamily="18" charset="0"/>
              </a:rPr>
              <a:t>(arte nata in Sicilia nel V secolo a.C.; permette di costruire un discorso efficace che persuada l’avversario delle nostre posizioni): Medea è molto astuta. Anche se colta alla sprovvista, riesce comunque a convincere Creonte a concederle «un giorno». </a:t>
            </a:r>
          </a:p>
        </p:txBody>
      </p:sp>
    </p:spTree>
    <p:extLst>
      <p:ext uri="{BB962C8B-B14F-4D97-AF65-F5344CB8AC3E}">
        <p14:creationId xmlns:p14="http://schemas.microsoft.com/office/powerpoint/2010/main" val="402581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15882E9-A9FA-4619-A155-C42FC28A08D9}"/>
              </a:ext>
            </a:extLst>
          </p:cNvPr>
          <p:cNvSpPr txBox="1"/>
          <p:nvPr/>
        </p:nvSpPr>
        <p:spPr>
          <a:xfrm>
            <a:off x="2044118" y="2274838"/>
            <a:ext cx="8103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Calisto MT" panose="02040603050505030304" pitchFamily="18" charset="0"/>
              </a:rPr>
              <a:t>Il discorso di Medea:</a:t>
            </a:r>
          </a:p>
          <a:p>
            <a:pPr algn="ctr"/>
            <a:endParaRPr lang="it-IT" b="1" dirty="0">
              <a:latin typeface="Calisto MT" panose="02040603050505030304" pitchFamily="18" charset="0"/>
            </a:endParaRP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Si difende dalla cattiva reputazione.</a:t>
            </a: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Finge di non avere rancore per Creonte («è mio marito che odio»). </a:t>
            </a:r>
          </a:p>
          <a:p>
            <a:pPr algn="ctr"/>
            <a:r>
              <a:rPr lang="it-IT" dirty="0">
                <a:latin typeface="Calisto MT" panose="02040603050505030304" pitchFamily="18" charset="0"/>
              </a:rPr>
              <a:t>Supplica il sovrano, anche con gesti (gli abbraccia le ginocchia).</a:t>
            </a:r>
          </a:p>
          <a:p>
            <a:pPr algn="ctr"/>
            <a:r>
              <a:rPr lang="it-IT" i="1" dirty="0">
                <a:latin typeface="Calisto MT" panose="02040603050505030304" pitchFamily="18" charset="0"/>
              </a:rPr>
              <a:t>Scova il punto debole di Creonte</a:t>
            </a:r>
            <a:r>
              <a:rPr lang="it-IT" dirty="0">
                <a:latin typeface="Calisto MT" panose="02040603050505030304" pitchFamily="18" charset="0"/>
              </a:rPr>
              <a:t> (l’amore per la figlia) e lo sfrutta a proprio vantaggio (chiede di restare ancora un poco per provvedere ai suoi bambini). </a:t>
            </a:r>
          </a:p>
          <a:p>
            <a:pPr algn="ctr"/>
            <a:endParaRPr lang="it-IT" sz="1800" dirty="0">
              <a:latin typeface="Calisto MT" panose="02040603050505030304" pitchFamily="18" charset="0"/>
            </a:endParaRPr>
          </a:p>
          <a:p>
            <a:pPr algn="ctr"/>
            <a:endParaRPr lang="it-IT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7274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592</TotalTime>
  <Words>318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Calisto MT</vt:lpstr>
      <vt:lpstr>Gill Sans MT</vt:lpstr>
      <vt:lpstr>Impact</vt:lpstr>
      <vt:lpstr>Badge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Creonte, il tiranno di Corinto  LA TIRANNIDE </dc:title>
  <dc:creator>Sabrina Rosini</dc:creator>
  <cp:lastModifiedBy>Sabrina Rosini</cp:lastModifiedBy>
  <cp:revision>11</cp:revision>
  <dcterms:created xsi:type="dcterms:W3CDTF">2022-03-10T14:24:42Z</dcterms:created>
  <dcterms:modified xsi:type="dcterms:W3CDTF">2022-03-11T15:28:46Z</dcterms:modified>
</cp:coreProperties>
</file>