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1" r:id="rId3"/>
    <p:sldId id="292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93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49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629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594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407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773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705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36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57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16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77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71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86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77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646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9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37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04C4-9F20-462E-AFAB-AC37E3FF6451}" type="datetimeFigureOut">
              <a:rPr lang="it-IT" smtClean="0"/>
              <a:t>11/03/2022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7BFC-A164-4AB1-81BF-D8AD0331E5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574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asellaDiTesto 1">
            <a:extLst>
              <a:ext uri="{FF2B5EF4-FFF2-40B4-BE49-F238E27FC236}">
                <a16:creationId xmlns:a16="http://schemas.microsoft.com/office/drawing/2014/main" id="{F4424292-FFC0-4C51-AA20-69C75F5A6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7" y="-125413"/>
            <a:ext cx="5178425" cy="101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/>
            <a:r>
              <a:rPr lang="it-IT" altLang="it-IT" sz="6000">
                <a:latin typeface="Aldhabi" panose="01000000000000000000" pitchFamily="2" charset="-78"/>
                <a:cs typeface="Aldhabi" panose="01000000000000000000" pitchFamily="2" charset="-78"/>
              </a:rPr>
              <a:t>vv. 179-300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F4530C-F6B2-4D59-A651-9068F6C17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788" y="1720840"/>
            <a:ext cx="74644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>
              <a:defRPr/>
            </a:pPr>
            <a:r>
              <a:rPr lang="it-IT" altLang="it-IT" sz="2800" dirty="0">
                <a:latin typeface="Aldhabi" panose="01000000000000000000" pitchFamily="2" charset="-78"/>
                <a:cs typeface="Aldhabi" panose="01000000000000000000" pitchFamily="2" charset="-78"/>
              </a:rPr>
              <a:t>Medea non adula Creonte; </a:t>
            </a:r>
            <a:r>
              <a:rPr lang="it-IT" sz="2800" dirty="0">
                <a:latin typeface="Aldhabi" panose="01000000000000000000" pitchFamily="2" charset="-78"/>
                <a:cs typeface="Aldhabi" panose="01000000000000000000" pitchFamily="2" charset="-78"/>
              </a:rPr>
              <a:t>rivendica le sue origini nobili parlando al tiranno quasi da pari.</a:t>
            </a:r>
          </a:p>
          <a:p>
            <a:pPr algn="ctr">
              <a:defRPr/>
            </a:pPr>
            <a:r>
              <a:rPr lang="it-IT" sz="2800" dirty="0">
                <a:latin typeface="Aldhabi" panose="01000000000000000000" pitchFamily="2" charset="-78"/>
                <a:cs typeface="Aldhabi" panose="01000000000000000000" pitchFamily="2" charset="-78"/>
              </a:rPr>
              <a:t>La sorte può mutare la ricchezza in povertà, il comando in sudditanza; l’unico bene permanente per i sovrani è il soccorso dato agli infelici. </a:t>
            </a:r>
          </a:p>
          <a:p>
            <a:pPr algn="ctr">
              <a:defRPr/>
            </a:pPr>
            <a:r>
              <a:rPr lang="it-IT" sz="2800" dirty="0">
                <a:latin typeface="Aldhabi" panose="01000000000000000000" pitchFamily="2" charset="-78"/>
                <a:cs typeface="Aldhabi" panose="01000000000000000000" pitchFamily="2" charset="-78"/>
              </a:rPr>
              <a:t>Medea trasforma l’accusa di Creonte (i crimini con cui ha salvato la gioventù greca) in un grande merito.</a:t>
            </a:r>
          </a:p>
          <a:p>
            <a:pPr algn="ctr"/>
            <a:endParaRPr lang="it-IT" altLang="it-IT" sz="4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E1A6489-2672-4D4D-A60B-DD28263F7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5" y="5109755"/>
            <a:ext cx="4286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/>
            <a:r>
              <a:rPr lang="it-IT" altLang="it-IT" sz="2400" dirty="0">
                <a:latin typeface="Aldhabi" panose="01000000000000000000" pitchFamily="2" charset="-78"/>
                <a:cs typeface="Aldhabi" panose="01000000000000000000" pitchFamily="2" charset="-78"/>
              </a:rPr>
              <a:t>Orfeo: abilissimo nel canto/suono della certa.</a:t>
            </a:r>
          </a:p>
          <a:p>
            <a:pPr algn="ctr"/>
            <a:r>
              <a:rPr lang="it-IT" altLang="it-IT" sz="2400" dirty="0">
                <a:latin typeface="Aldhabi" panose="01000000000000000000" pitchFamily="2" charset="-78"/>
                <a:cs typeface="Aldhabi" panose="01000000000000000000" pitchFamily="2" charset="-78"/>
              </a:rPr>
              <a:t>Castore e Polluce: fratelli di Elena.</a:t>
            </a:r>
          </a:p>
          <a:p>
            <a:pPr algn="ctr"/>
            <a:r>
              <a:rPr lang="it-IT" altLang="it-IT" sz="2400" dirty="0">
                <a:latin typeface="Aldhabi" panose="01000000000000000000" pitchFamily="2" charset="-78"/>
                <a:cs typeface="Aldhabi" panose="01000000000000000000" pitchFamily="2" charset="-78"/>
              </a:rPr>
              <a:t>Figli di Borea: Calais e Zete.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Visualizza immagine di origine">
            <a:extLst>
              <a:ext uri="{FF2B5EF4-FFF2-40B4-BE49-F238E27FC236}">
                <a16:creationId xmlns:a16="http://schemas.microsoft.com/office/drawing/2014/main" id="{CEE1D02F-FDDF-45F2-98F7-BC953C01A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5" y="0"/>
            <a:ext cx="9328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687834-8866-4F35-96F6-09B0DADA0E44}"/>
              </a:ext>
            </a:extLst>
          </p:cNvPr>
          <p:cNvSpPr txBox="1"/>
          <p:nvPr/>
        </p:nvSpPr>
        <p:spPr>
          <a:xfrm>
            <a:off x="9110663" y="1971675"/>
            <a:ext cx="19875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Scizia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62DF6511-820C-4157-B542-279B2DB907CB}"/>
              </a:ext>
            </a:extLst>
          </p:cNvPr>
          <p:cNvCxnSpPr/>
          <p:nvPr/>
        </p:nvCxnSpPr>
        <p:spPr>
          <a:xfrm flipH="1">
            <a:off x="7634288" y="4916488"/>
            <a:ext cx="133350" cy="284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4D8DD5-68D3-4B99-89B2-65CC954BB692}"/>
              </a:ext>
            </a:extLst>
          </p:cNvPr>
          <p:cNvSpPr txBox="1"/>
          <p:nvPr/>
        </p:nvSpPr>
        <p:spPr>
          <a:xfrm>
            <a:off x="6921500" y="5327650"/>
            <a:ext cx="15938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Termodonte</a:t>
            </a:r>
            <a:endParaRPr lang="it-IT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F5A70FD-6AF1-4417-9947-FB471BDEC896}"/>
              </a:ext>
            </a:extLst>
          </p:cNvPr>
          <p:cNvSpPr txBox="1"/>
          <p:nvPr/>
        </p:nvSpPr>
        <p:spPr>
          <a:xfrm>
            <a:off x="9528175" y="4689475"/>
            <a:ext cx="12160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Colchide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D12852D2-FC11-4145-BB5C-AB3B2D0DACA2}"/>
              </a:ext>
            </a:extLst>
          </p:cNvPr>
          <p:cNvCxnSpPr/>
          <p:nvPr/>
        </p:nvCxnSpPr>
        <p:spPr>
          <a:xfrm>
            <a:off x="9244013" y="4446588"/>
            <a:ext cx="655637" cy="1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F8A58C0-D869-4E7F-8459-9C37094C5A70}"/>
              </a:ext>
            </a:extLst>
          </p:cNvPr>
          <p:cNvSpPr txBox="1"/>
          <p:nvPr/>
        </p:nvSpPr>
        <p:spPr>
          <a:xfrm>
            <a:off x="9405938" y="4121150"/>
            <a:ext cx="1460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Fasi (Rioni)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0BDEEC-B5E3-4EB0-815E-E97D53980746}"/>
              </a:ext>
            </a:extLst>
          </p:cNvPr>
          <p:cNvSpPr txBox="1"/>
          <p:nvPr/>
        </p:nvSpPr>
        <p:spPr>
          <a:xfrm>
            <a:off x="4730750" y="3614738"/>
            <a:ext cx="33401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 Nero (Ponto Eusino)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5C4241C-32FC-4F71-A799-A4AE26CE224B}"/>
              </a:ext>
            </a:extLst>
          </p:cNvPr>
          <p:cNvSpPr txBox="1"/>
          <p:nvPr/>
        </p:nvSpPr>
        <p:spPr>
          <a:xfrm>
            <a:off x="3209925" y="4832350"/>
            <a:ext cx="15208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bg1">
                    <a:lumMod val="95000"/>
                    <a:lumOff val="5000"/>
                  </a:schemeClr>
                </a:solidFill>
              </a:rPr>
              <a:t>Bosforo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asellaDiTesto 3">
            <a:extLst>
              <a:ext uri="{FF2B5EF4-FFF2-40B4-BE49-F238E27FC236}">
                <a16:creationId xmlns:a16="http://schemas.microsoft.com/office/drawing/2014/main" id="{8D7BBE81-48E8-408D-A698-6C42B1D2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017" y="535901"/>
            <a:ext cx="7045966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/>
            <a:endParaRPr lang="it-IT" altLang="it-IT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it-IT" altLang="it-IT" sz="3200" dirty="0">
                <a:latin typeface="Aldhabi" panose="01000000000000000000" pitchFamily="2" charset="-78"/>
                <a:cs typeface="Aldhabi" panose="01000000000000000000" pitchFamily="2" charset="-78"/>
              </a:rPr>
              <a:t>Dopo aver difeso se stessa Medea accusa Creonte: </a:t>
            </a:r>
          </a:p>
          <a:p>
            <a:pPr marL="514350" indent="-514350" algn="ctr">
              <a:buAutoNum type="arabicParenR"/>
            </a:pPr>
            <a:r>
              <a:rPr lang="it-IT" altLang="it-IT" sz="3200" dirty="0">
                <a:latin typeface="Aldhabi" panose="01000000000000000000" pitchFamily="2" charset="-78"/>
                <a:cs typeface="Aldhabi" panose="01000000000000000000" pitchFamily="2" charset="-78"/>
              </a:rPr>
              <a:t>Perché Creonte distingue fra lei e Giasone?</a:t>
            </a:r>
          </a:p>
          <a:p>
            <a:pPr marL="514350" indent="-514350" algn="ctr">
              <a:buAutoNum type="arabicParenR"/>
            </a:pPr>
            <a:r>
              <a:rPr lang="it-IT" altLang="it-IT" sz="3200" dirty="0">
                <a:latin typeface="Aldhabi" panose="01000000000000000000" pitchFamily="2" charset="-78"/>
                <a:cs typeface="Aldhabi" panose="01000000000000000000" pitchFamily="2" charset="-78"/>
              </a:rPr>
              <a:t>Creonte conosceva i suoi crimini anche quando l’aveva accolta a Corinto. Perché ora la caccia?</a:t>
            </a:r>
          </a:p>
          <a:p>
            <a:pPr algn="ctr"/>
            <a:endParaRPr lang="it-IT" altLang="it-IT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it-IT" altLang="it-IT" sz="3200" dirty="0">
                <a:latin typeface="Aldhabi" panose="01000000000000000000" pitchFamily="2" charset="-78"/>
                <a:cs typeface="Aldhabi" panose="01000000000000000000" pitchFamily="2" charset="-78"/>
              </a:rPr>
              <a:t>Creonte si ritiene clemente perché ha scelto per genero un esule, ma non sembra disposto ad ascoltare le suppliche di Medea né a rispondere alle critiche che la donna gli muove. </a:t>
            </a:r>
          </a:p>
          <a:p>
            <a:pPr algn="ctr"/>
            <a:r>
              <a:rPr lang="it-IT" altLang="it-IT" sz="3200" dirty="0">
                <a:latin typeface="Aldhabi" panose="01000000000000000000" pitchFamily="2" charset="-78"/>
                <a:cs typeface="Aldhabi" panose="01000000000000000000" pitchFamily="2" charset="-78"/>
              </a:rPr>
              <a:t>Accetta però di accogliere i suoi figli e di concederle un giorno. </a:t>
            </a:r>
          </a:p>
          <a:p>
            <a:pPr algn="ctr"/>
            <a:endParaRPr lang="it-IT" altLang="it-IT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endParaRPr lang="it-IT" alt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188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Aldhabi</vt:lpstr>
      <vt:lpstr>Arial</vt:lpstr>
      <vt:lpstr>Bookman Old Style</vt:lpstr>
      <vt:lpstr>Rockwell</vt:lpstr>
      <vt:lpstr>Damask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Sabrina Rosini</dc:creator>
  <cp:lastModifiedBy>Sabrina Rosini</cp:lastModifiedBy>
  <cp:revision>5</cp:revision>
  <dcterms:created xsi:type="dcterms:W3CDTF">2022-03-10T14:43:20Z</dcterms:created>
  <dcterms:modified xsi:type="dcterms:W3CDTF">2022-03-11T15:28:55Z</dcterms:modified>
</cp:coreProperties>
</file>