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9" r:id="rId4"/>
    <p:sldId id="282" r:id="rId5"/>
    <p:sldId id="283" r:id="rId6"/>
    <p:sldId id="284" r:id="rId7"/>
    <p:sldId id="285" r:id="rId8"/>
    <p:sldId id="286" r:id="rId9"/>
    <p:sldId id="280" r:id="rId10"/>
    <p:sldId id="281" r:id="rId11"/>
    <p:sldId id="287" r:id="rId12"/>
    <p:sldId id="288" r:id="rId13"/>
    <p:sldId id="289" r:id="rId14"/>
    <p:sldId id="290" r:id="rId15"/>
    <p:sldId id="291" r:id="rId16"/>
    <p:sldId id="279" r:id="rId17"/>
    <p:sldId id="292" r:id="rId18"/>
    <p:sldId id="293" r:id="rId19"/>
    <p:sldId id="294" r:id="rId20"/>
    <p:sldId id="260" r:id="rId21"/>
    <p:sldId id="270" r:id="rId22"/>
    <p:sldId id="295" r:id="rId23"/>
    <p:sldId id="296" r:id="rId24"/>
    <p:sldId id="297" r:id="rId25"/>
    <p:sldId id="298" r:id="rId26"/>
    <p:sldId id="299" r:id="rId27"/>
    <p:sldId id="300" r:id="rId28"/>
    <p:sldId id="301" r:id="rId29"/>
    <p:sldId id="302" r:id="rId30"/>
    <p:sldId id="261" r:id="rId31"/>
    <p:sldId id="303" r:id="rId32"/>
    <p:sldId id="304" r:id="rId33"/>
    <p:sldId id="305" r:id="rId34"/>
    <p:sldId id="306" r:id="rId35"/>
    <p:sldId id="262" r:id="rId36"/>
    <p:sldId id="307" r:id="rId37"/>
    <p:sldId id="264" r:id="rId38"/>
    <p:sldId id="308" r:id="rId39"/>
    <p:sldId id="309" r:id="rId40"/>
    <p:sldId id="265" r:id="rId41"/>
    <p:sldId id="266" r:id="rId42"/>
    <p:sldId id="278" r:id="rId43"/>
    <p:sldId id="310" r:id="rId44"/>
    <p:sldId id="311" r:id="rId45"/>
    <p:sldId id="312" r:id="rId46"/>
    <p:sldId id="313" r:id="rId47"/>
    <p:sldId id="314" r:id="rId48"/>
    <p:sldId id="315" r:id="rId49"/>
    <p:sldId id="316" r:id="rId50"/>
    <p:sldId id="317" r:id="rId51"/>
    <p:sldId id="31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freda piredda" initials="efp" lastIdx="1" clrIdx="0">
    <p:extLst>
      <p:ext uri="{19B8F6BF-5375-455C-9EA6-DF929625EA0E}">
        <p15:presenceInfo xmlns:p15="http://schemas.microsoft.com/office/powerpoint/2012/main" userId="de146c27f6c5c0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5/19/2022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5/19/2022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70C0"/>
                </a:solidFill>
                <a:latin typeface="Times New Roman" pitchFamily="18" charset="0"/>
                <a:cs typeface="Times New Roman" pitchFamily="18" charset="0"/>
              </a:rPr>
              <a:t>Aleksandr Solženicyn</a:t>
            </a:r>
          </a:p>
        </p:txBody>
      </p:sp>
      <p:sp>
        <p:nvSpPr>
          <p:cNvPr id="3" name="Segnaposto contenuto 2"/>
          <p:cNvSpPr>
            <a:spLocks noGrp="1"/>
          </p:cNvSpPr>
          <p:nvPr>
            <p:ph idx="1"/>
          </p:nvPr>
        </p:nvSpPr>
        <p:spPr/>
        <p:txBody>
          <a:bodyPr/>
          <a:lstStyle/>
          <a:p>
            <a:endParaRPr lang="it-IT" dirty="0"/>
          </a:p>
        </p:txBody>
      </p:sp>
      <p:pic>
        <p:nvPicPr>
          <p:cNvPr id="1026" name="Picture 2" descr="Risultati immagini per aleksandr solzenicyn"/>
          <p:cNvPicPr>
            <a:picLocks noChangeAspect="1" noChangeArrowheads="1"/>
          </p:cNvPicPr>
          <p:nvPr/>
        </p:nvPicPr>
        <p:blipFill>
          <a:blip r:embed="rId2" cstate="print"/>
          <a:srcRect/>
          <a:stretch>
            <a:fillRect/>
          </a:stretch>
        </p:blipFill>
        <p:spPr bwMode="auto">
          <a:xfrm>
            <a:off x="2769833" y="1767514"/>
            <a:ext cx="6526012" cy="43506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E5282-1ECE-4889-A1EB-93588372160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5EA90AC-17C0-420A-BB9F-2490539DD26E}"/>
              </a:ext>
            </a:extLst>
          </p:cNvPr>
          <p:cNvSpPr>
            <a:spLocks noGrp="1"/>
          </p:cNvSpPr>
          <p:nvPr>
            <p:ph idx="1"/>
          </p:nvPr>
        </p:nvSpPr>
        <p:spPr/>
        <p:txBody>
          <a:bodyPr/>
          <a:lstStyle/>
          <a:p>
            <a:endParaRPr lang="it-IT"/>
          </a:p>
        </p:txBody>
      </p:sp>
      <p:pic>
        <p:nvPicPr>
          <p:cNvPr id="1026" name="Picture 2">
            <a:extLst>
              <a:ext uri="{FF2B5EF4-FFF2-40B4-BE49-F238E27FC236}">
                <a16:creationId xmlns:a16="http://schemas.microsoft.com/office/drawing/2014/main" id="{E3399BA7-143E-46AD-9825-35D040AA7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876300"/>
            <a:ext cx="71437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4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A4D7F-8022-431E-803D-D486E08C63A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E8C3AB6-ECAD-4138-B80D-0271B806B460}"/>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1936 tenta senza successo di entrare all’istituto teatrale.</a:t>
            </a:r>
          </a:p>
          <a:p>
            <a:r>
              <a:rPr lang="it-IT" sz="2800" dirty="0">
                <a:latin typeface="Times New Roman" panose="02020603050405020304" pitchFamily="18" charset="0"/>
                <a:cs typeface="Times New Roman" panose="02020603050405020304" pitchFamily="18" charset="0"/>
              </a:rPr>
              <a:t>Sempre nello stesso anno decide di scrivere un romanzo dedicato alla Rivoluzione del 1917. Nei mesi successivi raccoglie materiali sulla Prima Guerra Mondiale e scriverà  i primi capitoli. </a:t>
            </a:r>
          </a:p>
        </p:txBody>
      </p:sp>
    </p:spTree>
    <p:extLst>
      <p:ext uri="{BB962C8B-B14F-4D97-AF65-F5344CB8AC3E}">
        <p14:creationId xmlns:p14="http://schemas.microsoft.com/office/powerpoint/2010/main" val="94952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5856D-35AB-40B7-B99F-E6FAFAE2774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C5F7F6E-9E6E-46AF-9B96-6416AE9A78EC}"/>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1941 si laurea con il massimo dei voti all’Un </a:t>
            </a:r>
            <a:r>
              <a:rPr lang="it-IT" sz="2800" dirty="0" err="1">
                <a:latin typeface="Times New Roman" panose="02020603050405020304" pitchFamily="18" charset="0"/>
                <a:cs typeface="Times New Roman" panose="02020603050405020304" pitchFamily="18" charset="0"/>
              </a:rPr>
              <a:t>iversità</a:t>
            </a:r>
            <a:r>
              <a:rPr lang="it-IT" sz="2800" dirty="0">
                <a:latin typeface="Times New Roman" panose="02020603050405020304" pitchFamily="18" charset="0"/>
                <a:cs typeface="Times New Roman" panose="02020603050405020304" pitchFamily="18" charset="0"/>
              </a:rPr>
              <a:t> di Rostov, pochi giorni prima che venga annunciato l’inizio della Seconda Guerra Mondiale per la Russia.</a:t>
            </a:r>
          </a:p>
        </p:txBody>
      </p:sp>
    </p:spTree>
    <p:extLst>
      <p:ext uri="{BB962C8B-B14F-4D97-AF65-F5344CB8AC3E}">
        <p14:creationId xmlns:p14="http://schemas.microsoft.com/office/powerpoint/2010/main" val="109500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ED114C-62F9-4E67-B5FD-9CC5F18D91B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D400E65-1BED-42FF-994D-1E664F1A55B5}"/>
              </a:ext>
            </a:extLst>
          </p:cNvPr>
          <p:cNvSpPr>
            <a:spLocks noGrp="1"/>
          </p:cNvSpPr>
          <p:nvPr>
            <p:ph idx="1"/>
          </p:nvPr>
        </p:nvSpPr>
        <p:spPr/>
        <p:txBody>
          <a:bodyPr/>
          <a:lstStyle/>
          <a:p>
            <a:endParaRPr lang="it-IT"/>
          </a:p>
        </p:txBody>
      </p:sp>
      <p:pic>
        <p:nvPicPr>
          <p:cNvPr id="4098" name="Picture 2">
            <a:extLst>
              <a:ext uri="{FF2B5EF4-FFF2-40B4-BE49-F238E27FC236}">
                <a16:creationId xmlns:a16="http://schemas.microsoft.com/office/drawing/2014/main" id="{CDC11C09-57A2-4DDA-9B04-CAE088C78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52450"/>
            <a:ext cx="4114800"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1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27B6E3-AD32-43EF-B057-D1EAF83C4C2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39FEF69-9C11-4155-B926-37EA3C7C6789}"/>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Viene mandato a insegnare matematica in una scuola vicino a Rostov: inizialmente, infatti, la sua salute cagionevole non gli permette di essere preso direttamente al fronte.</a:t>
            </a:r>
          </a:p>
          <a:p>
            <a:r>
              <a:rPr lang="it-IT" sz="2800" dirty="0">
                <a:latin typeface="Times New Roman" panose="02020603050405020304" pitchFamily="18" charset="0"/>
                <a:cs typeface="Times New Roman" panose="02020603050405020304" pitchFamily="18" charset="0"/>
              </a:rPr>
              <a:t>Nell’autunno del 1941 viene arruolato come autista di un battaglione militare. Nel 1942 la città di Rostov è conquistata dai tedeschi.</a:t>
            </a:r>
          </a:p>
        </p:txBody>
      </p:sp>
    </p:spTree>
    <p:extLst>
      <p:ext uri="{BB962C8B-B14F-4D97-AF65-F5344CB8AC3E}">
        <p14:creationId xmlns:p14="http://schemas.microsoft.com/office/powerpoint/2010/main" val="316536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7FD058-0D90-4E33-80CD-16873781EE3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BC8E869-900F-4A18-B498-CC497E6F7CCC}"/>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Nell’autunno 1942 lo scrittore chiederà al direttore della sua scuola di essere mandato al fronte. Gli sarà così concesso cdi frequentare i corsi per ufficiali di artiglieria.</a:t>
            </a:r>
          </a:p>
        </p:txBody>
      </p:sp>
    </p:spTree>
    <p:extLst>
      <p:ext uri="{BB962C8B-B14F-4D97-AF65-F5344CB8AC3E}">
        <p14:creationId xmlns:p14="http://schemas.microsoft.com/office/powerpoint/2010/main" val="159516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8ADEB-796C-4762-81E5-286F139F3BC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80AA76D-2B1E-46DE-ACB2-CB93621B688F}"/>
              </a:ext>
            </a:extLst>
          </p:cNvPr>
          <p:cNvSpPr>
            <a:spLocks noGrp="1"/>
          </p:cNvSpPr>
          <p:nvPr>
            <p:ph idx="1"/>
          </p:nvPr>
        </p:nvSpPr>
        <p:spPr/>
        <p:txBody>
          <a:bodyPr/>
          <a:lstStyle/>
          <a:p>
            <a:r>
              <a:rPr lang="it-IT" sz="2800" dirty="0">
                <a:latin typeface="Times New Roman" pitchFamily="18" charset="0"/>
                <a:cs typeface="Times New Roman" pitchFamily="18" charset="0"/>
              </a:rPr>
              <a:t>Si distingue per il coraggio e viene addirittura proposto per l’Ordine della Bandiera Rossa.</a:t>
            </a:r>
          </a:p>
          <a:p>
            <a:r>
              <a:rPr lang="it-IT" sz="2800" dirty="0">
                <a:latin typeface="Times New Roman" pitchFamily="18" charset="0"/>
                <a:cs typeface="Times New Roman" pitchFamily="18" charset="0"/>
              </a:rPr>
              <a:t>Nel febbraio 1945 è arrestato nella Prussia orientale mentre presta servizio: aveva espresso giudizi critici su Stalin in una lettera indirizzata a un compagno di scuola. </a:t>
            </a:r>
          </a:p>
          <a:p>
            <a:endParaRPr lang="it-IT" dirty="0"/>
          </a:p>
        </p:txBody>
      </p:sp>
    </p:spTree>
    <p:extLst>
      <p:ext uri="{BB962C8B-B14F-4D97-AF65-F5344CB8AC3E}">
        <p14:creationId xmlns:p14="http://schemas.microsoft.com/office/powerpoint/2010/main" val="350313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7B8E9F-FA2D-4066-A897-F4A0713C6B4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F8CF0C7-A302-4BF4-B481-BB7007AAAEED}"/>
              </a:ext>
            </a:extLst>
          </p:cNvPr>
          <p:cNvSpPr>
            <a:spLocks noGrp="1"/>
          </p:cNvSpPr>
          <p:nvPr>
            <p:ph idx="1"/>
          </p:nvPr>
        </p:nvSpPr>
        <p:spPr/>
        <p:txBody>
          <a:bodyPr/>
          <a:lstStyle/>
          <a:p>
            <a:endParaRPr lang="it-IT"/>
          </a:p>
        </p:txBody>
      </p:sp>
      <p:pic>
        <p:nvPicPr>
          <p:cNvPr id="5122" name="Picture 2">
            <a:extLst>
              <a:ext uri="{FF2B5EF4-FFF2-40B4-BE49-F238E27FC236}">
                <a16:creationId xmlns:a16="http://schemas.microsoft.com/office/drawing/2014/main" id="{303234DF-188B-47AA-A08A-9F1FB9E5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8" y="542925"/>
            <a:ext cx="4162425"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5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0762D-DD57-427D-BD9A-052721FBD70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FB6FB6D-A577-4646-B920-81CECCD43B3C}"/>
              </a:ext>
            </a:extLst>
          </p:cNvPr>
          <p:cNvSpPr>
            <a:spLocks noGrp="1"/>
          </p:cNvSpPr>
          <p:nvPr>
            <p:ph idx="1"/>
          </p:nvPr>
        </p:nvSpPr>
        <p:spPr/>
        <p:txBody>
          <a:bodyPr>
            <a:normAutofit fontScale="92500" lnSpcReduction="20000"/>
          </a:bodyPr>
          <a:lstStyle/>
          <a:p>
            <a:r>
              <a:rPr lang="it-IT" sz="2800" dirty="0">
                <a:latin typeface="Times New Roman" panose="02020603050405020304" pitchFamily="18" charset="0"/>
                <a:cs typeface="Times New Roman" panose="02020603050405020304" pitchFamily="18" charset="0"/>
              </a:rPr>
              <a:t>Viene condannato a otto anni di lavoro nei lager e tre anni di confino.</a:t>
            </a:r>
          </a:p>
          <a:p>
            <a:r>
              <a:rPr lang="it-IT" sz="2800" dirty="0">
                <a:latin typeface="Times New Roman" panose="02020603050405020304" pitchFamily="18" charset="0"/>
                <a:cs typeface="Times New Roman" panose="02020603050405020304" pitchFamily="18" charset="0"/>
              </a:rPr>
              <a:t>Sconta la prima parte della condanna nei campi di lavoro correzionale di tipo misto nella zona di Mosca.</a:t>
            </a:r>
          </a:p>
          <a:p>
            <a:r>
              <a:rPr lang="it-IT" sz="2800" dirty="0">
                <a:latin typeface="Times New Roman" panose="02020603050405020304" pitchFamily="18" charset="0"/>
                <a:cs typeface="Times New Roman" panose="02020603050405020304" pitchFamily="18" charset="0"/>
              </a:rPr>
              <a:t>Viene poi trasferito in una </a:t>
            </a:r>
            <a:r>
              <a:rPr lang="it-IT" sz="2800" i="1" dirty="0" err="1">
                <a:latin typeface="Times New Roman" panose="02020603050405020304" pitchFamily="18" charset="0"/>
                <a:cs typeface="Times New Roman" panose="02020603050405020304" pitchFamily="18" charset="0"/>
              </a:rPr>
              <a:t>šaraška</a:t>
            </a:r>
            <a:r>
              <a:rPr lang="it-IT" sz="2800" dirty="0">
                <a:latin typeface="Times New Roman" panose="02020603050405020304" pitchFamily="18" charset="0"/>
                <a:cs typeface="Times New Roman" panose="02020603050405020304" pitchFamily="18" charset="0"/>
              </a:rPr>
              <a:t>, uno speciale centro per le ricerche scientifiche.</a:t>
            </a:r>
          </a:p>
          <a:p>
            <a:r>
              <a:rPr lang="it-IT" sz="2800" dirty="0">
                <a:latin typeface="Times New Roman" panose="02020603050405020304" pitchFamily="18" charset="0"/>
                <a:cs typeface="Times New Roman" panose="02020603050405020304" pitchFamily="18" charset="0"/>
              </a:rPr>
              <a:t>L’ultima parte della prigionia sarà in un campo per detenuti politici in Kazakistan.</a:t>
            </a:r>
          </a:p>
        </p:txBody>
      </p:sp>
    </p:spTree>
    <p:extLst>
      <p:ext uri="{BB962C8B-B14F-4D97-AF65-F5344CB8AC3E}">
        <p14:creationId xmlns:p14="http://schemas.microsoft.com/office/powerpoint/2010/main" val="69595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278A-8079-49CD-B383-C55AC2DD657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7E20551-F0A2-4754-BC6F-E0B7EF1DBC0D}"/>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1952 viene operato per un tumore in stato avanzato all’inguine. Dall’esperienza della malattia nascerà </a:t>
            </a:r>
            <a:r>
              <a:rPr lang="it-IT" sz="2800" i="1" dirty="0">
                <a:latin typeface="Times New Roman" panose="02020603050405020304" pitchFamily="18" charset="0"/>
                <a:cs typeface="Times New Roman" panose="02020603050405020304" pitchFamily="18" charset="0"/>
              </a:rPr>
              <a:t>Padiglione cancro.</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2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r>
              <a:rPr lang="it-IT" sz="2800" dirty="0">
                <a:latin typeface="Times New Roman" pitchFamily="18" charset="0"/>
                <a:cs typeface="Times New Roman" pitchFamily="18" charset="0"/>
              </a:rPr>
              <a:t>Nasce nel 1918 a Kislovodsk, nel Caucaso. Si laurea in matematica e fisica, ma contemporaneamente studia filosofia, letteratura e storia.</a:t>
            </a:r>
          </a:p>
          <a:p>
            <a:r>
              <a:rPr lang="it-IT" sz="2800" dirty="0">
                <a:latin typeface="Times New Roman" pitchFamily="18" charset="0"/>
                <a:cs typeface="Times New Roman" pitchFamily="18" charset="0"/>
              </a:rPr>
              <a:t>Il padre muore prima che lui nasca. Aleksandr cresce in condizioni di povertà con la madre e una zia a Rostov sul Don.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2800" dirty="0">
                <a:latin typeface="Times New Roman" pitchFamily="18" charset="0"/>
                <a:cs typeface="Times New Roman" pitchFamily="18" charset="0"/>
              </a:rPr>
              <a:t>Nel 1953, scontata la pena, viene mandato in esilio a </a:t>
            </a:r>
            <a:r>
              <a:rPr lang="it-IT" sz="2800" dirty="0" err="1">
                <a:latin typeface="Times New Roman" pitchFamily="18" charset="0"/>
                <a:cs typeface="Times New Roman" pitchFamily="18" charset="0"/>
              </a:rPr>
              <a:t>Kot</a:t>
            </a:r>
            <a:r>
              <a:rPr lang="it-IT" sz="2800" dirty="0">
                <a:latin typeface="Times New Roman" pitchFamily="18" charset="0"/>
                <a:cs typeface="Times New Roman" pitchFamily="18" charset="0"/>
              </a:rPr>
              <a:t>-Terek in Kazakistan, dove insegna matematica e fisica. </a:t>
            </a:r>
          </a:p>
          <a:p>
            <a:r>
              <a:rPr lang="it-IT" sz="2800" dirty="0">
                <a:latin typeface="Times New Roman" pitchFamily="18" charset="0"/>
                <a:cs typeface="Times New Roman" pitchFamily="18" charset="0"/>
              </a:rPr>
              <a:t>Negli anni dell’esilio scrive segretamente racconti e romanzi.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E5D62DA9-F022-4D9D-9CD6-B6BDDDD125D8}"/>
              </a:ext>
            </a:extLst>
          </p:cNvPr>
          <p:cNvPicPr>
            <a:picLocks noChangeAspect="1"/>
          </p:cNvPicPr>
          <p:nvPr/>
        </p:nvPicPr>
        <p:blipFill rotWithShape="1">
          <a:blip r:embed="rId2"/>
          <a:srcRect l="27732" t="14574" b="9923"/>
          <a:stretch/>
        </p:blipFill>
        <p:spPr>
          <a:xfrm>
            <a:off x="1137146" y="556394"/>
            <a:ext cx="10199638" cy="59942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D451E-4CD4-4521-916D-2D5D1F22682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3F54830-E431-4052-8977-F6ADB9B7C9ED}"/>
              </a:ext>
            </a:extLst>
          </p:cNvPr>
          <p:cNvSpPr>
            <a:spLocks noGrp="1"/>
          </p:cNvSpPr>
          <p:nvPr>
            <p:ph idx="1"/>
          </p:nvPr>
        </p:nvSpPr>
        <p:spPr/>
        <p:txBody>
          <a:bodyPr/>
          <a:lstStyle/>
          <a:p>
            <a:endParaRPr lang="it-IT"/>
          </a:p>
        </p:txBody>
      </p:sp>
      <p:pic>
        <p:nvPicPr>
          <p:cNvPr id="6146" name="Picture 2">
            <a:extLst>
              <a:ext uri="{FF2B5EF4-FFF2-40B4-BE49-F238E27FC236}">
                <a16:creationId xmlns:a16="http://schemas.microsoft.com/office/drawing/2014/main" id="{AADC52F9-8528-48F3-A322-959412E1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947738"/>
            <a:ext cx="714375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5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8C42F8-D945-47CC-9A3F-AFD4CC2527E7}"/>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1F4EF64A-92D3-4753-856E-DB195860AF6A}"/>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1953 scopre che una recidiva del tumore. All’ospedale della regione di </a:t>
            </a:r>
            <a:r>
              <a:rPr lang="it-IT" sz="2800" dirty="0" err="1">
                <a:latin typeface="Times New Roman" panose="02020603050405020304" pitchFamily="18" charset="0"/>
                <a:cs typeface="Times New Roman" panose="02020603050405020304" pitchFamily="18" charset="0"/>
              </a:rPr>
              <a:t>Zhambyl</a:t>
            </a:r>
            <a:r>
              <a:rPr lang="it-IT" sz="2800" dirty="0">
                <a:latin typeface="Times New Roman" panose="02020603050405020304" pitchFamily="18" charset="0"/>
                <a:cs typeface="Times New Roman" panose="02020603050405020304" pitchFamily="18" charset="0"/>
              </a:rPr>
              <a:t> scopre di avere circa tre settimane di vita.</a:t>
            </a:r>
          </a:p>
          <a:p>
            <a:r>
              <a:rPr lang="it-IT" sz="2800" dirty="0">
                <a:latin typeface="Times New Roman" panose="02020603050405020304" pitchFamily="18" charset="0"/>
                <a:cs typeface="Times New Roman" panose="02020603050405020304" pitchFamily="18" charset="0"/>
              </a:rPr>
              <a:t>Convinto di avere ancora poco da vivere, infila le pagine dei suoi scritti in una bottiglia che poi seppellisce.</a:t>
            </a:r>
          </a:p>
        </p:txBody>
      </p:sp>
    </p:spTree>
    <p:extLst>
      <p:ext uri="{BB962C8B-B14F-4D97-AF65-F5344CB8AC3E}">
        <p14:creationId xmlns:p14="http://schemas.microsoft.com/office/powerpoint/2010/main" val="200501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68C40-B6F5-4E97-AF63-E53E73F99D2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1C28837-9C7A-497A-9EF6-FAC772B6446E}"/>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Comincia la radioterapia, la chemioterapia e le trasfusioni di sangue. Continua le cure per molti mesi e inizia a progettare il romanzo Reparto cancro.</a:t>
            </a:r>
          </a:p>
          <a:p>
            <a:r>
              <a:rPr lang="it-IT" sz="2800" dirty="0">
                <a:latin typeface="Times New Roman" panose="02020603050405020304" pitchFamily="18" charset="0"/>
                <a:cs typeface="Times New Roman" panose="02020603050405020304" pitchFamily="18" charset="0"/>
              </a:rPr>
              <a:t>Nel 1955 torna a insegnare a </a:t>
            </a:r>
            <a:r>
              <a:rPr lang="it-IT" sz="2800" dirty="0" err="1">
                <a:latin typeface="Times New Roman" panose="02020603050405020304" pitchFamily="18" charset="0"/>
                <a:cs typeface="Times New Roman" panose="02020603050405020304" pitchFamily="18" charset="0"/>
              </a:rPr>
              <a:t>Kok</a:t>
            </a:r>
            <a:r>
              <a:rPr lang="it-IT" sz="2800" dirty="0">
                <a:latin typeface="Times New Roman" panose="02020603050405020304" pitchFamily="18" charset="0"/>
                <a:cs typeface="Times New Roman" panose="02020603050405020304" pitchFamily="18" charset="0"/>
              </a:rPr>
              <a:t>-Terek e scrive il romanzo Nel primo cerchio. </a:t>
            </a:r>
          </a:p>
        </p:txBody>
      </p:sp>
    </p:spTree>
    <p:extLst>
      <p:ext uri="{BB962C8B-B14F-4D97-AF65-F5344CB8AC3E}">
        <p14:creationId xmlns:p14="http://schemas.microsoft.com/office/powerpoint/2010/main" val="138859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BD373-3E12-4EE3-BA46-BFF22616944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9B3B3FD-BE4F-4686-988E-A388D014B3FF}"/>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1956 può lasciare l’esilio e tornare a Mosca. </a:t>
            </a:r>
          </a:p>
          <a:p>
            <a:r>
              <a:rPr lang="it-IT" sz="2800" dirty="0">
                <a:latin typeface="Times New Roman" panose="02020603050405020304" pitchFamily="18" charset="0"/>
                <a:cs typeface="Times New Roman" panose="02020603050405020304" pitchFamily="18" charset="0"/>
              </a:rPr>
              <a:t>Gli viene assegnato l’incarico di insegnante in una scuola nel distretto di Vladimir. Prende in affitto una camera da una vedova che si chiama </a:t>
            </a:r>
            <a:r>
              <a:rPr lang="it-IT" sz="2800" dirty="0" err="1">
                <a:latin typeface="Times New Roman" panose="02020603050405020304" pitchFamily="18" charset="0"/>
                <a:cs typeface="Times New Roman" panose="02020603050405020304" pitchFamily="18" charset="0"/>
              </a:rPr>
              <a:t>Matr</a:t>
            </a:r>
            <a:r>
              <a:rPr lang="ru-RU" sz="2800" dirty="0">
                <a:latin typeface="Times New Roman" panose="02020603050405020304" pitchFamily="18" charset="0"/>
                <a:cs typeface="Times New Roman" panose="02020603050405020304" pitchFamily="18" charset="0"/>
              </a:rPr>
              <a:t>ё</a:t>
            </a:r>
            <a:r>
              <a:rPr lang="it-IT" sz="2800" dirty="0" err="1">
                <a:latin typeface="Times New Roman" panose="02020603050405020304" pitchFamily="18" charset="0"/>
                <a:cs typeface="Times New Roman" panose="02020603050405020304" pitchFamily="18" charset="0"/>
              </a:rPr>
              <a:t>na</a:t>
            </a:r>
            <a:r>
              <a:rPr lang="it-IT" sz="2800" dirty="0">
                <a:latin typeface="Times New Roman" panose="02020603050405020304" pitchFamily="18" charset="0"/>
                <a:cs typeface="Times New Roman" panose="02020603050405020304" pitchFamily="18" charset="0"/>
              </a:rPr>
              <a:t>, che sarà protagonista del racconto </a:t>
            </a:r>
            <a:r>
              <a:rPr lang="it-IT" sz="2800" i="1" dirty="0">
                <a:latin typeface="Times New Roman" panose="02020603050405020304" pitchFamily="18" charset="0"/>
                <a:cs typeface="Times New Roman" panose="02020603050405020304" pitchFamily="18" charset="0"/>
              </a:rPr>
              <a:t>La casa di </a:t>
            </a:r>
            <a:r>
              <a:rPr lang="it-IT" sz="2800" i="1" dirty="0" err="1">
                <a:latin typeface="Times New Roman" panose="02020603050405020304" pitchFamily="18" charset="0"/>
                <a:cs typeface="Times New Roman" panose="02020603050405020304" pitchFamily="18" charset="0"/>
              </a:rPr>
              <a:t>Matrena</a:t>
            </a:r>
            <a:r>
              <a:rPr lang="it-IT" sz="2800" i="1" dirty="0">
                <a:latin typeface="Times New Roman" panose="02020603050405020304" pitchFamily="18" charset="0"/>
                <a:cs typeface="Times New Roman" panose="02020603050405020304" pitchFamily="18" charset="0"/>
              </a:rPr>
              <a:t>.</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17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01C62-ABEA-498B-9201-7E78A324963F}"/>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46424198-B91C-4F10-8383-08931A27F021}"/>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Viene assunto nel 1957 come professore di fisica e astronomia a Rjazan’. </a:t>
            </a:r>
            <a:endParaRPr lang="ru-RU"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Si sottopone nuovamente a cure contro il cancro.</a:t>
            </a:r>
          </a:p>
          <a:p>
            <a:pPr marL="0" indent="0">
              <a:buNone/>
            </a:pP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46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39C9C-3A63-4AC9-9CCD-A2B3224DC92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E046887-F258-481A-AB57-0B0A5299AD4C}"/>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6B473E9B-14F8-4D18-ADC5-04A26F3B22FC}"/>
              </a:ext>
            </a:extLst>
          </p:cNvPr>
          <p:cNvPicPr>
            <a:picLocks noChangeAspect="1"/>
          </p:cNvPicPr>
          <p:nvPr/>
        </p:nvPicPr>
        <p:blipFill rotWithShape="1">
          <a:blip r:embed="rId2"/>
          <a:srcRect l="31133" t="11731" b="13488"/>
          <a:stretch/>
        </p:blipFill>
        <p:spPr>
          <a:xfrm>
            <a:off x="318977" y="15017"/>
            <a:ext cx="11203172" cy="6842983"/>
          </a:xfrm>
          <a:prstGeom prst="rect">
            <a:avLst/>
          </a:prstGeom>
        </p:spPr>
      </p:pic>
    </p:spTree>
    <p:extLst>
      <p:ext uri="{BB962C8B-B14F-4D97-AF65-F5344CB8AC3E}">
        <p14:creationId xmlns:p14="http://schemas.microsoft.com/office/powerpoint/2010/main" val="168380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D8E93-8226-40B1-B512-4B8BAE87D5D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22EA030-5DF9-47EB-846C-AB20C8952295}"/>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1958 inizia a elaborare l’idea di </a:t>
            </a:r>
            <a:r>
              <a:rPr lang="it-IT" sz="2800" i="1" dirty="0">
                <a:latin typeface="Times New Roman" panose="02020603050405020304" pitchFamily="18" charset="0"/>
                <a:cs typeface="Times New Roman" panose="02020603050405020304" pitchFamily="18" charset="0"/>
              </a:rPr>
              <a:t>Arcipelago Gulag.</a:t>
            </a:r>
          </a:p>
          <a:p>
            <a:r>
              <a:rPr lang="it-IT" sz="2800" dirty="0">
                <a:latin typeface="Times New Roman" panose="02020603050405020304" pitchFamily="18" charset="0"/>
                <a:cs typeface="Times New Roman" panose="02020603050405020304" pitchFamily="18" charset="0"/>
              </a:rPr>
              <a:t>Nel 1959, in 45 giorni, scrive </a:t>
            </a:r>
            <a:r>
              <a:rPr lang="it-IT" sz="2800" i="1" dirty="0">
                <a:latin typeface="Times New Roman" panose="02020603050405020304" pitchFamily="18" charset="0"/>
                <a:cs typeface="Times New Roman" panose="02020603050405020304" pitchFamily="18" charset="0"/>
              </a:rPr>
              <a:t>Una giornata di Ivan </a:t>
            </a:r>
            <a:r>
              <a:rPr lang="it-IT" sz="2800" i="1" dirty="0" err="1">
                <a:latin typeface="Times New Roman" panose="02020603050405020304" pitchFamily="18" charset="0"/>
                <a:cs typeface="Times New Roman" panose="02020603050405020304" pitchFamily="18" charset="0"/>
              </a:rPr>
              <a:t>Denisovič</a:t>
            </a:r>
            <a:r>
              <a:rPr lang="it-IT" sz="2800" i="1"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Nel 1961 firma il contratto con la rivista «</a:t>
            </a:r>
            <a:r>
              <a:rPr lang="it-IT" sz="2800" dirty="0" err="1">
                <a:latin typeface="Times New Roman" panose="02020603050405020304" pitchFamily="18" charset="0"/>
                <a:cs typeface="Times New Roman" panose="02020603050405020304" pitchFamily="18" charset="0"/>
              </a:rPr>
              <a:t>Novyj</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mir</a:t>
            </a:r>
            <a:r>
              <a:rPr lang="it-IT" sz="2800" dirty="0">
                <a:latin typeface="Times New Roman" panose="02020603050405020304" pitchFamily="18" charset="0"/>
                <a:cs typeface="Times New Roman" panose="02020603050405020304" pitchFamily="18" charset="0"/>
              </a:rPr>
              <a:t>» per la pubblicazione del racconto.</a:t>
            </a:r>
          </a:p>
        </p:txBody>
      </p:sp>
    </p:spTree>
    <p:extLst>
      <p:ext uri="{BB962C8B-B14F-4D97-AF65-F5344CB8AC3E}">
        <p14:creationId xmlns:p14="http://schemas.microsoft.com/office/powerpoint/2010/main" val="36183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D4D8A-89CF-4D2F-B007-E871EAD293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2C81542-BCAE-4EA3-8B54-1F472BDD705D}"/>
              </a:ext>
            </a:extLst>
          </p:cNvPr>
          <p:cNvSpPr>
            <a:spLocks noGrp="1"/>
          </p:cNvSpPr>
          <p:nvPr>
            <p:ph idx="1"/>
          </p:nvPr>
        </p:nvSpPr>
        <p:spPr/>
        <p:txBody>
          <a:bodyPr/>
          <a:lstStyle/>
          <a:p>
            <a:endParaRPr lang="it-IT"/>
          </a:p>
        </p:txBody>
      </p:sp>
      <p:pic>
        <p:nvPicPr>
          <p:cNvPr id="1026" name="Picture 2" descr="Обложка и содержание журнала «Новый мир» (№11 за 1962 г.), в котором впервые появилась повесть А.И.Солженицына «Один день Ивана Денисовича»&#10;">
            <a:extLst>
              <a:ext uri="{FF2B5EF4-FFF2-40B4-BE49-F238E27FC236}">
                <a16:creationId xmlns:a16="http://schemas.microsoft.com/office/drawing/2014/main" id="{33B6FBB0-4EBC-42D1-A2E5-A878E389B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934" y="399495"/>
            <a:ext cx="7309725" cy="525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7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5362" name="Picture 2"/>
          <p:cNvPicPr>
            <a:picLocks noChangeAspect="1" noChangeArrowheads="1"/>
          </p:cNvPicPr>
          <p:nvPr/>
        </p:nvPicPr>
        <p:blipFill>
          <a:blip r:embed="rId2" cstate="print"/>
          <a:srcRect l="33479" t="11438" r="4537" b="13751"/>
          <a:stretch>
            <a:fillRect/>
          </a:stretch>
        </p:blipFill>
        <p:spPr bwMode="auto">
          <a:xfrm>
            <a:off x="1524000" y="332657"/>
            <a:ext cx="9144000" cy="620485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2800" dirty="0">
                <a:latin typeface="Times New Roman" pitchFamily="18" charset="0"/>
                <a:cs typeface="Times New Roman" pitchFamily="18" charset="0"/>
              </a:rPr>
              <a:t>Nel 1963 «</a:t>
            </a:r>
            <a:r>
              <a:rPr lang="it-IT" sz="2800" dirty="0" err="1">
                <a:latin typeface="Times New Roman" pitchFamily="18" charset="0"/>
                <a:cs typeface="Times New Roman" pitchFamily="18" charset="0"/>
              </a:rPr>
              <a:t>Novyj</a:t>
            </a:r>
            <a:r>
              <a:rPr lang="it-IT" sz="2800" dirty="0">
                <a:latin typeface="Times New Roman" pitchFamily="18" charset="0"/>
                <a:cs typeface="Times New Roman" pitchFamily="18" charset="0"/>
              </a:rPr>
              <a:t> </a:t>
            </a:r>
            <a:r>
              <a:rPr lang="it-IT" sz="2800" dirty="0" err="1">
                <a:latin typeface="Times New Roman" pitchFamily="18" charset="0"/>
                <a:cs typeface="Times New Roman" pitchFamily="18" charset="0"/>
              </a:rPr>
              <a:t>mir</a:t>
            </a:r>
            <a:r>
              <a:rPr lang="it-IT" sz="2800" dirty="0">
                <a:latin typeface="Times New Roman" pitchFamily="18" charset="0"/>
                <a:cs typeface="Times New Roman" pitchFamily="18" charset="0"/>
              </a:rPr>
              <a:t>» pubblicherà anche </a:t>
            </a:r>
            <a:r>
              <a:rPr lang="it-IT" sz="2800" i="1" dirty="0">
                <a:latin typeface="Times New Roman" pitchFamily="18" charset="0"/>
                <a:cs typeface="Times New Roman" pitchFamily="18" charset="0"/>
              </a:rPr>
              <a:t>La casa di </a:t>
            </a:r>
            <a:r>
              <a:rPr lang="it-IT" sz="2800" i="1" dirty="0" err="1">
                <a:latin typeface="Times New Roman" pitchFamily="18" charset="0"/>
                <a:cs typeface="Times New Roman" pitchFamily="18" charset="0"/>
              </a:rPr>
              <a:t>Matrena</a:t>
            </a:r>
            <a:r>
              <a:rPr lang="it-IT" sz="2800" i="1" dirty="0">
                <a:latin typeface="Times New Roman" pitchFamily="18" charset="0"/>
                <a:cs typeface="Times New Roman" pitchFamily="18" charset="0"/>
              </a:rPr>
              <a:t> </a:t>
            </a:r>
            <a:r>
              <a:rPr lang="it-IT" sz="2800" dirty="0">
                <a:latin typeface="Times New Roman" pitchFamily="18" charset="0"/>
                <a:cs typeface="Times New Roman" pitchFamily="18" charset="0"/>
              </a:rPr>
              <a:t>e </a:t>
            </a:r>
            <a:r>
              <a:rPr lang="it-IT" sz="2800" i="1" dirty="0">
                <a:latin typeface="Times New Roman" pitchFamily="18" charset="0"/>
                <a:cs typeface="Times New Roman" pitchFamily="18" charset="0"/>
              </a:rPr>
              <a:t>Accadde alla stazione di </a:t>
            </a:r>
            <a:r>
              <a:rPr lang="it-IT" sz="2800" i="1" dirty="0" err="1">
                <a:latin typeface="Times New Roman" pitchFamily="18" charset="0"/>
                <a:cs typeface="Times New Roman" pitchFamily="18" charset="0"/>
              </a:rPr>
              <a:t>Kocetovka</a:t>
            </a:r>
            <a:r>
              <a:rPr lang="it-IT" sz="2800" i="1" dirty="0">
                <a:latin typeface="Times New Roman" pitchFamily="18" charset="0"/>
                <a:cs typeface="Times New Roman" pitchFamily="18" charset="0"/>
              </a:rPr>
              <a:t>.</a:t>
            </a:r>
          </a:p>
          <a:p>
            <a:r>
              <a:rPr lang="it-IT" sz="2800" dirty="0">
                <a:latin typeface="Times New Roman" pitchFamily="18" charset="0"/>
                <a:cs typeface="Times New Roman" pitchFamily="18" charset="0"/>
              </a:rPr>
              <a:t>Sempre nello stesso anno viene nominato per il Premio Lenin.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8F923-CDF5-4673-A65C-85E9C6AE2F0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74DCA08-D664-4DBB-AFC0-C0F5844C2F92}"/>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7B41406F-32D8-4E20-8093-2D01A80F80CD}"/>
              </a:ext>
            </a:extLst>
          </p:cNvPr>
          <p:cNvPicPr>
            <a:picLocks noChangeAspect="1"/>
          </p:cNvPicPr>
          <p:nvPr/>
        </p:nvPicPr>
        <p:blipFill>
          <a:blip r:embed="rId2"/>
          <a:stretch>
            <a:fillRect/>
          </a:stretch>
        </p:blipFill>
        <p:spPr>
          <a:xfrm>
            <a:off x="3048000" y="1547812"/>
            <a:ext cx="6096000" cy="3762375"/>
          </a:xfrm>
          <a:prstGeom prst="rect">
            <a:avLst/>
          </a:prstGeom>
        </p:spPr>
      </p:pic>
    </p:spTree>
    <p:extLst>
      <p:ext uri="{BB962C8B-B14F-4D97-AF65-F5344CB8AC3E}">
        <p14:creationId xmlns:p14="http://schemas.microsoft.com/office/powerpoint/2010/main" val="103997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67E43-4655-40EF-83C6-98786EDD65F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94A628D-C990-44A3-B6C7-AAA09A5F30B0}"/>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Negli anni 1966-1967 il clima politico cambia e dal 1967 non potrà più pubblicare in patria fino al 1990.</a:t>
            </a:r>
          </a:p>
          <a:p>
            <a:r>
              <a:rPr lang="it-IT" sz="2800" dirty="0">
                <a:latin typeface="Times New Roman" panose="02020603050405020304" pitchFamily="18" charset="0"/>
                <a:cs typeface="Times New Roman" panose="02020603050405020304" pitchFamily="18" charset="0"/>
              </a:rPr>
              <a:t>Nel 1968 vengono pubblicati alcuni capitoli di </a:t>
            </a:r>
            <a:r>
              <a:rPr lang="it-IT" sz="2800" i="1" dirty="0">
                <a:latin typeface="Times New Roman" panose="02020603050405020304" pitchFamily="18" charset="0"/>
                <a:cs typeface="Times New Roman" panose="02020603050405020304" pitchFamily="18" charset="0"/>
              </a:rPr>
              <a:t>Padiglione Cancro </a:t>
            </a:r>
            <a:r>
              <a:rPr lang="it-IT" sz="2800" dirty="0">
                <a:latin typeface="Times New Roman" panose="02020603050405020304" pitchFamily="18" charset="0"/>
                <a:cs typeface="Times New Roman" panose="02020603050405020304" pitchFamily="18" charset="0"/>
              </a:rPr>
              <a:t>in Occidente.</a:t>
            </a:r>
          </a:p>
          <a:p>
            <a:r>
              <a:rPr lang="it-IT" sz="2800" dirty="0">
                <a:latin typeface="Times New Roman" panose="02020603050405020304" pitchFamily="18" charset="0"/>
                <a:cs typeface="Times New Roman" panose="02020603050405020304" pitchFamily="18" charset="0"/>
              </a:rPr>
              <a:t>Sempre nel 1968 viene spedito un microfilm di </a:t>
            </a:r>
            <a:r>
              <a:rPr lang="it-IT" sz="2800" i="1" dirty="0">
                <a:latin typeface="Times New Roman" panose="02020603050405020304" pitchFamily="18" charset="0"/>
                <a:cs typeface="Times New Roman" panose="02020603050405020304" pitchFamily="18" charset="0"/>
              </a:rPr>
              <a:t>Arcipelago Gulag </a:t>
            </a:r>
            <a:r>
              <a:rPr lang="it-IT" sz="2800" dirty="0">
                <a:latin typeface="Times New Roman" panose="02020603050405020304" pitchFamily="18" charset="0"/>
                <a:cs typeface="Times New Roman" panose="02020603050405020304" pitchFamily="18" charset="0"/>
              </a:rPr>
              <a:t>in Occidente.</a:t>
            </a:r>
          </a:p>
        </p:txBody>
      </p:sp>
    </p:spTree>
    <p:extLst>
      <p:ext uri="{BB962C8B-B14F-4D97-AF65-F5344CB8AC3E}">
        <p14:creationId xmlns:p14="http://schemas.microsoft.com/office/powerpoint/2010/main" val="930470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7BE5D-75BB-4768-A6D6-15D5672C7BF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5D93091-37D2-499C-AD5E-70EC8A61EF49}"/>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1968 incontra la futura moglie Natalia </a:t>
            </a:r>
            <a:r>
              <a:rPr lang="it-IT" sz="2800" dirty="0" err="1">
                <a:latin typeface="Times New Roman" panose="02020603050405020304" pitchFamily="18" charset="0"/>
                <a:cs typeface="Times New Roman" panose="02020603050405020304" pitchFamily="18" charset="0"/>
              </a:rPr>
              <a:t>Svetlova</a:t>
            </a:r>
            <a:r>
              <a:rPr lang="it-IT" sz="2800" dirty="0">
                <a:latin typeface="Times New Roman" panose="02020603050405020304" pitchFamily="18" charset="0"/>
                <a:cs typeface="Times New Roman" panose="02020603050405020304" pitchFamily="18" charset="0"/>
              </a:rPr>
              <a:t>, che curerà poi l’eredità letteraria dello scrittore. </a:t>
            </a:r>
          </a:p>
          <a:p>
            <a:r>
              <a:rPr lang="it-IT" sz="2800" dirty="0">
                <a:latin typeface="Times New Roman" panose="02020603050405020304" pitchFamily="18" charset="0"/>
                <a:cs typeface="Times New Roman" panose="02020603050405020304" pitchFamily="18" charset="0"/>
              </a:rPr>
              <a:t>Nel 1969 è espulso dall’Unione degli Scrittori.</a:t>
            </a:r>
          </a:p>
          <a:p>
            <a:r>
              <a:rPr lang="it-IT" sz="2800" dirty="0">
                <a:latin typeface="Times New Roman" panose="02020603050405020304" pitchFamily="18" charset="0"/>
                <a:cs typeface="Times New Roman" panose="02020603050405020304" pitchFamily="18" charset="0"/>
              </a:rPr>
              <a:t>Nel 1970 viene candidato al Premio Nobel, ma non ritira il premio perché teme di non poter più tornare in patria. </a:t>
            </a:r>
          </a:p>
        </p:txBody>
      </p:sp>
    </p:spTree>
    <p:extLst>
      <p:ext uri="{BB962C8B-B14F-4D97-AF65-F5344CB8AC3E}">
        <p14:creationId xmlns:p14="http://schemas.microsoft.com/office/powerpoint/2010/main" val="232442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691B5-FFFA-46C5-8EC6-828C262174E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5A9E50A-C52B-4828-B18C-E6075F419FB1}"/>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9043EBDE-C6EC-4F2B-802B-02F368E8C95D}"/>
              </a:ext>
            </a:extLst>
          </p:cNvPr>
          <p:cNvPicPr>
            <a:picLocks noChangeAspect="1"/>
          </p:cNvPicPr>
          <p:nvPr/>
        </p:nvPicPr>
        <p:blipFill>
          <a:blip r:embed="rId2"/>
          <a:stretch>
            <a:fillRect/>
          </a:stretch>
        </p:blipFill>
        <p:spPr>
          <a:xfrm>
            <a:off x="1333500" y="252412"/>
            <a:ext cx="9525000" cy="6353175"/>
          </a:xfrm>
          <a:prstGeom prst="rect">
            <a:avLst/>
          </a:prstGeom>
        </p:spPr>
      </p:pic>
    </p:spTree>
    <p:extLst>
      <p:ext uri="{BB962C8B-B14F-4D97-AF65-F5344CB8AC3E}">
        <p14:creationId xmlns:p14="http://schemas.microsoft.com/office/powerpoint/2010/main" val="3357483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2800" dirty="0">
                <a:latin typeface="Times New Roman" pitchFamily="18" charset="0"/>
                <a:cs typeface="Times New Roman" pitchFamily="18" charset="0"/>
              </a:rPr>
              <a:t>La polizia politica gli requisisce parte dell’archivio. </a:t>
            </a:r>
          </a:p>
          <a:p>
            <a:r>
              <a:rPr lang="it-IT" sz="2800" dirty="0">
                <a:latin typeface="Times New Roman" pitchFamily="18" charset="0"/>
                <a:cs typeface="Times New Roman" pitchFamily="18" charset="0"/>
              </a:rPr>
              <a:t>I suoi romanzi continuano però a circolare in modo clandestino, attraverso il </a:t>
            </a:r>
            <a:r>
              <a:rPr lang="it-IT" sz="2800" i="1" dirty="0">
                <a:latin typeface="Times New Roman" pitchFamily="18" charset="0"/>
                <a:cs typeface="Times New Roman" pitchFamily="18" charset="0"/>
              </a:rPr>
              <a:t>samizdat. </a:t>
            </a:r>
          </a:p>
          <a:p>
            <a:r>
              <a:rPr lang="it-IT" sz="2800" dirty="0">
                <a:latin typeface="Times New Roman" pitchFamily="18" charset="0"/>
                <a:cs typeface="Times New Roman" pitchFamily="18" charset="0"/>
              </a:rPr>
              <a:t>Nel 1971 viene avvelenato da alcuni agenti del KGB.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0C707-EF0F-47D3-AFAB-1797E002E73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73B2939-EB99-4DD4-A34A-35AEC330FE10}"/>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Viene requisita una copia di </a:t>
            </a:r>
            <a:r>
              <a:rPr lang="it-IT" sz="2800" i="1" dirty="0">
                <a:latin typeface="Times New Roman" panose="02020603050405020304" pitchFamily="18" charset="0"/>
                <a:cs typeface="Times New Roman" panose="02020603050405020304" pitchFamily="18" charset="0"/>
              </a:rPr>
              <a:t>Arcipelago Gulag. </a:t>
            </a:r>
            <a:r>
              <a:rPr lang="it-IT" sz="2800" dirty="0" err="1">
                <a:latin typeface="Times New Roman" panose="02020603050405020304" pitchFamily="18" charset="0"/>
                <a:cs typeface="Times New Roman" panose="02020603050405020304" pitchFamily="18" charset="0"/>
              </a:rPr>
              <a:t>Elizaveta</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Voronjanskaja</a:t>
            </a:r>
            <a:r>
              <a:rPr lang="it-IT" sz="2800" dirty="0">
                <a:latin typeface="Times New Roman" panose="02020603050405020304" pitchFamily="18" charset="0"/>
                <a:cs typeface="Times New Roman" panose="02020603050405020304" pitchFamily="18" charset="0"/>
              </a:rPr>
              <a:t>, che aveva conservato quella copia, si suicida.</a:t>
            </a:r>
          </a:p>
          <a:p>
            <a:r>
              <a:rPr lang="it-IT" sz="2800" dirty="0">
                <a:latin typeface="Times New Roman" panose="02020603050405020304" pitchFamily="18" charset="0"/>
                <a:cs typeface="Times New Roman" panose="02020603050405020304" pitchFamily="18" charset="0"/>
              </a:rPr>
              <a:t>Nel 1973 </a:t>
            </a:r>
            <a:r>
              <a:rPr lang="it-IT" sz="2800" i="1" dirty="0">
                <a:latin typeface="Times New Roman" panose="02020603050405020304" pitchFamily="18" charset="0"/>
                <a:cs typeface="Times New Roman" panose="02020603050405020304" pitchFamily="18" charset="0"/>
              </a:rPr>
              <a:t>Arcipelago Gulag </a:t>
            </a:r>
            <a:r>
              <a:rPr lang="it-IT" sz="2800" dirty="0">
                <a:latin typeface="Times New Roman" panose="02020603050405020304" pitchFamily="18" charset="0"/>
                <a:cs typeface="Times New Roman" panose="02020603050405020304" pitchFamily="18" charset="0"/>
              </a:rPr>
              <a:t>vede la luce in Francia in lingua russa.</a:t>
            </a:r>
          </a:p>
        </p:txBody>
      </p:sp>
    </p:spTree>
    <p:extLst>
      <p:ext uri="{BB962C8B-B14F-4D97-AF65-F5344CB8AC3E}">
        <p14:creationId xmlns:p14="http://schemas.microsoft.com/office/powerpoint/2010/main" val="4283217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2800" dirty="0">
                <a:latin typeface="Times New Roman" pitchFamily="18" charset="0"/>
                <a:cs typeface="Times New Roman" pitchFamily="18" charset="0"/>
              </a:rPr>
              <a:t>Nel 1974 viene espulso dall’URSS, deportato nella Germania dell’Ovest e privato della cittadinanza sovietica. Può a questo punto accettare il Premio Nobel.</a:t>
            </a:r>
          </a:p>
          <a:p>
            <a:r>
              <a:rPr lang="it-IT" sz="2800" dirty="0">
                <a:latin typeface="Times New Roman" pitchFamily="18" charset="0"/>
                <a:cs typeface="Times New Roman" pitchFamily="18" charset="0"/>
              </a:rPr>
              <a:t>Vive in Svizzera e poi negli Stati Uniti e potrà tornare in Russia solo nel 1994. Morirà poi nel 2008.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2FFCA-3B02-452E-980A-58F4BAE4C54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FCBFCFE-6116-446D-A707-F06A448EFF08}"/>
              </a:ext>
            </a:extLst>
          </p:cNvPr>
          <p:cNvSpPr>
            <a:spLocks noGrp="1"/>
          </p:cNvSpPr>
          <p:nvPr>
            <p:ph idx="1"/>
          </p:nvPr>
        </p:nvSpPr>
        <p:spPr/>
        <p:txBody>
          <a:bodyPr/>
          <a:lstStyle/>
          <a:p>
            <a:endParaRPr lang="it-IT"/>
          </a:p>
        </p:txBody>
      </p:sp>
      <p:pic>
        <p:nvPicPr>
          <p:cNvPr id="2050" name="Picture 2">
            <a:extLst>
              <a:ext uri="{FF2B5EF4-FFF2-40B4-BE49-F238E27FC236}">
                <a16:creationId xmlns:a16="http://schemas.microsoft.com/office/drawing/2014/main" id="{9421311F-C852-4F9A-94AA-B9FB5542A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557213"/>
            <a:ext cx="3981450"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83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CA994-684D-4419-98E6-CDF0486C05C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72E9AF4-3A7F-4737-BF82-656862CC8B8F}"/>
              </a:ext>
            </a:extLst>
          </p:cNvPr>
          <p:cNvSpPr>
            <a:spLocks noGrp="1"/>
          </p:cNvSpPr>
          <p:nvPr>
            <p:ph idx="1"/>
          </p:nvPr>
        </p:nvSpPr>
        <p:spPr/>
        <p:txBody>
          <a:bodyPr/>
          <a:lstStyle/>
          <a:p>
            <a:endParaRPr lang="it-IT"/>
          </a:p>
        </p:txBody>
      </p:sp>
      <p:pic>
        <p:nvPicPr>
          <p:cNvPr id="3074" name="Picture 2">
            <a:extLst>
              <a:ext uri="{FF2B5EF4-FFF2-40B4-BE49-F238E27FC236}">
                <a16:creationId xmlns:a16="http://schemas.microsoft.com/office/drawing/2014/main" id="{5EFBADBE-198C-4937-BFC2-878184D5F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966788"/>
            <a:ext cx="71437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4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4A7FF-424C-4C89-A1AA-7D46AD05607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F9F86DC-69B0-4E3E-9325-41C9181BBDA0}"/>
              </a:ext>
            </a:extLst>
          </p:cNvPr>
          <p:cNvSpPr>
            <a:spLocks noGrp="1"/>
          </p:cNvSpPr>
          <p:nvPr>
            <p:ph idx="1"/>
          </p:nvPr>
        </p:nvSpPr>
        <p:spPr/>
        <p:txBody>
          <a:bodyPr/>
          <a:lstStyle/>
          <a:p>
            <a:endParaRPr lang="it-IT"/>
          </a:p>
        </p:txBody>
      </p:sp>
      <p:pic>
        <p:nvPicPr>
          <p:cNvPr id="2050" name="Picture 2" descr="      ">
            <a:extLst>
              <a:ext uri="{FF2B5EF4-FFF2-40B4-BE49-F238E27FC236}">
                <a16:creationId xmlns:a16="http://schemas.microsoft.com/office/drawing/2014/main" id="{191A6E73-0571-445F-8C8F-526FA15B3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561975"/>
            <a:ext cx="3771900"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47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2800" dirty="0">
                <a:latin typeface="Times New Roman" pitchFamily="18" charset="0"/>
                <a:cs typeface="Times New Roman" pitchFamily="18" charset="0"/>
              </a:rPr>
              <a:t>Il giorno dell’arresto dello scrittore, precedente all’espulsione, scrive </a:t>
            </a:r>
            <a:r>
              <a:rPr lang="it-IT" sz="2800" i="1" dirty="0">
                <a:latin typeface="Times New Roman" pitchFamily="18" charset="0"/>
                <a:cs typeface="Times New Roman" pitchFamily="18" charset="0"/>
              </a:rPr>
              <a:t>Vivere senza menzogna.</a:t>
            </a:r>
          </a:p>
          <a:p>
            <a:r>
              <a:rPr lang="it-IT" sz="2800" dirty="0">
                <a:latin typeface="Times New Roman" pitchFamily="18" charset="0"/>
                <a:cs typeface="Times New Roman" pitchFamily="18" charset="0"/>
              </a:rPr>
              <a:t>è un richiamo a rimanere integri e a non lasciarsi corrompere.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287079" y="1265274"/>
            <a:ext cx="9923721" cy="4860890"/>
          </a:xfrm>
        </p:spPr>
        <p:txBody>
          <a:bodyPr>
            <a:normAutofit/>
          </a:bodyPr>
          <a:lstStyle/>
          <a:p>
            <a:r>
              <a:rPr lang="it-IT" sz="2800" i="1" dirty="0">
                <a:latin typeface="Times New Roman" pitchFamily="18" charset="0"/>
                <a:cs typeface="Times New Roman" pitchFamily="18" charset="0"/>
              </a:rPr>
              <a:t>Arcipelago Gulag: </a:t>
            </a:r>
            <a:r>
              <a:rPr lang="it-IT" sz="2800" dirty="0">
                <a:latin typeface="Times New Roman" pitchFamily="18" charset="0"/>
                <a:cs typeface="Times New Roman" pitchFamily="18" charset="0"/>
              </a:rPr>
              <a:t>“Tutti gli scrittori che hanno parlato della prigione senza esservi stati si sono creduti obbligati a esprimere la loro simpatia ai detenuti e a maledire la prigione. Io vi sono restato abbastanza, vi ho forgiato  la mia anima e dico senza mezzi termini: </a:t>
            </a:r>
            <a:r>
              <a:rPr lang="it-IT" sz="2800" i="1" dirty="0">
                <a:latin typeface="Times New Roman" pitchFamily="18" charset="0"/>
                <a:cs typeface="Times New Roman" pitchFamily="18" charset="0"/>
              </a:rPr>
              <a:t>Benedetta sii tu, prigione</a:t>
            </a:r>
            <a:r>
              <a:rPr lang="it-IT" sz="2800" dirty="0">
                <a:latin typeface="Times New Roman" pitchFamily="18" charset="0"/>
                <a:cs typeface="Times New Roman" pitchFamily="18" charset="0"/>
              </a:rPr>
              <a:t>, benedetto sia il ruolo che hai avuto nella mia esistenza! [...] Ma dalle tombe mi si risponde: Parla, parla pure tu che sei restato in vita”. </a:t>
            </a:r>
            <a:endParaRPr lang="it-IT" sz="2800" i="1"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393405" y="404665"/>
            <a:ext cx="9817395" cy="5721499"/>
          </a:xfrm>
        </p:spPr>
        <p:txBody>
          <a:bodyPr>
            <a:noAutofit/>
          </a:bodyPr>
          <a:lstStyle/>
          <a:p>
            <a:r>
              <a:rPr lang="it-IT" sz="2800" i="1" dirty="0">
                <a:latin typeface="Times New Roman" pitchFamily="18" charset="0"/>
                <a:cs typeface="Times New Roman" pitchFamily="18" charset="0"/>
              </a:rPr>
              <a:t>Arcipelago Gulag: </a:t>
            </a:r>
            <a:r>
              <a:rPr lang="it-IT" sz="2800" dirty="0">
                <a:latin typeface="Times New Roman" pitchFamily="18" charset="0"/>
                <a:cs typeface="Times New Roman" pitchFamily="18" charset="0"/>
              </a:rPr>
              <a:t>“«Chiuda pure il libro a questo punto il lettore che si aspetta di trovarvi una rivelazione politica. Se fosse così semplice!... Ma la linea che separa il bene dal male attraversa il cuore di ognuno… Nel corso della vita di un cuore quella linea si sposta… Il medesimo uomo diventa, in età differenti, in differenti situazioni, completamente un’altra persona… Ci fermiamo stupefatti davanti alla fossa nella quale eravamo lì lì per spingere i nostri avversari: è puro caso se i boia non siamo noi ma loro. </a:t>
            </a:r>
            <a:r>
              <a:rPr lang="it-IT" sz="2800" b="1" dirty="0">
                <a:latin typeface="Times New Roman" pitchFamily="18" charset="0"/>
                <a:cs typeface="Times New Roman" pitchFamily="18" charset="0"/>
              </a:rPr>
              <a:t>Dal bene al male è un passo solo</a:t>
            </a:r>
            <a:r>
              <a:rPr lang="it-IT" sz="2800" dirty="0">
                <a:latin typeface="Times New Roman" pitchFamily="18" charset="0"/>
                <a:cs typeface="Times New Roman" pitchFamily="18" charset="0"/>
              </a:rPr>
              <a:t>, dice un proverbio russo. </a:t>
            </a:r>
            <a:r>
              <a:rPr lang="it-IT" sz="2800" b="1" dirty="0">
                <a:latin typeface="Times New Roman" pitchFamily="18" charset="0"/>
                <a:cs typeface="Times New Roman" pitchFamily="18" charset="0"/>
              </a:rPr>
              <a:t>Dunque anche dal male al bene</a:t>
            </a:r>
            <a:r>
              <a:rPr lang="it-IT" sz="2800" dirty="0">
                <a:latin typeface="Times New Roman" pitchFamily="18" charset="0"/>
                <a:cs typeface="Times New Roman" pitchFamily="18" charset="0"/>
              </a:rPr>
              <a:t>».”</a:t>
            </a:r>
            <a:endParaRPr lang="it-IT" sz="2800" i="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ED5BD-A5FD-4EC1-97BE-20C6B680A317}"/>
              </a:ext>
            </a:extLst>
          </p:cNvPr>
          <p:cNvSpPr>
            <a:spLocks noGrp="1"/>
          </p:cNvSpPr>
          <p:nvPr>
            <p:ph type="title"/>
          </p:nvPr>
        </p:nvSpPr>
        <p:spPr/>
        <p:txBody>
          <a:bodyPr/>
          <a:lstStyle/>
          <a:p>
            <a:r>
              <a:rPr lang="it-IT" b="1" dirty="0"/>
              <a:t>ARCIPELAGO GULAG</a:t>
            </a:r>
          </a:p>
        </p:txBody>
      </p:sp>
      <p:sp>
        <p:nvSpPr>
          <p:cNvPr id="3" name="Segnaposto contenuto 2">
            <a:extLst>
              <a:ext uri="{FF2B5EF4-FFF2-40B4-BE49-F238E27FC236}">
                <a16:creationId xmlns:a16="http://schemas.microsoft.com/office/drawing/2014/main" id="{C9D0916F-8007-4D39-8D6F-2020027F2B8F}"/>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928952EC-3E88-4D44-B7F2-A32B4C6FC8F8}"/>
              </a:ext>
            </a:extLst>
          </p:cNvPr>
          <p:cNvPicPr>
            <a:picLocks noChangeAspect="1"/>
          </p:cNvPicPr>
          <p:nvPr/>
        </p:nvPicPr>
        <p:blipFill>
          <a:blip r:embed="rId2"/>
          <a:stretch>
            <a:fillRect/>
          </a:stretch>
        </p:blipFill>
        <p:spPr>
          <a:xfrm>
            <a:off x="6271707" y="1645537"/>
            <a:ext cx="2913493" cy="4548691"/>
          </a:xfrm>
          <a:prstGeom prst="rect">
            <a:avLst/>
          </a:prstGeom>
        </p:spPr>
      </p:pic>
      <p:pic>
        <p:nvPicPr>
          <p:cNvPr id="5" name="Immagine 4">
            <a:extLst>
              <a:ext uri="{FF2B5EF4-FFF2-40B4-BE49-F238E27FC236}">
                <a16:creationId xmlns:a16="http://schemas.microsoft.com/office/drawing/2014/main" id="{24B3851B-028F-4071-A60C-CE26ECA597D0}"/>
              </a:ext>
            </a:extLst>
          </p:cNvPr>
          <p:cNvPicPr>
            <a:picLocks noChangeAspect="1"/>
          </p:cNvPicPr>
          <p:nvPr/>
        </p:nvPicPr>
        <p:blipFill>
          <a:blip r:embed="rId3"/>
          <a:stretch>
            <a:fillRect/>
          </a:stretch>
        </p:blipFill>
        <p:spPr>
          <a:xfrm>
            <a:off x="1584175" y="1645537"/>
            <a:ext cx="3005416" cy="4407943"/>
          </a:xfrm>
          <a:prstGeom prst="rect">
            <a:avLst/>
          </a:prstGeom>
        </p:spPr>
      </p:pic>
    </p:spTree>
    <p:extLst>
      <p:ext uri="{BB962C8B-B14F-4D97-AF65-F5344CB8AC3E}">
        <p14:creationId xmlns:p14="http://schemas.microsoft.com/office/powerpoint/2010/main" val="1532940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A4A3B-D5EF-4132-84A9-082586F2AA3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AD0565C-240B-49B5-9E48-40A16D20EDB1}"/>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In Italia viene pubblicato il 25 maggio 1974 per Mondadori.</a:t>
            </a:r>
          </a:p>
          <a:p>
            <a:r>
              <a:rPr lang="it-IT" sz="2800" dirty="0">
                <a:latin typeface="Times New Roman" panose="02020603050405020304" pitchFamily="18" charset="0"/>
                <a:cs typeface="Times New Roman" panose="02020603050405020304" pitchFamily="18" charset="0"/>
              </a:rPr>
              <a:t>Viene definito un «Saggio di inchiesta narrativa», si tratta di un genere letterario nuovo.</a:t>
            </a:r>
          </a:p>
          <a:p>
            <a:r>
              <a:rPr lang="it-IT" sz="2800" dirty="0">
                <a:latin typeface="Times New Roman" panose="02020603050405020304" pitchFamily="18" charset="0"/>
                <a:cs typeface="Times New Roman" panose="02020603050405020304" pitchFamily="18" charset="0"/>
              </a:rPr>
              <a:t> Costituito da sette parti: </a:t>
            </a:r>
            <a:r>
              <a:rPr lang="it-IT" sz="2800" i="1" dirty="0">
                <a:latin typeface="Times New Roman" panose="02020603050405020304" pitchFamily="18" charset="0"/>
                <a:cs typeface="Times New Roman" panose="02020603050405020304" pitchFamily="18" charset="0"/>
              </a:rPr>
              <a:t>L’industria carceraria</a:t>
            </a:r>
            <a:r>
              <a:rPr lang="it-IT" sz="2800"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Moto perpetuo, Lavoro di sterminio, L’anima e il reticolato, La galera, Il confino, Stalin non è più.</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188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C62E29-92F6-4DE7-945A-B3620F24D21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C49C1A1-0B2A-4299-8CF3-9076ADD31FD6}"/>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Lo stile di </a:t>
            </a:r>
            <a:r>
              <a:rPr lang="it-IT" sz="2800" dirty="0" err="1">
                <a:latin typeface="Times New Roman" panose="02020603050405020304" pitchFamily="18" charset="0"/>
                <a:cs typeface="Times New Roman" panose="02020603050405020304" pitchFamily="18" charset="0"/>
              </a:rPr>
              <a:t>Solženicyn</a:t>
            </a:r>
            <a:r>
              <a:rPr lang="it-IT" sz="2800" dirty="0">
                <a:latin typeface="Times New Roman" panose="02020603050405020304" pitchFamily="18" charset="0"/>
                <a:cs typeface="Times New Roman" panose="02020603050405020304" pitchFamily="18" charset="0"/>
              </a:rPr>
              <a:t> si compone di due elementi fondamentali: l’</a:t>
            </a:r>
            <a:r>
              <a:rPr lang="it-IT" sz="2800" b="1" dirty="0">
                <a:latin typeface="Times New Roman" panose="02020603050405020304" pitchFamily="18" charset="0"/>
                <a:cs typeface="Times New Roman" panose="02020603050405020304" pitchFamily="18" charset="0"/>
              </a:rPr>
              <a:t>ironia</a:t>
            </a:r>
            <a:r>
              <a:rPr lang="it-IT" sz="2800" b="1" i="1" dirty="0">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e il ricorso alla </a:t>
            </a:r>
            <a:r>
              <a:rPr lang="it-IT" sz="2800" b="1" dirty="0">
                <a:latin typeface="Times New Roman" panose="02020603050405020304" pitchFamily="18" charset="0"/>
                <a:cs typeface="Times New Roman" panose="02020603050405020304" pitchFamily="18" charset="0"/>
              </a:rPr>
              <a:t>saggezza popolare</a:t>
            </a:r>
            <a:r>
              <a:rPr lang="it-IT" sz="2800"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Particolarità della lingua di </a:t>
            </a:r>
            <a:r>
              <a:rPr lang="it-IT" sz="2800" dirty="0" err="1">
                <a:latin typeface="Times New Roman" panose="02020603050405020304" pitchFamily="18" charset="0"/>
                <a:cs typeface="Times New Roman" panose="02020603050405020304" pitchFamily="18" charset="0"/>
              </a:rPr>
              <a:t>Solženicyn</a:t>
            </a:r>
            <a:r>
              <a:rPr lang="it-IT" sz="2800" dirty="0">
                <a:latin typeface="Times New Roman" panose="02020603050405020304" pitchFamily="18" charset="0"/>
                <a:cs typeface="Times New Roman" panose="02020603050405020304" pitchFamily="18" charset="0"/>
              </a:rPr>
              <a:t>: è piena di elementi del linguaggio della prigione, della malavita. Allo stesso tempo rifugge la </a:t>
            </a:r>
            <a:r>
              <a:rPr lang="it-IT" sz="2800" i="1" dirty="0">
                <a:latin typeface="Times New Roman" panose="02020603050405020304" pitchFamily="18" charset="0"/>
                <a:cs typeface="Times New Roman" panose="02020603050405020304" pitchFamily="18" charset="0"/>
              </a:rPr>
              <a:t>lingua di legno</a:t>
            </a:r>
            <a:r>
              <a:rPr lang="it-IT" sz="2800" dirty="0">
                <a:latin typeface="Times New Roman" panose="02020603050405020304" pitchFamily="18" charset="0"/>
                <a:cs typeface="Times New Roman" panose="02020603050405020304" pitchFamily="18" charset="0"/>
              </a:rPr>
              <a:t> </a:t>
            </a:r>
            <a:r>
              <a:rPr lang="it-IT" sz="2800">
                <a:latin typeface="Times New Roman" panose="02020603050405020304" pitchFamily="18" charset="0"/>
                <a:cs typeface="Times New Roman" panose="02020603050405020304" pitchFamily="18" charset="0"/>
              </a:rPr>
              <a:t>dell’ideologia sovietica. </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682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EFF48-7422-6BDB-8EC5-B83A823AC1E7}"/>
              </a:ext>
            </a:extLst>
          </p:cNvPr>
          <p:cNvSpPr>
            <a:spLocks noGrp="1"/>
          </p:cNvSpPr>
          <p:nvPr>
            <p:ph type="title"/>
          </p:nvPr>
        </p:nvSpPr>
        <p:spPr>
          <a:xfrm>
            <a:off x="2051016" y="1131323"/>
            <a:ext cx="6843343" cy="489349"/>
          </a:xfrm>
        </p:spPr>
        <p:txBody>
          <a:bodyPr>
            <a:normAutofit fontScale="90000"/>
          </a:bodyPr>
          <a:lstStyle/>
          <a:p>
            <a:r>
              <a:rPr lang="it-IT" b="1" dirty="0"/>
              <a:t>LA CASA DI MATRIONA</a:t>
            </a:r>
            <a:endParaRPr lang="it-IT" dirty="0"/>
          </a:p>
        </p:txBody>
      </p:sp>
      <p:sp>
        <p:nvSpPr>
          <p:cNvPr id="3" name="Segnaposto contenuto 2">
            <a:extLst>
              <a:ext uri="{FF2B5EF4-FFF2-40B4-BE49-F238E27FC236}">
                <a16:creationId xmlns:a16="http://schemas.microsoft.com/office/drawing/2014/main" id="{E533D1C5-4BE1-6E28-FD7D-C9A51CD2BB46}"/>
              </a:ext>
            </a:extLst>
          </p:cNvPr>
          <p:cNvSpPr>
            <a:spLocks noGrp="1"/>
          </p:cNvSpPr>
          <p:nvPr>
            <p:ph idx="1"/>
          </p:nvPr>
        </p:nvSpPr>
        <p:spPr/>
        <p:txBody>
          <a:bodyPr/>
          <a:lstStyle/>
          <a:p>
            <a:endParaRPr lang="it-IT"/>
          </a:p>
        </p:txBody>
      </p:sp>
      <p:pic>
        <p:nvPicPr>
          <p:cNvPr id="1026" name="Picture 2" descr="Игнатьич поселяется у Матрены">
            <a:extLst>
              <a:ext uri="{FF2B5EF4-FFF2-40B4-BE49-F238E27FC236}">
                <a16:creationId xmlns:a16="http://schemas.microsoft.com/office/drawing/2014/main" id="{01DF984D-42F0-77A5-43E8-230201427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433" y="1920127"/>
            <a:ext cx="7602071" cy="4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59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B8DB9-B972-BB1A-3E00-B2E2BB59B74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0832BFB-FF97-CDC0-C2F8-F0D2752CDF76}"/>
              </a:ext>
            </a:extLst>
          </p:cNvPr>
          <p:cNvSpPr>
            <a:spLocks noGrp="1"/>
          </p:cNvSpPr>
          <p:nvPr>
            <p:ph idx="1"/>
          </p:nvPr>
        </p:nvSpPr>
        <p:spPr>
          <a:xfrm>
            <a:off x="1451579" y="1778000"/>
            <a:ext cx="9603275" cy="3688345"/>
          </a:xfrm>
        </p:spPr>
        <p:txBody>
          <a:bodyPr>
            <a:noAutofit/>
          </a:bodyPr>
          <a:lstStyle/>
          <a:p>
            <a:r>
              <a:rPr lang="it-IT" sz="2500" dirty="0">
                <a:latin typeface="Times New Roman" panose="02020603050405020304" pitchFamily="18" charset="0"/>
                <a:cs typeface="Times New Roman" panose="02020603050405020304" pitchFamily="18" charset="0"/>
              </a:rPr>
              <a:t>Questione dell’ingiustizia e della giustizia</a:t>
            </a:r>
          </a:p>
          <a:p>
            <a:r>
              <a:rPr lang="it-IT" sz="2500" dirty="0">
                <a:latin typeface="Times New Roman" panose="02020603050405020304" pitchFamily="18" charset="0"/>
                <a:cs typeface="Times New Roman" panose="02020603050405020304" pitchFamily="18" charset="0"/>
              </a:rPr>
              <a:t>Questione del lavoro</a:t>
            </a:r>
          </a:p>
          <a:p>
            <a:r>
              <a:rPr lang="it-IT" sz="2500" dirty="0">
                <a:latin typeface="Times New Roman" panose="02020603050405020304" pitchFamily="18" charset="0"/>
                <a:cs typeface="Times New Roman" panose="02020603050405020304" pitchFamily="18" charset="0"/>
              </a:rPr>
              <a:t>Bontà vs bene (Grossman: «In quest’epoca tremenda, un’epoca di follie commesse nel nome della gloria di Stati e nazio­ni o del bene universale, e in cui gli uomini non sembrano più uomini ma fremono come rami d’albero e sono come la pietra che frana e trasci­na con sé le altre pietre riempiendo fosse e bur­roni, in quest’epoca di terrore e di follia insensa­ta, la bontà spicciola, granello radioattivo sbri­ciolato nella vita, non è scomparsa»)</a:t>
            </a:r>
          </a:p>
        </p:txBody>
      </p:sp>
    </p:spTree>
    <p:extLst>
      <p:ext uri="{BB962C8B-B14F-4D97-AF65-F5344CB8AC3E}">
        <p14:creationId xmlns:p14="http://schemas.microsoft.com/office/powerpoint/2010/main" val="379937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65A6D-FB32-D91D-17C8-2D35B4108F13}"/>
              </a:ext>
            </a:extLst>
          </p:cNvPr>
          <p:cNvSpPr>
            <a:spLocks noGrp="1"/>
          </p:cNvSpPr>
          <p:nvPr>
            <p:ph type="title"/>
          </p:nvPr>
        </p:nvSpPr>
        <p:spPr/>
        <p:txBody>
          <a:bodyPr/>
          <a:lstStyle/>
          <a:p>
            <a:r>
              <a:rPr lang="it-IT" b="1" dirty="0"/>
              <a:t>UNA GIORNATA DI IVAN DENISOVIČ</a:t>
            </a:r>
            <a:endParaRPr lang="it-IT" dirty="0"/>
          </a:p>
        </p:txBody>
      </p:sp>
      <p:sp>
        <p:nvSpPr>
          <p:cNvPr id="3" name="Segnaposto contenuto 2">
            <a:extLst>
              <a:ext uri="{FF2B5EF4-FFF2-40B4-BE49-F238E27FC236}">
                <a16:creationId xmlns:a16="http://schemas.microsoft.com/office/drawing/2014/main" id="{9367E269-C3BD-73BB-E5FB-3663A7C25136}"/>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Situazione nei lager staliniani: descrizione dei «tipi umani» che si trovano nel lager.</a:t>
            </a:r>
          </a:p>
          <a:p>
            <a:r>
              <a:rPr lang="it-IT" sz="2800" dirty="0">
                <a:latin typeface="Times New Roman" panose="02020603050405020304" pitchFamily="18" charset="0"/>
                <a:cs typeface="Times New Roman" panose="02020603050405020304" pitchFamily="18" charset="0"/>
              </a:rPr>
              <a:t>Questione della dignità umana: chi vi rinuncia, muore davvero.</a:t>
            </a:r>
          </a:p>
          <a:p>
            <a:r>
              <a:rPr lang="it-IT" sz="2800" dirty="0">
                <a:latin typeface="Times New Roman" panose="02020603050405020304" pitchFamily="18" charset="0"/>
                <a:cs typeface="Times New Roman" panose="02020603050405020304" pitchFamily="18" charset="0"/>
              </a:rPr>
              <a:t>Questione dei contadini: chi si trova fuori dal lager fa la fame quasi quanto chi è nel lager.</a:t>
            </a:r>
          </a:p>
        </p:txBody>
      </p:sp>
    </p:spTree>
    <p:extLst>
      <p:ext uri="{BB962C8B-B14F-4D97-AF65-F5344CB8AC3E}">
        <p14:creationId xmlns:p14="http://schemas.microsoft.com/office/powerpoint/2010/main" val="2427853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DB7DC-A1ED-5174-07C7-BADF1C63B675}"/>
              </a:ext>
            </a:extLst>
          </p:cNvPr>
          <p:cNvSpPr>
            <a:spLocks noGrp="1"/>
          </p:cNvSpPr>
          <p:nvPr>
            <p:ph type="title"/>
          </p:nvPr>
        </p:nvSpPr>
        <p:spPr/>
        <p:txBody>
          <a:bodyPr/>
          <a:lstStyle/>
          <a:p>
            <a:r>
              <a:rPr lang="it-IT" b="1" dirty="0"/>
              <a:t>ALLA STAZIONE DI KOČETOVKA</a:t>
            </a:r>
            <a:endParaRPr lang="it-IT" dirty="0"/>
          </a:p>
        </p:txBody>
      </p:sp>
      <p:sp>
        <p:nvSpPr>
          <p:cNvPr id="3" name="Segnaposto contenuto 2">
            <a:extLst>
              <a:ext uri="{FF2B5EF4-FFF2-40B4-BE49-F238E27FC236}">
                <a16:creationId xmlns:a16="http://schemas.microsoft.com/office/drawing/2014/main" id="{0A6FC403-AA16-EA9A-7C9D-3F107D3C2065}"/>
              </a:ext>
            </a:extLst>
          </p:cNvPr>
          <p:cNvSpPr>
            <a:spLocks noGrp="1"/>
          </p:cNvSpPr>
          <p:nvPr>
            <p:ph idx="1"/>
          </p:nvPr>
        </p:nvSpPr>
        <p:spPr/>
        <p:txBody>
          <a:bodyPr>
            <a:noAutofit/>
          </a:bodyPr>
          <a:lstStyle/>
          <a:p>
            <a:r>
              <a:rPr lang="it-IT" sz="2800" dirty="0">
                <a:latin typeface="Times New Roman" panose="02020603050405020304" pitchFamily="18" charset="0"/>
                <a:cs typeface="Times New Roman" panose="02020603050405020304" pitchFamily="18" charset="0"/>
              </a:rPr>
              <a:t>Scritto anche questo nel 1962. </a:t>
            </a:r>
          </a:p>
          <a:p>
            <a:r>
              <a:rPr lang="it-IT" sz="2800" dirty="0">
                <a:latin typeface="Times New Roman" panose="02020603050405020304" pitchFamily="18" charset="0"/>
                <a:cs typeface="Times New Roman" panose="02020603050405020304" pitchFamily="18" charset="0"/>
              </a:rPr>
              <a:t>Punto di vista dei due personaggi: prima conosciamo un personaggio e, sebbene con una narrazione in terza persona, vediamo tutto attraverso i suoi occhi. Poi attraverso di lui conosciamo il secondo personaggio, fino ad arrivare alla svolta. </a:t>
            </a:r>
          </a:p>
          <a:p>
            <a:r>
              <a:rPr lang="it-IT" sz="2800" dirty="0">
                <a:latin typeface="Times New Roman" panose="02020603050405020304" pitchFamily="18" charset="0"/>
                <a:cs typeface="Times New Roman" panose="02020603050405020304" pitchFamily="18" charset="0"/>
              </a:rPr>
              <a:t>Sullo sfondo problema dei soldati liberati dalla prigionia tedesca (e a loro volta poi imprigionati dai sovietici)</a:t>
            </a:r>
          </a:p>
        </p:txBody>
      </p:sp>
    </p:spTree>
    <p:extLst>
      <p:ext uri="{BB962C8B-B14F-4D97-AF65-F5344CB8AC3E}">
        <p14:creationId xmlns:p14="http://schemas.microsoft.com/office/powerpoint/2010/main" val="391248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9631B-C30A-4439-9A02-E33C3497DFF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C78B877-BE4B-4B68-99DC-407A9D331DAE}"/>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Uno dei primi ricordi che ha è un’irruzione dei </a:t>
            </a:r>
            <a:r>
              <a:rPr lang="it-IT" sz="2800" dirty="0" err="1">
                <a:latin typeface="Times New Roman" panose="02020603050405020304" pitchFamily="18" charset="0"/>
                <a:cs typeface="Times New Roman" panose="02020603050405020304" pitchFamily="18" charset="0"/>
              </a:rPr>
              <a:t>cekisti</a:t>
            </a:r>
            <a:r>
              <a:rPr lang="it-IT" sz="2800" dirty="0">
                <a:latin typeface="Times New Roman" panose="02020603050405020304" pitchFamily="18" charset="0"/>
                <a:cs typeface="Times New Roman" panose="02020603050405020304" pitchFamily="18" charset="0"/>
              </a:rPr>
              <a:t> in una chiesa, quando Aleksandr aveva tre anni, per confiscare gli oggetti liturgici.</a:t>
            </a:r>
          </a:p>
        </p:txBody>
      </p:sp>
    </p:spTree>
    <p:extLst>
      <p:ext uri="{BB962C8B-B14F-4D97-AF65-F5344CB8AC3E}">
        <p14:creationId xmlns:p14="http://schemas.microsoft.com/office/powerpoint/2010/main" val="2324785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C639A-C6CC-B649-EADF-915D0DF0A72C}"/>
              </a:ext>
            </a:extLst>
          </p:cNvPr>
          <p:cNvSpPr>
            <a:spLocks noGrp="1"/>
          </p:cNvSpPr>
          <p:nvPr>
            <p:ph type="title"/>
          </p:nvPr>
        </p:nvSpPr>
        <p:spPr/>
        <p:txBody>
          <a:bodyPr/>
          <a:lstStyle/>
          <a:p>
            <a:r>
              <a:rPr lang="it-IT" dirty="0"/>
              <a:t>NELL’INTERESSE DELLA COSA</a:t>
            </a:r>
          </a:p>
        </p:txBody>
      </p:sp>
      <p:sp>
        <p:nvSpPr>
          <p:cNvPr id="3" name="Segnaposto contenuto 2">
            <a:extLst>
              <a:ext uri="{FF2B5EF4-FFF2-40B4-BE49-F238E27FC236}">
                <a16:creationId xmlns:a16="http://schemas.microsoft.com/office/drawing/2014/main" id="{9596ED91-D8DC-AAA9-0A6B-E1567FA082A8}"/>
              </a:ext>
            </a:extLst>
          </p:cNvPr>
          <p:cNvSpPr>
            <a:spLocks noGrp="1"/>
          </p:cNvSpPr>
          <p:nvPr>
            <p:ph idx="1"/>
          </p:nvPr>
        </p:nvSpPr>
        <p:spPr/>
        <p:txBody>
          <a:bodyPr/>
          <a:lstStyle/>
          <a:p>
            <a:r>
              <a:rPr lang="it-IT" sz="2800" dirty="0"/>
              <a:t>Pubblicato nel 1963</a:t>
            </a:r>
          </a:p>
          <a:p>
            <a:r>
              <a:rPr lang="it-IT" sz="2800" dirty="0"/>
              <a:t>Novella relativa ad avvenimenti contemporanei, ambientato a Kazan’.</a:t>
            </a:r>
          </a:p>
          <a:p>
            <a:endParaRPr lang="it-IT" dirty="0"/>
          </a:p>
        </p:txBody>
      </p:sp>
    </p:spTree>
    <p:extLst>
      <p:ext uri="{BB962C8B-B14F-4D97-AF65-F5344CB8AC3E}">
        <p14:creationId xmlns:p14="http://schemas.microsoft.com/office/powerpoint/2010/main" val="3672562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A5C835-EB74-9CCD-743C-2C3E53BA9015}"/>
              </a:ext>
            </a:extLst>
          </p:cNvPr>
          <p:cNvSpPr>
            <a:spLocks noGrp="1"/>
          </p:cNvSpPr>
          <p:nvPr>
            <p:ph type="title"/>
          </p:nvPr>
        </p:nvSpPr>
        <p:spPr/>
        <p:txBody>
          <a:bodyPr/>
          <a:lstStyle/>
          <a:p>
            <a:r>
              <a:rPr lang="it-IT" dirty="0"/>
              <a:t>Nel primo cerchio</a:t>
            </a:r>
          </a:p>
        </p:txBody>
      </p:sp>
      <p:sp>
        <p:nvSpPr>
          <p:cNvPr id="3" name="Segnaposto contenuto 2">
            <a:extLst>
              <a:ext uri="{FF2B5EF4-FFF2-40B4-BE49-F238E27FC236}">
                <a16:creationId xmlns:a16="http://schemas.microsoft.com/office/drawing/2014/main" id="{556CB910-6830-86DA-0983-7D587F892E16}"/>
              </a:ext>
            </a:extLst>
          </p:cNvPr>
          <p:cNvSpPr>
            <a:spLocks noGrp="1"/>
          </p:cNvSpPr>
          <p:nvPr>
            <p:ph idx="1"/>
          </p:nvPr>
        </p:nvSpPr>
        <p:spPr/>
        <p:txBody>
          <a:bodyPr>
            <a:normAutofit fontScale="92500" lnSpcReduction="10000"/>
          </a:bodyPr>
          <a:lstStyle/>
          <a:p>
            <a:r>
              <a:rPr lang="it-IT" sz="2800" dirty="0">
                <a:latin typeface="Times New Roman" panose="02020603050405020304" pitchFamily="18" charset="0"/>
                <a:cs typeface="Times New Roman" panose="02020603050405020304" pitchFamily="18" charset="0"/>
              </a:rPr>
              <a:t>Le prime varianti dell’opera vengono scritte fra il 1955 e il 1958. Cominciò a circolare nel samizdat e nel 1965 fu confiscato dal </a:t>
            </a:r>
            <a:r>
              <a:rPr lang="it-IT" sz="2800" dirty="0" err="1">
                <a:latin typeface="Times New Roman" panose="02020603050405020304" pitchFamily="18" charset="0"/>
                <a:cs typeface="Times New Roman" panose="02020603050405020304" pitchFamily="18" charset="0"/>
              </a:rPr>
              <a:t>kgb</a:t>
            </a:r>
            <a:r>
              <a:rPr lang="it-IT" sz="2800" dirty="0">
                <a:latin typeface="Times New Roman" panose="02020603050405020304" pitchFamily="18" charset="0"/>
                <a:cs typeface="Times New Roman" panose="02020603050405020304" pitchFamily="18" charset="0"/>
              </a:rPr>
              <a:t>. Venne pubblicato a New York nel 1968.</a:t>
            </a:r>
          </a:p>
          <a:p>
            <a:r>
              <a:rPr lang="it-IT" sz="2800" dirty="0">
                <a:latin typeface="Times New Roman" panose="02020603050405020304" pitchFamily="18" charset="0"/>
                <a:cs typeface="Times New Roman" panose="02020603050405020304" pitchFamily="18" charset="0"/>
              </a:rPr>
              <a:t>Vengono rievocati tre giorni della vita degli ospiti della </a:t>
            </a:r>
            <a:r>
              <a:rPr lang="it-IT" sz="2800" dirty="0" err="1">
                <a:latin typeface="Times New Roman" panose="02020603050405020304" pitchFamily="18" charset="0"/>
                <a:cs typeface="Times New Roman" panose="02020603050405020304" pitchFamily="18" charset="0"/>
              </a:rPr>
              <a:t>šaraška</a:t>
            </a:r>
            <a:r>
              <a:rPr lang="it-IT" sz="2800" dirty="0">
                <a:latin typeface="Times New Roman" panose="02020603050405020304" pitchFamily="18" charset="0"/>
                <a:cs typeface="Times New Roman" panose="02020603050405020304" pitchFamily="18" charset="0"/>
              </a:rPr>
              <a:t> (laboratorio segreto di ricerca) di </a:t>
            </a:r>
            <a:r>
              <a:rPr lang="it-IT" sz="2800" dirty="0" err="1">
                <a:latin typeface="Times New Roman" panose="02020603050405020304" pitchFamily="18" charset="0"/>
                <a:cs typeface="Times New Roman" panose="02020603050405020304" pitchFamily="18" charset="0"/>
              </a:rPr>
              <a:t>Marfino</a:t>
            </a:r>
            <a:r>
              <a:rPr lang="it-IT" sz="2800">
                <a:latin typeface="Times New Roman" panose="02020603050405020304" pitchFamily="18" charset="0"/>
                <a:cs typeface="Times New Roman" panose="02020603050405020304" pitchFamily="18" charset="0"/>
              </a:rPr>
              <a:t> nel 1949</a:t>
            </a:r>
            <a:r>
              <a:rPr lang="it-IT" sz="2800" dirty="0">
                <a:latin typeface="Times New Roman" panose="02020603050405020304" pitchFamily="18" charset="0"/>
                <a:cs typeface="Times New Roman" panose="02020603050405020304" pitchFamily="18" charset="0"/>
              </a:rPr>
              <a:t>.</a:t>
            </a:r>
          </a:p>
          <a:p>
            <a:r>
              <a:rPr lang="it-IT" sz="2800" dirty="0">
                <a:latin typeface="Times New Roman" panose="02020603050405020304" pitchFamily="18" charset="0"/>
                <a:cs typeface="Times New Roman" panose="02020603050405020304" pitchFamily="18" charset="0"/>
              </a:rPr>
              <a:t>Vi lavorano scienziati e tecnici sovietici arrestati sulla base dell'articolo 58 del Codice penale sovietico</a:t>
            </a:r>
          </a:p>
        </p:txBody>
      </p:sp>
    </p:spTree>
    <p:extLst>
      <p:ext uri="{BB962C8B-B14F-4D97-AF65-F5344CB8AC3E}">
        <p14:creationId xmlns:p14="http://schemas.microsoft.com/office/powerpoint/2010/main" val="23524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CA6522-C06A-46FA-AAC4-FD1ED20C1A6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789094C-012C-4677-A4DE-2AD8129AD21F}"/>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Studia alla scuola di Rostov, da cui esce nel 1936 con il massimo dei voti.</a:t>
            </a:r>
          </a:p>
        </p:txBody>
      </p:sp>
    </p:spTree>
    <p:extLst>
      <p:ext uri="{BB962C8B-B14F-4D97-AF65-F5344CB8AC3E}">
        <p14:creationId xmlns:p14="http://schemas.microsoft.com/office/powerpoint/2010/main" val="82667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4E98A5-7B5E-433E-88AE-7DAC216EE93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AB743C5-79CD-4CBA-BA05-6CD412822B1D}"/>
              </a:ext>
            </a:extLst>
          </p:cNvPr>
          <p:cNvSpPr>
            <a:spLocks noGrp="1"/>
          </p:cNvSpPr>
          <p:nvPr>
            <p:ph idx="1"/>
          </p:nvPr>
        </p:nvSpPr>
        <p:spPr/>
        <p:txBody>
          <a:bodyPr/>
          <a:lstStyle/>
          <a:p>
            <a:endParaRPr lang="it-IT"/>
          </a:p>
        </p:txBody>
      </p:sp>
      <p:pic>
        <p:nvPicPr>
          <p:cNvPr id="3074" name="Picture 2">
            <a:extLst>
              <a:ext uri="{FF2B5EF4-FFF2-40B4-BE49-F238E27FC236}">
                <a16:creationId xmlns:a16="http://schemas.microsoft.com/office/drawing/2014/main" id="{BD9C3944-709B-46A9-A91B-2757E93BB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604838"/>
            <a:ext cx="714375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5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A64CA-A8A7-42F8-8BD5-C45114391E1D}"/>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1B2E9B0-71E3-4C25-97A3-15B42DE90801}"/>
              </a:ext>
            </a:extLst>
          </p:cNvPr>
          <p:cNvSpPr>
            <a:spLocks noGrp="1"/>
          </p:cNvSpPr>
          <p:nvPr>
            <p:ph idx="1"/>
          </p:nvPr>
        </p:nvSpPr>
        <p:spPr/>
        <p:txBody>
          <a:bodyPr>
            <a:normAutofit/>
          </a:bodyPr>
          <a:lstStyle/>
          <a:p>
            <a:r>
              <a:rPr lang="it-IT" sz="2800" dirty="0">
                <a:latin typeface="Times New Roman" panose="02020603050405020304" pitchFamily="18" charset="0"/>
                <a:cs typeface="Times New Roman" panose="02020603050405020304" pitchFamily="18" charset="0"/>
              </a:rPr>
              <a:t>Nel 1930 il nonno viene arrestato e morirà poi nel 1932 in prigione.</a:t>
            </a:r>
          </a:p>
        </p:txBody>
      </p:sp>
    </p:spTree>
    <p:extLst>
      <p:ext uri="{BB962C8B-B14F-4D97-AF65-F5344CB8AC3E}">
        <p14:creationId xmlns:p14="http://schemas.microsoft.com/office/powerpoint/2010/main" val="131573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73084-1AAF-46A1-9075-BFF138E3E9CB}"/>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B060F31-FA43-40B8-B2B3-5132CEF563B0}"/>
              </a:ext>
            </a:extLst>
          </p:cNvPr>
          <p:cNvSpPr>
            <a:spLocks noGrp="1"/>
          </p:cNvSpPr>
          <p:nvPr>
            <p:ph idx="1"/>
          </p:nvPr>
        </p:nvSpPr>
        <p:spPr/>
        <p:txBody>
          <a:bodyPr>
            <a:noAutofit/>
          </a:bodyPr>
          <a:lstStyle/>
          <a:p>
            <a:r>
              <a:rPr lang="it-IT" sz="2800" dirty="0" err="1">
                <a:latin typeface="Times New Roman" panose="02020603050405020304" pitchFamily="18" charset="0"/>
                <a:cs typeface="Times New Roman" panose="02020603050405020304" pitchFamily="18" charset="0"/>
              </a:rPr>
              <a:t>Solženicyn</a:t>
            </a:r>
            <a:r>
              <a:rPr lang="it-IT" sz="2800" dirty="0">
                <a:latin typeface="Times New Roman" panose="02020603050405020304" pitchFamily="18" charset="0"/>
                <a:cs typeface="Times New Roman" panose="02020603050405020304" pitchFamily="18" charset="0"/>
              </a:rPr>
              <a:t> sarebbe voluto andare all'Università di Mosca, ma la salute precaria della madre e le condizioni economiche in cui versava la famiglia non gli permisero di trasferirsi nella capitale, e quindi si iscrisse alla facoltà di matematica dell’Università di Stato di Rostov, frequentando contemporaneamente per corrispondenza i corsi dell'Istituto universale per gli studi di Filosofia, Letteratura e Storia di Mosca.</a:t>
            </a:r>
          </a:p>
        </p:txBody>
      </p:sp>
    </p:spTree>
    <p:extLst>
      <p:ext uri="{BB962C8B-B14F-4D97-AF65-F5344CB8AC3E}">
        <p14:creationId xmlns:p14="http://schemas.microsoft.com/office/powerpoint/2010/main" val="2109886371"/>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TM10001114[[fn=Raccolta]]</Template>
  <TotalTime>158</TotalTime>
  <Words>1580</Words>
  <Application>Microsoft Office PowerPoint</Application>
  <PresentationFormat>Widescreen</PresentationFormat>
  <Paragraphs>77</Paragraphs>
  <Slides>51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51</vt:i4>
      </vt:variant>
    </vt:vector>
  </HeadingPairs>
  <TitlesOfParts>
    <vt:vector size="55" baseType="lpstr">
      <vt:lpstr>Arial</vt:lpstr>
      <vt:lpstr>Gill Sans MT</vt:lpstr>
      <vt:lpstr>Times New Roman</vt:lpstr>
      <vt:lpstr>Raccolta</vt:lpstr>
      <vt:lpstr>Aleksandr Solženicyn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ARCIPELAGO GULAG</vt:lpstr>
      <vt:lpstr>Presentazione standard di PowerPoint</vt:lpstr>
      <vt:lpstr>Presentazione standard di PowerPoint</vt:lpstr>
      <vt:lpstr>LA CASA DI MATRIONA</vt:lpstr>
      <vt:lpstr>Presentazione standard di PowerPoint</vt:lpstr>
      <vt:lpstr>UNA GIORNATA DI IVAN DENISOVIČ</vt:lpstr>
      <vt:lpstr>ALLA STAZIONE DI KOČETOVKA</vt:lpstr>
      <vt:lpstr>NELL’INTERESSE DELLA COSA</vt:lpstr>
      <vt:lpstr>Nel primo cerchio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Aleksandr Solženicyn</dc:title>
  <dc:creator>elena freda piredda</dc:creator>
  <cp:lastModifiedBy>elena freda piredda</cp:lastModifiedBy>
  <cp:revision>31</cp:revision>
  <dcterms:created xsi:type="dcterms:W3CDTF">2022-03-22T13:48:09Z</dcterms:created>
  <dcterms:modified xsi:type="dcterms:W3CDTF">2022-05-19T08:52:54Z</dcterms:modified>
</cp:coreProperties>
</file>