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502" r:id="rId4"/>
    <p:sldId id="472" r:id="rId5"/>
    <p:sldId id="503" r:id="rId6"/>
    <p:sldId id="520" r:id="rId7"/>
    <p:sldId id="474" r:id="rId8"/>
    <p:sldId id="521" r:id="rId9"/>
    <p:sldId id="475" r:id="rId10"/>
    <p:sldId id="473" r:id="rId11"/>
    <p:sldId id="258" r:id="rId12"/>
    <p:sldId id="483" r:id="rId13"/>
    <p:sldId id="500" r:id="rId14"/>
    <p:sldId id="541" r:id="rId15"/>
    <p:sldId id="478" r:id="rId16"/>
    <p:sldId id="525" r:id="rId17"/>
    <p:sldId id="496" r:id="rId18"/>
    <p:sldId id="477" r:id="rId19"/>
    <p:sldId id="484" r:id="rId20"/>
    <p:sldId id="526" r:id="rId21"/>
    <p:sldId id="524" r:id="rId22"/>
    <p:sldId id="497" r:id="rId23"/>
    <p:sldId id="489" r:id="rId24"/>
    <p:sldId id="485" r:id="rId25"/>
    <p:sldId id="527" r:id="rId26"/>
    <p:sldId id="260" r:id="rId27"/>
    <p:sldId id="261" r:id="rId28"/>
    <p:sldId id="403" r:id="rId29"/>
    <p:sldId id="522" r:id="rId30"/>
    <p:sldId id="529" r:id="rId31"/>
    <p:sldId id="479" r:id="rId32"/>
    <p:sldId id="361" r:id="rId33"/>
    <p:sldId id="533" r:id="rId34"/>
    <p:sldId id="531" r:id="rId35"/>
    <p:sldId id="532" r:id="rId36"/>
    <p:sldId id="534" r:id="rId37"/>
    <p:sldId id="536" r:id="rId38"/>
    <p:sldId id="537" r:id="rId39"/>
    <p:sldId id="490" r:id="rId40"/>
    <p:sldId id="542" r:id="rId41"/>
    <p:sldId id="426" r:id="rId42"/>
    <p:sldId id="543" r:id="rId43"/>
    <p:sldId id="488" r:id="rId44"/>
    <p:sldId id="544" r:id="rId45"/>
    <p:sldId id="487" r:id="rId46"/>
    <p:sldId id="407" r:id="rId47"/>
    <p:sldId id="550" r:id="rId48"/>
    <p:sldId id="546" r:id="rId49"/>
    <p:sldId id="547" r:id="rId50"/>
    <p:sldId id="548" r:id="rId51"/>
    <p:sldId id="555" r:id="rId52"/>
    <p:sldId id="551" r:id="rId53"/>
    <p:sldId id="552" r:id="rId54"/>
    <p:sldId id="553" r:id="rId55"/>
    <p:sldId id="556" r:id="rId56"/>
    <p:sldId id="557" r:id="rId57"/>
    <p:sldId id="558" r:id="rId58"/>
    <p:sldId id="561" r:id="rId59"/>
    <p:sldId id="505" r:id="rId60"/>
    <p:sldId id="411" r:id="rId61"/>
    <p:sldId id="560" r:id="rId62"/>
    <p:sldId id="559" r:id="rId63"/>
    <p:sldId id="518" r:id="rId64"/>
    <p:sldId id="563" r:id="rId65"/>
    <p:sldId id="562" r:id="rId66"/>
    <p:sldId id="350" r:id="rId67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D000"/>
    <a:srgbClr val="9433ED"/>
    <a:srgbClr val="F39108"/>
    <a:srgbClr val="FFC203"/>
    <a:srgbClr val="C59402"/>
    <a:srgbClr val="E86FD4"/>
    <a:srgbClr val="BB8C02"/>
    <a:srgbClr val="0095FF"/>
    <a:srgbClr val="00513D"/>
    <a:srgbClr val="FA38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5868"/>
    <p:restoredTop sz="50000"/>
  </p:normalViewPr>
  <p:slideViewPr>
    <p:cSldViewPr>
      <p:cViewPr varScale="1">
        <p:scale>
          <a:sx n="113" d="100"/>
          <a:sy n="113" d="100"/>
        </p:scale>
        <p:origin x="336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1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2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3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4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5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6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7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8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9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0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1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3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4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5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6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8" name="AutoShape 4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9" name="AutoShape 4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0" name="AutoShape 4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1" name="AutoShape 4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2" name="AutoShape 4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3" name="AutoShape 4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4" name="AutoShape 4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5" name="AutoShape 4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6" name="AutoShape 4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7" name="AutoShape 4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8" name="AutoShape 5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9" name="AutoShape 5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0" name="AutoShape 5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1" name="AutoShape 5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2" name="AutoShape 5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3" name="AutoShape 5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4" name="AutoShape 5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5" name="AutoShape 5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6" name="AutoShape 5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7" name="Rectangle 5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06225" cy="1239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08" name="Rectangle 6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392738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2116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11300" y="-11796713"/>
            <a:ext cx="16533813" cy="12401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394325" cy="402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73454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11300" y="-11796713"/>
            <a:ext cx="16533813" cy="12401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13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394325" cy="402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7886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11300" y="-11796713"/>
            <a:ext cx="16533813" cy="12401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24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394325" cy="402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7651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11300" y="-11796713"/>
            <a:ext cx="16533813" cy="12401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44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394325" cy="402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2556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11300" y="-11796713"/>
            <a:ext cx="16533813" cy="12401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54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394325" cy="402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8992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11300" y="-11796713"/>
            <a:ext cx="16533813" cy="12401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66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394325" cy="402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40165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FAB655-9CAD-AF45-8241-9DE76063C109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879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A0BF20-594C-F644-B55A-3A19BFBEBA00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63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9550" y="128588"/>
            <a:ext cx="2033588" cy="5903912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49950" cy="590391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AE6731-4C57-384E-A906-BCA107A0D954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29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DE883A-5A8C-444E-8595-C4438413C845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896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D015200-09B4-8440-BCEC-725053F781F8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937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90975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00575" y="1600200"/>
            <a:ext cx="3992563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26CB32-32A5-7649-BC69-7243AFE46DBC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966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6BD7C7-FFC6-0E4D-A4C5-7D48E0947B8E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5399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EFF5648-AEC7-5C4A-8812-3C07A0449067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97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E15C66-A26B-F342-80F4-C59735B2B58D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571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C30FA44-AA31-0647-9A92-63B6B98A049B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080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96666E-C024-D741-8B15-BF9388EBED3F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781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3593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35938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01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E0CA8541-11AF-064D-998C-02BE8F2C47DF}" type="slidenum">
              <a:rPr lang="it-IT" altLang="it-IT"/>
              <a:pPr/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137525" cy="1435100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UTE – Università Cardinal Colombo - MILANO</a:t>
            </a:r>
            <a:b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it-IT" altLang="it-IT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Giovedì, 12 maggio 2022 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700808"/>
            <a:ext cx="8291264" cy="5050830"/>
          </a:xfrm>
          <a:ln/>
        </p:spPr>
        <p:txBody>
          <a:bodyPr/>
          <a:lstStyle/>
          <a:p>
            <a:pPr indent="-341313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6600" dirty="0">
              <a:latin typeface="Chalkduster" charset="0"/>
            </a:endParaRPr>
          </a:p>
          <a:p>
            <a:pPr indent="-341313" algn="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6600" dirty="0">
                <a:solidFill>
                  <a:srgbClr val="7030A0"/>
                </a:solidFill>
              </a:rPr>
              <a:t>CLAUDE </a:t>
            </a:r>
          </a:p>
          <a:p>
            <a:pPr indent="-341313" algn="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6600" dirty="0">
                <a:solidFill>
                  <a:srgbClr val="7030A0"/>
                </a:solidFill>
              </a:rPr>
              <a:t>MONET</a:t>
            </a:r>
          </a:p>
          <a:p>
            <a:pPr indent="-341313" algn="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800" i="1" dirty="0">
              <a:solidFill>
                <a:srgbClr val="C00000"/>
              </a:solidFill>
              <a:latin typeface="Chalkduster" charset="0"/>
            </a:endParaRPr>
          </a:p>
          <a:p>
            <a:pPr indent="-341313" algn="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Fantasmagoria</a:t>
            </a:r>
          </a:p>
          <a:p>
            <a:pPr indent="-341313" algn="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di colori en plein air!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1BFE56-0F98-8A4C-81A3-3B077D702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0808"/>
            <a:ext cx="4355976" cy="515719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D81FB1-EA10-704E-915D-F6FDB581B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0"/>
            <a:ext cx="1368152" cy="2636912"/>
          </a:xfrm>
        </p:spPr>
        <p:txBody>
          <a:bodyPr/>
          <a:lstStyle/>
          <a:p>
            <a:r>
              <a:rPr lang="it-IT" sz="1600" dirty="0"/>
              <a:t>Veduta di </a:t>
            </a:r>
            <a:r>
              <a:rPr lang="it-IT" sz="1600" dirty="0" err="1"/>
              <a:t>Rouelles</a:t>
            </a:r>
            <a:r>
              <a:rPr lang="it-IT" sz="1600" dirty="0"/>
              <a:t>. Olio su tela, 1872, la prima opera di Claude Monet.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44D888-6FFA-8341-A208-7A7393FDD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559" y="0"/>
            <a:ext cx="4948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74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85C20F-98ED-6A4C-8B12-843EA64A7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9280"/>
            <a:ext cx="8135938" cy="908720"/>
          </a:xfrm>
        </p:spPr>
        <p:txBody>
          <a:bodyPr/>
          <a:lstStyle/>
          <a:p>
            <a:r>
              <a:rPr lang="it-IT" sz="1600" dirty="0">
                <a:solidFill>
                  <a:schemeClr val="accent6"/>
                </a:solidFill>
              </a:rPr>
              <a:t>Eduard Manet                                                  </a:t>
            </a:r>
            <a:r>
              <a:rPr lang="it-IT" sz="1600" dirty="0">
                <a:solidFill>
                  <a:srgbClr val="572501"/>
                </a:solidFill>
              </a:rPr>
              <a:t>Eugene </a:t>
            </a:r>
            <a:r>
              <a:rPr lang="it-IT" sz="1600" dirty="0" err="1">
                <a:solidFill>
                  <a:srgbClr val="572501"/>
                </a:solidFill>
              </a:rPr>
              <a:t>Delacroix</a:t>
            </a:r>
            <a:r>
              <a:rPr lang="it-IT" sz="1600" dirty="0">
                <a:solidFill>
                  <a:srgbClr val="572501"/>
                </a:solidFill>
              </a:rPr>
              <a:t>, Autoritratto, 1837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2C26F3-FB45-E141-8102-9DCCDF1D5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836712"/>
            <a:ext cx="3960440" cy="5040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E5AD36-20DD-364C-9511-1A8A582B6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836712"/>
            <a:ext cx="4032448" cy="504056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C99802-6BE1-1840-B11B-E4F029A4B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05264"/>
            <a:ext cx="8135938" cy="1052736"/>
          </a:xfrm>
        </p:spPr>
        <p:txBody>
          <a:bodyPr/>
          <a:lstStyle/>
          <a:p>
            <a:r>
              <a:rPr lang="it-IT" sz="1600" dirty="0" err="1">
                <a:solidFill>
                  <a:srgbClr val="C59402"/>
                </a:solidFill>
              </a:rPr>
              <a:t>Cafè</a:t>
            </a:r>
            <a:r>
              <a:rPr lang="it-IT" sz="1600" dirty="0">
                <a:solidFill>
                  <a:srgbClr val="C59402"/>
                </a:solidFill>
              </a:rPr>
              <a:t> </a:t>
            </a:r>
            <a:r>
              <a:rPr lang="it-IT" sz="1600" dirty="0" err="1">
                <a:solidFill>
                  <a:srgbClr val="C59402"/>
                </a:solidFill>
              </a:rPr>
              <a:t>Guerbois</a:t>
            </a:r>
            <a:r>
              <a:rPr lang="it-IT" sz="1600" dirty="0">
                <a:solidFill>
                  <a:srgbClr val="C59402"/>
                </a:solidFill>
              </a:rPr>
              <a:t>, uno dei ritrovi degli artisti parigini</a:t>
            </a:r>
            <a:r>
              <a:rPr lang="it-IT" sz="1600" dirty="0">
                <a:solidFill>
                  <a:srgbClr val="853D01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C3D550-1CCB-9A41-87AB-E0652438C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980728"/>
            <a:ext cx="7371819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90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ECAD19-A22B-694A-BB42-E42A3AFD5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0"/>
            <a:ext cx="6480720" cy="1340768"/>
          </a:xfrm>
        </p:spPr>
        <p:txBody>
          <a:bodyPr/>
          <a:lstStyle/>
          <a:p>
            <a:r>
              <a:rPr lang="it-IT" sz="1600" dirty="0">
                <a:solidFill>
                  <a:srgbClr val="936D02"/>
                </a:solidFill>
              </a:rPr>
              <a:t>Carta dell’Algeria colonia francese nell’800.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4C9826-9954-9848-BE7B-9AA6188B9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484784"/>
            <a:ext cx="8363906" cy="597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4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2F6E0-245E-7F45-AB8B-1450A5717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5949280"/>
            <a:ext cx="4021138" cy="908720"/>
          </a:xfrm>
        </p:spPr>
        <p:txBody>
          <a:bodyPr/>
          <a:lstStyle/>
          <a:p>
            <a:pPr algn="l"/>
            <a:r>
              <a:rPr lang="it-IT" sz="1600" dirty="0">
                <a:solidFill>
                  <a:schemeClr val="tx2"/>
                </a:solidFill>
              </a:rPr>
              <a:t>Claude Monet.</a:t>
            </a:r>
            <a:br>
              <a:rPr lang="it-IT" sz="1600" dirty="0">
                <a:solidFill>
                  <a:schemeClr val="tx2"/>
                </a:solidFill>
              </a:rPr>
            </a:b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</a:rPr>
              <a:t>Camille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 in abito verde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br>
              <a:rPr lang="it-IT" sz="1600" dirty="0"/>
            </a:br>
            <a:r>
              <a:rPr lang="it-IT" sz="1600" dirty="0">
                <a:solidFill>
                  <a:srgbClr val="BB8C02"/>
                </a:solidFill>
              </a:rPr>
              <a:t>Olio su tela, 231x 151cm, 1866, </a:t>
            </a:r>
            <a:br>
              <a:rPr lang="it-IT" sz="1600" dirty="0">
                <a:solidFill>
                  <a:srgbClr val="BB8C02"/>
                </a:solidFill>
              </a:rPr>
            </a:br>
            <a:r>
              <a:rPr lang="it-IT" sz="1600" dirty="0" err="1">
                <a:solidFill>
                  <a:srgbClr val="BB8C02"/>
                </a:solidFill>
              </a:rPr>
              <a:t>Kunsthalle</a:t>
            </a:r>
            <a:r>
              <a:rPr lang="it-IT" sz="1600" dirty="0">
                <a:solidFill>
                  <a:srgbClr val="BB8C02"/>
                </a:solidFill>
              </a:rPr>
              <a:t>, Brema.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ECB013-E722-DE44-AF23-2359C7AAE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49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5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E8C679-B24C-914E-840F-573086340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5908204"/>
            <a:ext cx="8280920" cy="949796"/>
          </a:xfrm>
        </p:spPr>
        <p:txBody>
          <a:bodyPr/>
          <a:lstStyle/>
          <a:p>
            <a:r>
              <a:rPr lang="it-IT" sz="1600" dirty="0">
                <a:solidFill>
                  <a:srgbClr val="FA3809"/>
                </a:solidFill>
              </a:rPr>
              <a:t>Claude Monet</a:t>
            </a:r>
            <a:r>
              <a:rPr lang="it-IT" sz="1600" dirty="0">
                <a:solidFill>
                  <a:srgbClr val="00B050"/>
                </a:solidFill>
              </a:rPr>
              <a:t>. </a:t>
            </a:r>
            <a:r>
              <a:rPr lang="it-IT" sz="1600" dirty="0" err="1">
                <a:solidFill>
                  <a:srgbClr val="00B050"/>
                </a:solidFill>
              </a:rPr>
              <a:t>Camille-Léonie</a:t>
            </a:r>
            <a:r>
              <a:rPr lang="it-IT" sz="1600" dirty="0">
                <a:solidFill>
                  <a:srgbClr val="00B050"/>
                </a:solidFill>
              </a:rPr>
              <a:t> </a:t>
            </a:r>
            <a:r>
              <a:rPr lang="it-IT" sz="1600" dirty="0" err="1">
                <a:solidFill>
                  <a:srgbClr val="00B050"/>
                </a:solidFill>
              </a:rPr>
              <a:t>Doncieux</a:t>
            </a:r>
            <a:r>
              <a:rPr lang="it-IT" sz="1600" dirty="0">
                <a:solidFill>
                  <a:srgbClr val="00B050"/>
                </a:solidFill>
              </a:rPr>
              <a:t> col figlio Jean, nato nel 1867 e il marito Claude</a:t>
            </a:r>
            <a:r>
              <a:rPr lang="it-IT" sz="1600" dirty="0">
                <a:solidFill>
                  <a:srgbClr val="00B0F0"/>
                </a:solidFill>
              </a:rPr>
              <a:t>.</a:t>
            </a:r>
            <a:br>
              <a:rPr lang="it-IT" i="1" dirty="0">
                <a:solidFill>
                  <a:srgbClr val="00B0F0"/>
                </a:solidFill>
              </a:rPr>
            </a:br>
            <a:endParaRPr lang="it-IT" sz="1600" dirty="0">
              <a:solidFill>
                <a:srgbClr val="00B0F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CD8492-33CA-034B-9D5E-3D4DC2E68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70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0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15B4B-7DA1-484C-B5C4-9E665347A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5301208"/>
            <a:ext cx="3024336" cy="1052736"/>
          </a:xfrm>
        </p:spPr>
        <p:txBody>
          <a:bodyPr/>
          <a:lstStyle/>
          <a:p>
            <a:r>
              <a:rPr lang="it-IT" sz="1600" dirty="0">
                <a:solidFill>
                  <a:srgbClr val="00B050"/>
                </a:solidFill>
              </a:rPr>
              <a:t>Claude Monet. </a:t>
            </a:r>
            <a:br>
              <a:rPr lang="it-IT" sz="1600" dirty="0"/>
            </a:br>
            <a:r>
              <a:rPr lang="it-IT" sz="1600" dirty="0">
                <a:solidFill>
                  <a:srgbClr val="FF0000"/>
                </a:solidFill>
              </a:rPr>
              <a:t>Donne in giardino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br>
              <a:rPr lang="it-IT" sz="1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it-IT" sz="1600" dirty="0">
                <a:solidFill>
                  <a:srgbClr val="00513D"/>
                </a:solidFill>
              </a:rPr>
              <a:t>Olio su tela, 255x205cm, 1866,</a:t>
            </a:r>
            <a:br>
              <a:rPr lang="it-IT" sz="1600" dirty="0">
                <a:solidFill>
                  <a:srgbClr val="00513D"/>
                </a:solidFill>
              </a:rPr>
            </a:br>
            <a:r>
              <a:rPr lang="it-IT" sz="1600" dirty="0" err="1">
                <a:solidFill>
                  <a:srgbClr val="00513D"/>
                </a:solidFill>
              </a:rPr>
              <a:t>Musée</a:t>
            </a:r>
            <a:r>
              <a:rPr lang="it-IT" sz="1600" dirty="0">
                <a:solidFill>
                  <a:srgbClr val="00513D"/>
                </a:solidFill>
              </a:rPr>
              <a:t> d’Orsay, Parigi.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D876AC-8DED-F442-BCE6-AB87960F6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016" y="-25207"/>
            <a:ext cx="5575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32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DDFFF5-848D-4A4F-933E-394CF1EE3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09320"/>
            <a:ext cx="8135938" cy="548680"/>
          </a:xfrm>
        </p:spPr>
        <p:txBody>
          <a:bodyPr/>
          <a:lstStyle/>
          <a:p>
            <a:r>
              <a:rPr lang="it-IT" sz="1600" dirty="0">
                <a:solidFill>
                  <a:srgbClr val="00B050"/>
                </a:solidFill>
              </a:rPr>
              <a:t>Claude Monet</a:t>
            </a:r>
            <a:r>
              <a:rPr lang="it-IT" sz="1600" dirty="0">
                <a:solidFill>
                  <a:srgbClr val="0070C0"/>
                </a:solidFill>
              </a:rPr>
              <a:t>. </a:t>
            </a:r>
            <a:r>
              <a:rPr lang="it-IT" sz="1600" dirty="0">
                <a:solidFill>
                  <a:srgbClr val="C00000"/>
                </a:solidFill>
              </a:rPr>
              <a:t>Jean Monet col suo cavallo giocattolo.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936D02"/>
                </a:solidFill>
              </a:rPr>
              <a:t>Olio su tela, 60x74cm, 1872, </a:t>
            </a:r>
            <a:r>
              <a:rPr lang="it-IT" sz="1600" dirty="0" err="1">
                <a:solidFill>
                  <a:srgbClr val="936D02"/>
                </a:solidFill>
              </a:rPr>
              <a:t>Metropolitan</a:t>
            </a:r>
            <a:r>
              <a:rPr lang="it-IT" sz="1600" dirty="0">
                <a:solidFill>
                  <a:srgbClr val="936D02"/>
                </a:solidFill>
              </a:rPr>
              <a:t> Art </a:t>
            </a:r>
            <a:r>
              <a:rPr lang="it-IT" sz="1600" dirty="0" err="1">
                <a:solidFill>
                  <a:srgbClr val="936D02"/>
                </a:solidFill>
              </a:rPr>
              <a:t>Museum</a:t>
            </a:r>
            <a:r>
              <a:rPr lang="it-IT" sz="1600" dirty="0">
                <a:solidFill>
                  <a:srgbClr val="936D02"/>
                </a:solidFill>
              </a:rPr>
              <a:t>, New York.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848168-6861-E546-99A2-668A6A769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67" y="-1"/>
            <a:ext cx="7638804" cy="623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42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5D81C0-C0A0-1A47-9C09-C8FEB0DC3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237312"/>
            <a:ext cx="8352928" cy="620688"/>
          </a:xfrm>
        </p:spPr>
        <p:txBody>
          <a:bodyPr/>
          <a:lstStyle/>
          <a:p>
            <a:r>
              <a:rPr lang="it-IT" sz="1600" dirty="0">
                <a:solidFill>
                  <a:srgbClr val="BB8C02"/>
                </a:solidFill>
              </a:rPr>
              <a:t>Claude Monet</a:t>
            </a:r>
            <a:r>
              <a:rPr lang="it-IT" sz="1600" dirty="0"/>
              <a:t>. </a:t>
            </a:r>
            <a:r>
              <a:rPr lang="it-IT" sz="1600" dirty="0" err="1">
                <a:solidFill>
                  <a:srgbClr val="0095FF"/>
                </a:solidFill>
              </a:rPr>
              <a:t>Camille-Léonie</a:t>
            </a:r>
            <a:r>
              <a:rPr lang="it-IT" sz="1600" dirty="0">
                <a:solidFill>
                  <a:srgbClr val="0095FF"/>
                </a:solidFill>
              </a:rPr>
              <a:t> </a:t>
            </a:r>
            <a:r>
              <a:rPr lang="it-IT" sz="1600" dirty="0" err="1">
                <a:solidFill>
                  <a:srgbClr val="0095FF"/>
                </a:solidFill>
              </a:rPr>
              <a:t>Doncieux</a:t>
            </a:r>
            <a:r>
              <a:rPr lang="it-IT" sz="1600" dirty="0">
                <a:solidFill>
                  <a:srgbClr val="0095FF"/>
                </a:solidFill>
              </a:rPr>
              <a:t> sulla spiaggia di </a:t>
            </a:r>
            <a:r>
              <a:rPr lang="it-IT" sz="1600" dirty="0" err="1">
                <a:solidFill>
                  <a:srgbClr val="0095FF"/>
                </a:solidFill>
              </a:rPr>
              <a:t>Trouville</a:t>
            </a:r>
            <a:r>
              <a:rPr lang="it-IT" sz="1600" dirty="0">
                <a:solidFill>
                  <a:srgbClr val="0095FF"/>
                </a:solidFill>
              </a:rPr>
              <a:t>, 1870.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76286-0497-2A4A-9E11-D54A93A66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-819472"/>
            <a:ext cx="8375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28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BB016003-F951-7B4D-88D3-CA4749A97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65304"/>
            <a:ext cx="8135938" cy="692696"/>
          </a:xfrm>
        </p:spPr>
        <p:txBody>
          <a:bodyPr/>
          <a:lstStyle/>
          <a:p>
            <a:r>
              <a:rPr lang="it-IT" sz="1600" dirty="0">
                <a:solidFill>
                  <a:srgbClr val="00B050"/>
                </a:solidFill>
              </a:rPr>
              <a:t>Claude Monet</a:t>
            </a:r>
            <a:r>
              <a:rPr lang="it-IT" sz="1600" dirty="0"/>
              <a:t>. </a:t>
            </a:r>
            <a:r>
              <a:rPr lang="it-IT" sz="1600" dirty="0" err="1">
                <a:solidFill>
                  <a:srgbClr val="C00000"/>
                </a:solidFill>
              </a:rPr>
              <a:t>Camille-Léonie</a:t>
            </a:r>
            <a:r>
              <a:rPr lang="it-IT" sz="1600" dirty="0">
                <a:solidFill>
                  <a:srgbClr val="C00000"/>
                </a:solidFill>
              </a:rPr>
              <a:t> </a:t>
            </a:r>
            <a:r>
              <a:rPr lang="it-IT" sz="1600" dirty="0" err="1">
                <a:solidFill>
                  <a:srgbClr val="C00000"/>
                </a:solidFill>
              </a:rPr>
              <a:t>Doncieux</a:t>
            </a:r>
            <a:r>
              <a:rPr lang="it-IT" sz="1600" dirty="0">
                <a:solidFill>
                  <a:srgbClr val="C00000"/>
                </a:solidFill>
              </a:rPr>
              <a:t> nel Giardino </a:t>
            </a:r>
            <a:r>
              <a:rPr lang="it-IT" sz="1600" dirty="0" err="1">
                <a:solidFill>
                  <a:srgbClr val="C00000"/>
                </a:solidFill>
              </a:rPr>
              <a:t>Bench</a:t>
            </a:r>
            <a:r>
              <a:rPr lang="it-IT" sz="1600" dirty="0">
                <a:solidFill>
                  <a:srgbClr val="C00000"/>
                </a:solidFill>
              </a:rPr>
              <a:t>, 1873.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879C0F-D623-7844-A7C7-28A0729BC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124370"/>
            <a:ext cx="6674892" cy="504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00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FC655720-DF21-6C40-98A2-39034762D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3" y="6165304"/>
            <a:ext cx="3979693" cy="692696"/>
          </a:xfrm>
        </p:spPr>
        <p:txBody>
          <a:bodyPr/>
          <a:lstStyle/>
          <a:p>
            <a:r>
              <a:rPr lang="it-IT" sz="1600" dirty="0">
                <a:solidFill>
                  <a:srgbClr val="7030A0"/>
                </a:solidFill>
              </a:rPr>
              <a:t>Claude Monet, Autoritratto.</a:t>
            </a:r>
            <a:br>
              <a:rPr lang="it-IT" sz="1600" dirty="0">
                <a:solidFill>
                  <a:srgbClr val="7030A0"/>
                </a:solidFill>
              </a:rPr>
            </a:br>
            <a:r>
              <a:rPr lang="it-IT" sz="1600" dirty="0">
                <a:solidFill>
                  <a:srgbClr val="7030A0"/>
                </a:solidFill>
              </a:rPr>
              <a:t>Olio su tela, 55×46 cm, 1886, </a:t>
            </a:r>
            <a:br>
              <a:rPr lang="it-IT" sz="1600" dirty="0">
                <a:solidFill>
                  <a:srgbClr val="7030A0"/>
                </a:solidFill>
              </a:rPr>
            </a:br>
            <a:r>
              <a:rPr lang="it-IT" sz="1600" dirty="0">
                <a:solidFill>
                  <a:srgbClr val="7030A0"/>
                </a:solidFill>
              </a:rPr>
              <a:t>Collezione privata</a:t>
            </a:r>
            <a:br>
              <a:rPr lang="it-IT" sz="1600" dirty="0">
                <a:solidFill>
                  <a:srgbClr val="7030A0"/>
                </a:solidFill>
              </a:rPr>
            </a:br>
            <a:r>
              <a:rPr lang="it-IT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(Parigi, 14 novembre 1840 –</a:t>
            </a:r>
            <a:br>
              <a:rPr lang="it-IT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it-IT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Giverny</a:t>
            </a:r>
            <a:r>
              <a:rPr lang="it-IT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5 dicembre 1926)</a:t>
            </a:r>
            <a:br>
              <a:rPr lang="it-IT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it-IT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it-IT" sz="1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5471B9-E302-C240-93FC-FE29D61FB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9992" y="4365104"/>
            <a:ext cx="4093146" cy="1667396"/>
          </a:xfrm>
        </p:spPr>
        <p:txBody>
          <a:bodyPr/>
          <a:lstStyle/>
          <a:p>
            <a:pPr algn="ctr"/>
            <a:r>
              <a:rPr lang="it-IT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DICHIARAZIONE D’ARTISTA</a:t>
            </a:r>
          </a:p>
          <a:p>
            <a:pPr algn="ctr"/>
            <a:r>
              <a:rPr lang="it-IT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«</a:t>
            </a:r>
            <a:r>
              <a:rPr lang="it-IT" sz="1600" dirty="0">
                <a:solidFill>
                  <a:srgbClr val="7030A0"/>
                </a:solidFill>
              </a:rPr>
              <a:t>Altri pittori dipingono un ponte, una casa, una barca…io voglio dipingere l’aria che circonda il ponte, la casa, la barca, la bellezza della luce in cui esistono».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3D3ED5-276A-EB4D-BD53-3DD258363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3" y="0"/>
            <a:ext cx="4355976" cy="566124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6E808-D444-A443-A8FC-2D5196888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21288"/>
            <a:ext cx="8135938" cy="836712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Claude Monet. </a:t>
            </a:r>
            <a:r>
              <a:rPr lang="it-IT" sz="1600" dirty="0">
                <a:solidFill>
                  <a:srgbClr val="C00000"/>
                </a:solidFill>
              </a:rPr>
              <a:t>I papaveri (</a:t>
            </a:r>
            <a:r>
              <a:rPr lang="it-IT" sz="1600" dirty="0" err="1">
                <a:solidFill>
                  <a:srgbClr val="C00000"/>
                </a:solidFill>
              </a:rPr>
              <a:t>Camille</a:t>
            </a:r>
            <a:r>
              <a:rPr lang="it-IT" sz="1600" dirty="0">
                <a:solidFill>
                  <a:srgbClr val="C00000"/>
                </a:solidFill>
              </a:rPr>
              <a:t> col figlio Jean). </a:t>
            </a:r>
            <a:br>
              <a:rPr lang="it-IT" sz="1600" dirty="0"/>
            </a:br>
            <a:r>
              <a:rPr lang="it-IT" sz="1600" dirty="0">
                <a:solidFill>
                  <a:srgbClr val="00B050"/>
                </a:solidFill>
              </a:rPr>
              <a:t>Olio su tela, 50x65, 1873, </a:t>
            </a:r>
            <a:r>
              <a:rPr lang="it-IT" sz="1600" dirty="0" err="1">
                <a:solidFill>
                  <a:srgbClr val="00B050"/>
                </a:solidFill>
              </a:rPr>
              <a:t>Musée</a:t>
            </a:r>
            <a:r>
              <a:rPr lang="it-IT" sz="1600" dirty="0">
                <a:solidFill>
                  <a:srgbClr val="00B050"/>
                </a:solidFill>
              </a:rPr>
              <a:t> d’Orsay, Parigi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5BD906-8875-0940-B31E-A2D0A5EAD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54" y="-459432"/>
            <a:ext cx="914400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18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1DAF6-93F9-C44C-A2FC-F28662740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3216"/>
            <a:ext cx="3034680" cy="1484784"/>
          </a:xfrm>
        </p:spPr>
        <p:txBody>
          <a:bodyPr/>
          <a:lstStyle/>
          <a:p>
            <a:r>
              <a:rPr lang="it-IT" sz="1600" dirty="0">
                <a:solidFill>
                  <a:srgbClr val="00B050"/>
                </a:solidFill>
              </a:rPr>
              <a:t>Claude Monet.</a:t>
            </a:r>
            <a:br>
              <a:rPr lang="it-IT" sz="1600" dirty="0"/>
            </a:br>
            <a:r>
              <a:rPr lang="it-IT" sz="1600" dirty="0">
                <a:solidFill>
                  <a:srgbClr val="0070C0"/>
                </a:solidFill>
              </a:rPr>
              <a:t>Donna col parasole, madame Monet con il figlio.</a:t>
            </a:r>
            <a:br>
              <a:rPr lang="it-IT" sz="1600" dirty="0"/>
            </a:br>
            <a:r>
              <a:rPr lang="it-IT" sz="1600" dirty="0">
                <a:solidFill>
                  <a:srgbClr val="936D02"/>
                </a:solidFill>
              </a:rPr>
              <a:t>Olio su tela 81x100cm,1875,  Washington D.C., National Gallery of Art.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E87DB-1754-5F47-A9C0-A799DFF81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761" y="4735"/>
            <a:ext cx="5525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0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5D96B9-112E-6C43-94D1-3B304A90E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24744"/>
            <a:ext cx="847022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11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014C75-E1EB-5E40-A852-C71FD0C68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5" y="6093296"/>
            <a:ext cx="8001209" cy="764704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Eduard Manet. </a:t>
            </a:r>
            <a:r>
              <a:rPr lang="it-IT" sz="1600" dirty="0">
                <a:solidFill>
                  <a:srgbClr val="C00000"/>
                </a:solidFill>
              </a:rPr>
              <a:t>Monet che dipinge sulla sua barca ad Argenteuil.</a:t>
            </a:r>
            <a:br>
              <a:rPr lang="it-IT" sz="1600" dirty="0"/>
            </a:br>
            <a:r>
              <a:rPr lang="it-IT" sz="1600" dirty="0">
                <a:solidFill>
                  <a:srgbClr val="936D02"/>
                </a:solidFill>
              </a:rPr>
              <a:t>Olio su tela, 81x100cm, 1874, </a:t>
            </a:r>
            <a:r>
              <a:rPr lang="it-IT" sz="1600" dirty="0" err="1">
                <a:solidFill>
                  <a:srgbClr val="936D02"/>
                </a:solidFill>
              </a:rPr>
              <a:t>Neuve</a:t>
            </a:r>
            <a:r>
              <a:rPr lang="it-IT" sz="1600" dirty="0">
                <a:solidFill>
                  <a:srgbClr val="936D02"/>
                </a:solidFill>
              </a:rPr>
              <a:t> </a:t>
            </a:r>
            <a:r>
              <a:rPr lang="it-IT" sz="1600" dirty="0" err="1">
                <a:solidFill>
                  <a:srgbClr val="936D02"/>
                </a:solidFill>
              </a:rPr>
              <a:t>Oinakothek</a:t>
            </a:r>
            <a:r>
              <a:rPr lang="it-IT" sz="1600" dirty="0">
                <a:solidFill>
                  <a:srgbClr val="936D02"/>
                </a:solidFill>
              </a:rPr>
              <a:t>, Monaco.</a:t>
            </a:r>
            <a:br>
              <a:rPr lang="it-IT" sz="1600" dirty="0"/>
            </a:br>
            <a:endParaRPr lang="it-IT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5B38EA-B9E6-1245-94E3-AD9D08744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-1179512"/>
            <a:ext cx="8505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1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AAC7A6E8-3410-3140-B4AD-E26209D3D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5661248"/>
            <a:ext cx="7765554" cy="1196752"/>
          </a:xfrm>
        </p:spPr>
        <p:txBody>
          <a:bodyPr/>
          <a:lstStyle/>
          <a:p>
            <a:r>
              <a:rPr lang="it-IT" sz="1600" dirty="0" err="1">
                <a:solidFill>
                  <a:srgbClr val="0070C0"/>
                </a:solidFill>
              </a:rPr>
              <a:t>Claude_Monet</a:t>
            </a:r>
            <a:r>
              <a:rPr lang="it-IT" sz="1600" dirty="0"/>
              <a:t>. </a:t>
            </a:r>
            <a:r>
              <a:rPr lang="it-IT" sz="1600" dirty="0">
                <a:solidFill>
                  <a:srgbClr val="C00000"/>
                </a:solidFill>
              </a:rPr>
              <a:t>Regata ad Argenteuil.</a:t>
            </a:r>
            <a:br>
              <a:rPr lang="it-IT" sz="1600" dirty="0"/>
            </a:br>
            <a:r>
              <a:rPr lang="it-IT" sz="1600" dirty="0">
                <a:solidFill>
                  <a:srgbClr val="936D02"/>
                </a:solidFill>
              </a:rPr>
              <a:t>Olio su tela, 48x75, 1872, </a:t>
            </a:r>
            <a:r>
              <a:rPr lang="it-IT" sz="1600" dirty="0" err="1">
                <a:solidFill>
                  <a:srgbClr val="936D02"/>
                </a:solidFill>
              </a:rPr>
              <a:t>Musée</a:t>
            </a:r>
            <a:r>
              <a:rPr lang="it-IT" sz="1600" dirty="0">
                <a:solidFill>
                  <a:srgbClr val="936D02"/>
                </a:solidFill>
              </a:rPr>
              <a:t> d'Orsay, Parigi.</a:t>
            </a:r>
            <a:endParaRPr lang="it-IT" sz="1600" b="0" dirty="0">
              <a:solidFill>
                <a:srgbClr val="936D02"/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07AB63-931E-E74E-A8DB-A91B8BF11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00252"/>
            <a:ext cx="7802015" cy="504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13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D29E3-2D7B-C54E-8D7E-F82B53095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17232"/>
            <a:ext cx="2674640" cy="1340768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70C0"/>
                </a:solidFill>
              </a:rPr>
              <a:t>Claude Monet.</a:t>
            </a:r>
            <a:br>
              <a:rPr lang="it-IT" sz="1600" dirty="0"/>
            </a:br>
            <a:r>
              <a:rPr lang="it-IT" sz="1600" dirty="0">
                <a:solidFill>
                  <a:srgbClr val="900032"/>
                </a:solidFill>
              </a:rPr>
              <a:t>Impressione sole nascente.</a:t>
            </a:r>
            <a:br>
              <a:rPr lang="it-IT" sz="1600" dirty="0"/>
            </a:br>
            <a:r>
              <a:rPr lang="it-IT" sz="1600" dirty="0">
                <a:solidFill>
                  <a:srgbClr val="936D02"/>
                </a:solidFill>
              </a:rPr>
              <a:t>Olio su tela, 1872,</a:t>
            </a:r>
            <a:br>
              <a:rPr lang="it-IT" sz="1600" dirty="0">
                <a:solidFill>
                  <a:srgbClr val="936D02"/>
                </a:solidFill>
              </a:rPr>
            </a:br>
            <a:r>
              <a:rPr lang="it-IT" sz="1600" dirty="0" err="1">
                <a:solidFill>
                  <a:srgbClr val="936D02"/>
                </a:solidFill>
              </a:rPr>
              <a:t>Musée</a:t>
            </a:r>
            <a:r>
              <a:rPr lang="it-IT" sz="1600" dirty="0">
                <a:solidFill>
                  <a:srgbClr val="936D02"/>
                </a:solidFill>
              </a:rPr>
              <a:t> </a:t>
            </a:r>
            <a:r>
              <a:rPr lang="it-IT" sz="1600" dirty="0" err="1">
                <a:solidFill>
                  <a:srgbClr val="936D02"/>
                </a:solidFill>
              </a:rPr>
              <a:t>Marmotten</a:t>
            </a:r>
            <a:r>
              <a:rPr lang="it-IT" sz="1600" dirty="0">
                <a:solidFill>
                  <a:srgbClr val="936D02"/>
                </a:solidFill>
              </a:rPr>
              <a:t>-Monet, Parigi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BCB3BC-C8DB-C947-AA56-9B04FDC68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764" y="0"/>
            <a:ext cx="5719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07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135938" cy="620688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Claude Monet</a:t>
            </a:r>
            <a:r>
              <a:rPr lang="it-IT" sz="1600" dirty="0">
                <a:solidFill>
                  <a:schemeClr val="tx1"/>
                </a:solidFill>
              </a:rPr>
              <a:t>. </a:t>
            </a:r>
            <a:r>
              <a:rPr lang="it-IT" sz="1600" dirty="0">
                <a:solidFill>
                  <a:srgbClr val="FF0000"/>
                </a:solidFill>
              </a:rPr>
              <a:t>Bacino ad Argenteuil.</a:t>
            </a:r>
            <a:br>
              <a:rPr lang="it-IT" sz="1600" dirty="0">
                <a:solidFill>
                  <a:srgbClr val="FF0000"/>
                </a:solidFill>
              </a:rPr>
            </a:br>
            <a:r>
              <a:rPr lang="it-IT" sz="1600" dirty="0">
                <a:solidFill>
                  <a:srgbClr val="00B050"/>
                </a:solidFill>
              </a:rPr>
              <a:t>Olio su tela, 54 x 74 cm, 1874, </a:t>
            </a:r>
            <a:r>
              <a:rPr lang="it-IT" sz="1600" dirty="0" err="1">
                <a:solidFill>
                  <a:srgbClr val="00B050"/>
                </a:solidFill>
              </a:rPr>
              <a:t>Museum</a:t>
            </a:r>
            <a:r>
              <a:rPr lang="it-IT" sz="1600" dirty="0">
                <a:solidFill>
                  <a:srgbClr val="00B050"/>
                </a:solidFill>
              </a:rPr>
              <a:t> of Art Providence</a:t>
            </a:r>
            <a:r>
              <a:rPr lang="it-IT" sz="1600" dirty="0">
                <a:solidFill>
                  <a:srgbClr val="936D02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68355E-9582-324C-A740-2E50BD1BC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20688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733256"/>
            <a:ext cx="8363272" cy="1124744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Claude Monet. </a:t>
            </a:r>
            <a:r>
              <a:rPr lang="it-IT" sz="1600" dirty="0">
                <a:solidFill>
                  <a:srgbClr val="00B050"/>
                </a:solidFill>
              </a:rPr>
              <a:t>Porto ad Argenteuil</a:t>
            </a:r>
            <a:r>
              <a:rPr lang="it-IT" sz="1600" dirty="0">
                <a:solidFill>
                  <a:srgbClr val="C00000"/>
                </a:solidFill>
              </a:rPr>
              <a:t>. </a:t>
            </a:r>
            <a:br>
              <a:rPr lang="it-IT" sz="1600" dirty="0">
                <a:solidFill>
                  <a:srgbClr val="FF0000"/>
                </a:solidFill>
              </a:rPr>
            </a:br>
            <a:r>
              <a:rPr lang="it-IT" sz="1600" dirty="0">
                <a:solidFill>
                  <a:srgbClr val="936D02"/>
                </a:solidFill>
              </a:rPr>
              <a:t>Olio su tela, 1874, </a:t>
            </a:r>
            <a:r>
              <a:rPr lang="it-IT" sz="1600" dirty="0" err="1">
                <a:solidFill>
                  <a:srgbClr val="936D02"/>
                </a:solidFill>
              </a:rPr>
              <a:t>Musée</a:t>
            </a:r>
            <a:r>
              <a:rPr lang="it-IT" sz="1600" dirty="0">
                <a:solidFill>
                  <a:srgbClr val="936D02"/>
                </a:solidFill>
              </a:rPr>
              <a:t> d’Orsay, Parigi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5C4BD-B30B-5942-84D7-E2D13D967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91480"/>
            <a:ext cx="9144000" cy="67437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733256"/>
            <a:ext cx="8135938" cy="1124744"/>
          </a:xfrm>
        </p:spPr>
        <p:txBody>
          <a:bodyPr/>
          <a:lstStyle/>
          <a:p>
            <a:r>
              <a:rPr lang="it-IT" sz="1600" dirty="0"/>
              <a:t>Parigi, 15 aprile 1874. Prima Mostra degli Impressionisti nei locali del fotografo </a:t>
            </a:r>
            <a:r>
              <a:rPr lang="it-IT" sz="1600" dirty="0" err="1"/>
              <a:t>Nadar</a:t>
            </a:r>
            <a:r>
              <a:rPr lang="it-IT" sz="1600" dirty="0"/>
              <a:t>.</a:t>
            </a:r>
            <a:endParaRPr lang="it-IT" sz="160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26A5B7-965C-0B4B-97B5-975ED1FA0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27101"/>
            <a:ext cx="7213856" cy="473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97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BE19-1BC4-224B-998E-5CDCCA033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080" y="5949280"/>
            <a:ext cx="3301058" cy="908720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BB8C02"/>
                </a:solidFill>
              </a:rPr>
              <a:t>Claude Monet</a:t>
            </a:r>
            <a:r>
              <a:rPr lang="it-IT" sz="1600" dirty="0">
                <a:solidFill>
                  <a:srgbClr val="0070C0"/>
                </a:solidFill>
              </a:rPr>
              <a:t>.</a:t>
            </a:r>
            <a:br>
              <a:rPr lang="it-IT" sz="1600" dirty="0">
                <a:solidFill>
                  <a:srgbClr val="0070C0"/>
                </a:solidFill>
              </a:rPr>
            </a:br>
            <a:r>
              <a:rPr lang="it-IT" sz="1600" dirty="0">
                <a:solidFill>
                  <a:srgbClr val="0070C0"/>
                </a:solidFill>
              </a:rPr>
              <a:t>La morte di </a:t>
            </a:r>
            <a:r>
              <a:rPr lang="it-IT" sz="1600" dirty="0" err="1">
                <a:solidFill>
                  <a:srgbClr val="0070C0"/>
                </a:solidFill>
              </a:rPr>
              <a:t>Camille</a:t>
            </a:r>
            <a:r>
              <a:rPr lang="it-IT" sz="1600" dirty="0">
                <a:solidFill>
                  <a:srgbClr val="0070C0"/>
                </a:solidFill>
              </a:rPr>
              <a:t>.</a:t>
            </a:r>
            <a:br>
              <a:rPr lang="it-IT" sz="1600" dirty="0"/>
            </a:br>
            <a:r>
              <a:rPr lang="it-IT" sz="1600" dirty="0">
                <a:solidFill>
                  <a:srgbClr val="0095FF"/>
                </a:solidFill>
              </a:rPr>
              <a:t>Olio su tela, 90x68cm, 1879, </a:t>
            </a:r>
            <a:r>
              <a:rPr lang="it-IT" sz="1600" dirty="0" err="1">
                <a:solidFill>
                  <a:srgbClr val="0095FF"/>
                </a:solidFill>
              </a:rPr>
              <a:t>Musèe</a:t>
            </a:r>
            <a:r>
              <a:rPr lang="it-IT" sz="1600" dirty="0">
                <a:solidFill>
                  <a:srgbClr val="0095FF"/>
                </a:solidFill>
              </a:rPr>
              <a:t> d’Orsay, Parigi.</a:t>
            </a:r>
            <a:br>
              <a:rPr lang="it-IT" sz="1600" dirty="0"/>
            </a:br>
            <a:r>
              <a:rPr lang="it-IT" sz="16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85D704-1611-074D-A679-44CC7F710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56"/>
            <a:ext cx="5219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45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2FCDD-66F0-7D42-8216-15FE3C8CE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381328"/>
            <a:ext cx="8135938" cy="603448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Claude Monet. </a:t>
            </a:r>
            <a:r>
              <a:rPr lang="it-IT" sz="1600" dirty="0">
                <a:solidFill>
                  <a:srgbClr val="FF0000"/>
                </a:solidFill>
              </a:rPr>
              <a:t>Impression, soleil </a:t>
            </a:r>
            <a:r>
              <a:rPr lang="it-IT" sz="1600" dirty="0" err="1">
                <a:solidFill>
                  <a:srgbClr val="FF0000"/>
                </a:solidFill>
              </a:rPr>
              <a:t>levant</a:t>
            </a:r>
            <a:r>
              <a:rPr lang="it-IT" sz="1600" dirty="0">
                <a:solidFill>
                  <a:srgbClr val="FF0000"/>
                </a:solidFill>
              </a:rPr>
              <a:t> – Impressione al levar del sole.</a:t>
            </a:r>
            <a:br>
              <a:rPr lang="it-IT" sz="1600" dirty="0">
                <a:solidFill>
                  <a:srgbClr val="FF0000"/>
                </a:solidFill>
              </a:rPr>
            </a:br>
            <a:r>
              <a:rPr lang="it-IT" sz="1600" dirty="0">
                <a:solidFill>
                  <a:srgbClr val="00B0F0"/>
                </a:solidFill>
              </a:rPr>
              <a:t>Olio su tela, 48x63cm, 1872, </a:t>
            </a:r>
            <a:r>
              <a:rPr lang="it-IT" sz="1600" dirty="0" err="1">
                <a:solidFill>
                  <a:srgbClr val="00B0F0"/>
                </a:solidFill>
              </a:rPr>
              <a:t>Musèe</a:t>
            </a:r>
            <a:r>
              <a:rPr lang="it-IT" sz="1600" dirty="0">
                <a:solidFill>
                  <a:srgbClr val="00B0F0"/>
                </a:solidFill>
              </a:rPr>
              <a:t> </a:t>
            </a:r>
            <a:r>
              <a:rPr lang="it-IT" sz="1600" dirty="0" err="1">
                <a:solidFill>
                  <a:srgbClr val="00B0F0"/>
                </a:solidFill>
              </a:rPr>
              <a:t>Marmottan</a:t>
            </a:r>
            <a:r>
              <a:rPr lang="it-IT" sz="1600" dirty="0">
                <a:solidFill>
                  <a:srgbClr val="00B0F0"/>
                </a:solidFill>
              </a:rPr>
              <a:t> Monet, Parigi</a:t>
            </a:r>
            <a:br>
              <a:rPr lang="it-IT" sz="1600" dirty="0">
                <a:solidFill>
                  <a:srgbClr val="00B0F0"/>
                </a:solidFill>
              </a:rPr>
            </a:br>
            <a:endParaRPr lang="it-IT" sz="1600" dirty="0">
              <a:solidFill>
                <a:srgbClr val="00B0F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BCE075-E782-6E4B-B4D4-27544AC2F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79" y="-603448"/>
            <a:ext cx="8820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701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5D758-EB97-CC40-A099-160A60059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960" y="5805264"/>
            <a:ext cx="2592288" cy="836712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BB8C02"/>
                </a:solidFill>
              </a:rPr>
              <a:t>Lo scultore Auguste </a:t>
            </a:r>
            <a:r>
              <a:rPr lang="it-IT" sz="1600" dirty="0" err="1">
                <a:solidFill>
                  <a:srgbClr val="BB8C02"/>
                </a:solidFill>
              </a:rPr>
              <a:t>Rodin</a:t>
            </a:r>
            <a:r>
              <a:rPr lang="it-IT" sz="1600" dirty="0">
                <a:solidFill>
                  <a:srgbClr val="BB8C02"/>
                </a:solidFill>
              </a:rPr>
              <a:t> fotografato da </a:t>
            </a:r>
            <a:r>
              <a:rPr lang="it-IT" sz="1600" dirty="0" err="1">
                <a:solidFill>
                  <a:srgbClr val="BB8C02"/>
                </a:solidFill>
              </a:rPr>
              <a:t>Nadar</a:t>
            </a:r>
            <a:r>
              <a:rPr lang="it-IT" sz="1600" dirty="0">
                <a:solidFill>
                  <a:srgbClr val="BB8C02"/>
                </a:solidFill>
              </a:rPr>
              <a:t> </a:t>
            </a:r>
            <a:br>
              <a:rPr lang="it-IT" sz="1600" dirty="0">
                <a:solidFill>
                  <a:srgbClr val="BB8C02"/>
                </a:solidFill>
              </a:rPr>
            </a:br>
            <a:r>
              <a:rPr lang="it-IT" sz="1600" dirty="0">
                <a:solidFill>
                  <a:srgbClr val="BB8C02"/>
                </a:solidFill>
              </a:rPr>
              <a:t>nel 1891.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0AA960-B11C-8245-821B-D59E02424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" y="1556792"/>
            <a:ext cx="4067944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99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9A90AA-1641-8B4A-BDD7-2D50A8206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65304"/>
            <a:ext cx="8435280" cy="692696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Claude Monet. </a:t>
            </a:r>
            <a:r>
              <a:rPr lang="it-IT" sz="1600" dirty="0">
                <a:solidFill>
                  <a:srgbClr val="0095FF"/>
                </a:solidFill>
              </a:rPr>
              <a:t>Ville a Bordighera.</a:t>
            </a:r>
            <a:br>
              <a:rPr lang="it-IT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Olio su tela, 115x130 cm, 1884,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Musèe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d’Orsay, Parigi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E157A3-7ADB-C648-A085-7C21F67D6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0"/>
            <a:ext cx="756920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21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D9EF7-8197-4A49-BDFD-8EDBD3C5A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4149080"/>
            <a:ext cx="3600400" cy="2708920"/>
          </a:xfrm>
        </p:spPr>
        <p:txBody>
          <a:bodyPr/>
          <a:lstStyle/>
          <a:p>
            <a:r>
              <a:rPr lang="it-IT" sz="1600" dirty="0">
                <a:solidFill>
                  <a:schemeClr val="accent6">
                    <a:lumMod val="75000"/>
                  </a:schemeClr>
                </a:solidFill>
              </a:rPr>
              <a:t>Claude Monet</a:t>
            </a:r>
            <a:br>
              <a:rPr lang="it-IT" sz="1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it-IT" sz="1600" dirty="0">
                <a:solidFill>
                  <a:schemeClr val="accent6">
                    <a:lumMod val="75000"/>
                  </a:schemeClr>
                </a:solidFill>
              </a:rPr>
              <a:t> fotografato a </a:t>
            </a:r>
            <a:r>
              <a:rPr lang="it-IT" sz="1600" dirty="0" err="1">
                <a:solidFill>
                  <a:schemeClr val="accent6">
                    <a:lumMod val="75000"/>
                  </a:schemeClr>
                </a:solidFill>
              </a:rPr>
              <a:t>Giverny</a:t>
            </a:r>
            <a:r>
              <a:rPr lang="it-IT" sz="16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br>
              <a:rPr lang="it-IT" sz="1600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it-IT" sz="1600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it-IT" sz="1600" dirty="0"/>
            </a:br>
            <a:r>
              <a:rPr lang="it-IT" sz="1600" dirty="0">
                <a:solidFill>
                  <a:schemeClr val="accent2"/>
                </a:solidFill>
              </a:rPr>
              <a:t>Del lungo soggiorno a Bordighera Monet dirà: </a:t>
            </a:r>
            <a:br>
              <a:rPr lang="it-IT" sz="1600" dirty="0">
                <a:solidFill>
                  <a:schemeClr val="accent2"/>
                </a:solidFill>
              </a:rPr>
            </a:br>
            <a:r>
              <a:rPr lang="it-IT" sz="1600" dirty="0">
                <a:solidFill>
                  <a:srgbClr val="7030A0"/>
                </a:solidFill>
              </a:rPr>
              <a:t>«[…] tutto è colore cangiante e fiammeggiante, è ammirevole: e ogni giorno la campagna è più bella e io sono incantato dal paese».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B89E6A-6E5E-3A4B-B08B-37BC7581B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052736"/>
            <a:ext cx="4211960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7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1DD85-2D10-B64A-BC9B-EAD6495D4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21288"/>
            <a:ext cx="8135938" cy="836712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La casa di Claude Monet a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Giverny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, Normandia.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0DAAF9-5C61-0F4D-8DE9-6C839EE6E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774700"/>
            <a:ext cx="81280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571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F3300-C8BB-654B-ABA6-1089EE9A5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4" y="6165304"/>
            <a:ext cx="4104456" cy="692696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C00000"/>
                </a:solidFill>
              </a:rPr>
              <a:t>Pauline </a:t>
            </a:r>
            <a:r>
              <a:rPr lang="it-IT" sz="1600" dirty="0" err="1">
                <a:solidFill>
                  <a:srgbClr val="C00000"/>
                </a:solidFill>
              </a:rPr>
              <a:t>Carolus</a:t>
            </a:r>
            <a:r>
              <a:rPr lang="it-IT" sz="1600" dirty="0">
                <a:solidFill>
                  <a:srgbClr val="C00000"/>
                </a:solidFill>
              </a:rPr>
              <a:t> Duran.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Ritratto di Alice </a:t>
            </a:r>
            <a:r>
              <a:rPr lang="it-IT" sz="1600" dirty="0" err="1">
                <a:solidFill>
                  <a:srgbClr val="C00000"/>
                </a:solidFill>
              </a:rPr>
              <a:t>Hoschedé</a:t>
            </a:r>
            <a:r>
              <a:rPr lang="it-IT" sz="1600" dirty="0">
                <a:solidFill>
                  <a:srgbClr val="C00000"/>
                </a:solidFill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72BACB-6FCE-E144-A4CB-2525B729E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4572000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515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992C-C9AA-E242-86FC-167AC64F3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3296"/>
            <a:ext cx="4258816" cy="764704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70C0"/>
                </a:solidFill>
              </a:rPr>
              <a:t>Pauline </a:t>
            </a:r>
            <a:r>
              <a:rPr lang="it-IT" sz="1600" dirty="0" err="1">
                <a:solidFill>
                  <a:srgbClr val="0070C0"/>
                </a:solidFill>
              </a:rPr>
              <a:t>Carolus</a:t>
            </a:r>
            <a:r>
              <a:rPr lang="it-IT" sz="1600" dirty="0">
                <a:solidFill>
                  <a:srgbClr val="0070C0"/>
                </a:solidFill>
              </a:rPr>
              <a:t> Duran.</a:t>
            </a:r>
            <a:br>
              <a:rPr lang="it-IT" sz="1600" dirty="0"/>
            </a:b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Ritratto di Alice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</a:rPr>
              <a:t>Hoschedé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 in giardino, </a:t>
            </a:r>
            <a:br>
              <a:rPr lang="it-IT" sz="1600" dirty="0"/>
            </a:br>
            <a:r>
              <a:rPr lang="it-IT" sz="1600" dirty="0">
                <a:solidFill>
                  <a:srgbClr val="C59402"/>
                </a:solidFill>
              </a:rPr>
              <a:t>1878.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42622D-8AC3-9249-92FC-5F72475F7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145" y="433541"/>
            <a:ext cx="4306168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23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D386F-D4CD-614B-A730-7BA0BCFBC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128" y="5949280"/>
            <a:ext cx="2869010" cy="908720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70C0"/>
                </a:solidFill>
              </a:rPr>
              <a:t>Claude Monet. </a:t>
            </a:r>
            <a:br>
              <a:rPr lang="it-IT" sz="1600" dirty="0"/>
            </a:br>
            <a:r>
              <a:rPr lang="it-IT" sz="1600" dirty="0">
                <a:solidFill>
                  <a:srgbClr val="C21A02"/>
                </a:solidFill>
              </a:rPr>
              <a:t>Alice </a:t>
            </a:r>
            <a:r>
              <a:rPr lang="it-IT" sz="1600" dirty="0" err="1">
                <a:solidFill>
                  <a:srgbClr val="C21A02"/>
                </a:solidFill>
              </a:rPr>
              <a:t>Hoschedé</a:t>
            </a:r>
            <a:r>
              <a:rPr lang="it-IT" sz="1600" dirty="0">
                <a:solidFill>
                  <a:srgbClr val="C21A02"/>
                </a:solidFill>
              </a:rPr>
              <a:t> in giardino.</a:t>
            </a:r>
            <a:br>
              <a:rPr lang="it-IT" sz="1600" dirty="0"/>
            </a:br>
            <a:r>
              <a:rPr lang="it-IT" sz="1600" dirty="0">
                <a:solidFill>
                  <a:srgbClr val="936D02"/>
                </a:solidFill>
              </a:rPr>
              <a:t>Olio su tela, 81x65cm,</a:t>
            </a:r>
            <a:br>
              <a:rPr lang="it-IT" sz="1600" dirty="0">
                <a:solidFill>
                  <a:srgbClr val="936D02"/>
                </a:solidFill>
              </a:rPr>
            </a:br>
            <a:r>
              <a:rPr lang="it-IT" sz="1600" dirty="0">
                <a:solidFill>
                  <a:srgbClr val="936D02"/>
                </a:solidFill>
              </a:rPr>
              <a:t>1881.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2C76B-04CA-DD41-94EC-28A2719D6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46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123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7970C-C916-BC4F-84C9-97F27C242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08" y="5949280"/>
            <a:ext cx="8928992" cy="908720"/>
          </a:xfrm>
        </p:spPr>
        <p:txBody>
          <a:bodyPr/>
          <a:lstStyle/>
          <a:p>
            <a:r>
              <a:rPr lang="it-IT" sz="1600" dirty="0">
                <a:solidFill>
                  <a:srgbClr val="FF0000"/>
                </a:solidFill>
              </a:rPr>
              <a:t>Le famiglie Monet ed </a:t>
            </a:r>
            <a:r>
              <a:rPr lang="it-IT" sz="1600" dirty="0" err="1">
                <a:solidFill>
                  <a:srgbClr val="FF0000"/>
                </a:solidFill>
              </a:rPr>
              <a:t>Hoschede</a:t>
            </a:r>
            <a:r>
              <a:rPr lang="it-IT" sz="1600" dirty="0">
                <a:solidFill>
                  <a:srgbClr val="FF0000"/>
                </a:solidFill>
              </a:rPr>
              <a:t>́, 1880 circa</a:t>
            </a:r>
            <a:r>
              <a:rPr lang="it-IT" sz="1600" dirty="0">
                <a:solidFill>
                  <a:srgbClr val="7030A0"/>
                </a:solidFill>
              </a:rPr>
              <a:t>. </a:t>
            </a:r>
            <a:br>
              <a:rPr lang="it-IT" sz="1600" dirty="0"/>
            </a:br>
            <a:r>
              <a:rPr lang="it-IT" sz="1600" dirty="0">
                <a:solidFill>
                  <a:schemeClr val="accent6">
                    <a:lumMod val="75000"/>
                  </a:schemeClr>
                </a:solidFill>
              </a:rPr>
              <a:t>Da sinistra- Claude Monet, Alice </a:t>
            </a:r>
            <a:r>
              <a:rPr lang="it-IT" sz="1600" dirty="0" err="1">
                <a:solidFill>
                  <a:schemeClr val="accent6">
                    <a:lumMod val="75000"/>
                  </a:schemeClr>
                </a:solidFill>
              </a:rPr>
              <a:t>Hoschede</a:t>
            </a:r>
            <a:r>
              <a:rPr lang="it-IT" sz="1600" dirty="0">
                <a:solidFill>
                  <a:schemeClr val="accent6">
                    <a:lumMod val="75000"/>
                  </a:schemeClr>
                </a:solidFill>
              </a:rPr>
              <a:t>́, Jean-Pierre </a:t>
            </a:r>
            <a:r>
              <a:rPr lang="it-IT" sz="1600" dirty="0" err="1">
                <a:solidFill>
                  <a:schemeClr val="accent6">
                    <a:lumMod val="75000"/>
                  </a:schemeClr>
                </a:solidFill>
              </a:rPr>
              <a:t>Hoschede</a:t>
            </a:r>
            <a:r>
              <a:rPr lang="it-IT" sz="1600" dirty="0">
                <a:solidFill>
                  <a:schemeClr val="accent6">
                    <a:lumMod val="75000"/>
                  </a:schemeClr>
                </a:solidFill>
              </a:rPr>
              <a:t>́, Jacques </a:t>
            </a:r>
            <a:r>
              <a:rPr lang="it-IT" sz="1600" dirty="0" err="1">
                <a:solidFill>
                  <a:schemeClr val="accent6">
                    <a:lumMod val="75000"/>
                  </a:schemeClr>
                </a:solidFill>
              </a:rPr>
              <a:t>Hoschede</a:t>
            </a:r>
            <a:r>
              <a:rPr lang="it-IT" sz="1600" dirty="0">
                <a:solidFill>
                  <a:schemeClr val="accent6">
                    <a:lumMod val="75000"/>
                  </a:schemeClr>
                </a:solidFill>
              </a:rPr>
              <a:t>́, </a:t>
            </a:r>
            <a:r>
              <a:rPr lang="it-IT" sz="1600" dirty="0" err="1">
                <a:solidFill>
                  <a:schemeClr val="accent6">
                    <a:lumMod val="75000"/>
                  </a:schemeClr>
                </a:solidFill>
              </a:rPr>
              <a:t>Blanche</a:t>
            </a:r>
            <a:r>
              <a:rPr lang="it-IT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6">
                    <a:lumMod val="75000"/>
                  </a:schemeClr>
                </a:solidFill>
              </a:rPr>
              <a:t>Hoschede</a:t>
            </a:r>
            <a:r>
              <a:rPr lang="it-IT" sz="1600" dirty="0">
                <a:solidFill>
                  <a:schemeClr val="accent6">
                    <a:lumMod val="75000"/>
                  </a:schemeClr>
                </a:solidFill>
              </a:rPr>
              <a:t>́, Jean Monet, Michel Monet, Martha </a:t>
            </a:r>
            <a:r>
              <a:rPr lang="it-IT" sz="1600" dirty="0" err="1">
                <a:solidFill>
                  <a:schemeClr val="accent6">
                    <a:lumMod val="75000"/>
                  </a:schemeClr>
                </a:solidFill>
              </a:rPr>
              <a:t>Hoschede</a:t>
            </a:r>
            <a:r>
              <a:rPr lang="it-IT" sz="1600" dirty="0">
                <a:solidFill>
                  <a:schemeClr val="accent6">
                    <a:lumMod val="75000"/>
                  </a:schemeClr>
                </a:solidFill>
              </a:rPr>
              <a:t>́, </a:t>
            </a:r>
            <a:r>
              <a:rPr lang="it-IT" sz="1600" dirty="0" err="1">
                <a:solidFill>
                  <a:schemeClr val="accent6">
                    <a:lumMod val="75000"/>
                  </a:schemeClr>
                </a:solidFill>
              </a:rPr>
              <a:t>Germaine</a:t>
            </a:r>
            <a:r>
              <a:rPr lang="it-IT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6">
                    <a:lumMod val="75000"/>
                  </a:schemeClr>
                </a:solidFill>
              </a:rPr>
              <a:t>Hoschede</a:t>
            </a:r>
            <a:r>
              <a:rPr lang="it-IT" sz="1600" dirty="0">
                <a:solidFill>
                  <a:schemeClr val="accent6">
                    <a:lumMod val="75000"/>
                  </a:schemeClr>
                </a:solidFill>
              </a:rPr>
              <a:t>́, </a:t>
            </a:r>
            <a:r>
              <a:rPr lang="it-IT" sz="1600" dirty="0" err="1">
                <a:solidFill>
                  <a:schemeClr val="accent6">
                    <a:lumMod val="75000"/>
                  </a:schemeClr>
                </a:solidFill>
              </a:rPr>
              <a:t>Suzanne</a:t>
            </a:r>
            <a:r>
              <a:rPr lang="it-IT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6">
                    <a:lumMod val="75000"/>
                  </a:schemeClr>
                </a:solidFill>
              </a:rPr>
              <a:t>Hoschede</a:t>
            </a:r>
            <a:r>
              <a:rPr lang="it-IT" sz="1600" dirty="0">
                <a:solidFill>
                  <a:schemeClr val="accent6">
                    <a:lumMod val="75000"/>
                  </a:schemeClr>
                </a:solidFill>
              </a:rPr>
              <a:t>́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624EB-DF9A-944C-8831-FE50A5AEF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052736"/>
            <a:ext cx="644787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319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11F74-49B8-414F-A185-508B7617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33682"/>
            <a:ext cx="8135938" cy="824318"/>
          </a:xfrm>
        </p:spPr>
        <p:txBody>
          <a:bodyPr/>
          <a:lstStyle/>
          <a:p>
            <a:r>
              <a:rPr lang="it-IT" sz="1600" dirty="0"/>
              <a:t>Claude Monet e Alice </a:t>
            </a:r>
            <a:r>
              <a:rPr lang="it-IT" sz="1600" dirty="0" err="1"/>
              <a:t>Hoschedé</a:t>
            </a:r>
            <a:r>
              <a:rPr lang="it-IT" sz="1600" dirty="0"/>
              <a:t> a Venezia da…grandi!!!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1431C4-3681-AF49-869B-9D81127B5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041" y="332656"/>
            <a:ext cx="3929520" cy="570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680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BEF240-43CD-A043-A6FD-EB957107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5373216"/>
            <a:ext cx="4392488" cy="1484784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70C0"/>
                </a:solidFill>
              </a:rPr>
              <a:t>Claude Monet.</a:t>
            </a:r>
            <a:br>
              <a:rPr lang="it-IT" sz="1600" dirty="0"/>
            </a:br>
            <a:r>
              <a:rPr lang="it-IT" sz="1600" dirty="0">
                <a:solidFill>
                  <a:srgbClr val="BB8C02"/>
                </a:solidFill>
              </a:rPr>
              <a:t>Cattedrale di Rouen, </a:t>
            </a:r>
            <a:br>
              <a:rPr lang="it-IT" sz="1600" dirty="0">
                <a:solidFill>
                  <a:srgbClr val="BB8C02"/>
                </a:solidFill>
              </a:rPr>
            </a:br>
            <a:r>
              <a:rPr lang="it-IT" sz="1600" dirty="0">
                <a:solidFill>
                  <a:srgbClr val="BB8C02"/>
                </a:solidFill>
              </a:rPr>
              <a:t>facciata ovest, luce del sole.</a:t>
            </a:r>
            <a:br>
              <a:rPr lang="it-IT" sz="1600" dirty="0"/>
            </a:br>
            <a:r>
              <a:rPr lang="it-IT" sz="1600" dirty="0">
                <a:solidFill>
                  <a:srgbClr val="853D01"/>
                </a:solidFill>
              </a:rPr>
              <a:t>Olio su tela, 100×65,8, 1894, National Gallery of Art, Washington D.C.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E78929-F8FB-3F46-BFD5-8877CFA93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529" y="0"/>
            <a:ext cx="4452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47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BBD66D-51A6-6942-9358-07141B5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09320"/>
            <a:ext cx="8135938" cy="548680"/>
          </a:xfrm>
        </p:spPr>
        <p:txBody>
          <a:bodyPr/>
          <a:lstStyle/>
          <a:p>
            <a:r>
              <a:rPr lang="it-IT" sz="1600" dirty="0">
                <a:solidFill>
                  <a:srgbClr val="FD6900"/>
                </a:solidFill>
              </a:rPr>
              <a:t>Uno scorcio di Parigi nel 19° secolo.</a:t>
            </a:r>
            <a:br>
              <a:rPr lang="it-IT" sz="1600" dirty="0">
                <a:solidFill>
                  <a:srgbClr val="FD6900"/>
                </a:solidFill>
              </a:rPr>
            </a:br>
            <a:endParaRPr lang="it-IT" sz="1600" dirty="0">
              <a:solidFill>
                <a:srgbClr val="FD69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0B3A12-D8D7-6645-9773-6871BDAAE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860" y="1412776"/>
            <a:ext cx="689089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9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24BCDA-063A-9245-A7CC-13EF1476F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" y="1268760"/>
            <a:ext cx="9144000" cy="439248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08FDDBC-A7DA-9046-A89D-48E084A37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21288"/>
            <a:ext cx="8135938" cy="836712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Claude Monet. </a:t>
            </a:r>
            <a:r>
              <a:rPr lang="it-IT" sz="1600" dirty="0">
                <a:solidFill>
                  <a:srgbClr val="BB8C02"/>
                </a:solidFill>
              </a:rPr>
              <a:t>Cattedrale di Rouen in serie di 29 dipinti</a:t>
            </a:r>
          </a:p>
        </p:txBody>
      </p:sp>
    </p:spTree>
    <p:extLst>
      <p:ext uri="{BB962C8B-B14F-4D97-AF65-F5344CB8AC3E}">
        <p14:creationId xmlns:p14="http://schemas.microsoft.com/office/powerpoint/2010/main" val="27580919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363272" cy="908720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Claude Monet</a:t>
            </a:r>
            <a:r>
              <a:rPr lang="it-IT" sz="1600" dirty="0">
                <a:solidFill>
                  <a:schemeClr val="tx1"/>
                </a:solidFill>
              </a:rPr>
              <a:t>. </a:t>
            </a:r>
            <a:r>
              <a:rPr lang="it-IT" sz="1600" dirty="0">
                <a:solidFill>
                  <a:srgbClr val="853D01"/>
                </a:solidFill>
              </a:rPr>
              <a:t>Covoni di grano effetto neve mattina.</a:t>
            </a:r>
            <a:br>
              <a:rPr lang="it-IT" sz="1600" dirty="0">
                <a:solidFill>
                  <a:srgbClr val="853D01"/>
                </a:solidFill>
              </a:rPr>
            </a:br>
            <a:r>
              <a:rPr lang="it-IT" sz="1600" dirty="0">
                <a:solidFill>
                  <a:srgbClr val="BB8C02"/>
                </a:solidFill>
              </a:rPr>
              <a:t>Olio su tela, 64,8×99,7 cm, 1891, </a:t>
            </a:r>
            <a:r>
              <a:rPr lang="it-IT" sz="1600" dirty="0" err="1">
                <a:solidFill>
                  <a:srgbClr val="BB8C02"/>
                </a:solidFill>
              </a:rPr>
              <a:t>J</a:t>
            </a:r>
            <a:r>
              <a:rPr lang="it-IT" sz="1600" dirty="0">
                <a:solidFill>
                  <a:srgbClr val="BB8C02"/>
                </a:solidFill>
              </a:rPr>
              <a:t>. Paul </a:t>
            </a:r>
            <a:r>
              <a:rPr lang="it-IT" sz="1600" dirty="0" err="1">
                <a:solidFill>
                  <a:srgbClr val="BB8C02"/>
                </a:solidFill>
              </a:rPr>
              <a:t>Getty</a:t>
            </a:r>
            <a:r>
              <a:rPr lang="it-IT" sz="1600" dirty="0">
                <a:solidFill>
                  <a:srgbClr val="BB8C02"/>
                </a:solidFill>
              </a:rPr>
              <a:t> </a:t>
            </a:r>
            <a:r>
              <a:rPr lang="it-IT" sz="1600" dirty="0" err="1">
                <a:solidFill>
                  <a:srgbClr val="BB8C02"/>
                </a:solidFill>
              </a:rPr>
              <a:t>Museum</a:t>
            </a:r>
            <a:r>
              <a:rPr lang="it-IT" sz="1600" dirty="0">
                <a:solidFill>
                  <a:srgbClr val="BB8C02"/>
                </a:solidFill>
              </a:rPr>
              <a:t>, Los Angeles.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73CA6E-E373-354E-8C3E-65D698DF5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89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36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62530-6E52-014B-A53E-1F3273F6E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17232"/>
            <a:ext cx="8135938" cy="1340768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Claude Monet</a:t>
            </a:r>
            <a:r>
              <a:rPr lang="it-IT" sz="1600" dirty="0"/>
              <a:t>. </a:t>
            </a:r>
            <a:r>
              <a:rPr lang="it-IT" sz="1600" dirty="0">
                <a:solidFill>
                  <a:srgbClr val="C00000"/>
                </a:solidFill>
              </a:rPr>
              <a:t>La serie dei covoni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10A015-3056-2541-9D5B-5A5B2D67F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0197"/>
            <a:ext cx="5688632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228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5313FC-357A-2C4D-AF46-56D578C01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120" y="5877272"/>
            <a:ext cx="1728192" cy="980728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70C0"/>
                </a:solidFill>
              </a:rPr>
              <a:t>Claude Monet.</a:t>
            </a:r>
            <a:br>
              <a:rPr lang="it-IT" sz="1600" dirty="0">
                <a:solidFill>
                  <a:srgbClr val="900032"/>
                </a:solidFill>
              </a:rPr>
            </a:b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Pioppi, </a:t>
            </a:r>
            <a:r>
              <a:rPr lang="it-IT" sz="1600" dirty="0">
                <a:solidFill>
                  <a:srgbClr val="BB8C02"/>
                </a:solidFill>
              </a:rPr>
              <a:t>1891,</a:t>
            </a:r>
            <a:br>
              <a:rPr lang="it-IT" sz="1600" dirty="0">
                <a:solidFill>
                  <a:srgbClr val="BB8C02"/>
                </a:solidFill>
              </a:rPr>
            </a:br>
            <a:r>
              <a:rPr lang="it-IT" sz="1600" dirty="0" err="1">
                <a:solidFill>
                  <a:srgbClr val="BB8C02"/>
                </a:solidFill>
              </a:rPr>
              <a:t>Museum</a:t>
            </a:r>
            <a:r>
              <a:rPr lang="it-IT" sz="1600" dirty="0">
                <a:solidFill>
                  <a:srgbClr val="BB8C02"/>
                </a:solidFill>
              </a:rPr>
              <a:t> of Art, Philadelphia.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2DB716-6074-F449-A8C4-B41B669AE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7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508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5A78A1-BFB7-EB4B-96D5-A6731DEF7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1" y="836712"/>
            <a:ext cx="6048672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670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BD54C9-5B5E-6542-9811-D90453852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29300"/>
            <a:ext cx="8135938" cy="728699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Claude Monet</a:t>
            </a:r>
            <a:r>
              <a:rPr lang="it-IT" sz="1600" dirty="0"/>
              <a:t>. 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La serie dei pioppi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CB17CB-4F62-E84E-8975-A6B1EC625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0"/>
            <a:ext cx="7909570" cy="612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300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5157192"/>
            <a:ext cx="1979712" cy="1700808"/>
          </a:xfrm>
        </p:spPr>
        <p:txBody>
          <a:bodyPr/>
          <a:lstStyle/>
          <a:p>
            <a:r>
              <a:rPr lang="it-IT" sz="1600" dirty="0">
                <a:solidFill>
                  <a:srgbClr val="BB8C02"/>
                </a:solidFill>
              </a:rPr>
              <a:t>Claude Monet.</a:t>
            </a:r>
            <a:br>
              <a:rPr lang="it-IT" sz="1600" dirty="0">
                <a:solidFill>
                  <a:srgbClr val="BB8C02"/>
                </a:solidFill>
              </a:rPr>
            </a:b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Le ninfee e il ponte giapponese.</a:t>
            </a:r>
            <a:br>
              <a:rPr lang="it-IT" sz="1600" dirty="0"/>
            </a:b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Olio su tela, 1889 circa, Princeton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</a:rPr>
              <a:t>University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 Art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</a:rPr>
              <a:t>Museum</a:t>
            </a:r>
            <a:endParaRPr lang="it-IT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0AC4-4EF5-0B4E-8AB8-E6E37C898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753" y="25718"/>
            <a:ext cx="7065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310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1D346-A941-034E-86C3-C42D4A262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56" y="5832648"/>
            <a:ext cx="3445074" cy="908720"/>
          </a:xfrm>
        </p:spPr>
        <p:txBody>
          <a:bodyPr/>
          <a:lstStyle/>
          <a:p>
            <a:pPr algn="l"/>
            <a:r>
              <a:rPr lang="it-IT" sz="1600" dirty="0">
                <a:solidFill>
                  <a:schemeClr val="accent2"/>
                </a:solidFill>
              </a:rPr>
              <a:t>Claude Monet fotografato nel 1922 con un visitatore sul ponte all’orientale del Gardino della sua casa di </a:t>
            </a:r>
            <a:r>
              <a:rPr lang="it-IT" sz="1600" dirty="0" err="1">
                <a:solidFill>
                  <a:schemeClr val="accent2"/>
                </a:solidFill>
              </a:rPr>
              <a:t>Giverny</a:t>
            </a:r>
            <a:r>
              <a:rPr lang="it-IT" sz="1600" dirty="0">
                <a:solidFill>
                  <a:schemeClr val="accent2"/>
                </a:solidFill>
              </a:rPr>
              <a:t>, Normandia.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C9C30-DDE6-004B-B922-83E82565E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" y="0"/>
            <a:ext cx="4997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55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BA27A-1ADC-3A43-BE48-D3B395F5E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088" y="6093296"/>
            <a:ext cx="3229050" cy="764704"/>
          </a:xfrm>
        </p:spPr>
        <p:txBody>
          <a:bodyPr/>
          <a:lstStyle/>
          <a:p>
            <a:pPr algn="l"/>
            <a:r>
              <a:rPr lang="it-IT" sz="1600" dirty="0"/>
              <a:t>Claude Monet nel 1899,</a:t>
            </a:r>
            <a:br>
              <a:rPr lang="it-IT" sz="1600" dirty="0"/>
            </a:br>
            <a:r>
              <a:rPr lang="it-IT" sz="1600" dirty="0"/>
              <a:t>fotografato dall’amico </a:t>
            </a:r>
            <a:r>
              <a:rPr lang="it-IT" sz="1600" dirty="0" err="1"/>
              <a:t>Nadar</a:t>
            </a:r>
            <a:r>
              <a:rPr lang="it-IT" sz="1600" dirty="0"/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59173E-9890-4C47-AD54-59FB99C8F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" y="0"/>
            <a:ext cx="5149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416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870CC-B4CE-AF4A-9ECA-FC176AC14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6165304"/>
            <a:ext cx="8269610" cy="692696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Claude Monet. </a:t>
            </a:r>
            <a:r>
              <a:rPr lang="it-IT" sz="1600" dirty="0">
                <a:solidFill>
                  <a:srgbClr val="7030A0"/>
                </a:solidFill>
              </a:rPr>
              <a:t>Ninfee.</a:t>
            </a:r>
            <a:br>
              <a:rPr lang="it-IT" sz="1600" dirty="0"/>
            </a:br>
            <a:r>
              <a:rPr lang="it-IT" sz="1600" dirty="0">
                <a:solidFill>
                  <a:srgbClr val="00B050"/>
                </a:solidFill>
              </a:rPr>
              <a:t>Olio su tela, 81x100 cm,1890-1899. Galleria Nazionale d'Arte Moderna, Roma</a:t>
            </a:r>
            <a:br>
              <a:rPr lang="it-IT" sz="1600" dirty="0">
                <a:solidFill>
                  <a:srgbClr val="00B050"/>
                </a:solidFill>
              </a:rPr>
            </a:br>
            <a:endParaRPr lang="it-IT" sz="1600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4171EE-394F-414E-A08A-EEA14CAA5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0"/>
            <a:ext cx="75565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94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6DD30-4964-B545-98A6-D7C88473A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16" y="6381328"/>
            <a:ext cx="3877122" cy="476672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B0F0"/>
                </a:solidFill>
              </a:rPr>
              <a:t>I genitori Claude </a:t>
            </a:r>
            <a:r>
              <a:rPr lang="it-IT" sz="1600" dirty="0" err="1">
                <a:solidFill>
                  <a:srgbClr val="00B0F0"/>
                </a:solidFill>
              </a:rPr>
              <a:t>Adolphe</a:t>
            </a:r>
            <a:r>
              <a:rPr lang="it-IT" sz="1600" dirty="0">
                <a:solidFill>
                  <a:srgbClr val="00B0F0"/>
                </a:solidFill>
              </a:rPr>
              <a:t> Monet </a:t>
            </a:r>
            <a:br>
              <a:rPr lang="it-IT" sz="1600" dirty="0">
                <a:solidFill>
                  <a:srgbClr val="00B0F0"/>
                </a:solidFill>
              </a:rPr>
            </a:br>
            <a:r>
              <a:rPr lang="it-IT" sz="1600" dirty="0">
                <a:solidFill>
                  <a:srgbClr val="00B0F0"/>
                </a:solidFill>
              </a:rPr>
              <a:t>e Louise </a:t>
            </a:r>
            <a:r>
              <a:rPr lang="it-IT" sz="1600" dirty="0" err="1">
                <a:solidFill>
                  <a:srgbClr val="00B0F0"/>
                </a:solidFill>
              </a:rPr>
              <a:t>Justine</a:t>
            </a:r>
            <a:r>
              <a:rPr lang="it-IT" sz="1600" dirty="0">
                <a:solidFill>
                  <a:srgbClr val="00B0F0"/>
                </a:solidFill>
              </a:rPr>
              <a:t> </a:t>
            </a:r>
            <a:r>
              <a:rPr lang="it-IT" sz="1600" dirty="0" err="1">
                <a:solidFill>
                  <a:srgbClr val="00B0F0"/>
                </a:solidFill>
              </a:rPr>
              <a:t>Aubrée</a:t>
            </a:r>
            <a:r>
              <a:rPr lang="it-IT" sz="1600" dirty="0">
                <a:solidFill>
                  <a:srgbClr val="00B0F0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232854-AEB2-F146-BA44-7EE8B93F8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" y="0"/>
            <a:ext cx="4584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100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4F5F1-3B40-0444-9084-045FC6221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9280"/>
            <a:ext cx="8135938" cy="908720"/>
          </a:xfrm>
        </p:spPr>
        <p:txBody>
          <a:bodyPr/>
          <a:lstStyle/>
          <a:p>
            <a:r>
              <a:rPr lang="it-IT" sz="1600" dirty="0">
                <a:solidFill>
                  <a:srgbClr val="00B050"/>
                </a:solidFill>
              </a:rPr>
              <a:t>Claude Monet. </a:t>
            </a:r>
            <a:r>
              <a:rPr lang="it-IT" sz="1600" dirty="0">
                <a:solidFill>
                  <a:srgbClr val="7030A0"/>
                </a:solidFill>
              </a:rPr>
              <a:t>Ninfee. </a:t>
            </a:r>
            <a:br>
              <a:rPr lang="it-IT" sz="1600" dirty="0"/>
            </a:br>
            <a:r>
              <a:rPr lang="it-IT" sz="1600" dirty="0">
                <a:solidFill>
                  <a:srgbClr val="E86FD4"/>
                </a:solidFill>
              </a:rPr>
              <a:t>Olio su tela, 150 x 197 cm, 1916-1919,  Parigi, </a:t>
            </a:r>
            <a:r>
              <a:rPr lang="it-IT" sz="1600" dirty="0" err="1">
                <a:solidFill>
                  <a:srgbClr val="E86FD4"/>
                </a:solidFill>
              </a:rPr>
              <a:t>Musée</a:t>
            </a:r>
            <a:r>
              <a:rPr lang="it-IT" sz="1600" dirty="0">
                <a:solidFill>
                  <a:srgbClr val="E86FD4"/>
                </a:solidFill>
              </a:rPr>
              <a:t> </a:t>
            </a:r>
            <a:r>
              <a:rPr lang="it-IT" sz="1600" dirty="0" err="1">
                <a:solidFill>
                  <a:srgbClr val="E86FD4"/>
                </a:solidFill>
              </a:rPr>
              <a:t>Marmottan</a:t>
            </a:r>
            <a:r>
              <a:rPr lang="it-IT" sz="1600" dirty="0">
                <a:solidFill>
                  <a:srgbClr val="E86FD4"/>
                </a:solidFill>
              </a:rPr>
              <a:t> Monet</a:t>
            </a:r>
            <a:r>
              <a:rPr lang="it-IT" sz="1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D96EAA-A8E3-D24D-ACBD-26E1E8B9F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81" y="1635"/>
            <a:ext cx="8784976" cy="60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575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D577E-0452-B441-962F-1268967AD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57192"/>
            <a:ext cx="3394720" cy="1700808"/>
          </a:xfrm>
        </p:spPr>
        <p:txBody>
          <a:bodyPr/>
          <a:lstStyle/>
          <a:p>
            <a:pPr algn="r"/>
            <a:r>
              <a:rPr lang="it-IT" sz="1600" dirty="0">
                <a:solidFill>
                  <a:schemeClr val="tx1"/>
                </a:solidFill>
              </a:rPr>
              <a:t>«Fiori di terra e anche fiori </a:t>
            </a:r>
            <a:br>
              <a:rPr lang="it-IT" sz="1600" dirty="0">
                <a:solidFill>
                  <a:schemeClr val="tx1"/>
                </a:solidFill>
              </a:rPr>
            </a:br>
            <a:r>
              <a:rPr lang="it-IT" sz="1600" dirty="0">
                <a:solidFill>
                  <a:schemeClr val="tx1"/>
                </a:solidFill>
              </a:rPr>
              <a:t>di acqua, queste tenere ninfee </a:t>
            </a:r>
            <a:br>
              <a:rPr lang="it-IT" sz="1600" dirty="0">
                <a:solidFill>
                  <a:schemeClr val="tx1"/>
                </a:solidFill>
              </a:rPr>
            </a:br>
            <a:r>
              <a:rPr lang="it-IT" sz="1600" dirty="0">
                <a:solidFill>
                  <a:schemeClr val="tx1"/>
                </a:solidFill>
              </a:rPr>
              <a:t>che il Maestro ha dipinto in tele sublimi [...] sono come un primo, </a:t>
            </a:r>
            <a:br>
              <a:rPr lang="it-IT" sz="1600" dirty="0">
                <a:solidFill>
                  <a:schemeClr val="tx1"/>
                </a:solidFill>
              </a:rPr>
            </a:br>
            <a:r>
              <a:rPr lang="it-IT" sz="1600" dirty="0">
                <a:solidFill>
                  <a:schemeClr val="tx1"/>
                </a:solidFill>
              </a:rPr>
              <a:t>delizioso abbozzo di vita».</a:t>
            </a:r>
            <a:br>
              <a:rPr lang="it-IT" sz="1600" dirty="0">
                <a:solidFill>
                  <a:schemeClr val="tx1"/>
                </a:solidFill>
              </a:rPr>
            </a:br>
            <a:r>
              <a:rPr lang="it-IT" sz="1600" dirty="0">
                <a:solidFill>
                  <a:srgbClr val="900032"/>
                </a:solidFill>
              </a:rPr>
              <a:t>                               Marcel Proust</a:t>
            </a:r>
            <a:r>
              <a:rPr lang="it-IT" sz="1600" dirty="0">
                <a:solidFill>
                  <a:srgbClr val="572501"/>
                </a:solidFill>
              </a:rPr>
              <a:t>.</a:t>
            </a:r>
            <a:endParaRPr lang="it-IT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1A51AC-DA7D-4C46-892A-EF86E8EF4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0"/>
            <a:ext cx="5148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456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71C25-FF18-3142-9D08-26F4396EE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13274"/>
            <a:ext cx="8135938" cy="844725"/>
          </a:xfrm>
        </p:spPr>
        <p:txBody>
          <a:bodyPr/>
          <a:lstStyle/>
          <a:p>
            <a:r>
              <a:rPr lang="it-IT" sz="1600" dirty="0">
                <a:solidFill>
                  <a:srgbClr val="853D01"/>
                </a:solidFill>
              </a:rPr>
              <a:t>Parigi. </a:t>
            </a:r>
            <a:r>
              <a:rPr lang="it-IT" sz="1600" dirty="0" err="1">
                <a:solidFill>
                  <a:srgbClr val="853D01"/>
                </a:solidFill>
              </a:rPr>
              <a:t>Musée</a:t>
            </a:r>
            <a:r>
              <a:rPr lang="it-IT" sz="1600" dirty="0">
                <a:solidFill>
                  <a:srgbClr val="853D01"/>
                </a:solidFill>
              </a:rPr>
              <a:t> de l’</a:t>
            </a:r>
            <a:r>
              <a:rPr lang="it-IT" sz="1600" dirty="0" err="1">
                <a:solidFill>
                  <a:srgbClr val="853D01"/>
                </a:solidFill>
              </a:rPr>
              <a:t>Orangérie</a:t>
            </a:r>
            <a:r>
              <a:rPr lang="it-IT" sz="1600" dirty="0">
                <a:solidFill>
                  <a:srgbClr val="853D01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557587-A4C7-6240-98EE-6D369DA36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23" y="332656"/>
            <a:ext cx="8567491" cy="568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720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C5FB1-028B-1445-BBD3-A6B54DD9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3296"/>
            <a:ext cx="8135938" cy="76470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Parigi, </a:t>
            </a:r>
            <a:r>
              <a:rPr lang="it-IT" sz="1600" dirty="0" err="1">
                <a:solidFill>
                  <a:srgbClr val="002060"/>
                </a:solidFill>
              </a:rPr>
              <a:t>Orangérie</a:t>
            </a:r>
            <a:r>
              <a:rPr lang="it-IT" sz="1600" dirty="0">
                <a:solidFill>
                  <a:srgbClr val="002060"/>
                </a:solidFill>
              </a:rPr>
              <a:t>. </a:t>
            </a:r>
            <a:r>
              <a:rPr lang="it-IT" sz="1600" dirty="0">
                <a:solidFill>
                  <a:srgbClr val="7030A0"/>
                </a:solidFill>
              </a:rPr>
              <a:t>Sala delle Ninfee di Monet.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CEDCFD-2F6A-9649-A461-BC6BCDA30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7" y="153812"/>
            <a:ext cx="8590584" cy="593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901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82E3F-E852-484E-B7F8-229B7A741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7272"/>
            <a:ext cx="8135938" cy="98072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Parigi, </a:t>
            </a:r>
            <a:r>
              <a:rPr lang="it-IT" sz="1600" dirty="0" err="1">
                <a:solidFill>
                  <a:srgbClr val="002060"/>
                </a:solidFill>
              </a:rPr>
              <a:t>Orangérie</a:t>
            </a:r>
            <a:r>
              <a:rPr lang="it-IT" sz="1600" dirty="0">
                <a:solidFill>
                  <a:srgbClr val="002060"/>
                </a:solidFill>
              </a:rPr>
              <a:t>. </a:t>
            </a:r>
            <a:r>
              <a:rPr lang="it-IT" sz="1600" dirty="0">
                <a:solidFill>
                  <a:srgbClr val="C59402"/>
                </a:solidFill>
              </a:rPr>
              <a:t>Visitatori nella Sala delle Ninfee di Monet.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FD4737-68CC-5E45-8484-7899E604F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40" y="-1602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424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24B6-7A39-1D42-B0CD-479DB9086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404664"/>
            <a:ext cx="7632848" cy="864096"/>
          </a:xfrm>
        </p:spPr>
        <p:txBody>
          <a:bodyPr/>
          <a:lstStyle/>
          <a:p>
            <a:r>
              <a:rPr lang="it-IT" sz="1600" dirty="0" err="1">
                <a:solidFill>
                  <a:srgbClr val="FFC203"/>
                </a:solidFill>
              </a:rPr>
              <a:t>Giverny</a:t>
            </a:r>
            <a:r>
              <a:rPr lang="it-IT" sz="1600" dirty="0">
                <a:solidFill>
                  <a:srgbClr val="FFC203"/>
                </a:solidFill>
              </a:rPr>
              <a:t>, Normandia</a:t>
            </a:r>
            <a:r>
              <a:rPr lang="it-IT" sz="1600" dirty="0"/>
              <a:t>. </a:t>
            </a:r>
            <a:r>
              <a:rPr lang="it-IT" sz="1600" dirty="0">
                <a:solidFill>
                  <a:srgbClr val="00B050"/>
                </a:solidFill>
              </a:rPr>
              <a:t>La tomba di Claude Monet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AF0F46-2A0E-A54A-A3C0-3B03B7EC7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700808"/>
            <a:ext cx="7755877" cy="568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48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68099-55AA-8048-9BB1-D85A58DA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135938" cy="576064"/>
          </a:xfrm>
        </p:spPr>
        <p:txBody>
          <a:bodyPr/>
          <a:lstStyle/>
          <a:p>
            <a:r>
              <a:rPr lang="it-IT" sz="1800" dirty="0">
                <a:solidFill>
                  <a:schemeClr val="tx1"/>
                </a:solidFill>
              </a:rPr>
              <a:t>La lapide.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FB913A-3A7C-BE4C-AB29-8258DC6D4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63" y="908719"/>
            <a:ext cx="8174858" cy="669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894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EC7AA-19AF-1948-AD03-233DCCD9A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05264"/>
            <a:ext cx="3610744" cy="1052736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Pierre-Auguste Renoir.</a:t>
            </a:r>
            <a:br>
              <a:rPr lang="it-IT" sz="1600" dirty="0"/>
            </a:br>
            <a:r>
              <a:rPr lang="it-IT" sz="1600" dirty="0">
                <a:solidFill>
                  <a:srgbClr val="0070C0"/>
                </a:solidFill>
              </a:rPr>
              <a:t>Ritratto di Claude Monet.</a:t>
            </a:r>
            <a:br>
              <a:rPr lang="it-IT" sz="1600" dirty="0"/>
            </a:br>
            <a:r>
              <a:rPr lang="it-IT" sz="1600" dirty="0">
                <a:solidFill>
                  <a:srgbClr val="572501"/>
                </a:solidFill>
              </a:rPr>
              <a:t>Olio su tela, 85×60,5 cm, 1875,</a:t>
            </a:r>
            <a:br>
              <a:rPr lang="it-IT" sz="1600" dirty="0">
                <a:solidFill>
                  <a:srgbClr val="572501"/>
                </a:solidFill>
              </a:rPr>
            </a:br>
            <a:r>
              <a:rPr lang="it-IT" sz="1600" dirty="0" err="1">
                <a:solidFill>
                  <a:srgbClr val="572501"/>
                </a:solidFill>
              </a:rPr>
              <a:t>Musée</a:t>
            </a:r>
            <a:r>
              <a:rPr lang="it-IT" sz="1600" dirty="0">
                <a:solidFill>
                  <a:srgbClr val="572501"/>
                </a:solidFill>
              </a:rPr>
              <a:t> d'Orsay, Paris.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0D678E-1440-0745-8481-377450200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822" y="0"/>
            <a:ext cx="4948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748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D876B-B2AD-4647-AA9E-35329C924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10536"/>
            <a:ext cx="8135938" cy="747464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Claude Monet. </a:t>
            </a:r>
            <a:r>
              <a:rPr lang="it-IT" sz="1600" dirty="0">
                <a:solidFill>
                  <a:srgbClr val="C00000"/>
                </a:solidFill>
              </a:rPr>
              <a:t>Terrazza a </a:t>
            </a:r>
            <a:r>
              <a:rPr lang="it-IT" sz="1600" dirty="0" err="1">
                <a:solidFill>
                  <a:srgbClr val="C00000"/>
                </a:solidFill>
              </a:rPr>
              <a:t>Sainte-Adresse</a:t>
            </a:r>
            <a:r>
              <a:rPr lang="it-IT" sz="1600" dirty="0">
                <a:solidFill>
                  <a:srgbClr val="C00000"/>
                </a:solidFill>
              </a:rPr>
              <a:t>. </a:t>
            </a:r>
            <a:br>
              <a:rPr lang="it-IT" sz="1600" dirty="0"/>
            </a:br>
            <a:r>
              <a:rPr lang="it-IT" sz="1600" dirty="0">
                <a:solidFill>
                  <a:srgbClr val="00B050"/>
                </a:solidFill>
              </a:rPr>
              <a:t>Olio su tela, 98.1×129.9 cm, 1866-’67, New York, </a:t>
            </a:r>
            <a:r>
              <a:rPr lang="it-IT" sz="1600" dirty="0" err="1">
                <a:solidFill>
                  <a:srgbClr val="00B050"/>
                </a:solidFill>
              </a:rPr>
              <a:t>Metropolitan</a:t>
            </a:r>
            <a:r>
              <a:rPr lang="it-IT" sz="1600" dirty="0">
                <a:solidFill>
                  <a:srgbClr val="00B050"/>
                </a:solidFill>
              </a:rPr>
              <a:t> </a:t>
            </a:r>
            <a:r>
              <a:rPr lang="it-IT" sz="1600" dirty="0" err="1">
                <a:solidFill>
                  <a:srgbClr val="00B050"/>
                </a:solidFill>
              </a:rPr>
              <a:t>Museum</a:t>
            </a:r>
            <a:r>
              <a:rPr lang="it-IT" sz="1600" dirty="0">
                <a:solidFill>
                  <a:srgbClr val="00B050"/>
                </a:solidFill>
              </a:rPr>
              <a:t> of Art.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D5D5C0-5927-864F-AC09-FD79ACC72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" y="-74746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173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1652EE-4BFD-0943-9E58-38A8E11F6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21288"/>
            <a:ext cx="8219256" cy="836712"/>
          </a:xfrm>
        </p:spPr>
        <p:txBody>
          <a:bodyPr/>
          <a:lstStyle/>
          <a:p>
            <a:r>
              <a:rPr lang="it-IT" sz="1600" dirty="0">
                <a:solidFill>
                  <a:srgbClr val="FF0000"/>
                </a:solidFill>
              </a:rPr>
              <a:t>Claude Monet. </a:t>
            </a:r>
            <a:r>
              <a:rPr lang="it-IT" sz="1600" dirty="0">
                <a:solidFill>
                  <a:srgbClr val="00B050"/>
                </a:solidFill>
              </a:rPr>
              <a:t>Signora in giardino</a:t>
            </a:r>
            <a:r>
              <a:rPr lang="it-IT" sz="1600" dirty="0">
                <a:solidFill>
                  <a:srgbClr val="FF00F8"/>
                </a:solidFill>
              </a:rPr>
              <a:t>.</a:t>
            </a:r>
            <a:br>
              <a:rPr lang="it-IT" sz="1600" dirty="0">
                <a:solidFill>
                  <a:srgbClr val="0070C0"/>
                </a:solidFill>
              </a:rPr>
            </a:br>
            <a:r>
              <a:rPr lang="it-IT" sz="1600" dirty="0">
                <a:solidFill>
                  <a:srgbClr val="F39108"/>
                </a:solidFill>
              </a:rPr>
              <a:t>Olio su tela, 82,3× 101,5 cm 1867, </a:t>
            </a:r>
            <a:r>
              <a:rPr lang="it-IT" sz="1600" dirty="0" err="1">
                <a:solidFill>
                  <a:srgbClr val="F39108"/>
                </a:solidFill>
              </a:rPr>
              <a:t>Hermitage</a:t>
            </a:r>
            <a:r>
              <a:rPr lang="it-IT" sz="1600" dirty="0">
                <a:solidFill>
                  <a:srgbClr val="F39108"/>
                </a:solidFill>
              </a:rPr>
              <a:t>, San Pietroburgo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EF5687-01C3-A543-9AB2-F34B64DDF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66" y="-675456"/>
            <a:ext cx="8468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7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AD32D-6A88-E640-957F-E11120C9D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81328"/>
            <a:ext cx="3250704" cy="476672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B0F0"/>
                </a:solidFill>
              </a:rPr>
              <a:t>Claude </a:t>
            </a:r>
            <a:r>
              <a:rPr lang="it-IT" sz="1600" dirty="0" err="1">
                <a:solidFill>
                  <a:srgbClr val="00B0F0"/>
                </a:solidFill>
              </a:rPr>
              <a:t>Adolphe</a:t>
            </a:r>
            <a:r>
              <a:rPr lang="it-IT" sz="1600" dirty="0">
                <a:solidFill>
                  <a:srgbClr val="00B0F0"/>
                </a:solidFill>
              </a:rPr>
              <a:t> Monet, il padre.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43F884-0E5B-5542-B4F1-70FD94042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300" y="622300"/>
            <a:ext cx="53467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589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C99DE0-6703-A643-920D-B34DF9722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3296"/>
            <a:ext cx="8135938" cy="764704"/>
          </a:xfrm>
        </p:spPr>
        <p:txBody>
          <a:bodyPr/>
          <a:lstStyle/>
          <a:p>
            <a:br>
              <a:rPr lang="it-IT" sz="1600" dirty="0">
                <a:solidFill>
                  <a:srgbClr val="0070C0"/>
                </a:solidFill>
              </a:rPr>
            </a:br>
            <a:br>
              <a:rPr lang="it-IT" sz="1600" dirty="0">
                <a:solidFill>
                  <a:srgbClr val="0070C0"/>
                </a:solidFill>
              </a:rPr>
            </a:br>
            <a:r>
              <a:rPr lang="it-IT" sz="1600" dirty="0">
                <a:solidFill>
                  <a:srgbClr val="0070C0"/>
                </a:solidFill>
              </a:rPr>
              <a:t>Claude Monet. 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Bain à la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</a:rPr>
              <a:t>Grenouillère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br>
              <a:rPr lang="it-IT" sz="1600" dirty="0">
                <a:solidFill>
                  <a:srgbClr val="0070C0"/>
                </a:solidFill>
              </a:rPr>
            </a:br>
            <a:r>
              <a:rPr lang="it-IT" sz="1600" dirty="0">
                <a:solidFill>
                  <a:srgbClr val="853D01"/>
                </a:solidFill>
              </a:rPr>
              <a:t>Olio su tela, 74,6×99,7 cm, 1869, </a:t>
            </a:r>
            <a:r>
              <a:rPr lang="it-IT" sz="1600" dirty="0" err="1">
                <a:solidFill>
                  <a:srgbClr val="853D01"/>
                </a:solidFill>
              </a:rPr>
              <a:t>Metropolitan</a:t>
            </a:r>
            <a:r>
              <a:rPr lang="it-IT" sz="1600" dirty="0">
                <a:solidFill>
                  <a:srgbClr val="853D01"/>
                </a:solidFill>
              </a:rPr>
              <a:t> </a:t>
            </a:r>
            <a:r>
              <a:rPr lang="it-IT" sz="1600" dirty="0" err="1">
                <a:solidFill>
                  <a:srgbClr val="853D01"/>
                </a:solidFill>
              </a:rPr>
              <a:t>Museum</a:t>
            </a:r>
            <a:r>
              <a:rPr lang="it-IT" sz="1600" dirty="0">
                <a:solidFill>
                  <a:srgbClr val="853D01"/>
                </a:solidFill>
              </a:rPr>
              <a:t> of Art, New York.</a:t>
            </a:r>
            <a:br>
              <a:rPr lang="it-IT" sz="1600" dirty="0">
                <a:solidFill>
                  <a:srgbClr val="0070C0"/>
                </a:solidFill>
              </a:rPr>
            </a:br>
            <a:endParaRPr lang="it-IT" sz="16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ED85F7-E5AF-4542-BAC5-66304DD0D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4" y="-731328"/>
            <a:ext cx="9144000" cy="68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02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90563-DEE2-5648-BFEA-11DF928DC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9280"/>
            <a:ext cx="8135938" cy="908720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Claude Monet.</a:t>
            </a:r>
            <a:r>
              <a:rPr lang="it-IT" sz="1600" dirty="0">
                <a:solidFill>
                  <a:schemeClr val="accent2"/>
                </a:solidFill>
              </a:rPr>
              <a:t> La gazza. </a:t>
            </a:r>
            <a:br>
              <a:rPr lang="it-IT" sz="1600" dirty="0"/>
            </a:br>
            <a:r>
              <a:rPr lang="it-IT" sz="1600" dirty="0">
                <a:solidFill>
                  <a:srgbClr val="9433ED"/>
                </a:solidFill>
              </a:rPr>
              <a:t>Olio su tela, 89×130 cm, 1868-1869, </a:t>
            </a:r>
            <a:r>
              <a:rPr lang="it-IT" sz="1600" dirty="0" err="1">
                <a:solidFill>
                  <a:srgbClr val="9433ED"/>
                </a:solidFill>
              </a:rPr>
              <a:t>Musée</a:t>
            </a:r>
            <a:r>
              <a:rPr lang="it-IT" sz="1600" dirty="0">
                <a:solidFill>
                  <a:srgbClr val="9433ED"/>
                </a:solidFill>
              </a:rPr>
              <a:t> d'Orsay, Paris.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B60372-E006-AD4F-86D2-46739EFE5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34825"/>
            <a:ext cx="826466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435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17AE-F3D4-0949-B27F-735DD2908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61248"/>
            <a:ext cx="3178696" cy="1196752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70C0"/>
                </a:solidFill>
              </a:rPr>
              <a:t>Claude Monet.</a:t>
            </a:r>
            <a:br>
              <a:rPr lang="it-IT" sz="1600" dirty="0"/>
            </a:br>
            <a:r>
              <a:rPr lang="it-IT" sz="1600" dirty="0">
                <a:solidFill>
                  <a:srgbClr val="7030A0"/>
                </a:solidFill>
              </a:rPr>
              <a:t>Boulevard </a:t>
            </a:r>
            <a:r>
              <a:rPr lang="it-IT" sz="1600" dirty="0" err="1">
                <a:solidFill>
                  <a:srgbClr val="7030A0"/>
                </a:solidFill>
              </a:rPr>
              <a:t>des</a:t>
            </a:r>
            <a:r>
              <a:rPr lang="it-IT" sz="1600" dirty="0">
                <a:solidFill>
                  <a:srgbClr val="7030A0"/>
                </a:solidFill>
              </a:rPr>
              <a:t> </a:t>
            </a:r>
            <a:r>
              <a:rPr lang="it-IT" sz="1600" dirty="0" err="1">
                <a:solidFill>
                  <a:srgbClr val="7030A0"/>
                </a:solidFill>
              </a:rPr>
              <a:t>Capucines</a:t>
            </a:r>
            <a:r>
              <a:rPr lang="it-IT" sz="1600" dirty="0">
                <a:solidFill>
                  <a:srgbClr val="7030A0"/>
                </a:solidFill>
              </a:rPr>
              <a:t>.</a:t>
            </a:r>
            <a:br>
              <a:rPr lang="it-IT" sz="1600" dirty="0"/>
            </a:br>
            <a:r>
              <a:rPr lang="it-IT" sz="1600" dirty="0">
                <a:solidFill>
                  <a:srgbClr val="936D02"/>
                </a:solidFill>
              </a:rPr>
              <a:t> Olio su tela, 80,3x60,3 cm,1873-’74, Nelson-</a:t>
            </a:r>
            <a:r>
              <a:rPr lang="it-IT" sz="1600" dirty="0" err="1">
                <a:solidFill>
                  <a:srgbClr val="936D02"/>
                </a:solidFill>
              </a:rPr>
              <a:t>Atkins</a:t>
            </a:r>
            <a:r>
              <a:rPr lang="it-IT" sz="1600" dirty="0">
                <a:solidFill>
                  <a:srgbClr val="936D02"/>
                </a:solidFill>
              </a:rPr>
              <a:t> </a:t>
            </a:r>
            <a:r>
              <a:rPr lang="it-IT" sz="1600" dirty="0" err="1">
                <a:solidFill>
                  <a:srgbClr val="936D02"/>
                </a:solidFill>
              </a:rPr>
              <a:t>Museum</a:t>
            </a:r>
            <a:r>
              <a:rPr lang="it-IT" sz="1600" dirty="0">
                <a:solidFill>
                  <a:srgbClr val="936D02"/>
                </a:solidFill>
              </a:rPr>
              <a:t> of Art, Kansas City, Stati Uniti.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AEC455-422E-5A4F-AE76-EB5A558EE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0"/>
            <a:ext cx="5364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228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D96E88-A316-B746-A6E8-94970356D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6309320"/>
            <a:ext cx="8352928" cy="548680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Claude Monet. </a:t>
            </a:r>
            <a:r>
              <a:rPr lang="it-IT" sz="1600" dirty="0">
                <a:solidFill>
                  <a:srgbClr val="900032"/>
                </a:solidFill>
              </a:rPr>
              <a:t>La gare de Saint-</a:t>
            </a:r>
            <a:r>
              <a:rPr lang="it-IT" sz="1600" dirty="0" err="1">
                <a:solidFill>
                  <a:srgbClr val="900032"/>
                </a:solidFill>
              </a:rPr>
              <a:t>Lazare</a:t>
            </a:r>
            <a:r>
              <a:rPr lang="it-IT" sz="1600" dirty="0">
                <a:solidFill>
                  <a:srgbClr val="900032"/>
                </a:solidFill>
              </a:rPr>
              <a:t>.</a:t>
            </a:r>
            <a:br>
              <a:rPr lang="it-IT" sz="1600" dirty="0"/>
            </a:br>
            <a:r>
              <a:rPr lang="it-IT" sz="1600" dirty="0">
                <a:solidFill>
                  <a:srgbClr val="936D02"/>
                </a:solidFill>
              </a:rPr>
              <a:t>Olio su tela, 75x104cm, 1877, </a:t>
            </a:r>
            <a:r>
              <a:rPr lang="it-IT" sz="1600" dirty="0" err="1">
                <a:solidFill>
                  <a:srgbClr val="936D02"/>
                </a:solidFill>
              </a:rPr>
              <a:t>Musée</a:t>
            </a:r>
            <a:r>
              <a:rPr lang="it-IT" sz="1600" dirty="0">
                <a:solidFill>
                  <a:srgbClr val="936D02"/>
                </a:solidFill>
              </a:rPr>
              <a:t> d’Orsay, Paris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5917C1-549E-3343-B058-FCB942B51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3448"/>
            <a:ext cx="9144000" cy="668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899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A4D1B-7F41-5945-A78C-5CE2A63FA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52788"/>
            <a:ext cx="8219256" cy="905212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Claude Monet</a:t>
            </a:r>
            <a:r>
              <a:rPr lang="it-IT" sz="1600" dirty="0"/>
              <a:t>. </a:t>
            </a:r>
            <a:r>
              <a:rPr lang="it-IT" sz="1600" dirty="0">
                <a:solidFill>
                  <a:srgbClr val="00513D"/>
                </a:solidFill>
              </a:rPr>
              <a:t>Veduta di </a:t>
            </a:r>
            <a:r>
              <a:rPr lang="it-IT" sz="1600" dirty="0" err="1">
                <a:solidFill>
                  <a:srgbClr val="00513D"/>
                </a:solidFill>
              </a:rPr>
              <a:t>Rouelles</a:t>
            </a:r>
            <a:r>
              <a:rPr lang="it-IT" sz="1600" dirty="0">
                <a:solidFill>
                  <a:srgbClr val="00513D"/>
                </a:solidFill>
              </a:rPr>
              <a:t> </a:t>
            </a:r>
            <a:br>
              <a:rPr lang="it-IT" sz="1600" dirty="0"/>
            </a:br>
            <a:r>
              <a:rPr lang="it-IT" sz="1600" dirty="0">
                <a:solidFill>
                  <a:srgbClr val="936D02"/>
                </a:solidFill>
              </a:rPr>
              <a:t>Olio su tela, 46×65 cm, 1890, Kiev, Museo </a:t>
            </a:r>
            <a:r>
              <a:rPr lang="it-IT" sz="1600" dirty="0" err="1">
                <a:solidFill>
                  <a:srgbClr val="936D02"/>
                </a:solidFill>
              </a:rPr>
              <a:t>Bogdan</a:t>
            </a:r>
            <a:r>
              <a:rPr lang="it-IT" sz="1600" dirty="0">
                <a:solidFill>
                  <a:srgbClr val="936D02"/>
                </a:solidFill>
              </a:rPr>
              <a:t> e </a:t>
            </a:r>
            <a:r>
              <a:rPr lang="it-IT" sz="1600" dirty="0" err="1">
                <a:solidFill>
                  <a:srgbClr val="936D02"/>
                </a:solidFill>
              </a:rPr>
              <a:t>Varvara</a:t>
            </a:r>
            <a:r>
              <a:rPr lang="it-IT" sz="1600" dirty="0">
                <a:solidFill>
                  <a:srgbClr val="936D02"/>
                </a:solidFill>
              </a:rPr>
              <a:t> </a:t>
            </a:r>
            <a:r>
              <a:rPr lang="it-IT" sz="1600" dirty="0" err="1">
                <a:solidFill>
                  <a:srgbClr val="936D02"/>
                </a:solidFill>
              </a:rPr>
              <a:t>Chanenko</a:t>
            </a:r>
            <a:endParaRPr lang="it-IT" sz="1600" dirty="0">
              <a:solidFill>
                <a:srgbClr val="936D0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B41B58-88E8-414D-9C09-569AAF426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" y="260648"/>
            <a:ext cx="9144000" cy="569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794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7E69D-0D77-BF43-B7D1-D2726606B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17232"/>
            <a:ext cx="2890664" cy="1224136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Claude Monet.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FFC000"/>
                </a:solidFill>
              </a:rPr>
              <a:t>Natura morta. </a:t>
            </a:r>
            <a:br>
              <a:rPr lang="it-IT" sz="1600" dirty="0"/>
            </a:b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Olio su tela, 101x81cm,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</a:rPr>
              <a:t>Metropolitan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</a:rPr>
              <a:t>Museum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br>
              <a:rPr lang="it-IT" sz="1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New York.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84BAE9-75E1-1741-A018-3DC59F47E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0"/>
            <a:ext cx="5652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417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137525" cy="1435100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7200" dirty="0">
                <a:solidFill>
                  <a:srgbClr val="0070C0"/>
                </a:solidFill>
                <a:latin typeface="+mn-lt"/>
              </a:rPr>
              <a:t>GRAZIE</a:t>
            </a:r>
          </a:p>
        </p:txBody>
      </p:sp>
      <p:sp>
        <p:nvSpPr>
          <p:cNvPr id="993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3314" y="1563688"/>
            <a:ext cx="8137525" cy="7077224"/>
          </a:xfrm>
          <a:ln/>
        </p:spPr>
        <p:txBody>
          <a:bodyPr/>
          <a:lstStyle/>
          <a:p>
            <a:pPr indent="-341313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dirty="0">
                <a:solidFill>
                  <a:srgbClr val="00B0F0"/>
                </a:solidFill>
              </a:rPr>
              <a:t>Alla prossima</a:t>
            </a:r>
          </a:p>
          <a:p>
            <a:pPr indent="-341313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dirty="0">
                <a:solidFill>
                  <a:srgbClr val="00B0F0"/>
                </a:solidFill>
              </a:rPr>
              <a:t>Giovedì, 19 maggio 2022</a:t>
            </a:r>
          </a:p>
          <a:p>
            <a:pPr indent="-341313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dirty="0">
              <a:solidFill>
                <a:srgbClr val="CC99FF"/>
              </a:solidFill>
            </a:endParaRPr>
          </a:p>
          <a:p>
            <a:pPr indent="-341313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6000" dirty="0">
                <a:solidFill>
                  <a:schemeClr val="accent2"/>
                </a:solidFill>
              </a:rPr>
              <a:t>ANTONIO LIGABUE</a:t>
            </a:r>
          </a:p>
          <a:p>
            <a:pPr indent="-341313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4400" i="1" dirty="0">
                <a:solidFill>
                  <a:srgbClr val="0070C0"/>
                </a:solidFill>
              </a:rPr>
              <a:t>Un clochard </a:t>
            </a:r>
          </a:p>
          <a:p>
            <a:pPr indent="-341313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4400" i="1" dirty="0">
                <a:solidFill>
                  <a:srgbClr val="0070C0"/>
                </a:solidFill>
              </a:rPr>
              <a:t>prestato alla pittura.</a:t>
            </a:r>
          </a:p>
          <a:p>
            <a:pPr indent="-341313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dirty="0">
              <a:solidFill>
                <a:srgbClr val="CC99FF"/>
              </a:solidFill>
              <a:latin typeface="Chalkduster" charset="0"/>
            </a:endParaRPr>
          </a:p>
          <a:p>
            <a:pPr indent="-341313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dirty="0">
              <a:solidFill>
                <a:srgbClr val="CC99FF"/>
              </a:solidFill>
              <a:latin typeface="Chalkduster" charset="0"/>
            </a:endParaRPr>
          </a:p>
          <a:p>
            <a:pPr indent="-341313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dirty="0">
              <a:latin typeface="Chalkduster" charset="0"/>
            </a:endParaRPr>
          </a:p>
          <a:p>
            <a:pPr indent="-341313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dirty="0">
                <a:latin typeface="Chalkduster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6F8E29-A03F-0244-8709-FEEED9D1D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21288"/>
            <a:ext cx="8135938" cy="836712"/>
          </a:xfrm>
        </p:spPr>
        <p:txBody>
          <a:bodyPr/>
          <a:lstStyle/>
          <a:p>
            <a:r>
              <a:rPr lang="it-IT" sz="1600" dirty="0">
                <a:solidFill>
                  <a:srgbClr val="00B050"/>
                </a:solidFill>
              </a:rPr>
              <a:t>Le Havre, il porto oggi.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B2CAA-1F71-B84E-B3A3-C9DD894F0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6772"/>
            <a:ext cx="9144000" cy="304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96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D9233-13C1-8947-AF37-B2F7E8CE0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9280"/>
            <a:ext cx="8507288" cy="908720"/>
          </a:xfrm>
        </p:spPr>
        <p:txBody>
          <a:bodyPr/>
          <a:lstStyle/>
          <a:p>
            <a:r>
              <a:rPr lang="it-IT" sz="1600" dirty="0">
                <a:solidFill>
                  <a:srgbClr val="00B0F0"/>
                </a:solidFill>
              </a:rPr>
              <a:t>Il porto di Le Havre, Normandia, nella pittura di Claude Monet.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AA5C71-564E-D946-A978-08DBCD870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96752"/>
            <a:ext cx="797231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3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EB6CA8-7D88-8D4A-B52D-3805D1A99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21288"/>
            <a:ext cx="8135938" cy="836712"/>
          </a:xfrm>
        </p:spPr>
        <p:txBody>
          <a:bodyPr/>
          <a:lstStyle/>
          <a:p>
            <a:r>
              <a:rPr lang="it-IT" sz="1600" dirty="0">
                <a:solidFill>
                  <a:srgbClr val="00B0F0"/>
                </a:solidFill>
              </a:rPr>
              <a:t>La madre, Louise </a:t>
            </a:r>
            <a:r>
              <a:rPr lang="it-IT" sz="1600" dirty="0" err="1">
                <a:solidFill>
                  <a:srgbClr val="00B0F0"/>
                </a:solidFill>
              </a:rPr>
              <a:t>Justine</a:t>
            </a:r>
            <a:r>
              <a:rPr lang="it-IT" sz="1600" dirty="0">
                <a:solidFill>
                  <a:srgbClr val="00B0F0"/>
                </a:solidFill>
              </a:rPr>
              <a:t> </a:t>
            </a:r>
            <a:r>
              <a:rPr lang="it-IT" sz="1600" dirty="0" err="1">
                <a:solidFill>
                  <a:srgbClr val="00B0F0"/>
                </a:solidFill>
              </a:rPr>
              <a:t>Aubrée</a:t>
            </a:r>
            <a:r>
              <a:rPr lang="it-IT" sz="1600" dirty="0">
                <a:solidFill>
                  <a:srgbClr val="00B0F0"/>
                </a:solidFill>
              </a:rPr>
              <a:t>, in un ritratto del figlio Claude.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569C1-4B64-CF4F-B338-D798D6899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578" y="516739"/>
            <a:ext cx="4443182" cy="549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545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Enrico Berlinguer. Il "comunismo dal volto umano"</Template>
  <TotalTime>1922</TotalTime>
  <Words>540</Words>
  <Application>Microsoft Macintosh PowerPoint</Application>
  <PresentationFormat>On-screen Show (4:3)</PresentationFormat>
  <Paragraphs>82</Paragraphs>
  <Slides>66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Arial Unicode MS</vt:lpstr>
      <vt:lpstr>Arial</vt:lpstr>
      <vt:lpstr>Chalkduster</vt:lpstr>
      <vt:lpstr>Times New Roman</vt:lpstr>
      <vt:lpstr>Tema di Office</vt:lpstr>
      <vt:lpstr>UTE – Università Cardinal Colombo - MILANO Giovedì, 12 maggio 2022 </vt:lpstr>
      <vt:lpstr>Claude Monet, Autoritratto. Olio su tela, 55×46 cm, 1886,  Collezione privata (Parigi, 14 novembre 1840 – Giverny, 5 dicembre 1926)  </vt:lpstr>
      <vt:lpstr>Claude Monet. Impression, soleil levant – Impressione al levar del sole. Olio su tela, 48x63cm, 1872, Musèe Marmottan Monet, Parigi </vt:lpstr>
      <vt:lpstr>Uno scorcio di Parigi nel 19° secolo. </vt:lpstr>
      <vt:lpstr>I genitori Claude Adolphe Monet  e Louise Justine Aubrée.</vt:lpstr>
      <vt:lpstr>Claude Adolphe Monet, il padre.</vt:lpstr>
      <vt:lpstr>Le Havre, il porto oggi. </vt:lpstr>
      <vt:lpstr>Il porto di Le Havre, Normandia, nella pittura di Claude Monet.</vt:lpstr>
      <vt:lpstr>La madre, Louise Justine Aubrée, in un ritratto del figlio Claude.</vt:lpstr>
      <vt:lpstr>Veduta di Rouelles. Olio su tela, 1872, la prima opera di Claude Monet.</vt:lpstr>
      <vt:lpstr>Eduard Manet                                                  Eugene Delacroix, Autoritratto, 1837</vt:lpstr>
      <vt:lpstr>Cafè Guerbois, uno dei ritrovi degli artisti parigini.</vt:lpstr>
      <vt:lpstr>Carta dell’Algeria colonia francese nell’800.</vt:lpstr>
      <vt:lpstr>Claude Monet. Camille in abito verde. Olio su tela, 231x 151cm, 1866,  Kunsthalle, Brema.</vt:lpstr>
      <vt:lpstr>Claude Monet. Camille-Léonie Doncieux col figlio Jean, nato nel 1867 e il marito Claude. </vt:lpstr>
      <vt:lpstr>Claude Monet.  Donne in giardino. Olio su tela, 255x205cm, 1866, Musée d’Orsay, Parigi.</vt:lpstr>
      <vt:lpstr>Claude Monet. Jean Monet col suo cavallo giocattolo. Olio su tela, 60x74cm, 1872, Metropolitan Art Museum, New York.</vt:lpstr>
      <vt:lpstr>Claude Monet. Camille-Léonie Doncieux sulla spiaggia di Trouville, 1870.</vt:lpstr>
      <vt:lpstr>Claude Monet. Camille-Léonie Doncieux nel Giardino Bench, 1873.</vt:lpstr>
      <vt:lpstr>Claude Monet. I papaveri (Camille col figlio Jean).  Olio su tela, 50x65, 1873, Musée d’Orsay, Parigi</vt:lpstr>
      <vt:lpstr>Claude Monet. Donna col parasole, madame Monet con il figlio. Olio su tela 81x100cm,1875,  Washington D.C., National Gallery of Art.</vt:lpstr>
      <vt:lpstr>PowerPoint Presentation</vt:lpstr>
      <vt:lpstr>Eduard Manet. Monet che dipinge sulla sua barca ad Argenteuil. Olio su tela, 81x100cm, 1874, Neuve Oinakothek, Monaco. </vt:lpstr>
      <vt:lpstr>Claude_Monet. Regata ad Argenteuil. Olio su tela, 48x75, 1872, Musée d'Orsay, Parigi.</vt:lpstr>
      <vt:lpstr>Claude Monet. Impressione sole nascente. Olio su tela, 1872, Musée Marmotten-Monet, Parigi</vt:lpstr>
      <vt:lpstr>Claude Monet. Bacino ad Argenteuil. Olio su tela, 54 x 74 cm, 1874, Museum of Art Providence.</vt:lpstr>
      <vt:lpstr>Claude Monet. Porto ad Argenteuil.  Olio su tela, 1874, Musée d’Orsay, Parigi</vt:lpstr>
      <vt:lpstr>Parigi, 15 aprile 1874. Prima Mostra degli Impressionisti nei locali del fotografo Nadar.</vt:lpstr>
      <vt:lpstr>Claude Monet. La morte di Camille. Olio su tela, 90x68cm, 1879, Musèe d’Orsay, Parigi.  </vt:lpstr>
      <vt:lpstr>Lo scultore Auguste Rodin fotografato da Nadar  nel 1891.</vt:lpstr>
      <vt:lpstr>Claude Monet. Ville a Bordighera. Olio su tela, 115x130 cm, 1884, Musèe d’Orsay, Parigi</vt:lpstr>
      <vt:lpstr>Claude Monet  fotografato a Giverny.   Del lungo soggiorno a Bordighera Monet dirà:  «[…] tutto è colore cangiante e fiammeggiante, è ammirevole: e ogni giorno la campagna è più bella e io sono incantato dal paese».</vt:lpstr>
      <vt:lpstr>La casa di Claude Monet a Giverny, Normandia.</vt:lpstr>
      <vt:lpstr>Pauline Carolus Duran. Ritratto di Alice Hoschedé. </vt:lpstr>
      <vt:lpstr>Pauline Carolus Duran. Ritratto di Alice Hoschedé in giardino,  1878. </vt:lpstr>
      <vt:lpstr>Claude Monet.  Alice Hoschedé in giardino. Olio su tela, 81x65cm, 1881.</vt:lpstr>
      <vt:lpstr>Le famiglie Monet ed Hoschedé, 1880 circa.  Da sinistra- Claude Monet, Alice Hoschedé, Jean-Pierre Hoschedé, Jacques Hoschedé, Blanche Hoschedé, Jean Monet, Michel Monet, Martha Hoschedé, Germaine Hoschedé, Suzanne Hoschedé</vt:lpstr>
      <vt:lpstr>Claude Monet e Alice Hoschedé a Venezia da…grandi!!!</vt:lpstr>
      <vt:lpstr>Claude Monet. Cattedrale di Rouen,  facciata ovest, luce del sole. Olio su tela, 100×65,8, 1894, National Gallery of Art, Washington D.C.</vt:lpstr>
      <vt:lpstr>Claude Monet. Cattedrale di Rouen in serie di 29 dipinti</vt:lpstr>
      <vt:lpstr>Claude Monet. Covoni di grano effetto neve mattina. Olio su tela, 64,8×99,7 cm, 1891, J. Paul Getty Museum, Los Angeles.</vt:lpstr>
      <vt:lpstr>Claude Monet. La serie dei covoni</vt:lpstr>
      <vt:lpstr>Claude Monet. Pioppi, 1891, Museum of Art, Philadelphia.</vt:lpstr>
      <vt:lpstr>PowerPoint Presentation</vt:lpstr>
      <vt:lpstr>Claude Monet. La serie dei pioppi</vt:lpstr>
      <vt:lpstr>Claude Monet. Le ninfee e il ponte giapponese. Olio su tela, 1889 circa, Princeton University Art Museum</vt:lpstr>
      <vt:lpstr>Claude Monet fotografato nel 1922 con un visitatore sul ponte all’orientale del Gardino della sua casa di Giverny, Normandia.</vt:lpstr>
      <vt:lpstr>Claude Monet nel 1899, fotografato dall’amico Nadar. </vt:lpstr>
      <vt:lpstr>Claude Monet. Ninfee. Olio su tela, 81x100 cm,1890-1899. Galleria Nazionale d'Arte Moderna, Roma </vt:lpstr>
      <vt:lpstr>Claude Monet. Ninfee.  Olio su tela, 150 x 197 cm, 1916-1919,  Parigi, Musée Marmottan Monet.</vt:lpstr>
      <vt:lpstr>«Fiori di terra e anche fiori  di acqua, queste tenere ninfee  che il Maestro ha dipinto in tele sublimi [...] sono come un primo,  delizioso abbozzo di vita».                                Marcel Proust.</vt:lpstr>
      <vt:lpstr>Parigi. Musée de l’Orangérie.</vt:lpstr>
      <vt:lpstr>Parigi, Orangérie. Sala delle Ninfee di Monet.</vt:lpstr>
      <vt:lpstr>Parigi, Orangérie. Visitatori nella Sala delle Ninfee di Monet.</vt:lpstr>
      <vt:lpstr>Giverny, Normandia. La tomba di Claude Monet</vt:lpstr>
      <vt:lpstr>La lapide.</vt:lpstr>
      <vt:lpstr>Pierre-Auguste Renoir. Ritratto di Claude Monet. Olio su tela, 85×60,5 cm, 1875, Musée d'Orsay, Paris.</vt:lpstr>
      <vt:lpstr>Claude Monet. Terrazza a Sainte-Adresse.  Olio su tela, 98.1×129.9 cm, 1866-’67, New York, Metropolitan Museum of Art.</vt:lpstr>
      <vt:lpstr>Claude Monet. Signora in giardino. Olio su tela, 82,3× 101,5 cm 1867, Hermitage, San Pietroburgo</vt:lpstr>
      <vt:lpstr>  Claude Monet. Bain à la Grenouillère. Olio su tela, 74,6×99,7 cm, 1869, Metropolitan Museum of Art, New York. </vt:lpstr>
      <vt:lpstr>Claude Monet. La gazza.  Olio su tela, 89×130 cm, 1868-1869, Musée d'Orsay, Paris.</vt:lpstr>
      <vt:lpstr>Claude Monet. Boulevard des Capucines.  Olio su tela, 80,3x60,3 cm,1873-’74, Nelson-Atkins Museum of Art, Kansas City, Stati Uniti. </vt:lpstr>
      <vt:lpstr>Claude Monet. La gare de Saint-Lazare. Olio su tela, 75x104cm, 1877, Musée d’Orsay, Paris</vt:lpstr>
      <vt:lpstr>Claude Monet. Veduta di Rouelles  Olio su tela, 46×65 cm, 1890, Kiev, Museo Bogdan e Varvara Chanenko</vt:lpstr>
      <vt:lpstr>Claude Monet.  Natura morta.  Olio su tela, 101x81cm, Metropolitan Museum  New York.</vt:lpstr>
      <vt:lpstr>GRAZIE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UTE Cardinal Colombo – MI Giovedì, 12 dicembre 2019 </dc:title>
  <dc:creator>Utente di Microsoft Office</dc:creator>
  <cp:lastModifiedBy>Microsoft Office User</cp:lastModifiedBy>
  <cp:revision>245</cp:revision>
  <cp:lastPrinted>1601-01-01T00:00:00Z</cp:lastPrinted>
  <dcterms:created xsi:type="dcterms:W3CDTF">2019-12-08T15:27:53Z</dcterms:created>
  <dcterms:modified xsi:type="dcterms:W3CDTF">2022-05-12T05:11:05Z</dcterms:modified>
</cp:coreProperties>
</file>