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7"/>
  </p:notesMasterIdLst>
  <p:sldIdLst>
    <p:sldId id="256" r:id="rId2"/>
    <p:sldId id="615" r:id="rId3"/>
    <p:sldId id="707" r:id="rId4"/>
    <p:sldId id="708" r:id="rId5"/>
    <p:sldId id="658" r:id="rId6"/>
    <p:sldId id="618" r:id="rId7"/>
    <p:sldId id="481" r:id="rId8"/>
    <p:sldId id="620" r:id="rId9"/>
    <p:sldId id="619" r:id="rId10"/>
    <p:sldId id="622" r:id="rId11"/>
    <p:sldId id="479" r:id="rId12"/>
    <p:sldId id="714" r:id="rId13"/>
    <p:sldId id="542" r:id="rId14"/>
    <p:sldId id="639" r:id="rId15"/>
    <p:sldId id="710" r:id="rId16"/>
    <p:sldId id="628" r:id="rId17"/>
    <p:sldId id="711" r:id="rId18"/>
    <p:sldId id="709" r:id="rId19"/>
    <p:sldId id="629" r:id="rId20"/>
    <p:sldId id="627" r:id="rId21"/>
    <p:sldId id="635" r:id="rId22"/>
    <p:sldId id="517" r:id="rId23"/>
    <p:sldId id="623" r:id="rId24"/>
    <p:sldId id="548" r:id="rId25"/>
    <p:sldId id="590" r:id="rId26"/>
    <p:sldId id="723" r:id="rId27"/>
    <p:sldId id="632" r:id="rId28"/>
    <p:sldId id="633" r:id="rId29"/>
    <p:sldId id="634" r:id="rId30"/>
    <p:sldId id="638" r:id="rId31"/>
    <p:sldId id="259" r:id="rId32"/>
    <p:sldId id="522" r:id="rId33"/>
    <p:sldId id="637" r:id="rId34"/>
    <p:sldId id="591" r:id="rId35"/>
    <p:sldId id="734" r:id="rId36"/>
    <p:sldId id="713" r:id="rId37"/>
    <p:sldId id="555" r:id="rId38"/>
    <p:sldId id="631" r:id="rId39"/>
    <p:sldId id="600" r:id="rId40"/>
    <p:sldId id="601" r:id="rId41"/>
    <p:sldId id="724" r:id="rId42"/>
    <p:sldId id="715" r:id="rId43"/>
    <p:sldId id="655" r:id="rId44"/>
    <p:sldId id="603" r:id="rId45"/>
    <p:sldId id="733" r:id="rId46"/>
    <p:sldId id="656" r:id="rId47"/>
    <p:sldId id="726" r:id="rId48"/>
    <p:sldId id="735" r:id="rId49"/>
    <p:sldId id="716" r:id="rId50"/>
    <p:sldId id="604" r:id="rId51"/>
    <p:sldId id="736" r:id="rId52"/>
    <p:sldId id="721" r:id="rId53"/>
    <p:sldId id="722" r:id="rId54"/>
    <p:sldId id="730" r:id="rId55"/>
    <p:sldId id="731" r:id="rId56"/>
    <p:sldId id="717" r:id="rId57"/>
    <p:sldId id="737" r:id="rId58"/>
    <p:sldId id="559" r:id="rId59"/>
    <p:sldId id="663" r:id="rId60"/>
    <p:sldId id="560" r:id="rId61"/>
    <p:sldId id="718" r:id="rId62"/>
    <p:sldId id="738" r:id="rId63"/>
    <p:sldId id="739" r:id="rId64"/>
    <p:sldId id="642" r:id="rId65"/>
    <p:sldId id="740" r:id="rId66"/>
    <p:sldId id="643" r:id="rId67"/>
    <p:sldId id="657" r:id="rId68"/>
    <p:sldId id="644" r:id="rId69"/>
    <p:sldId id="665" r:id="rId70"/>
    <p:sldId id="647" r:id="rId71"/>
    <p:sldId id="648" r:id="rId72"/>
    <p:sldId id="727" r:id="rId73"/>
    <p:sldId id="719" r:id="rId74"/>
    <p:sldId id="720" r:id="rId75"/>
    <p:sldId id="436" r:id="rId76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9121E"/>
    <a:srgbClr val="9A5B00"/>
    <a:srgbClr val="9A152F"/>
    <a:srgbClr val="C05B00"/>
    <a:srgbClr val="C99700"/>
    <a:srgbClr val="634100"/>
    <a:srgbClr val="FFDE00"/>
    <a:srgbClr val="FFC700"/>
    <a:srgbClr val="C40000"/>
    <a:srgbClr val="0098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45"/>
    <p:restoredTop sz="50000"/>
  </p:normalViewPr>
  <p:slideViewPr>
    <p:cSldViewPr>
      <p:cViewPr varScale="1">
        <p:scale>
          <a:sx n="97" d="100"/>
          <a:sy n="97" d="100"/>
        </p:scale>
        <p:origin x="216" y="40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7" name="AutoShape 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8" name="AutoShape 1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9" name="AutoShape 1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0" name="AutoShape 1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1" name="AutoShape 1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2" name="AutoShape 1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3" name="AutoShape 1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4" name="AutoShape 1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5" name="AutoShape 1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6" name="AutoShape 1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7" name="AutoShape 1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8" name="AutoShape 2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9" name="AutoShape 2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0" name="AutoShape 2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1" name="AutoShape 2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2" name="AutoShape 2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3" name="AutoShape 2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4" name="AutoShape 2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5" name="AutoShape 2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6" name="AutoShape 2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7" name="AutoShape 2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8" name="AutoShape 3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9" name="AutoShape 3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0" name="AutoShape 3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1" name="AutoShape 3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2" name="AutoShape 3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3" name="AutoShape 3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4" name="AutoShape 3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5" name="AutoShape 3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6" name="AutoShape 3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7" name="AutoShape 3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8" name="AutoShape 4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9" name="AutoShape 4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0" name="AutoShape 4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1" name="AutoShape 4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2" name="AutoShape 4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3" name="AutoShape 4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4" name="AutoShape 4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5" name="AutoShape 4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6" name="AutoShape 4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7" name="AutoShape 4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8" name="AutoShape 5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9" name="AutoShape 5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0" name="AutoShape 5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1" name="AutoShape 5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2" name="AutoShape 5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3" name="AutoShape 5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4" name="AutoShape 5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5" name="AutoShape 5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6" name="AutoShape 5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7" name="Rectangle 59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6713"/>
            <a:ext cx="11706225" cy="1239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08" name="Rectangle 60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392738" cy="402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21160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11300" y="-11796713"/>
            <a:ext cx="16533813" cy="124015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03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394325" cy="40227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673454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11300" y="-11796713"/>
            <a:ext cx="16533813" cy="124015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34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394325" cy="40227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7451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2FAB655-9CAD-AF45-8241-9DE76063C10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28797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0A0BF20-594C-F644-B55A-3A19BFBEBA0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4634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59550" y="128588"/>
            <a:ext cx="2033588" cy="5903912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5949950" cy="5903912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AAE6731-4C57-384E-A906-BCA107A0D95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5294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CDE883A-5A8C-444E-8595-C4438413C84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28964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D015200-09B4-8440-BCEC-725053F781F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89374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90975" cy="44323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00575" y="1600200"/>
            <a:ext cx="3992563" cy="44323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626CB32-32A5-7649-BC69-7243AFE46DB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966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26BD7C7-FFC6-0E4D-A4C5-7D48E0947B8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5399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EFF5648-AEC7-5C4A-8812-3C07A044906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2976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7E15C66-A26B-F342-80F4-C59735B2B58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05713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C30FA44-AA31-0647-9A92-63B6B98A049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50809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996666E-C024-D741-8B15-BF9388EBED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27814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135938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35938" cy="443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039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it-IT" alt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01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039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fld id="{E0CA8541-11AF-064D-998C-02BE8F2C47DF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7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1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0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137525" cy="1140172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chemeClr val="accent6">
                    <a:lumMod val="40000"/>
                    <a:lumOff val="60000"/>
                  </a:schemeClr>
                </a:solidFill>
                <a:latin typeface="Chalkduster" charset="0"/>
              </a:rPr>
              <a:t>UTE – Università Cardinal Colombo - MI</a:t>
            </a:r>
            <a:br>
              <a:rPr lang="it-IT" altLang="it-IT" sz="2600" dirty="0">
                <a:solidFill>
                  <a:schemeClr val="accent6">
                    <a:lumMod val="40000"/>
                    <a:lumOff val="60000"/>
                  </a:schemeClr>
                </a:solidFill>
                <a:latin typeface="Chalkduster" charset="0"/>
              </a:rPr>
            </a:br>
            <a:r>
              <a:rPr lang="it-IT" altLang="it-IT" sz="2200" dirty="0">
                <a:solidFill>
                  <a:schemeClr val="accent6">
                    <a:lumMod val="40000"/>
                    <a:lumOff val="60000"/>
                  </a:schemeClr>
                </a:solidFill>
                <a:latin typeface="Chalkduster" charset="0"/>
              </a:rPr>
              <a:t>Giovedì, 13 ottobre 2022 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340768"/>
            <a:ext cx="4644008" cy="5517232"/>
          </a:xfrm>
          <a:ln/>
        </p:spPr>
        <p:txBody>
          <a:bodyPr/>
          <a:lstStyle/>
          <a:p>
            <a:pPr indent="-341313" algn="ct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4000" dirty="0">
              <a:solidFill>
                <a:srgbClr val="0000FF"/>
              </a:solidFill>
              <a:latin typeface="Chalkduster" charset="0"/>
            </a:endParaRPr>
          </a:p>
          <a:p>
            <a:pPr indent="-341313" algn="ct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4000" dirty="0">
                <a:solidFill>
                  <a:srgbClr val="0070FC"/>
                </a:solidFill>
                <a:latin typeface="Chalkduster" charset="0"/>
              </a:rPr>
              <a:t>IL MEDICO</a:t>
            </a:r>
          </a:p>
          <a:p>
            <a:pPr indent="-341313" algn="ct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4000" dirty="0">
                <a:solidFill>
                  <a:srgbClr val="0070FC"/>
                </a:solidFill>
                <a:latin typeface="Chalkduster" charset="0"/>
              </a:rPr>
              <a:t>CAMPANO</a:t>
            </a:r>
          </a:p>
          <a:p>
            <a:pPr indent="-341313" algn="ct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4000">
                <a:solidFill>
                  <a:srgbClr val="0070FC"/>
                </a:solidFill>
                <a:latin typeface="Chalkduster" charset="0"/>
              </a:rPr>
              <a:t>«DEI POVERI».</a:t>
            </a:r>
            <a:endParaRPr lang="it-IT" altLang="it-IT" sz="4000" i="1" dirty="0">
              <a:solidFill>
                <a:srgbClr val="0070FC"/>
              </a:solidFill>
              <a:latin typeface="Chalkduster" charset="0"/>
            </a:endParaRPr>
          </a:p>
          <a:p>
            <a:pPr indent="-341313" algn="ct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i="1" dirty="0">
                <a:solidFill>
                  <a:srgbClr val="FF0000"/>
                </a:solidFill>
                <a:latin typeface="Chalkduster" charset="0"/>
              </a:rPr>
              <a:t>	</a:t>
            </a:r>
          </a:p>
          <a:p>
            <a:pPr indent="-341313" algn="ct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4000" i="1" dirty="0">
                <a:solidFill>
                  <a:srgbClr val="0098C0"/>
                </a:solidFill>
                <a:latin typeface="Chalkduster" charset="0"/>
              </a:rPr>
              <a:t>Il dottor </a:t>
            </a:r>
          </a:p>
          <a:p>
            <a:pPr indent="-341313" algn="ct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4000" i="1" dirty="0">
                <a:solidFill>
                  <a:srgbClr val="0098C0"/>
                </a:solidFill>
                <a:latin typeface="Chalkduster" charset="0"/>
              </a:rPr>
              <a:t>Giuseppe</a:t>
            </a:r>
          </a:p>
          <a:p>
            <a:pPr indent="-341313" algn="ct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4000" i="1" dirty="0">
                <a:solidFill>
                  <a:srgbClr val="0098C0"/>
                </a:solidFill>
                <a:latin typeface="Chalkduster" charset="0"/>
              </a:rPr>
              <a:t>Moscati!</a:t>
            </a:r>
            <a:endParaRPr lang="it-IT" altLang="it-IT" sz="4000" i="1" dirty="0">
              <a:solidFill>
                <a:srgbClr val="0098C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F72580E-4F05-F840-8367-E1ECF6E0E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2204864"/>
            <a:ext cx="5472608" cy="465313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39F40782-A634-164D-BCAB-69C78BE2E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31" y="5907128"/>
            <a:ext cx="8135938" cy="936104"/>
          </a:xfrm>
        </p:spPr>
        <p:txBody>
          <a:bodyPr/>
          <a:lstStyle/>
          <a:p>
            <a:r>
              <a:rPr lang="it-IT" sz="1600" dirty="0">
                <a:solidFill>
                  <a:srgbClr val="7030A0"/>
                </a:solidFill>
              </a:rPr>
              <a:t>Cassino, Lazio meridionale.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13FDC37-B56C-4C4B-AA12-2DD501EE9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5637"/>
            <a:ext cx="9144000" cy="425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93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8FB2648E-ED80-FD48-BB13-FCD272643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77272"/>
            <a:ext cx="8135938" cy="980728"/>
          </a:xfrm>
        </p:spPr>
        <p:txBody>
          <a:bodyPr/>
          <a:lstStyle/>
          <a:p>
            <a:r>
              <a:rPr lang="it-IT" sz="1600" dirty="0">
                <a:solidFill>
                  <a:srgbClr val="C40000"/>
                </a:solidFill>
              </a:rPr>
              <a:t>Rosa De Luca, moglie di Francesco Moscati e madre di Giuseppe.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BD43FEE-2DE7-4D44-A25B-31E384614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692696"/>
            <a:ext cx="3888432" cy="532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97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9D88C7F-0C25-544C-A7C4-E279DF9BB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412776"/>
            <a:ext cx="7949168" cy="4466422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C4E0A143-A35A-4447-AE67-56BB5C61D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79198"/>
            <a:ext cx="8135938" cy="978802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Montaggio fotografico del dotto Moscati con i suoi genitori.</a:t>
            </a:r>
          </a:p>
        </p:txBody>
      </p:sp>
    </p:spTree>
    <p:extLst>
      <p:ext uri="{BB962C8B-B14F-4D97-AF65-F5344CB8AC3E}">
        <p14:creationId xmlns:p14="http://schemas.microsoft.com/office/powerpoint/2010/main" val="2059030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0340E4-3443-A34A-9020-DA23AD40A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21288"/>
            <a:ext cx="8135938" cy="836712"/>
          </a:xfrm>
        </p:spPr>
        <p:txBody>
          <a:bodyPr/>
          <a:lstStyle/>
          <a:p>
            <a:r>
              <a:rPr lang="it-IT" sz="1600" dirty="0">
                <a:solidFill>
                  <a:srgbClr val="C05B00"/>
                </a:solidFill>
              </a:rPr>
              <a:t>Veduta di Benevento.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BB00099-621D-664F-BFB3-C612C8DDA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736301"/>
            <a:ext cx="7560840" cy="533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954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FE94F0-3175-F940-B3B3-785CAF95E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165304"/>
            <a:ext cx="8135938" cy="692696"/>
          </a:xfrm>
        </p:spPr>
        <p:txBody>
          <a:bodyPr/>
          <a:lstStyle/>
          <a:p>
            <a:r>
              <a:rPr lang="it-IT" sz="1600" dirty="0">
                <a:solidFill>
                  <a:srgbClr val="C99700"/>
                </a:solidFill>
              </a:rPr>
              <a:t>Benevento. Palazzo Rotondi Andreotti, la casa natale di Giuseppe Moscati.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42312C8-9416-D147-96BF-383BDADD0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1400"/>
            <a:ext cx="9144000" cy="618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309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EE05519-3EBC-A74F-9DE1-97EC1AA9A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548"/>
            <a:ext cx="9144000" cy="629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910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F4548B-78D9-3745-8C3D-6D31DE7AC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802" y="5373216"/>
            <a:ext cx="2103336" cy="1484784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C99700"/>
                </a:solidFill>
              </a:rPr>
              <a:t>Atto di nascita di Giuseppe Moscati, anno 1880, Archivio Stato Civile </a:t>
            </a:r>
            <a:br>
              <a:rPr lang="it-IT" sz="1600" dirty="0">
                <a:solidFill>
                  <a:srgbClr val="C99700"/>
                </a:solidFill>
              </a:rPr>
            </a:br>
            <a:r>
              <a:rPr lang="it-IT" sz="1600" dirty="0">
                <a:solidFill>
                  <a:srgbClr val="C99700"/>
                </a:solidFill>
              </a:rPr>
              <a:t>del Comune </a:t>
            </a:r>
            <a:br>
              <a:rPr lang="it-IT" sz="1600" dirty="0">
                <a:solidFill>
                  <a:srgbClr val="C99700"/>
                </a:solidFill>
              </a:rPr>
            </a:br>
            <a:r>
              <a:rPr lang="it-IT" sz="1600" dirty="0">
                <a:solidFill>
                  <a:srgbClr val="C99700"/>
                </a:solidFill>
              </a:rPr>
              <a:t>di Benevento.</a:t>
            </a:r>
            <a:endParaRPr lang="it-IT" dirty="0">
              <a:solidFill>
                <a:srgbClr val="C9970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CE32229-9F23-A347-989E-A35E54325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" y="17658"/>
            <a:ext cx="64881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809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A0FEF3-70FD-574D-BBE6-138319891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2080" y="6237312"/>
            <a:ext cx="1944216" cy="620688"/>
          </a:xfrm>
        </p:spPr>
        <p:txBody>
          <a:bodyPr/>
          <a:lstStyle/>
          <a:p>
            <a:pPr algn="l"/>
            <a:r>
              <a:rPr lang="it-IT" sz="1600" dirty="0"/>
              <a:t>Giuseppe Moscati,</a:t>
            </a:r>
            <a:br>
              <a:rPr lang="it-IT" sz="1600" dirty="0"/>
            </a:br>
            <a:r>
              <a:rPr lang="it-IT" sz="1600" dirty="0"/>
              <a:t>bambino.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43E85DD-F5D1-984E-BB8C-196741EC8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0"/>
            <a:ext cx="32178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403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B6992E-4300-CE44-A5B5-CD85CAC77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09320"/>
            <a:ext cx="5698976" cy="548680"/>
          </a:xfrm>
        </p:spPr>
        <p:txBody>
          <a:bodyPr/>
          <a:lstStyle/>
          <a:p>
            <a:pPr algn="r"/>
            <a:br>
              <a:rPr lang="it-IT" sz="1600" dirty="0">
                <a:solidFill>
                  <a:srgbClr val="7030A0"/>
                </a:solidFill>
              </a:rPr>
            </a:br>
            <a:r>
              <a:rPr lang="it-IT" sz="1600" dirty="0">
                <a:solidFill>
                  <a:schemeClr val="tx1"/>
                </a:solidFill>
              </a:rPr>
              <a:t>…con la sorella Nina.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551C031-693E-6143-9340-094B14FE9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1340768"/>
            <a:ext cx="2915816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230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495C8C-C8AE-D646-8E19-BB13BC7FD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21288"/>
            <a:ext cx="8135938" cy="836712"/>
          </a:xfrm>
        </p:spPr>
        <p:txBody>
          <a:bodyPr/>
          <a:lstStyle/>
          <a:p>
            <a:r>
              <a:rPr lang="it-IT" sz="1600" dirty="0">
                <a:solidFill>
                  <a:srgbClr val="C05B00"/>
                </a:solidFill>
              </a:rPr>
              <a:t>Ancona. La parte vecchia con, in alto, il Duomo di San Ciriaco.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2DF356E-77C4-E149-8C38-C841C60E5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548680"/>
            <a:ext cx="7784734" cy="518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754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77FA8E5-01AD-0D44-9107-6AA7A4BE1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548680"/>
            <a:ext cx="5544616" cy="5483820"/>
          </a:xfrm>
        </p:spPr>
        <p:txBody>
          <a:bodyPr/>
          <a:lstStyle/>
          <a:p>
            <a:pPr algn="ctr"/>
            <a:r>
              <a:rPr lang="it-IT" sz="2400" dirty="0">
                <a:solidFill>
                  <a:srgbClr val="C00000"/>
                </a:solidFill>
              </a:rPr>
              <a:t>«Ama la verità; mostrati qual sei, </a:t>
            </a:r>
          </a:p>
          <a:p>
            <a:pPr algn="ctr"/>
            <a:r>
              <a:rPr lang="it-IT" sz="2400" dirty="0">
                <a:solidFill>
                  <a:srgbClr val="C00000"/>
                </a:solidFill>
              </a:rPr>
              <a:t>e senza infingimenti </a:t>
            </a:r>
          </a:p>
          <a:p>
            <a:pPr algn="ctr"/>
            <a:r>
              <a:rPr lang="it-IT" sz="2400" dirty="0">
                <a:solidFill>
                  <a:srgbClr val="C00000"/>
                </a:solidFill>
              </a:rPr>
              <a:t>e senza paure e senza riguardi. </a:t>
            </a:r>
          </a:p>
          <a:p>
            <a:pPr algn="ctr"/>
            <a:r>
              <a:rPr lang="it-IT" sz="2400" dirty="0">
                <a:solidFill>
                  <a:srgbClr val="C00000"/>
                </a:solidFill>
              </a:rPr>
              <a:t>E se la verità ti costa </a:t>
            </a:r>
          </a:p>
          <a:p>
            <a:pPr algn="ctr"/>
            <a:r>
              <a:rPr lang="it-IT" sz="2400" dirty="0">
                <a:solidFill>
                  <a:srgbClr val="C00000"/>
                </a:solidFill>
              </a:rPr>
              <a:t>la persecuzione, e tu accettala; </a:t>
            </a:r>
          </a:p>
          <a:p>
            <a:pPr algn="ctr"/>
            <a:r>
              <a:rPr lang="it-IT" sz="2400" dirty="0">
                <a:solidFill>
                  <a:srgbClr val="C00000"/>
                </a:solidFill>
              </a:rPr>
              <a:t>e se tormento, e tu sopportalo. </a:t>
            </a:r>
          </a:p>
          <a:p>
            <a:pPr algn="ctr"/>
            <a:r>
              <a:rPr lang="it-IT" sz="2400" dirty="0">
                <a:solidFill>
                  <a:srgbClr val="C00000"/>
                </a:solidFill>
              </a:rPr>
              <a:t>E se per la verità dovessi sacrificare </a:t>
            </a:r>
          </a:p>
          <a:p>
            <a:pPr algn="ctr"/>
            <a:r>
              <a:rPr lang="it-IT" sz="2400" dirty="0">
                <a:solidFill>
                  <a:srgbClr val="C00000"/>
                </a:solidFill>
              </a:rPr>
              <a:t>te stesso e la tua vita, </a:t>
            </a:r>
          </a:p>
          <a:p>
            <a:pPr algn="ctr"/>
            <a:r>
              <a:rPr lang="it-IT" sz="2400" dirty="0">
                <a:solidFill>
                  <a:srgbClr val="C00000"/>
                </a:solidFill>
              </a:rPr>
              <a:t>e tu sii forte nel sacrificio»</a:t>
            </a:r>
          </a:p>
          <a:p>
            <a:pPr algn="ctr"/>
            <a:r>
              <a:rPr lang="it-IT" sz="2400" dirty="0">
                <a:solidFill>
                  <a:srgbClr val="C00000"/>
                </a:solidFill>
              </a:rPr>
              <a:t>                        </a:t>
            </a:r>
            <a:r>
              <a:rPr lang="it-IT" sz="2400" i="1" dirty="0">
                <a:solidFill>
                  <a:srgbClr val="002060"/>
                </a:solidFill>
              </a:rPr>
              <a:t>Giuseppe Moscati,  </a:t>
            </a:r>
          </a:p>
          <a:p>
            <a:pPr algn="ctr"/>
            <a:r>
              <a:rPr lang="it-IT" sz="2400" i="1" dirty="0">
                <a:solidFill>
                  <a:srgbClr val="002060"/>
                </a:solidFill>
              </a:rPr>
              <a:t>17 ottobre 1922</a:t>
            </a:r>
          </a:p>
          <a:p>
            <a:endParaRPr lang="it-IT" sz="18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45F84CB-CAFD-D140-B549-B72EE615B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970" y="692696"/>
            <a:ext cx="3203848" cy="363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2051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1055E39B-B4CD-AF4A-8864-5B0070A4F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77272"/>
            <a:ext cx="8135938" cy="792088"/>
          </a:xfrm>
        </p:spPr>
        <p:txBody>
          <a:bodyPr/>
          <a:lstStyle/>
          <a:p>
            <a:r>
              <a:rPr lang="it-IT" sz="1600" dirty="0">
                <a:solidFill>
                  <a:srgbClr val="9A152F"/>
                </a:solidFill>
              </a:rPr>
              <a:t>Panorama di Napoli col famoso pino di Posillipo.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5221991-A535-5045-85EB-46B636240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47" y="1536124"/>
            <a:ext cx="8320924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009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00F900-107E-294C-BE4A-EA8A02637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05548"/>
            <a:ext cx="8135938" cy="735820"/>
          </a:xfrm>
        </p:spPr>
        <p:txBody>
          <a:bodyPr/>
          <a:lstStyle/>
          <a:p>
            <a:r>
              <a:rPr lang="it-IT" sz="1600" dirty="0">
                <a:solidFill>
                  <a:srgbClr val="9A152F"/>
                </a:solidFill>
              </a:rPr>
              <a:t>Panorama di Napoli in un acquerello.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8871AB6-3B59-9D4E-AF48-964C8383B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325028"/>
            <a:ext cx="7458996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3446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0B0E70F-10AF-1440-B7B2-B338E379C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052736"/>
            <a:ext cx="7935952" cy="4658647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799FF386-E536-CA4A-BC1B-1AE29DF98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77272"/>
            <a:ext cx="8135938" cy="864096"/>
          </a:xfrm>
        </p:spPr>
        <p:txBody>
          <a:bodyPr/>
          <a:lstStyle/>
          <a:p>
            <a:r>
              <a:rPr lang="it-IT" sz="1600" dirty="0">
                <a:solidFill>
                  <a:srgbClr val="9A152F"/>
                </a:solidFill>
              </a:rPr>
              <a:t>Il Beato Bartolo Longo.</a:t>
            </a:r>
          </a:p>
        </p:txBody>
      </p:sp>
    </p:spTree>
    <p:extLst>
      <p:ext uri="{BB962C8B-B14F-4D97-AF65-F5344CB8AC3E}">
        <p14:creationId xmlns:p14="http://schemas.microsoft.com/office/powerpoint/2010/main" val="17490201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4D3C04-F51C-FA4E-AC86-A3AA86323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21288"/>
            <a:ext cx="8135938" cy="836712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Il Santuario di Pompei fondato dal Beato Bartolo Longo.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BA68196-AD28-6F42-80BD-FC412E5DF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0"/>
            <a:ext cx="7560840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8745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F38A30-F4C2-4842-B609-049CFCB6B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064" y="6309320"/>
            <a:ext cx="3445074" cy="548680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La Beata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Caterina Volpicelli.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A23F068-9910-234D-BE55-91E0688F4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01" y="0"/>
            <a:ext cx="5038919" cy="6858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7265BF9-11E1-DC4F-A0C5-04B3A5E0F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7818" y="1124744"/>
            <a:ext cx="4116182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9592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4C1576-8F77-1449-B9C3-75EE61EAF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33256"/>
            <a:ext cx="8135938" cy="1124744"/>
          </a:xfrm>
        </p:spPr>
        <p:txBody>
          <a:bodyPr/>
          <a:lstStyle/>
          <a:p>
            <a:r>
              <a:rPr lang="it-IT" sz="1600" dirty="0">
                <a:solidFill>
                  <a:srgbClr val="59121E"/>
                </a:solidFill>
              </a:rPr>
              <a:t>Napoli. Istituto-Convitto Vittorio Emanuele in piazza Dante.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17AA222-2B9B-DE44-B59D-7393FC4CC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104900"/>
            <a:ext cx="76200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114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6909B3B-9276-3E41-B8ED-B62788CCE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358815"/>
            <a:ext cx="6120680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8285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ED2A82-2559-3C41-9812-143E8F3D1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159500"/>
            <a:ext cx="8135938" cy="698500"/>
          </a:xfrm>
        </p:spPr>
        <p:txBody>
          <a:bodyPr/>
          <a:lstStyle/>
          <a:p>
            <a:r>
              <a:rPr lang="it-IT" sz="1600" dirty="0"/>
              <a:t>Il giovane laureato Giuseppe Moscati.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56AAEE8-BA0B-6444-9BED-03B57D76C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764704"/>
            <a:ext cx="4680520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6432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07FD50-9006-CB41-AD0E-B8E1262EE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6021288"/>
            <a:ext cx="8135938" cy="980728"/>
          </a:xfrm>
        </p:spPr>
        <p:txBody>
          <a:bodyPr/>
          <a:lstStyle/>
          <a:p>
            <a:r>
              <a:rPr lang="it-IT" sz="1600" dirty="0">
                <a:solidFill>
                  <a:srgbClr val="9A5B00"/>
                </a:solidFill>
              </a:rPr>
              <a:t>Napoli. Ospedali Riuniti degli Incurabili.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954E350-1BDC-7E4C-AC08-932DF6C2F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66" y="1591570"/>
            <a:ext cx="8036094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1080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E0F4A2-2D9B-8F40-A8C9-195BE9E5B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3296"/>
            <a:ext cx="8135938" cy="764704"/>
          </a:xfrm>
        </p:spPr>
        <p:txBody>
          <a:bodyPr/>
          <a:lstStyle/>
          <a:p>
            <a:r>
              <a:rPr lang="it-IT" sz="1600" dirty="0">
                <a:solidFill>
                  <a:schemeClr val="bg2">
                    <a:lumMod val="75000"/>
                  </a:schemeClr>
                </a:solidFill>
              </a:rPr>
              <a:t>…lo scalone di ingresso</a:t>
            </a:r>
            <a:r>
              <a:rPr lang="it-IT" sz="1600" dirty="0"/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AFA4486-A824-2546-A8BE-309D0AD5D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116632"/>
            <a:ext cx="5040560" cy="607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24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DDB8AB-80C4-554C-AD79-1F1C1596B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05264"/>
            <a:ext cx="8135938" cy="1052736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La Conferenza di Parigi del 1919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151AC4B-4763-ED43-B7A5-CEB593FFE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40768"/>
            <a:ext cx="8232915" cy="446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3564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822FD4-24DA-A44B-AD82-2D7B8B59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6165304"/>
            <a:ext cx="7848872" cy="692696"/>
          </a:xfrm>
        </p:spPr>
        <p:txBody>
          <a:bodyPr/>
          <a:lstStyle/>
          <a:p>
            <a:r>
              <a:rPr lang="it-IT" sz="1600" dirty="0">
                <a:solidFill>
                  <a:srgbClr val="59121E"/>
                </a:solidFill>
              </a:rPr>
              <a:t>Torre del Greco. Sullo sfondo il Vesuvio.</a:t>
            </a:r>
            <a:r>
              <a:rPr lang="it-IT" dirty="0">
                <a:solidFill>
                  <a:srgbClr val="59121E"/>
                </a:solidFill>
              </a:rPr>
              <a:t>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AF45D33-2594-3D41-A320-B0D209129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554"/>
            <a:ext cx="9144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637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1115616" y="5949280"/>
            <a:ext cx="6504384" cy="536724"/>
          </a:xfrm>
        </p:spPr>
        <p:txBody>
          <a:bodyPr/>
          <a:lstStyle/>
          <a:p>
            <a:r>
              <a:rPr lang="it-IT" sz="1800" dirty="0">
                <a:solidFill>
                  <a:srgbClr val="002060"/>
                </a:solidFill>
              </a:rPr>
              <a:t>Napoli. Ospedale Domenico </a:t>
            </a:r>
            <a:r>
              <a:rPr lang="it-IT" sz="1800" dirty="0" err="1">
                <a:solidFill>
                  <a:srgbClr val="002060"/>
                </a:solidFill>
              </a:rPr>
              <a:t>Cotugno</a:t>
            </a:r>
            <a:r>
              <a:rPr lang="it-IT" sz="1800" dirty="0">
                <a:solidFill>
                  <a:srgbClr val="002060"/>
                </a:solidFill>
              </a:rPr>
              <a:t>.</a:t>
            </a:r>
            <a:br>
              <a:rPr lang="it-IT" sz="1600" dirty="0">
                <a:solidFill>
                  <a:srgbClr val="C00000"/>
                </a:solidFill>
              </a:rPr>
            </a:br>
            <a:endParaRPr lang="it-IT" sz="1400" dirty="0">
              <a:solidFill>
                <a:srgbClr val="900032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5F9C729-7B36-DA42-B1F2-8CB606BDD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052736"/>
            <a:ext cx="7348088" cy="461879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654B1D7-59C1-7448-97AC-94D135376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0"/>
            <a:ext cx="4714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1477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3CFE09-D63E-C94A-ABCE-83443E03B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01208"/>
            <a:ext cx="8135938" cy="1556792"/>
          </a:xfrm>
        </p:spPr>
        <p:txBody>
          <a:bodyPr/>
          <a:lstStyle/>
          <a:p>
            <a:r>
              <a:rPr lang="it-IT" sz="1600" dirty="0"/>
              <a:t>1911. L’epidemia di colera a Napoli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EBEBAB8-B300-1244-A615-577A7430D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052736"/>
            <a:ext cx="70866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987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D094F0-8043-8E4A-A897-771C1C790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6165304"/>
            <a:ext cx="4690864" cy="1052736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59121E"/>
                </a:solidFill>
              </a:rPr>
              <a:t>Antonio Cardarelli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92F3E79-47A0-5B42-9D15-EB8C4DD8A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1578064"/>
            <a:ext cx="3851920" cy="527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1678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3AE41C-F1A4-9742-BB8B-FF6769957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102534"/>
            <a:ext cx="8135938" cy="755466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Giuseppe Moscati, terzo da sinistra seduto, giovane docente tra i suoi primi studenti.</a:t>
            </a:r>
            <a:endParaRPr lang="it-IT" sz="16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9053423-E4D9-8B40-9232-91F56058E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9" y="-675456"/>
            <a:ext cx="9144000" cy="677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6615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054CCD-2C36-394D-9D6A-579E191EE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9280"/>
            <a:ext cx="8135938" cy="908720"/>
          </a:xfrm>
        </p:spPr>
        <p:txBody>
          <a:bodyPr/>
          <a:lstStyle/>
          <a:p>
            <a:r>
              <a:rPr lang="it-IT" sz="1600" dirty="0"/>
              <a:t>Cartolina da Vienna, 1922-1924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BD2650E-F376-7E45-B7E0-689518EB7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51" y="620688"/>
            <a:ext cx="7894210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5754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421436-D598-0442-B526-E22F6651E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1960" y="6021288"/>
            <a:ext cx="4176464" cy="836712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002060"/>
                </a:solidFill>
              </a:rPr>
              <a:t>Busto marmoreo a Gaetano </a:t>
            </a:r>
            <a:r>
              <a:rPr lang="it-IT" sz="1600" dirty="0" err="1">
                <a:solidFill>
                  <a:srgbClr val="002060"/>
                </a:solidFill>
              </a:rPr>
              <a:t>Rummo</a:t>
            </a:r>
            <a:r>
              <a:rPr lang="it-IT" sz="1600" dirty="0">
                <a:solidFill>
                  <a:srgbClr val="002060"/>
                </a:solidFill>
              </a:rPr>
              <a:t>,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nel giardino dell’Azienda Ospedaliera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di Benevento.</a:t>
            </a: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22C91AD-6DFD-904D-AC7D-5A6205532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23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59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365CD2-1AE3-5A40-8344-36A97EB81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9992" y="6093296"/>
            <a:ext cx="3384376" cy="764704"/>
          </a:xfrm>
        </p:spPr>
        <p:txBody>
          <a:bodyPr/>
          <a:lstStyle/>
          <a:p>
            <a:pPr algn="l"/>
            <a:r>
              <a:rPr lang="it-IT" sz="1600" b="1" dirty="0">
                <a:solidFill>
                  <a:srgbClr val="9A5B00"/>
                </a:solidFill>
              </a:rPr>
              <a:t>«La Riforma medica» </a:t>
            </a:r>
            <a:br>
              <a:rPr lang="it-IT" sz="1600" b="1" dirty="0">
                <a:solidFill>
                  <a:srgbClr val="9A5B00"/>
                </a:solidFill>
              </a:rPr>
            </a:br>
            <a:r>
              <a:rPr lang="it-IT" sz="1600" dirty="0">
                <a:solidFill>
                  <a:srgbClr val="9A5B00"/>
                </a:solidFill>
              </a:rPr>
              <a:t>fondata da Gaetano </a:t>
            </a:r>
            <a:r>
              <a:rPr lang="it-IT" sz="1600" dirty="0" err="1">
                <a:solidFill>
                  <a:srgbClr val="9A5B00"/>
                </a:solidFill>
              </a:rPr>
              <a:t>Rummo</a:t>
            </a:r>
            <a:r>
              <a:rPr lang="it-IT" sz="1600" dirty="0">
                <a:solidFill>
                  <a:srgbClr val="9A5B00"/>
                </a:solidFill>
              </a:rPr>
              <a:t>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0E77753-CA7F-764B-882C-15B114338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"/>
            <a:ext cx="4368800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3990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A6E753F-1221-4E4C-8CA3-A6217241F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196752"/>
            <a:ext cx="6336704" cy="539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8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1039F4-D754-3C42-8945-B7AC8ABDA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21288"/>
            <a:ext cx="8135938" cy="836712"/>
          </a:xfrm>
        </p:spPr>
        <p:txBody>
          <a:bodyPr/>
          <a:lstStyle/>
          <a:p>
            <a:r>
              <a:rPr lang="it-IT" sz="1800" dirty="0">
                <a:solidFill>
                  <a:srgbClr val="002060"/>
                </a:solidFill>
              </a:rPr>
              <a:t>I rappresentanti delle nazioni vincitrici.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8DA6CF2-B222-504B-ABD3-ABE276EB0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196752"/>
            <a:ext cx="7858390" cy="473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909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FA4715-ECE1-584F-A880-B30A71171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3968" y="6453336"/>
            <a:ext cx="4309170" cy="404664"/>
          </a:xfrm>
        </p:spPr>
        <p:txBody>
          <a:bodyPr/>
          <a:lstStyle/>
          <a:p>
            <a:pPr algn="l"/>
            <a:r>
              <a:rPr lang="it-IT" sz="1600" dirty="0"/>
              <a:t>Il dottor Giuseppe Moscati in divisa militare.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FC5BD93-5C06-774D-B0C0-94A96C979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9" y="-53930"/>
            <a:ext cx="41523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3084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2DC1BA4-B709-F34B-918D-EA759CC8D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548680"/>
            <a:ext cx="4680520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988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eppe Fiorello. Miniserie RAI. Intervista .mp4">
            <a:hlinkClick r:id="" action="ppaction://media"/>
            <a:extLst>
              <a:ext uri="{FF2B5EF4-FFF2-40B4-BE49-F238E27FC236}">
                <a16:creationId xmlns:a16="http://schemas.microsoft.com/office/drawing/2014/main" id="{F3F34F9B-4F65-D141-906A-0F66C9C550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61256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1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6BDC7C-014E-1445-8037-3AB64D902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32" y="6165304"/>
            <a:ext cx="3733106" cy="692696"/>
          </a:xfrm>
        </p:spPr>
        <p:txBody>
          <a:bodyPr/>
          <a:lstStyle/>
          <a:p>
            <a:pPr algn="l"/>
            <a:r>
              <a:rPr lang="it-IT" sz="1600" dirty="0"/>
              <a:t>Il padre della Biochimica Italiana Filippo Bottazzi, </a:t>
            </a:r>
            <a:br>
              <a:rPr lang="it-IT" sz="1600" dirty="0"/>
            </a:br>
            <a:r>
              <a:rPr lang="it-IT" sz="1600" dirty="0"/>
              <a:t>in una foto del 1904.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5E15B55-4358-9946-AAC5-956FC875E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728"/>
            <a:ext cx="4716016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787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>
            <a:extLst>
              <a:ext uri="{FF2B5EF4-FFF2-40B4-BE49-F238E27FC236}">
                <a16:creationId xmlns:a16="http://schemas.microsoft.com/office/drawing/2014/main" id="{E6C32815-5A29-7C4A-9CD1-B118D8C8D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5805264"/>
            <a:ext cx="8135938" cy="1045528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Napoli, 1919. Giuseppe Moscati Primario dell’Ospedale Incurabili.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F4DA740-F933-C347-98DD-A06AEFCFC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478" y="849488"/>
            <a:ext cx="6593522" cy="495577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40451F6-2462-5C45-B2A7-42738000C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5655" y="2060848"/>
            <a:ext cx="3307070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4440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D0FBA7-68B9-774F-B2FC-95185F07F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984" y="6021288"/>
            <a:ext cx="4165154" cy="805136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002060"/>
                </a:solidFill>
              </a:rPr>
              <a:t>Napoli. La lapide che ricorda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l’opera di Giuseppe Moscati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agli Ospedali Riuniti degli Incurabili</a:t>
            </a:r>
            <a:r>
              <a:rPr lang="it-IT" sz="1600" dirty="0"/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1C01974-8FD5-0B43-8B34-BEED5C227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6" y="1109957"/>
            <a:ext cx="4281834" cy="571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7996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3B7FAFB-DD76-9A48-BE3D-A7144AA02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132856"/>
            <a:ext cx="7586557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595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5B42311-F3DC-AA47-A44F-00C2F8817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50106"/>
            <a:ext cx="8503522" cy="620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7029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DA37709-5216-9B49-A03C-F605D2EB1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7767"/>
            <a:ext cx="9144000" cy="532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2424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eppe Fiorello, Miniserie 2a parte.mp4">
            <a:hlinkClick r:id="" action="ppaction://media"/>
            <a:extLst>
              <a:ext uri="{FF2B5EF4-FFF2-40B4-BE49-F238E27FC236}">
                <a16:creationId xmlns:a16="http://schemas.microsoft.com/office/drawing/2014/main" id="{2BEC7F18-6044-B448-ABE7-8091D8A080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0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E324F4-F648-464C-9521-DF214EFAC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33256"/>
            <a:ext cx="8135938" cy="1124744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Giacomo Balla</a:t>
            </a:r>
            <a:r>
              <a:rPr lang="it-IT" sz="1600" dirty="0"/>
              <a:t>. </a:t>
            </a:r>
            <a:r>
              <a:rPr lang="it-IT" sz="1600" dirty="0">
                <a:solidFill>
                  <a:srgbClr val="9A152F"/>
                </a:solidFill>
              </a:rPr>
              <a:t>La marcia su Roma</a:t>
            </a:r>
            <a:r>
              <a:rPr lang="it-IT" sz="1600" dirty="0"/>
              <a:t>, </a:t>
            </a:r>
            <a:r>
              <a:rPr lang="it-IT" sz="1600" dirty="0">
                <a:solidFill>
                  <a:srgbClr val="002060"/>
                </a:solidFill>
              </a:rPr>
              <a:t>22 ottobre 1922.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31909E4-0B7B-C94D-9334-6EC18D930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332656"/>
            <a:ext cx="6957413" cy="552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4376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C3EBA5D-7E77-9440-82BA-694D48BC9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196752"/>
            <a:ext cx="6606351" cy="463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7296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7CE0518-9244-CF44-B00B-F0348575A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980728"/>
            <a:ext cx="5195848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990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C4A96D0-B40C-C449-BB55-5C86535AA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6" y="0"/>
            <a:ext cx="4629441" cy="6858000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72CE0771-CA24-7E4C-ABA3-ABA689188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024" y="6381328"/>
            <a:ext cx="3805114" cy="476672"/>
          </a:xfrm>
        </p:spPr>
        <p:txBody>
          <a:bodyPr/>
          <a:lstStyle/>
          <a:p>
            <a:pPr algn="l"/>
            <a:r>
              <a:rPr lang="it-IT" sz="1800" dirty="0"/>
              <a:t>Vicende famiglia Moscati.</a:t>
            </a:r>
          </a:p>
        </p:txBody>
      </p:sp>
    </p:spTree>
    <p:extLst>
      <p:ext uri="{BB962C8B-B14F-4D97-AF65-F5344CB8AC3E}">
        <p14:creationId xmlns:p14="http://schemas.microsoft.com/office/powerpoint/2010/main" val="11091874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B70A0D6-1504-774E-9EDB-767B5CA63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405" y="1394266"/>
            <a:ext cx="7284979" cy="546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1581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3E6CF21-519A-CD43-9438-402695CDF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380844"/>
            <a:ext cx="7240681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9475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2FC26F8-7861-F342-9E0C-8686C72AE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343822"/>
            <a:ext cx="5077982" cy="651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3829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seppe Moscati. La lettera.mp4">
            <a:hlinkClick r:id="" action="ppaction://media"/>
            <a:extLst>
              <a:ext uri="{FF2B5EF4-FFF2-40B4-BE49-F238E27FC236}">
                <a16:creationId xmlns:a16="http://schemas.microsoft.com/office/drawing/2014/main" id="{96231537-6D68-984B-A200-8BEBE61A5F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0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90715F2-3AA4-4E4A-B7EB-7392CB320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980728"/>
            <a:ext cx="5195848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8178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D303399-E634-7F42-BEA0-447F6F9F5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836712"/>
            <a:ext cx="7416824" cy="506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933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02A66BA7-0C49-B64C-92E9-268524D02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937738"/>
            <a:ext cx="8151984" cy="592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562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80CDC8-0DCE-2745-9B76-2D9A1C628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9280"/>
            <a:ext cx="8363272" cy="883408"/>
          </a:xfrm>
        </p:spPr>
        <p:txBody>
          <a:bodyPr/>
          <a:lstStyle/>
          <a:p>
            <a:r>
              <a:rPr lang="it-IT" sz="1600" dirty="0"/>
              <a:t>Foto storica del La marcia su Roma.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94565F6-4A09-924D-9BC1-3A2B0E9D9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52736"/>
            <a:ext cx="8507288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319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593EB1-AD90-F442-B89E-56E472FA5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21288"/>
            <a:ext cx="8135938" cy="836712"/>
          </a:xfrm>
        </p:spPr>
        <p:txBody>
          <a:bodyPr/>
          <a:lstStyle/>
          <a:p>
            <a:r>
              <a:rPr lang="it-IT" sz="1600" dirty="0"/>
              <a:t>Napoli. Ingresso del Cimitero di Poggioreale.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BD61E0E-350F-9C44-A4A3-C3C9F01B5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561044"/>
            <a:ext cx="7289707" cy="546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3701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seppe Moscati. Una vita straordinaria.mp4">
            <a:hlinkClick r:id="" action="ppaction://media"/>
            <a:extLst>
              <a:ext uri="{FF2B5EF4-FFF2-40B4-BE49-F238E27FC236}">
                <a16:creationId xmlns:a16="http://schemas.microsoft.com/office/drawing/2014/main" id="{0E94AE5C-327D-0F41-AAAC-C80441EC8C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90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64F018-AE9E-624F-B233-31695673C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21288"/>
            <a:ext cx="8135938" cy="836712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Napoli. Facciata della Chiesa del Gesù Novo.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5958A2C-6080-2449-ACD4-B0D06619B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59" y="652669"/>
            <a:ext cx="8115656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501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D663AE-D0E1-A846-B4E4-35351EB25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05264"/>
            <a:ext cx="8135938" cy="1052736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Napoli. Interno della Chiesa del Gesù Novo. </a:t>
            </a:r>
            <a:endParaRPr lang="it-IT" sz="16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D3A7098-2461-7444-9957-1506C46F9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476672"/>
            <a:ext cx="6979015" cy="55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740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EB4FD6-C7AD-454C-9011-AB5D0709E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6021288"/>
            <a:ext cx="8712968" cy="836712"/>
          </a:xfrm>
        </p:spPr>
        <p:txBody>
          <a:bodyPr/>
          <a:lstStyle/>
          <a:p>
            <a:r>
              <a:rPr lang="it-IT" sz="1600" dirty="0"/>
              <a:t>L’urna di bronzo di Giuseppe Moscati, opera di Amedeo </a:t>
            </a:r>
            <a:r>
              <a:rPr lang="it-IT" sz="1600" dirty="0" err="1"/>
              <a:t>Garufi</a:t>
            </a:r>
            <a:r>
              <a:rPr lang="it-IT" sz="1600" dirty="0"/>
              <a:t>, nella Chiesa di Gesù Novo.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3331545-6515-2642-89FC-C4343D36E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66" y="1700808"/>
            <a:ext cx="7835659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628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DEBD14A-28D6-3142-A242-3BF72A737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0"/>
            <a:ext cx="5210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173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E89AB574-69E5-834A-8BAC-3783BCDB0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128" y="6021288"/>
            <a:ext cx="2869010" cy="836712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002060"/>
                </a:solidFill>
              </a:rPr>
              <a:t>Papa Paolo VI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beatifica Giuseppe Moscati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il 16 novembre 1975.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96751E5-2E7E-B14A-92AA-ED66DFBE1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507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3429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46E301-229A-FB4E-942D-863BC3944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21288"/>
            <a:ext cx="8135938" cy="836712"/>
          </a:xfrm>
        </p:spPr>
        <p:txBody>
          <a:bodyPr/>
          <a:lstStyle/>
          <a:p>
            <a:r>
              <a:rPr lang="it-IT" sz="1600" dirty="0">
                <a:solidFill>
                  <a:srgbClr val="C00000"/>
                </a:solidFill>
              </a:rPr>
              <a:t>25 ottobre 1987. Giovanni Paolo II proclama Santo Giuseppe Moscati.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039870F-E646-7B4A-B2EB-E1F28C59C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20987"/>
            <a:ext cx="7416824" cy="586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782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2ED8AF-DC8B-434F-83E0-C13500E79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1800" dirty="0">
                <a:solidFill>
                  <a:srgbClr val="FF0000"/>
                </a:solidFill>
              </a:rPr>
              <a:t>Le parole di Papa Giovanni Paolo II su Giuseppe Moscati Santo.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3934D5A-C44B-554C-A577-DD559CCFD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7944" y="1600200"/>
            <a:ext cx="4968552" cy="5257800"/>
          </a:xfrm>
        </p:spPr>
        <p:txBody>
          <a:bodyPr/>
          <a:lstStyle/>
          <a:p>
            <a:r>
              <a:rPr lang="it-IT" sz="1600" dirty="0">
                <a:solidFill>
                  <a:srgbClr val="9A152F"/>
                </a:solidFill>
              </a:rPr>
              <a:t>«Per indole e vocazione il Moscati fu innanzitutto e soprattutto il medico che cura: </a:t>
            </a:r>
          </a:p>
          <a:p>
            <a:r>
              <a:rPr lang="it-IT" sz="1600" dirty="0">
                <a:solidFill>
                  <a:srgbClr val="9A152F"/>
                </a:solidFill>
              </a:rPr>
              <a:t>il rispondere alle necessità degli uomini e alle loro sofferenze, fu per lui </a:t>
            </a:r>
          </a:p>
          <a:p>
            <a:r>
              <a:rPr lang="it-IT" sz="1600" dirty="0">
                <a:solidFill>
                  <a:srgbClr val="9A152F"/>
                </a:solidFill>
              </a:rPr>
              <a:t>un bisogno imperioso e imprescindibile. Il dolore di chi è malato giungeva a lui </a:t>
            </a:r>
          </a:p>
          <a:p>
            <a:r>
              <a:rPr lang="it-IT" sz="1600" dirty="0">
                <a:solidFill>
                  <a:srgbClr val="9A152F"/>
                </a:solidFill>
              </a:rPr>
              <a:t>come il grido di un fratello a cui un altro fratello, il medico, doveva accorrere </a:t>
            </a:r>
          </a:p>
          <a:p>
            <a:r>
              <a:rPr lang="it-IT" sz="1600" dirty="0">
                <a:solidFill>
                  <a:srgbClr val="9A152F"/>
                </a:solidFill>
              </a:rPr>
              <a:t>con l'ardore dell'amore. Il movente della sua attività come medico non fu dunque </a:t>
            </a:r>
          </a:p>
          <a:p>
            <a:r>
              <a:rPr lang="it-IT" sz="1600" dirty="0">
                <a:solidFill>
                  <a:srgbClr val="9A152F"/>
                </a:solidFill>
              </a:rPr>
              <a:t>il solo dovere professionale, ma la consapevolezza di essere stato posto da Dio </a:t>
            </a:r>
          </a:p>
          <a:p>
            <a:r>
              <a:rPr lang="it-IT" sz="1600" dirty="0">
                <a:solidFill>
                  <a:srgbClr val="9A152F"/>
                </a:solidFill>
              </a:rPr>
              <a:t>nel mondo per operare secondo i suoi piani, per apportare quindi, con amore, </a:t>
            </a:r>
          </a:p>
          <a:p>
            <a:r>
              <a:rPr lang="it-IT" sz="1600" dirty="0">
                <a:solidFill>
                  <a:srgbClr val="9A152F"/>
                </a:solidFill>
              </a:rPr>
              <a:t>il sollievo che la scienza medica offre nel lenire il dolore e ridare la salute.»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290A70D-5D95-4546-9E99-77ECED45C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385192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517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5392B7-449F-A544-808F-B6F851BFB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21288"/>
            <a:ext cx="8135938" cy="836712"/>
          </a:xfrm>
        </p:spPr>
        <p:txBody>
          <a:bodyPr/>
          <a:lstStyle/>
          <a:p>
            <a:r>
              <a:rPr lang="it-IT" sz="1600" dirty="0">
                <a:solidFill>
                  <a:srgbClr val="C99700"/>
                </a:solidFill>
              </a:rPr>
              <a:t>San Giuseppe Moscati.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D5865AC-C9D8-1B4D-9D2E-84D397805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61759"/>
            <a:ext cx="8400368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029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8E863896-CE01-FB42-A4E8-E476664C1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89240"/>
            <a:ext cx="8135938" cy="1268760"/>
          </a:xfrm>
        </p:spPr>
        <p:txBody>
          <a:bodyPr/>
          <a:lstStyle/>
          <a:p>
            <a:r>
              <a:rPr lang="it-IT" sz="1400" dirty="0">
                <a:solidFill>
                  <a:srgbClr val="900032"/>
                </a:solidFill>
              </a:rPr>
              <a:t>(Benevento, 25 luglio 1880 - Napoli, 12 aprile 1927, a 46 anni e 8 mesi)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E00D1B2-763C-234E-93BD-F40C88056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949" y="476672"/>
            <a:ext cx="3960440" cy="540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38246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'ultima paziente di San Giuseppe Moscati.mp4">
            <a:hlinkClick r:id="" action="ppaction://media"/>
            <a:extLst>
              <a:ext uri="{FF2B5EF4-FFF2-40B4-BE49-F238E27FC236}">
                <a16:creationId xmlns:a16="http://schemas.microsoft.com/office/drawing/2014/main" id="{1FC5ECDA-1FE6-924D-BBEB-2A240FB16F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64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1590F86-3811-7B4A-AE47-D6BEB4CCC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628800"/>
            <a:ext cx="7994137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193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777E135-206B-2A46-AF61-C0980DE42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1" y="771706"/>
            <a:ext cx="9144000" cy="609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2548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E382B2B-3DF8-714D-AF8C-60E2BE157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9928"/>
            <a:ext cx="9144000" cy="51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2706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D4C4A78-F682-5F48-99B1-26E4D77E6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0640" y="0"/>
            <a:ext cx="5143500" cy="6858000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8C22BD7F-BBCD-2B4A-9E0C-D1879601D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3296"/>
            <a:ext cx="3394720" cy="764704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2060"/>
                </a:solidFill>
              </a:rPr>
              <a:t>Pier Luigi </a:t>
            </a:r>
            <a:r>
              <a:rPr lang="it-IT" sz="1600" dirty="0" err="1">
                <a:solidFill>
                  <a:srgbClr val="002060"/>
                </a:solidFill>
              </a:rPr>
              <a:t>Spolesa</a:t>
            </a:r>
            <a:r>
              <a:rPr lang="it-IT" sz="1600" dirty="0">
                <a:solidFill>
                  <a:srgbClr val="002060"/>
                </a:solidFill>
              </a:rPr>
              <a:t>. </a:t>
            </a:r>
            <a:br>
              <a:rPr lang="it-IT" sz="1600" dirty="0"/>
            </a:br>
            <a:r>
              <a:rPr lang="it-IT" sz="1600" dirty="0">
                <a:solidFill>
                  <a:srgbClr val="C05B00"/>
                </a:solidFill>
              </a:rPr>
              <a:t>Statua in bronzo </a:t>
            </a:r>
            <a:br>
              <a:rPr lang="it-IT" sz="1600" dirty="0">
                <a:solidFill>
                  <a:srgbClr val="C05B00"/>
                </a:solidFill>
              </a:rPr>
            </a:br>
            <a:r>
              <a:rPr lang="it-IT" sz="1600" dirty="0">
                <a:solidFill>
                  <a:srgbClr val="C05B00"/>
                </a:solidFill>
              </a:rPr>
              <a:t>di San Giuseppe Moscati.</a:t>
            </a:r>
          </a:p>
        </p:txBody>
      </p:sp>
    </p:spTree>
    <p:extLst>
      <p:ext uri="{BB962C8B-B14F-4D97-AF65-F5344CB8AC3E}">
        <p14:creationId xmlns:p14="http://schemas.microsoft.com/office/powerpoint/2010/main" val="228170118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7200" dirty="0">
                <a:solidFill>
                  <a:srgbClr val="0070C0"/>
                </a:solidFill>
                <a:latin typeface="Chalkduster" panose="03050602040202020205" pitchFamily="66" charset="77"/>
              </a:rPr>
              <a:t>GRAZIE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8616753-358E-844C-ABFD-01045E921B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chemeClr val="accent6">
                    <a:lumMod val="40000"/>
                    <a:lumOff val="60000"/>
                  </a:schemeClr>
                </a:solidFill>
                <a:latin typeface="Chalkduster" panose="03050602040202020205" pitchFamily="66" charset="77"/>
              </a:rPr>
              <a:t>Alla prossima</a:t>
            </a:r>
          </a:p>
          <a:p>
            <a:pPr algn="ctr"/>
            <a:r>
              <a:rPr lang="it-IT" dirty="0">
                <a:solidFill>
                  <a:schemeClr val="accent6">
                    <a:lumMod val="40000"/>
                    <a:lumOff val="60000"/>
                  </a:schemeClr>
                </a:solidFill>
                <a:latin typeface="Chalkduster" panose="03050602040202020205" pitchFamily="66" charset="77"/>
              </a:rPr>
              <a:t>20 ottobre 2022. </a:t>
            </a:r>
          </a:p>
          <a:p>
            <a:pPr algn="ctr"/>
            <a:endParaRPr lang="it-IT" dirty="0">
              <a:latin typeface="Chalkduster" panose="03050602040202020205" pitchFamily="66" charset="77"/>
            </a:endParaRPr>
          </a:p>
          <a:p>
            <a:pPr algn="ctr"/>
            <a:r>
              <a:rPr lang="it-IT" sz="3600" dirty="0">
                <a:solidFill>
                  <a:srgbClr val="C00000"/>
                </a:solidFill>
                <a:latin typeface="Chalkduster" panose="03050602040202020205" pitchFamily="66" charset="77"/>
              </a:rPr>
              <a:t>TEOLOGO, FISOSOFO, BIBLISTA</a:t>
            </a:r>
          </a:p>
          <a:p>
            <a:pPr algn="ctr"/>
            <a:r>
              <a:rPr lang="it-IT" sz="3600" dirty="0">
                <a:solidFill>
                  <a:srgbClr val="C00000"/>
                </a:solidFill>
                <a:latin typeface="Chalkduster" panose="03050602040202020205" pitchFamily="66" charset="77"/>
              </a:rPr>
              <a:t> </a:t>
            </a:r>
          </a:p>
          <a:p>
            <a:pPr algn="ctr"/>
            <a:r>
              <a:rPr lang="it-IT" sz="4000" i="1" dirty="0">
                <a:solidFill>
                  <a:srgbClr val="FF0000"/>
                </a:solidFill>
                <a:latin typeface="Chalkduster" panose="03050602040202020205" pitchFamily="66" charset="77"/>
              </a:rPr>
              <a:t>Il dottor Albert Schweitzer.</a:t>
            </a:r>
            <a:br>
              <a:rPr lang="it-IT" i="1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1156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65359A-02D2-334C-902A-7E763637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05264"/>
            <a:ext cx="8135938" cy="1052736"/>
          </a:xfrm>
        </p:spPr>
        <p:txBody>
          <a:bodyPr/>
          <a:lstStyle/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Santa Lucia di Serino (AV). Panorama.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3C9A6FB-38B8-0D41-AD35-B0FBA01C2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728"/>
            <a:ext cx="9144000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767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E7C32F-C67C-7142-BC8D-DC6F26BEF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21288"/>
            <a:ext cx="8135938" cy="836712"/>
          </a:xfrm>
        </p:spPr>
        <p:txBody>
          <a:bodyPr/>
          <a:lstStyle/>
          <a:p>
            <a:r>
              <a:rPr lang="it-IT" sz="1600" dirty="0"/>
              <a:t>Il padre, Francesco Moscati, laureato in legge.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F87514E-3D1A-6C4D-9001-50DC41D0C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5003" y="1503509"/>
            <a:ext cx="3000332" cy="450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70877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it-IT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it-IT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Enrico Berlinguer. Il "comunismo dal volto umano"</Template>
  <TotalTime>3515</TotalTime>
  <Words>602</Words>
  <Application>Microsoft Macintosh PowerPoint</Application>
  <PresentationFormat>Presentazione su schermo (4:3)</PresentationFormat>
  <Paragraphs>82</Paragraphs>
  <Slides>75</Slides>
  <Notes>2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75</vt:i4>
      </vt:variant>
    </vt:vector>
  </HeadingPairs>
  <TitlesOfParts>
    <vt:vector size="80" baseType="lpstr">
      <vt:lpstr>Arial Unicode MS</vt:lpstr>
      <vt:lpstr>Arial</vt:lpstr>
      <vt:lpstr>Chalkduster</vt:lpstr>
      <vt:lpstr>Times New Roman</vt:lpstr>
      <vt:lpstr>Tema di Office</vt:lpstr>
      <vt:lpstr>UTE – Università Cardinal Colombo - MI Giovedì, 13 ottobre 2022 </vt:lpstr>
      <vt:lpstr>Presentazione standard di PowerPoint</vt:lpstr>
      <vt:lpstr>La Conferenza di Parigi del 1919</vt:lpstr>
      <vt:lpstr>I rappresentanti delle nazioni vincitrici.</vt:lpstr>
      <vt:lpstr>Giacomo Balla. La marcia su Roma, 22 ottobre 1922.</vt:lpstr>
      <vt:lpstr>Foto storica del La marcia su Roma.</vt:lpstr>
      <vt:lpstr>(Benevento, 25 luglio 1880 - Napoli, 12 aprile 1927, a 46 anni e 8 mesi)</vt:lpstr>
      <vt:lpstr>Santa Lucia di Serino (AV). Panorama.</vt:lpstr>
      <vt:lpstr>Il padre, Francesco Moscati, laureato in legge.</vt:lpstr>
      <vt:lpstr>Cassino, Lazio meridionale.</vt:lpstr>
      <vt:lpstr>Rosa De Luca, moglie di Francesco Moscati e madre di Giuseppe.</vt:lpstr>
      <vt:lpstr>Montaggio fotografico del dotto Moscati con i suoi genitori.</vt:lpstr>
      <vt:lpstr>Veduta di Benevento.</vt:lpstr>
      <vt:lpstr>Benevento. Palazzo Rotondi Andreotti, la casa natale di Giuseppe Moscati.</vt:lpstr>
      <vt:lpstr>Presentazione standard di PowerPoint</vt:lpstr>
      <vt:lpstr>Atto di nascita di Giuseppe Moscati, anno 1880, Archivio Stato Civile  del Comune  di Benevento.</vt:lpstr>
      <vt:lpstr>Giuseppe Moscati, bambino.</vt:lpstr>
      <vt:lpstr> …con la sorella Nina.</vt:lpstr>
      <vt:lpstr>Ancona. La parte vecchia con, in alto, il Duomo di San Ciriaco.</vt:lpstr>
      <vt:lpstr>Panorama di Napoli col famoso pino di Posillipo.</vt:lpstr>
      <vt:lpstr>Panorama di Napoli in un acquerello.</vt:lpstr>
      <vt:lpstr>Il Beato Bartolo Longo.</vt:lpstr>
      <vt:lpstr>Il Santuario di Pompei fondato dal Beato Bartolo Longo.</vt:lpstr>
      <vt:lpstr>La Beata Caterina Volpicelli.</vt:lpstr>
      <vt:lpstr>Napoli. Istituto-Convitto Vittorio Emanuele in piazza Dante.</vt:lpstr>
      <vt:lpstr>Presentazione standard di PowerPoint</vt:lpstr>
      <vt:lpstr>Il giovane laureato Giuseppe Moscati.</vt:lpstr>
      <vt:lpstr>Napoli. Ospedali Riuniti degli Incurabili.</vt:lpstr>
      <vt:lpstr>…lo scalone di ingresso.</vt:lpstr>
      <vt:lpstr>Torre del Greco. Sullo sfondo il Vesuvio. </vt:lpstr>
      <vt:lpstr>Napoli. Ospedale Domenico Cotugno. </vt:lpstr>
      <vt:lpstr>Presentazione standard di PowerPoint</vt:lpstr>
      <vt:lpstr>1911. L’epidemia di colera a Napoli</vt:lpstr>
      <vt:lpstr>Antonio Cardarelli</vt:lpstr>
      <vt:lpstr>Giuseppe Moscati, terzo da sinistra seduto, giovane docente tra i suoi primi studenti.</vt:lpstr>
      <vt:lpstr>Cartolina da Vienna, 1922-1924</vt:lpstr>
      <vt:lpstr>Busto marmoreo a Gaetano Rummo,  nel giardino dell’Azienda Ospedaliera  di Benevento.</vt:lpstr>
      <vt:lpstr>«La Riforma medica»  fondata da Gaetano Rummo.</vt:lpstr>
      <vt:lpstr>Presentazione standard di PowerPoint</vt:lpstr>
      <vt:lpstr>Il dottor Giuseppe Moscati in divisa militare.</vt:lpstr>
      <vt:lpstr>Presentazione standard di PowerPoint</vt:lpstr>
      <vt:lpstr>Presentazione standard di PowerPoint</vt:lpstr>
      <vt:lpstr>Il padre della Biochimica Italiana Filippo Bottazzi,  in una foto del 1904.</vt:lpstr>
      <vt:lpstr>Napoli, 1919. Giuseppe Moscati Primario dell’Ospedale Incurabili.</vt:lpstr>
      <vt:lpstr>Napoli. La lapide che ricorda  l’opera di Giuseppe Moscati  agli Ospedali Riuniti degli Incurabili.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Vicende famiglia Moscati.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Napoli. Ingresso del Cimitero di Poggioreale.</vt:lpstr>
      <vt:lpstr>Presentazione standard di PowerPoint</vt:lpstr>
      <vt:lpstr>Napoli. Facciata della Chiesa del Gesù Novo. </vt:lpstr>
      <vt:lpstr>Napoli. Interno della Chiesa del Gesù Novo. </vt:lpstr>
      <vt:lpstr>L’urna di bronzo di Giuseppe Moscati, opera di Amedeo Garufi, nella Chiesa di Gesù Novo.</vt:lpstr>
      <vt:lpstr>Presentazione standard di PowerPoint</vt:lpstr>
      <vt:lpstr>Papa Paolo VI beatifica Giuseppe Moscati il 16 novembre 1975.</vt:lpstr>
      <vt:lpstr>25 ottobre 1987. Giovanni Paolo II proclama Santo Giuseppe Moscati.</vt:lpstr>
      <vt:lpstr>Le parole di Papa Giovanni Paolo II su Giuseppe Moscati Santo.</vt:lpstr>
      <vt:lpstr>San Giuseppe Moscati.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Pier Luigi Spolesa.  Statua in bronzo  di San Giuseppe Moscati.</vt:lpstr>
      <vt:lpstr>GRAZIE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UTE Cardinal Colombo – MI Giovedì, 12 dicembre 2019 </dc:title>
  <dc:creator>Utente di Microsoft Office</dc:creator>
  <cp:lastModifiedBy>Microsoft Office User</cp:lastModifiedBy>
  <cp:revision>409</cp:revision>
  <cp:lastPrinted>1601-01-01T00:00:00Z</cp:lastPrinted>
  <dcterms:created xsi:type="dcterms:W3CDTF">2019-12-08T15:27:53Z</dcterms:created>
  <dcterms:modified xsi:type="dcterms:W3CDTF">2022-09-21T15:46:17Z</dcterms:modified>
</cp:coreProperties>
</file>