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778" r:id="rId3"/>
    <p:sldId id="779" r:id="rId4"/>
    <p:sldId id="780" r:id="rId5"/>
    <p:sldId id="781" r:id="rId6"/>
    <p:sldId id="782" r:id="rId7"/>
    <p:sldId id="783" r:id="rId8"/>
    <p:sldId id="784" r:id="rId9"/>
    <p:sldId id="711" r:id="rId10"/>
    <p:sldId id="715" r:id="rId11"/>
    <p:sldId id="709" r:id="rId12"/>
    <p:sldId id="775" r:id="rId13"/>
    <p:sldId id="776" r:id="rId14"/>
    <p:sldId id="710" r:id="rId15"/>
    <p:sldId id="756" r:id="rId16"/>
    <p:sldId id="777" r:id="rId17"/>
    <p:sldId id="706" r:id="rId18"/>
    <p:sldId id="658" r:id="rId19"/>
    <p:sldId id="481" r:id="rId20"/>
    <p:sldId id="717" r:id="rId21"/>
    <p:sldId id="718" r:id="rId22"/>
    <p:sldId id="719" r:id="rId23"/>
    <p:sldId id="720" r:id="rId24"/>
    <p:sldId id="620" r:id="rId25"/>
    <p:sldId id="722" r:id="rId26"/>
    <p:sldId id="724" r:id="rId27"/>
    <p:sldId id="725" r:id="rId28"/>
    <p:sldId id="622" r:id="rId29"/>
    <p:sldId id="726" r:id="rId30"/>
    <p:sldId id="727" r:id="rId31"/>
    <p:sldId id="635" r:id="rId32"/>
    <p:sldId id="517" r:id="rId33"/>
    <p:sldId id="728" r:id="rId34"/>
    <p:sldId id="731" r:id="rId35"/>
    <p:sldId id="729" r:id="rId36"/>
    <p:sldId id="788" r:id="rId37"/>
    <p:sldId id="732" r:id="rId38"/>
    <p:sldId id="623" r:id="rId39"/>
    <p:sldId id="785" r:id="rId40"/>
    <p:sldId id="739" r:id="rId41"/>
    <p:sldId id="790" r:id="rId42"/>
    <p:sldId id="786" r:id="rId43"/>
    <p:sldId id="758" r:id="rId44"/>
    <p:sldId id="736" r:id="rId45"/>
    <p:sldId id="757" r:id="rId46"/>
    <p:sldId id="734" r:id="rId47"/>
    <p:sldId id="787" r:id="rId48"/>
    <p:sldId id="735" r:id="rId49"/>
    <p:sldId id="748" r:id="rId50"/>
    <p:sldId id="737" r:id="rId51"/>
    <p:sldId id="738" r:id="rId52"/>
    <p:sldId id="590" r:id="rId53"/>
    <p:sldId id="632" r:id="rId54"/>
    <p:sldId id="764" r:id="rId55"/>
    <p:sldId id="740" r:id="rId56"/>
    <p:sldId id="755" r:id="rId57"/>
    <p:sldId id="741" r:id="rId58"/>
    <p:sldId id="742" r:id="rId59"/>
    <p:sldId id="743" r:id="rId60"/>
    <p:sldId id="789" r:id="rId61"/>
    <p:sldId id="744" r:id="rId62"/>
    <p:sldId id="745" r:id="rId63"/>
    <p:sldId id="746" r:id="rId64"/>
    <p:sldId id="747" r:id="rId65"/>
    <p:sldId id="749" r:id="rId66"/>
    <p:sldId id="771" r:id="rId67"/>
    <p:sldId id="767" r:id="rId68"/>
    <p:sldId id="765" r:id="rId69"/>
    <p:sldId id="766" r:id="rId70"/>
    <p:sldId id="751" r:id="rId71"/>
    <p:sldId id="752" r:id="rId72"/>
    <p:sldId id="773" r:id="rId73"/>
    <p:sldId id="716" r:id="rId74"/>
    <p:sldId id="769" r:id="rId75"/>
    <p:sldId id="633" r:id="rId76"/>
    <p:sldId id="634" r:id="rId77"/>
    <p:sldId id="768" r:id="rId78"/>
    <p:sldId id="761" r:id="rId79"/>
    <p:sldId id="762" r:id="rId80"/>
    <p:sldId id="770" r:id="rId81"/>
    <p:sldId id="772" r:id="rId82"/>
    <p:sldId id="760" r:id="rId83"/>
    <p:sldId id="436" r:id="rId8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5B00"/>
    <a:srgbClr val="634100"/>
    <a:srgbClr val="673413"/>
    <a:srgbClr val="076BF8"/>
    <a:srgbClr val="0098C0"/>
    <a:srgbClr val="9A152F"/>
    <a:srgbClr val="9A5B00"/>
    <a:srgbClr val="C99700"/>
    <a:srgbClr val="FFDE00"/>
    <a:srgbClr val="FF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2"/>
    <p:restoredTop sz="50000"/>
  </p:normalViewPr>
  <p:slideViewPr>
    <p:cSldViewPr>
      <p:cViewPr varScale="1">
        <p:scale>
          <a:sx n="104" d="100"/>
          <a:sy n="104" d="100"/>
        </p:scale>
        <p:origin x="856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137525" cy="1140172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charset="0"/>
              </a:rPr>
              <a:t>UTE – Università Cardinal Colombo-MI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charset="0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charset="0"/>
              </a:rPr>
              <a:t>Giovedì, 20 ottobre 2022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83968" y="1700808"/>
            <a:ext cx="4680520" cy="5157192"/>
          </a:xfrm>
          <a:ln/>
        </p:spPr>
        <p:txBody>
          <a:bodyPr/>
          <a:lstStyle/>
          <a:p>
            <a:pPr indent="-341313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4000" dirty="0">
              <a:solidFill>
                <a:srgbClr val="0000FF"/>
              </a:solidFill>
              <a:latin typeface="Chalkduster" charset="0"/>
            </a:endParaRP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800" i="1" dirty="0">
                <a:solidFill>
                  <a:srgbClr val="0070FC"/>
                </a:solidFill>
                <a:latin typeface="Chalkduster" charset="0"/>
              </a:rPr>
              <a:t>FILANTROPO</a:t>
            </a: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6000" i="1" dirty="0">
                <a:solidFill>
                  <a:srgbClr val="0070FC"/>
                </a:solidFill>
                <a:latin typeface="Chalkduster" charset="0"/>
              </a:rPr>
              <a:t>TEOLOGOMEDICO…</a:t>
            </a:r>
            <a:r>
              <a:rPr lang="it-IT" altLang="it-IT" i="1" dirty="0">
                <a:solidFill>
                  <a:srgbClr val="FF0000"/>
                </a:solidFill>
                <a:latin typeface="Chalkduster" charset="0"/>
              </a:rPr>
              <a:t>	</a:t>
            </a:r>
            <a:r>
              <a:rPr lang="it-IT" altLang="it-IT" sz="5400" i="1" dirty="0">
                <a:solidFill>
                  <a:srgbClr val="FF0000"/>
                </a:solidFill>
                <a:latin typeface="Chalkduster" charset="0"/>
              </a:rPr>
              <a:t>Albert </a:t>
            </a:r>
          </a:p>
          <a:p>
            <a:pPr indent="-341313" algn="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i="1" dirty="0">
                <a:solidFill>
                  <a:srgbClr val="FF0000"/>
                </a:solidFill>
                <a:latin typeface="Chalkduster" charset="0"/>
              </a:rPr>
              <a:t>Schweitzer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01C745-E722-5544-B5E3-A1A6D077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8892"/>
            <a:ext cx="4283968" cy="48091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74528F-B9B8-6342-BE08-C70C74E23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764704"/>
            <a:ext cx="432048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39FEAAD-36CB-A241-B225-51E6442C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12776"/>
            <a:ext cx="5727093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92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73DB25-0393-8943-8D6A-2922BD6A2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73424"/>
            <a:ext cx="779103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3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571E4D-45FB-5B43-952F-9BC03B55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3"/>
            <a:ext cx="7054913" cy="50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1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06BDCE3-6594-024E-8E8D-04E85558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160283"/>
            <a:ext cx="6696744" cy="46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9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FA5F15-D9A4-B743-BF98-33864338E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030419"/>
            <a:ext cx="6552728" cy="48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4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2A5844-4D0B-BB43-A6AF-21CABEFAE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012494"/>
            <a:ext cx="5819527" cy="58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1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6A55E5B-B142-2144-B4C9-909CEB9AC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764704"/>
            <a:ext cx="6768752" cy="5372026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C1BA8EBA-18B6-7343-BE10-55614B5E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8135938" cy="548680"/>
          </a:xfrm>
        </p:spPr>
        <p:txBody>
          <a:bodyPr/>
          <a:lstStyle/>
          <a:p>
            <a:r>
              <a:rPr lang="it-IT" sz="1600" dirty="0"/>
              <a:t>(</a:t>
            </a:r>
            <a:r>
              <a:rPr lang="it-IT" sz="1600" dirty="0" err="1"/>
              <a:t>Kaysersberg</a:t>
            </a:r>
            <a:r>
              <a:rPr lang="it-IT" sz="1600" dirty="0"/>
              <a:t>, Germania, giovedì, 14 gennaio 1875 – </a:t>
            </a:r>
            <a:br>
              <a:rPr lang="it-IT" sz="1600" dirty="0"/>
            </a:br>
            <a:r>
              <a:rPr lang="it-IT" sz="1600" dirty="0" err="1"/>
              <a:t>Lambaréné</a:t>
            </a:r>
            <a:r>
              <a:rPr lang="it-IT" sz="1600" dirty="0"/>
              <a:t>, Gabon, sabato, 4 settembre 1965, a 90 ani.)</a:t>
            </a:r>
          </a:p>
        </p:txBody>
      </p:sp>
    </p:spTree>
    <p:extLst>
      <p:ext uri="{BB962C8B-B14F-4D97-AF65-F5344CB8AC3E}">
        <p14:creationId xmlns:p14="http://schemas.microsoft.com/office/powerpoint/2010/main" val="1685835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324F4-F648-464C-9521-DF214EFA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8135938" cy="764704"/>
          </a:xfrm>
        </p:spPr>
        <p:txBody>
          <a:bodyPr/>
          <a:lstStyle/>
          <a:p>
            <a:r>
              <a:rPr lang="it-IT" sz="1600" dirty="0" err="1">
                <a:solidFill>
                  <a:srgbClr val="9A152F"/>
                </a:solidFill>
              </a:rPr>
              <a:t>Kaysersberg</a:t>
            </a:r>
            <a:r>
              <a:rPr lang="it-IT" sz="1600" dirty="0">
                <a:solidFill>
                  <a:srgbClr val="9A152F"/>
                </a:solidFill>
              </a:rPr>
              <a:t>, Alta Alsazia. Centro storico.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EEF8A6-57DC-6C46-A0C6-7FF24E0E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0"/>
            <a:ext cx="748883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37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E863896-CE01-FB42-A4E8-E476664C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 err="1">
                <a:solidFill>
                  <a:srgbClr val="9A5B00"/>
                </a:solidFill>
              </a:rPr>
              <a:t>Kaysersberg</a:t>
            </a:r>
            <a:r>
              <a:rPr lang="it-IT" sz="1600" dirty="0">
                <a:solidFill>
                  <a:srgbClr val="9A5B00"/>
                </a:solidFill>
              </a:rPr>
              <a:t>. La casa-Museo natale del filantropo.</a:t>
            </a:r>
            <a:endParaRPr lang="it-IT" sz="1400" dirty="0">
              <a:solidFill>
                <a:srgbClr val="9A5B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D429583-3DA3-9549-B25F-CA03A61D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77" y="548680"/>
            <a:ext cx="7305892" cy="54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8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6DEFB26C-A79E-5A4F-974C-88A7D204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387424"/>
            <a:ext cx="9144000" cy="6096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E42E72F7-55C2-8243-BE6F-826D9705C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800" dirty="0">
                <a:solidFill>
                  <a:srgbClr val="076BF8"/>
                </a:solidFill>
              </a:rPr>
              <a:t>Logo della città di </a:t>
            </a:r>
            <a:r>
              <a:rPr lang="it-IT" sz="1800" dirty="0" err="1">
                <a:solidFill>
                  <a:srgbClr val="076BF8"/>
                </a:solidFill>
              </a:rPr>
              <a:t>Mykolaïv</a:t>
            </a:r>
            <a:r>
              <a:rPr lang="it-IT" sz="1800" dirty="0">
                <a:solidFill>
                  <a:srgbClr val="076BF8"/>
                </a:solidFill>
              </a:rPr>
              <a:t>, Ucraina del Sud.</a:t>
            </a:r>
          </a:p>
        </p:txBody>
      </p:sp>
    </p:spTree>
    <p:extLst>
      <p:ext uri="{BB962C8B-B14F-4D97-AF65-F5344CB8AC3E}">
        <p14:creationId xmlns:p14="http://schemas.microsoft.com/office/powerpoint/2010/main" val="3571966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51658B-BF26-A943-90B8-6D93B1C9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4762872" cy="54868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A5B00"/>
                </a:solidFill>
              </a:rPr>
              <a:t>Ludwig Schweitzer, il padre, </a:t>
            </a:r>
            <a:br>
              <a:rPr lang="it-IT" sz="1600" dirty="0">
                <a:solidFill>
                  <a:srgbClr val="9A5B00"/>
                </a:solidFill>
              </a:rPr>
            </a:br>
            <a:r>
              <a:rPr lang="it-IT" sz="1600" dirty="0">
                <a:solidFill>
                  <a:srgbClr val="9A5B00"/>
                </a:solidFill>
              </a:rPr>
              <a:t>pastore luterano di </a:t>
            </a:r>
            <a:r>
              <a:rPr lang="it-IT" sz="1600" dirty="0" err="1">
                <a:solidFill>
                  <a:srgbClr val="9A5B00"/>
                </a:solidFill>
              </a:rPr>
              <a:t>Gunsbach</a:t>
            </a:r>
            <a:r>
              <a:rPr lang="it-IT" sz="1600" dirty="0">
                <a:solidFill>
                  <a:srgbClr val="9A5B00"/>
                </a:solidFill>
              </a:rPr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B6AE18-57E7-7A49-8C90-D46D45F24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204864"/>
            <a:ext cx="377991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98087-220E-3849-9315-A6A3D877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Gunsbach</a:t>
            </a:r>
            <a:r>
              <a:rPr lang="it-IT" sz="1600" dirty="0">
                <a:solidFill>
                  <a:srgbClr val="002060"/>
                </a:solidFill>
              </a:rPr>
              <a:t>, un villaggio dell’Alsazia meridionale.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426FDC-6ED8-D24B-A2CC-D0E4516F0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1538788"/>
            <a:ext cx="5976665" cy="44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3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05CCC2-653B-F64D-8E5D-D6F46C89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573016"/>
            <a:ext cx="2880320" cy="328498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La chiesa di </a:t>
            </a:r>
            <a:r>
              <a:rPr lang="it-IT" sz="1600" dirty="0" err="1">
                <a:solidFill>
                  <a:srgbClr val="C00000"/>
                </a:solidFill>
              </a:rPr>
              <a:t>Gunsbach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  <a:br>
              <a:rPr lang="it-IT" sz="1600" dirty="0">
                <a:solidFill>
                  <a:srgbClr val="634100"/>
                </a:solidFill>
              </a:rPr>
            </a:br>
            <a:br>
              <a:rPr lang="it-IT" sz="1600" dirty="0">
                <a:solidFill>
                  <a:srgbClr val="63410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«Da questa chiesa aperta ai due culti ho ricavato un alto insegnamento per la vita: la conciliazione [...] Le differenze tra le Chiese sono destinate a scomparire. Già da bambino mi sembrava bello che nel nostro paese cattolici e protestanti celebrassero le loro feste nello stesso tempio».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92D71C-B2C4-5A48-B853-ADF363534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082294"/>
            <a:ext cx="5940152" cy="57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5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6E97D3-F8E3-6B49-8134-545D3232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8135938" cy="764704"/>
          </a:xfrm>
        </p:spPr>
        <p:txBody>
          <a:bodyPr/>
          <a:lstStyle/>
          <a:p>
            <a:r>
              <a:rPr lang="it-IT" sz="1600" dirty="0">
                <a:solidFill>
                  <a:srgbClr val="673413"/>
                </a:solidFill>
              </a:rPr>
              <a:t>Il centro di Mulhouse, in Alsazia.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06BC0A9-B3F0-DB42-85B5-B158FDB09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79413"/>
            <a:ext cx="6336704" cy="4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25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65359A-02D2-334C-902A-7E763637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9A152F"/>
                </a:solidFill>
              </a:rPr>
              <a:t>Strasburgo. </a:t>
            </a:r>
            <a:r>
              <a:rPr lang="it-IT" sz="1600" dirty="0" err="1">
                <a:solidFill>
                  <a:srgbClr val="9A152F"/>
                </a:solidFill>
              </a:rPr>
              <a:t>Place</a:t>
            </a:r>
            <a:r>
              <a:rPr lang="it-IT" sz="1600" dirty="0">
                <a:solidFill>
                  <a:srgbClr val="9A152F"/>
                </a:solidFill>
              </a:rPr>
              <a:t> de </a:t>
            </a:r>
            <a:r>
              <a:rPr lang="it-IT" sz="1600" dirty="0" err="1">
                <a:solidFill>
                  <a:srgbClr val="9A152F"/>
                </a:solidFill>
              </a:rPr>
              <a:t>Chateau</a:t>
            </a:r>
            <a:r>
              <a:rPr lang="it-IT" sz="1600" dirty="0">
                <a:solidFill>
                  <a:srgbClr val="9A152F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C77787-4E93-EB4B-8022-0ABB13760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67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04A66C-CBD7-DC43-BE35-3D23339A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6237312"/>
            <a:ext cx="3589090" cy="62068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73413"/>
                </a:solidFill>
              </a:rPr>
              <a:t>Ritratto del musicista tedesco </a:t>
            </a:r>
            <a:br>
              <a:rPr lang="it-IT" sz="1600" dirty="0">
                <a:solidFill>
                  <a:srgbClr val="673413"/>
                </a:solidFill>
              </a:rPr>
            </a:br>
            <a:r>
              <a:rPr lang="it-IT" sz="1600" dirty="0">
                <a:solidFill>
                  <a:srgbClr val="673413"/>
                </a:solidFill>
              </a:rPr>
              <a:t>Johann Sebastian Bach.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B1A73C-5D04-9546-8DA4-CA7907D4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486003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2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5867BC2-DE9D-594D-AB57-AE1F46AF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62" y="0"/>
            <a:ext cx="4508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9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963DFD1-0863-D442-904A-4EA5A080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05777"/>
            <a:ext cx="3904938" cy="535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57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9F40782-A634-164D-BCAB-69C78BE2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328"/>
            <a:ext cx="3466728" cy="4766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A5B00"/>
                </a:solidFill>
              </a:rPr>
              <a:t>Strasburgo.</a:t>
            </a:r>
            <a:br>
              <a:rPr lang="it-IT" sz="1600" dirty="0">
                <a:solidFill>
                  <a:srgbClr val="9A5B00"/>
                </a:solidFill>
              </a:rPr>
            </a:br>
            <a:r>
              <a:rPr lang="it-IT" sz="1600" dirty="0">
                <a:solidFill>
                  <a:srgbClr val="9A5B00"/>
                </a:solidFill>
              </a:rPr>
              <a:t>Chiesa di San Nicola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4672B2-3D26-7B40-92CE-37BEEDC3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864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3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4A807DB-7291-014A-9566-66CE989E0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404664"/>
            <a:ext cx="5230440" cy="6590354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DD2D7284-A9F3-164D-A7A0-668F5483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5344"/>
            <a:ext cx="3178696" cy="33265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73413"/>
                </a:solidFill>
              </a:rPr>
              <a:t>…organista!</a:t>
            </a:r>
          </a:p>
        </p:txBody>
      </p:sp>
    </p:spTree>
    <p:extLst>
      <p:ext uri="{BB962C8B-B14F-4D97-AF65-F5344CB8AC3E}">
        <p14:creationId xmlns:p14="http://schemas.microsoft.com/office/powerpoint/2010/main" val="210780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5C019A0-64CD-F64A-BBC8-0ED991B4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2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028AD-968B-994D-9AAD-7B139326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Parigi. Società delle Missioni Estere.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CA64DA-1628-2D42-B2CB-DA7DDDE3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18" y="953234"/>
            <a:ext cx="7565502" cy="47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97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0F900-107E-294C-BE4A-EA8A0263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178600"/>
            <a:ext cx="2232248" cy="56276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Gabon nel globo.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706412-3840-7341-B041-30B96A0C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0"/>
            <a:ext cx="6912768" cy="68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4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C501D3-635D-3844-B99A-F5E330EB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61" y="0"/>
            <a:ext cx="826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20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2AF13A-134F-8D46-B69C-501B5AA5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84" y="6093296"/>
            <a:ext cx="4608512" cy="76470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Albert Schweitzer, a 38 anni,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2a Laurea in Medicina, 1913.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64EA05-9C5A-4644-A8C5-D378FF504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14" y="1320889"/>
            <a:ext cx="4048954" cy="55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64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9F40782-A634-164D-BCAB-69C78BE2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328"/>
            <a:ext cx="3466728" cy="4766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A5B00"/>
                </a:solidFill>
              </a:rPr>
              <a:t>Strasburgo.</a:t>
            </a:r>
            <a:br>
              <a:rPr lang="it-IT" sz="1600" dirty="0">
                <a:solidFill>
                  <a:srgbClr val="9A5B00"/>
                </a:solidFill>
              </a:rPr>
            </a:br>
            <a:r>
              <a:rPr lang="it-IT" sz="1600" dirty="0">
                <a:solidFill>
                  <a:srgbClr val="9A5B00"/>
                </a:solidFill>
              </a:rPr>
              <a:t>Chiesa di San Nicola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4672B2-3D26-7B40-92CE-37BEEDC3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864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97F6FB-FBE0-A84D-90D7-7024F8B1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7118" cy="6858000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0DE728D8-CF6D-4A45-8C75-E8BE1EFC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6093296"/>
            <a:ext cx="3805114" cy="764704"/>
          </a:xfrm>
        </p:spPr>
        <p:txBody>
          <a:bodyPr/>
          <a:lstStyle/>
          <a:p>
            <a:pPr algn="l"/>
            <a:r>
              <a:rPr lang="it-IT" sz="1600" dirty="0"/>
              <a:t>Albert Schweitzer con la moglie pianista-infermiera Helene </a:t>
            </a:r>
            <a:r>
              <a:rPr lang="it-IT" sz="1600" dirty="0" err="1"/>
              <a:t>Bresslau</a:t>
            </a:r>
            <a:br>
              <a:rPr lang="it-IT" sz="1600" dirty="0"/>
            </a:br>
            <a:r>
              <a:rPr lang="it-IT" sz="1600" dirty="0"/>
              <a:t>in una foto del 1913. </a:t>
            </a:r>
          </a:p>
        </p:txBody>
      </p:sp>
    </p:spTree>
    <p:extLst>
      <p:ext uri="{BB962C8B-B14F-4D97-AF65-F5344CB8AC3E}">
        <p14:creationId xmlns:p14="http://schemas.microsoft.com/office/powerpoint/2010/main" val="2676293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723CFAE-1018-C748-83B0-2C4839A3F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128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08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FF3E74-F944-EE42-8740-7E9BC622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4474840" cy="5616624"/>
          </a:xfrm>
        </p:spPr>
        <p:txBody>
          <a:bodyPr/>
          <a:lstStyle/>
          <a:p>
            <a:r>
              <a:rPr lang="it-IT" sz="1600" dirty="0">
                <a:solidFill>
                  <a:srgbClr val="673413"/>
                </a:solidFill>
              </a:rPr>
              <a:t>«Il progetto che stavo per mettere in atto lo portavo in me già da lungo tempo.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La sua origine rimontava ai miei anni di studentato.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Mi riusciva incomprensibile che io potessi vivere una vita fortunata,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mentre vedevo intorno a me così tanti uomini afflitti da ansie e dolori [...]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Mi aggrediva il pensiero che questa fortuna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non fosse una cosa ovvia,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ma che dovessi dare qualcosa in cambio [...]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Quando mi annunciai come studente al professor </a:t>
            </a:r>
            <a:r>
              <a:rPr lang="it-IT" sz="1600" dirty="0" err="1">
                <a:solidFill>
                  <a:srgbClr val="673413"/>
                </a:solidFill>
              </a:rPr>
              <a:t>Fehling</a:t>
            </a:r>
            <a:r>
              <a:rPr lang="it-IT" sz="1600" dirty="0">
                <a:solidFill>
                  <a:srgbClr val="673413"/>
                </a:solidFill>
              </a:rPr>
              <a:t>,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allora decano della Facoltà di Medicina,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egli avrebbe preferito spedirmi </a:t>
            </a:r>
          </a:p>
          <a:p>
            <a:r>
              <a:rPr lang="it-IT" sz="1600" dirty="0">
                <a:solidFill>
                  <a:srgbClr val="673413"/>
                </a:solidFill>
              </a:rPr>
              <a:t>dai suoi colleghi di psichiatria.»</a:t>
            </a:r>
          </a:p>
          <a:p>
            <a:r>
              <a:rPr lang="it-IT" sz="1600" i="1" dirty="0">
                <a:solidFill>
                  <a:srgbClr val="002060"/>
                </a:solidFill>
              </a:rPr>
              <a:t>Da «</a:t>
            </a:r>
            <a:r>
              <a:rPr lang="it-IT" sz="1600" i="1" dirty="0" err="1">
                <a:solidFill>
                  <a:srgbClr val="002060"/>
                </a:solidFill>
              </a:rPr>
              <a:t>Aus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meinem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Leben</a:t>
            </a:r>
            <a:r>
              <a:rPr lang="it-IT" sz="1600" i="1" dirty="0">
                <a:solidFill>
                  <a:srgbClr val="002060"/>
                </a:solidFill>
              </a:rPr>
              <a:t> und </a:t>
            </a:r>
            <a:r>
              <a:rPr lang="it-IT" sz="1600" i="1" dirty="0" err="1">
                <a:solidFill>
                  <a:srgbClr val="002060"/>
                </a:solidFill>
              </a:rPr>
              <a:t>Denken</a:t>
            </a:r>
            <a:r>
              <a:rPr lang="it-IT" sz="1600" i="1" dirty="0">
                <a:solidFill>
                  <a:srgbClr val="002060"/>
                </a:solidFill>
              </a:rPr>
              <a:t>-La mia vita e il mio pensiero».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13CD70-BC73-4D48-9FF6-A04C10D9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764704"/>
            <a:ext cx="34563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86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44AEA9-BB40-494B-921D-189FF5C8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" y="-796712"/>
            <a:ext cx="9144000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93638F9-EEA3-B142-BE68-D54A722D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3296"/>
            <a:ext cx="8135938" cy="764704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Lambaréné</a:t>
            </a:r>
            <a:r>
              <a:rPr lang="it-IT" sz="1600" dirty="0">
                <a:solidFill>
                  <a:srgbClr val="002060"/>
                </a:solidFill>
              </a:rPr>
              <a:t>, una città del Gabon occidentale,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allora una provincia dell'Africa Equatoriale Francese.</a:t>
            </a:r>
          </a:p>
        </p:txBody>
      </p:sp>
    </p:spTree>
    <p:extLst>
      <p:ext uri="{BB962C8B-B14F-4D97-AF65-F5344CB8AC3E}">
        <p14:creationId xmlns:p14="http://schemas.microsoft.com/office/powerpoint/2010/main" val="2344874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B23FF1-ED06-6248-AB2F-7A6753ED3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61" y="0"/>
            <a:ext cx="826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DFC770-9916-F644-A893-95FFCC87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az-Cyrl-AZ" sz="1800" dirty="0">
                <a:solidFill>
                  <a:srgbClr val="076BF8"/>
                </a:solidFill>
              </a:rPr>
              <a:t>Обсерватория</a:t>
            </a:r>
            <a:r>
              <a:rPr lang="it-IT" sz="1800" dirty="0">
                <a:solidFill>
                  <a:srgbClr val="076BF8"/>
                </a:solidFill>
              </a:rPr>
              <a:t> </a:t>
            </a:r>
            <a:r>
              <a:rPr lang="az-Cyrl-AZ" sz="1800" dirty="0">
                <a:solidFill>
                  <a:srgbClr val="076BF8"/>
                </a:solidFill>
              </a:rPr>
              <a:t>Ник</a:t>
            </a:r>
            <a:r>
              <a:rPr lang="it-IT" sz="1800" dirty="0">
                <a:solidFill>
                  <a:srgbClr val="076BF8"/>
                </a:solidFill>
              </a:rPr>
              <a:t> </a:t>
            </a:r>
            <a:r>
              <a:rPr lang="az-Cyrl-AZ" sz="1800" dirty="0">
                <a:solidFill>
                  <a:srgbClr val="076BF8"/>
                </a:solidFill>
              </a:rPr>
              <a:t>-</a:t>
            </a:r>
            <a:r>
              <a:rPr lang="it-IT" sz="1800" dirty="0">
                <a:solidFill>
                  <a:srgbClr val="076BF8"/>
                </a:solidFill>
              </a:rPr>
              <a:t> </a:t>
            </a:r>
            <a:r>
              <a:rPr lang="it-IT" sz="1800" dirty="0" err="1">
                <a:solidFill>
                  <a:srgbClr val="076BF8"/>
                </a:solidFill>
              </a:rPr>
              <a:t>Osserrvatorio</a:t>
            </a:r>
            <a:r>
              <a:rPr lang="it-IT" sz="1800" dirty="0">
                <a:solidFill>
                  <a:srgbClr val="076BF8"/>
                </a:solidFill>
              </a:rPr>
              <a:t> Astronomico.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EE1AA5-C586-C549-BD70-C4F7B211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3" y="620688"/>
            <a:ext cx="7664852" cy="5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36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6C4AB96-C619-0948-9F51-87FA38089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"/>
            <a:ext cx="5665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1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bert Schweitzerin Lamabaréné.mp4">
            <a:hlinkClick r:id="" action="ppaction://media"/>
            <a:extLst>
              <a:ext uri="{FF2B5EF4-FFF2-40B4-BE49-F238E27FC236}">
                <a16:creationId xmlns:a16="http://schemas.microsoft.com/office/drawing/2014/main" id="{3FAD25B3-5C25-1D4A-8D64-5E19039451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CC8EA7-44A7-5340-A4E7-EF66AC8A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13384"/>
            <a:ext cx="747588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7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bert Sch. Un uomo in Alsaziamp4.crdownload.mp4">
            <a:hlinkClick r:id="" action="ppaction://media"/>
            <a:extLst>
              <a:ext uri="{FF2B5EF4-FFF2-40B4-BE49-F238E27FC236}">
                <a16:creationId xmlns:a16="http://schemas.microsoft.com/office/drawing/2014/main" id="{72CDBF1F-7E8F-5F42-9B8C-379CD760B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BCCBA-0697-7C4C-B2DC-841130EB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…a colori!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5EF590-10DB-9642-AA6E-281217CE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76673"/>
            <a:ext cx="734481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64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35C402-F8E3-414F-800D-D3034A17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740482" cy="57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45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1FA783-0C83-644C-A094-B24ECCCCD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/>
              <a:t>Il dottor Schweitzer davanti alla sua casa.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02494A-D342-FA46-A373-806202302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01" y="2564904"/>
            <a:ext cx="6533135" cy="349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89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DEAE52D-0FA4-224A-9FD3-C253DE22D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8128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89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039447-392A-E44F-B501-2DE6ACD4D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135938" cy="1196752"/>
          </a:xfrm>
        </p:spPr>
        <p:txBody>
          <a:bodyPr/>
          <a:lstStyle/>
          <a:p>
            <a:r>
              <a:rPr lang="it-IT" sz="1600" dirty="0"/>
              <a:t>Helene e Albert in mezzo ai pazienti in attesa.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CD4FA0-55B7-5C41-A708-C044E137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76" y="1196752"/>
            <a:ext cx="8580586" cy="62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9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8966F6-F384-064F-AC5A-17BD1F63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3336"/>
            <a:ext cx="3682752" cy="404664"/>
          </a:xfrm>
        </p:spPr>
        <p:txBody>
          <a:bodyPr/>
          <a:lstStyle/>
          <a:p>
            <a:pPr algn="r"/>
            <a:r>
              <a:rPr lang="it-IT" sz="1600" dirty="0"/>
              <a:t>Volontarie all’Ospedale.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CFEB1F-5A9A-F046-A055-9FE0A668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76672"/>
            <a:ext cx="4759959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70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81426B-063D-DF4B-AD04-9F62E29E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7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1AEE83D-310E-6742-80E4-24EBA258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7367226" cy="56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61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56F534-A84D-934F-A810-845909F2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7628332" cy="608147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7EC4559-D07E-3941-87D9-E6C1B449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81476"/>
            <a:ext cx="8135938" cy="7765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conquista della fiducia della gente di </a:t>
            </a:r>
            <a:r>
              <a:rPr lang="it-IT" sz="1600" dirty="0" err="1">
                <a:solidFill>
                  <a:srgbClr val="002060"/>
                </a:solidFill>
              </a:rPr>
              <a:t>Lambarènè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172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4C1576-8F77-1449-B9C3-75EE61EA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Soldati in trincea nella Grande Guerra.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64114B-B324-CA45-A8F3-19D3B82E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92695"/>
            <a:ext cx="7026290" cy="52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1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E5DD1B9-87D7-8B43-922A-38728B7BB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128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3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00278-DA7A-F54D-9AD0-1EA5314D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Una indigena con l’infermiera </a:t>
            </a:r>
            <a:r>
              <a:rPr lang="it-IT" sz="1600" dirty="0" err="1">
                <a:solidFill>
                  <a:srgbClr val="002060"/>
                </a:solidFill>
              </a:rPr>
              <a:t>Héléne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Bresslau</a:t>
            </a:r>
            <a:r>
              <a:rPr lang="it-IT" sz="1600" dirty="0">
                <a:solidFill>
                  <a:srgbClr val="002060"/>
                </a:solidFill>
              </a:rPr>
              <a:t>, la moglie del dottore.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61CBF2-C691-594F-8FE0-468D3E13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567502"/>
            <a:ext cx="5760640" cy="41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072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B8D34-0A45-4F47-B4DC-CF6E870A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60591"/>
            <a:ext cx="8579296" cy="860497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 Albert Schweitzer con la figlia </a:t>
            </a:r>
            <a:r>
              <a:rPr lang="it-IT" sz="1600" dirty="0" err="1">
                <a:solidFill>
                  <a:srgbClr val="002060"/>
                </a:solidFill>
              </a:rPr>
              <a:t>Rhena</a:t>
            </a:r>
            <a:r>
              <a:rPr lang="it-IT" sz="1600" dirty="0">
                <a:solidFill>
                  <a:srgbClr val="002060"/>
                </a:solidFill>
              </a:rPr>
              <a:t>, sposata Miller, nata 1l 14 gennaio 1919 dal matrimonio con </a:t>
            </a:r>
            <a:r>
              <a:rPr lang="it-IT" sz="1600" dirty="0" err="1">
                <a:solidFill>
                  <a:srgbClr val="002060"/>
                </a:solidFill>
              </a:rPr>
              <a:t>Hélène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Breslau</a:t>
            </a:r>
            <a:r>
              <a:rPr lang="it-IT" sz="1600" dirty="0">
                <a:solidFill>
                  <a:srgbClr val="002060"/>
                </a:solidFill>
              </a:rPr>
              <a:t>, in Gabon col padre.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2FC527-D929-9E49-A7D3-39D17A6CE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36" y="4149080"/>
            <a:ext cx="4522825" cy="26796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3C25FF-DAEA-4F4D-AF0F-6D74F652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40191"/>
            <a:ext cx="4466248" cy="3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3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5BD2F-1716-374D-A393-61E4F8D4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3970784" cy="54868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A152F"/>
                </a:solidFill>
              </a:rPr>
              <a:t>… a colori con la figlia </a:t>
            </a:r>
            <a:r>
              <a:rPr lang="it-IT" sz="1600" dirty="0" err="1">
                <a:solidFill>
                  <a:srgbClr val="9A152F"/>
                </a:solidFill>
              </a:rPr>
              <a:t>Rhena</a:t>
            </a:r>
            <a:r>
              <a:rPr lang="it-IT" sz="1600" dirty="0">
                <a:solidFill>
                  <a:srgbClr val="9A152F"/>
                </a:solidFill>
              </a:rPr>
              <a:t>, </a:t>
            </a:r>
            <a:br>
              <a:rPr lang="it-IT" sz="1600" dirty="0">
                <a:solidFill>
                  <a:srgbClr val="9A152F"/>
                </a:solidFill>
              </a:rPr>
            </a:br>
            <a:r>
              <a:rPr lang="it-IT" sz="1600" dirty="0">
                <a:solidFill>
                  <a:srgbClr val="9A152F"/>
                </a:solidFill>
              </a:rPr>
              <a:t>sposata  Miller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18963D-AFE1-1347-8D45-74CD167B7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00808"/>
            <a:ext cx="4572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807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E35DF-6486-B140-800B-AFC4D0A5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021287"/>
            <a:ext cx="8135938" cy="854157"/>
          </a:xfrm>
        </p:spPr>
        <p:txBody>
          <a:bodyPr/>
          <a:lstStyle/>
          <a:p>
            <a:r>
              <a:rPr lang="it-IT" sz="1600" dirty="0" err="1">
                <a:solidFill>
                  <a:srgbClr val="673413"/>
                </a:solidFill>
              </a:rPr>
              <a:t>Königsfeld</a:t>
            </a:r>
            <a:r>
              <a:rPr lang="it-IT" sz="1600" dirty="0">
                <a:solidFill>
                  <a:srgbClr val="673413"/>
                </a:solidFill>
              </a:rPr>
              <a:t> </a:t>
            </a:r>
            <a:r>
              <a:rPr lang="it-IT" sz="1600" dirty="0" err="1">
                <a:solidFill>
                  <a:srgbClr val="673413"/>
                </a:solidFill>
              </a:rPr>
              <a:t>im</a:t>
            </a:r>
            <a:r>
              <a:rPr lang="it-IT" sz="1600" dirty="0">
                <a:solidFill>
                  <a:srgbClr val="673413"/>
                </a:solidFill>
              </a:rPr>
              <a:t> </a:t>
            </a:r>
            <a:r>
              <a:rPr lang="it-IT" sz="1600" dirty="0" err="1">
                <a:solidFill>
                  <a:srgbClr val="673413"/>
                </a:solidFill>
              </a:rPr>
              <a:t>Schwarzwald</a:t>
            </a:r>
            <a:r>
              <a:rPr lang="it-IT" sz="1600" dirty="0">
                <a:solidFill>
                  <a:srgbClr val="673413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8A162E-952B-EC4F-989E-8BC7066A7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1" y="251858"/>
            <a:ext cx="9144000" cy="57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41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9CB70-100E-DF4E-A6EA-0FB7DABA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3394720" cy="54868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A5B00"/>
                </a:solidFill>
              </a:rPr>
              <a:t>Strasburgo.</a:t>
            </a:r>
            <a:br>
              <a:rPr lang="it-IT" sz="1600" dirty="0">
                <a:solidFill>
                  <a:srgbClr val="9A5B00"/>
                </a:solidFill>
              </a:rPr>
            </a:br>
            <a:r>
              <a:rPr lang="it-IT" sz="1600" dirty="0">
                <a:solidFill>
                  <a:srgbClr val="9A5B00"/>
                </a:solidFill>
              </a:rPr>
              <a:t>Chiesa di San Nicola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AF6EB5-064E-E64C-B382-F74B8978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864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3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1C588BA-68BE-C74A-BCAE-427BEE11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60848"/>
            <a:ext cx="9144000" cy="43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97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44CD1-CCCB-644D-8657-DB694833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800" dirty="0">
                <a:solidFill>
                  <a:srgbClr val="634100"/>
                </a:solidFill>
              </a:rPr>
              <a:t>Ospedale Pediatrico di </a:t>
            </a:r>
            <a:r>
              <a:rPr lang="it-IT" sz="1800" dirty="0" err="1">
                <a:solidFill>
                  <a:srgbClr val="634100"/>
                </a:solidFill>
              </a:rPr>
              <a:t>Mykolaïv</a:t>
            </a:r>
            <a:r>
              <a:rPr lang="it-IT" sz="1800" dirty="0">
                <a:solidFill>
                  <a:srgbClr val="634100"/>
                </a:solidFill>
              </a:rPr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314024-26D3-734B-A2D5-FBFD3C922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5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443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331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D368D7-74B6-2543-B9C2-256204C1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7488832" cy="498347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9C14EF1-BBE1-2B48-8426-7E9C8498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21 gennaio 1927.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«Per la prima volta da quando sono in Africa, gli ammalati sono alloggiati come si conviene per degli uomini. È per questo che levo il mio sguardo riconoscente a Dio, che mi ha permesso di provare questa gioia.»</a:t>
            </a:r>
            <a:br>
              <a:rPr lang="it-IT" sz="1600" dirty="0"/>
            </a:br>
            <a:r>
              <a:rPr lang="it-IT" sz="1600" i="1" dirty="0">
                <a:solidFill>
                  <a:srgbClr val="002060"/>
                </a:solidFill>
              </a:rPr>
              <a:t>Albert Schweitzer.</a:t>
            </a:r>
            <a:br>
              <a:rPr lang="it-IT" sz="1600" i="1" dirty="0">
                <a:solidFill>
                  <a:srgbClr val="002060"/>
                </a:solidFill>
              </a:rPr>
            </a:br>
            <a:endParaRPr lang="it-IT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7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B6E606-6458-8A4A-9A49-EA93A6357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764" y="877599"/>
            <a:ext cx="4752528" cy="5953682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996C8386-8132-C54E-AB35-20A04B8F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3754760" cy="138605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Ad un corrispondente svizzero:</a:t>
            </a:r>
            <a:br>
              <a:rPr lang="it-IT" sz="1600" dirty="0"/>
            </a:b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« [...] Soffro di essere famoso e cerco di evitare tutto ciò che attira su di me l'attenzione.»</a:t>
            </a:r>
            <a:br>
              <a:rPr lang="it-IT" sz="1600" dirty="0"/>
            </a:br>
            <a:r>
              <a:rPr lang="it-IT" sz="1600" i="1" dirty="0">
                <a:solidFill>
                  <a:srgbClr val="002060"/>
                </a:solidFill>
              </a:rPr>
              <a:t>Albert Schweitzer.</a:t>
            </a:r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60184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5E40C9-9FD6-9E4C-B075-6DA28B0A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135938" cy="86409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Albert Einstein e Albert Schweitzer su un francobollo del 1979 in Nicaragua.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127E29-DE94-5D42-B764-025D8860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44" y="1498225"/>
            <a:ext cx="8231294" cy="57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328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CE78865-DC21-2844-A8FA-9427AF857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36" y="1268760"/>
            <a:ext cx="5976664" cy="4968552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363A8B90-DB65-D142-9B7F-009CCD89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48680"/>
            <a:ext cx="2952328" cy="6309320"/>
          </a:xfrm>
        </p:spPr>
        <p:txBody>
          <a:bodyPr/>
          <a:lstStyle/>
          <a:p>
            <a:r>
              <a:rPr lang="it-IT" sz="1600" dirty="0">
                <a:solidFill>
                  <a:srgbClr val="673413"/>
                </a:solidFill>
              </a:rPr>
              <a:t>No agli esperimenti nucleari, Continuare equivale a perpetuare «un crimine contro la nostra stessa specie, contro i nostri figli, che a causa della contaminazione da radioattività, rischiano di nascere sempre più tarati nel fisico e nell'intelletto.»</a:t>
            </a:r>
            <a:br>
              <a:rPr lang="it-IT" sz="1600" i="1" dirty="0">
                <a:solidFill>
                  <a:srgbClr val="002060"/>
                </a:solidFill>
              </a:rPr>
            </a:br>
            <a:br>
              <a:rPr lang="it-IT" sz="1600" i="1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E ancora: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«Attualmente siamo costretti a considerare la minaccia di una guerra atomica tra Stati Uniti e Unione Sovietica. Basterebbe una sola mossa per evitarla: le due potenze dovrebbero rinunciare contemporaneamente alle armi nucleari.»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i="1" dirty="0">
                <a:solidFill>
                  <a:srgbClr val="7030A0"/>
                </a:solidFill>
              </a:rPr>
              <a:t>Albert </a:t>
            </a:r>
            <a:r>
              <a:rPr lang="it-IT" sz="1600" i="1" dirty="0" err="1">
                <a:solidFill>
                  <a:srgbClr val="7030A0"/>
                </a:solidFill>
              </a:rPr>
              <a:t>Schwitzer</a:t>
            </a:r>
            <a:r>
              <a:rPr lang="it-IT" sz="1600" i="1" dirty="0">
                <a:solidFill>
                  <a:srgbClr val="7030A0"/>
                </a:solidFill>
              </a:rPr>
              <a:t>. </a:t>
            </a:r>
            <a:endParaRPr lang="it-IT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4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4531A4-9217-4D4A-8B8B-04D70D0B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1952. Premio Nobel per la Pace.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0E2320-91B4-654F-A2F8-88A77AF1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76672"/>
            <a:ext cx="6264695" cy="55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22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561B324-FE5A-E143-A9EE-611B75330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760956"/>
            <a:ext cx="432048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570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FC0C96-9F1D-1F41-B2CB-B114D617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/>
              <a:t>… ad un convegno nel 1957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9F32FA-C622-FC4B-B0AE-6E9F85C0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8" y="908720"/>
            <a:ext cx="768282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440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10CE598-AE93-CE4F-ADED-93380FC9B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118"/>
            <a:ext cx="458608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6A2971-08C7-EE40-A76D-39E538FD5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59" y="0"/>
            <a:ext cx="5039958" cy="68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05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14EFCD-D750-3846-A64F-CFDD7A1C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348880"/>
            <a:ext cx="3393632" cy="43924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3CCE00-95CF-C047-885C-5B39F033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594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1DB993-FD8B-664D-9557-7568932C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23506"/>
            <a:ext cx="8135938" cy="734493"/>
          </a:xfrm>
        </p:spPr>
        <p:txBody>
          <a:bodyPr/>
          <a:lstStyle/>
          <a:p>
            <a:r>
              <a:rPr lang="it-IT" sz="1800" dirty="0">
                <a:solidFill>
                  <a:srgbClr val="673413"/>
                </a:solidFill>
              </a:rPr>
              <a:t>Ospedale Pediatrico colpito dai bombardamenti russi.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7FB322-68B8-CE47-9A3F-A187C1A2B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424"/>
            <a:ext cx="914400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84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916253-2C09-0C4F-9542-AAC93F4F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rgbClr val="634100"/>
                </a:solidFill>
              </a:rPr>
              <a:t>La tomba di Albert Schweitzer a </a:t>
            </a:r>
            <a:r>
              <a:rPr lang="it-IT" sz="1600" dirty="0" err="1">
                <a:solidFill>
                  <a:srgbClr val="634100"/>
                </a:solidFill>
              </a:rPr>
              <a:t>Lambarénè</a:t>
            </a:r>
            <a:r>
              <a:rPr lang="it-IT" sz="1600" dirty="0">
                <a:solidFill>
                  <a:srgbClr val="634100"/>
                </a:solidFill>
              </a:rPr>
              <a:t>, accanto alla moglie </a:t>
            </a:r>
            <a:r>
              <a:rPr lang="it-IT" sz="1600" dirty="0" err="1">
                <a:solidFill>
                  <a:srgbClr val="634100"/>
                </a:solidFill>
              </a:rPr>
              <a:t>Hlene</a:t>
            </a:r>
            <a:r>
              <a:rPr lang="it-IT" sz="1600" dirty="0">
                <a:solidFill>
                  <a:srgbClr val="634100"/>
                </a:solidFill>
              </a:rPr>
              <a:t> </a:t>
            </a:r>
            <a:r>
              <a:rPr lang="it-IT" sz="1600" dirty="0" err="1">
                <a:solidFill>
                  <a:srgbClr val="634100"/>
                </a:solidFill>
              </a:rPr>
              <a:t>Bresslau</a:t>
            </a:r>
            <a:r>
              <a:rPr lang="it-IT" sz="1600" dirty="0">
                <a:solidFill>
                  <a:srgbClr val="63410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F13D64-89F1-B94E-9095-98933854B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40263"/>
            <a:ext cx="8293335" cy="46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36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3380E-BC48-3048-B951-B6058FE0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760640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580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38101B-7F3A-2E47-9A30-172F0D9A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37312"/>
            <a:ext cx="3754760" cy="620688"/>
          </a:xfrm>
        </p:spPr>
        <p:txBody>
          <a:bodyPr/>
          <a:lstStyle/>
          <a:p>
            <a:pPr algn="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La Locandina </a:t>
            </a:r>
            <a:br>
              <a:rPr lang="it-IT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del film tedesco del 2009.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EF60A6-8FB7-8B48-871B-ADB0D997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993" y="-24347"/>
            <a:ext cx="4838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44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49A28A-F0FE-B141-81A5-E0E7F900C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92896"/>
            <a:ext cx="813690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550029-7450-114C-8551-B76063EE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924944"/>
            <a:ext cx="6480720" cy="41490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F1B4CE-2C8A-2442-B762-F2412F5D0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" y="2924944"/>
            <a:ext cx="348875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98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BA8D4D1-0B1A-E548-BCDD-1C596BC7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2" y="0"/>
            <a:ext cx="9063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80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3AA2204-3205-7D42-81A1-CBD497FC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0"/>
            <a:ext cx="4013200" cy="596900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6C1FA046-FEA6-794B-B450-802AD767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65304"/>
            <a:ext cx="8135938" cy="692696"/>
          </a:xfrm>
        </p:spPr>
        <p:txBody>
          <a:bodyPr/>
          <a:lstStyle/>
          <a:p>
            <a:r>
              <a:rPr lang="it-IT" sz="1800" dirty="0"/>
              <a:t>Nobel per la pace, 1952</a:t>
            </a:r>
          </a:p>
        </p:txBody>
      </p:sp>
    </p:spTree>
    <p:extLst>
      <p:ext uri="{BB962C8B-B14F-4D97-AF65-F5344CB8AC3E}">
        <p14:creationId xmlns:p14="http://schemas.microsoft.com/office/powerpoint/2010/main" val="16357249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A1B71F1-7FD9-A84D-BCFC-9F42F2FC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62" y="420625"/>
            <a:ext cx="4821818" cy="643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251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3C7A8C-6263-0A4C-BE85-EE0098BF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La statua ad Albert Schweitzer a Weimar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4BE32E-2126-7A41-88B0-A4F9A5D9E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2285"/>
            <a:ext cx="5472607" cy="57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45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2009 Trailer Ufficiale mp4..mp4">
            <a:hlinkClick r:id="" action="ppaction://media"/>
            <a:extLst>
              <a:ext uri="{FF2B5EF4-FFF2-40B4-BE49-F238E27FC236}">
                <a16:creationId xmlns:a16="http://schemas.microsoft.com/office/drawing/2014/main" id="{05B86E37-A090-584C-885B-4E4E31BEC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871D2-FF0B-9346-A62D-FA002755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dirty="0">
                <a:solidFill>
                  <a:srgbClr val="C05B00"/>
                </a:solidFill>
              </a:rPr>
              <a:t>MSA C.F.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9184390374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9BE219-B2C7-984D-BA7E-F152F962A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78" y="1124744"/>
            <a:ext cx="7800460" cy="41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56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weitzer. L'esempio.mp4">
            <a:hlinkClick r:id="" action="ppaction://media"/>
            <a:extLst>
              <a:ext uri="{FF2B5EF4-FFF2-40B4-BE49-F238E27FC236}">
                <a16:creationId xmlns:a16="http://schemas.microsoft.com/office/drawing/2014/main" id="{8D0A3392-A785-3842-80B5-BFE5FCE3F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2474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bert Schweitzer. .mp4">
            <a:hlinkClick r:id="" action="ppaction://media"/>
            <a:extLst>
              <a:ext uri="{FF2B5EF4-FFF2-40B4-BE49-F238E27FC236}">
                <a16:creationId xmlns:a16="http://schemas.microsoft.com/office/drawing/2014/main" id="{E8680E14-6F6A-3E45-B1A3-435D294F9D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6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187B6DF-19E6-0944-9574-4618CA70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628800"/>
            <a:ext cx="5792036" cy="4338436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FD4E7E7F-B484-5247-B3C9-04CEDF49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Albert Schweitzer tra i grandi del ‘900</a:t>
            </a:r>
          </a:p>
        </p:txBody>
      </p:sp>
    </p:spTree>
    <p:extLst>
      <p:ext uri="{BB962C8B-B14F-4D97-AF65-F5344CB8AC3E}">
        <p14:creationId xmlns:p14="http://schemas.microsoft.com/office/powerpoint/2010/main" val="949524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0070C0"/>
                </a:solidFill>
                <a:latin typeface="Chalkduster" panose="03050602040202020205" pitchFamily="66" charset="77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Giovedì, 27 ottobre 2022</a:t>
            </a:r>
          </a:p>
          <a:p>
            <a:pPr algn="ctr"/>
            <a:endParaRPr lang="it-IT" dirty="0">
              <a:latin typeface="Chalkduster" panose="03050602040202020205" pitchFamily="66" charset="77"/>
            </a:endParaRPr>
          </a:p>
          <a:p>
            <a:pPr algn="ctr"/>
            <a:r>
              <a:rPr lang="it-IT" sz="3600" dirty="0">
                <a:solidFill>
                  <a:srgbClr val="C00000"/>
                </a:solidFill>
                <a:latin typeface="Chalkduster" panose="03050602040202020205" pitchFamily="66" charset="77"/>
              </a:rPr>
              <a:t>IL CALCIATORE SVIZZERO </a:t>
            </a:r>
          </a:p>
          <a:p>
            <a:pPr algn="ctr"/>
            <a:r>
              <a:rPr lang="it-IT" sz="3600" dirty="0">
                <a:solidFill>
                  <a:srgbClr val="C00000"/>
                </a:solidFill>
                <a:latin typeface="Chalkduster" panose="03050602040202020205" pitchFamily="66" charset="77"/>
              </a:rPr>
              <a:t>“GIUSTO TRA LE NAZIONI”. </a:t>
            </a:r>
          </a:p>
          <a:p>
            <a:pPr algn="ctr"/>
            <a:r>
              <a:rPr lang="it-IT" sz="4800" i="1" dirty="0">
                <a:solidFill>
                  <a:srgbClr val="0098C0"/>
                </a:solidFill>
                <a:latin typeface="Chalkduster" panose="03050602040202020205" pitchFamily="66" charset="77"/>
              </a:rPr>
              <a:t>Paul </a:t>
            </a:r>
            <a:r>
              <a:rPr lang="it-IT" sz="4800" i="1" dirty="0" err="1">
                <a:solidFill>
                  <a:srgbClr val="0098C0"/>
                </a:solidFill>
                <a:latin typeface="Chalkduster" panose="03050602040202020205" pitchFamily="66" charset="77"/>
              </a:rPr>
              <a:t>Grüninger</a:t>
            </a:r>
            <a:r>
              <a:rPr lang="it-IT" sz="4800" i="1" dirty="0">
                <a:solidFill>
                  <a:srgbClr val="0098C0"/>
                </a:solidFill>
                <a:latin typeface="Chalkduster" panose="03050602040202020205" pitchFamily="66" charset="77"/>
              </a:rPr>
              <a:t>.</a:t>
            </a:r>
            <a:br>
              <a:rPr lang="it-IT" i="1" dirty="0"/>
            </a:br>
            <a:endParaRPr lang="it-IT" i="1" dirty="0">
              <a:solidFill>
                <a:srgbClr val="C4000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36AEEEA-06AB-4F42-B5E0-EBFC81AB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700808"/>
            <a:ext cx="612068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235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3561</TotalTime>
  <Words>493</Words>
  <Application>Microsoft Macintosh PowerPoint</Application>
  <PresentationFormat>Presentazione su schermo (4:3)</PresentationFormat>
  <Paragraphs>68</Paragraphs>
  <Slides>83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83</vt:i4>
      </vt:variant>
    </vt:vector>
  </HeadingPairs>
  <TitlesOfParts>
    <vt:vector size="88" baseType="lpstr">
      <vt:lpstr>Arial Unicode MS</vt:lpstr>
      <vt:lpstr>Arial</vt:lpstr>
      <vt:lpstr>Chalkduster</vt:lpstr>
      <vt:lpstr>Times New Roman</vt:lpstr>
      <vt:lpstr>Tema di Office</vt:lpstr>
      <vt:lpstr>UTE – Università Cardinal Colombo-MI Giovedì, 20 ottobre 2022 </vt:lpstr>
      <vt:lpstr>Logo della città di Mykolaïv, Ucraina del Sud.</vt:lpstr>
      <vt:lpstr>Presentazione standard di PowerPoint</vt:lpstr>
      <vt:lpstr>Обсерватория Ник - Osserrvatorio Astronomico.</vt:lpstr>
      <vt:lpstr>Presentazione standard di PowerPoint</vt:lpstr>
      <vt:lpstr>Ospedale Pediatrico di Mykolaïv. </vt:lpstr>
      <vt:lpstr>Ospedale Pediatrico colpito dai bombardamenti russi.</vt:lpstr>
      <vt:lpstr>MSA C.F. 9184390374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(Kaysersberg, Germania, giovedì, 14 gennaio 1875 –  Lambaréné, Gabon, sabato, 4 settembre 1965, a 90 ani.)</vt:lpstr>
      <vt:lpstr>Kaysersberg, Alta Alsazia. Centro storico.</vt:lpstr>
      <vt:lpstr>Kaysersberg. La casa-Museo natale del filantropo.</vt:lpstr>
      <vt:lpstr>Ludwig Schweitzer, il padre,  pastore luterano di Gunsbach. </vt:lpstr>
      <vt:lpstr>Gunsbach, un villaggio dell’Alsazia meridionale.</vt:lpstr>
      <vt:lpstr>La chiesa di Gunsbach.  «Da questa chiesa aperta ai due culti ho ricavato un alto insegnamento per la vita: la conciliazione [...] Le differenze tra le Chiese sono destinate a scomparire. Già da bambino mi sembrava bello che nel nostro paese cattolici e protestanti celebrassero le loro feste nello stesso tempio».</vt:lpstr>
      <vt:lpstr>Il centro di Mulhouse, in Alsazia.</vt:lpstr>
      <vt:lpstr>Strasburgo. Place de Chateau.</vt:lpstr>
      <vt:lpstr>Ritratto del musicista tedesco  Johann Sebastian Bach.</vt:lpstr>
      <vt:lpstr>Presentazione standard di PowerPoint</vt:lpstr>
      <vt:lpstr>Presentazione standard di PowerPoint</vt:lpstr>
      <vt:lpstr>Strasburgo. Chiesa di San Nicola.</vt:lpstr>
      <vt:lpstr>…organista!</vt:lpstr>
      <vt:lpstr>Parigi. Società delle Missioni Estere.</vt:lpstr>
      <vt:lpstr>Il Gabon nel globo.</vt:lpstr>
      <vt:lpstr>Presentazione standard di PowerPoint</vt:lpstr>
      <vt:lpstr>Albert Schweitzer, a 38 anni,  2a Laurea in Medicina, 1913.</vt:lpstr>
      <vt:lpstr>Strasburgo. Chiesa di San Nicola.</vt:lpstr>
      <vt:lpstr>Albert Schweitzer con la moglie pianista-infermiera Helene Bresslau in una foto del 1913. </vt:lpstr>
      <vt:lpstr>Presentazione standard di PowerPoint</vt:lpstr>
      <vt:lpstr>Presentazione standard di PowerPoint</vt:lpstr>
      <vt:lpstr>Lambaréné, una città del Gabon occidentale,  allora una provincia dell'Africa Equatoriale Francese.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…a colori!</vt:lpstr>
      <vt:lpstr>Presentazione standard di PowerPoint</vt:lpstr>
      <vt:lpstr>Il dottor Schweitzer davanti alla sua casa.</vt:lpstr>
      <vt:lpstr>Presentazione standard di PowerPoint</vt:lpstr>
      <vt:lpstr>Helene e Albert in mezzo ai pazienti in attesa.</vt:lpstr>
      <vt:lpstr>Volontarie all’Ospedale.</vt:lpstr>
      <vt:lpstr>Presentazione standard di PowerPoint</vt:lpstr>
      <vt:lpstr>La conquista della fiducia della gente di Lambarènè.</vt:lpstr>
      <vt:lpstr>Soldati in trincea nella Grande Guerra.</vt:lpstr>
      <vt:lpstr>Presentazione standard di PowerPoint</vt:lpstr>
      <vt:lpstr>Una indigena con l’infermiera Héléne Bresslau, la moglie del dottore.</vt:lpstr>
      <vt:lpstr> Albert Schweitzer con la figlia Rhena, sposata Miller, nata 1l 14 gennaio 1919 dal matrimonio con Hélène Breslau, in Gabon col padre.</vt:lpstr>
      <vt:lpstr>… a colori con la figlia Rhena,  sposata  Miller.</vt:lpstr>
      <vt:lpstr>Königsfeld im Schwarzwald.</vt:lpstr>
      <vt:lpstr>Strasburgo. Chiesa di San Nicola.</vt:lpstr>
      <vt:lpstr>Presentazione standard di PowerPoint</vt:lpstr>
      <vt:lpstr>Presentazione standard di PowerPoint</vt:lpstr>
      <vt:lpstr>21 gennaio 1927. «Per la prima volta da quando sono in Africa, gli ammalati sono alloggiati come si conviene per degli uomini. È per questo che levo il mio sguardo riconoscente a Dio, che mi ha permesso di provare questa gioia.» Albert Schweitzer. </vt:lpstr>
      <vt:lpstr>Ad un corrispondente svizzero:  « [...] Soffro di essere famoso e cerco di evitare tutto ciò che attira su di me l'attenzione.» Albert Schweitzer. </vt:lpstr>
      <vt:lpstr>Albert Einstein e Albert Schweitzer su un francobollo del 1979 in Nicaragua.</vt:lpstr>
      <vt:lpstr>No agli esperimenti nucleari, Continuare equivale a perpetuare «un crimine contro la nostra stessa specie, contro i nostri figli, che a causa della contaminazione da radioattività, rischiano di nascere sempre più tarati nel fisico e nell'intelletto.»  E ancora: «Attualmente siamo costretti a considerare la minaccia di una guerra atomica tra Stati Uniti e Unione Sovietica. Basterebbe una sola mossa per evitarla: le due potenze dovrebbero rinunciare contemporaneamente alle armi nucleari.» Albert Schwitzer. </vt:lpstr>
      <vt:lpstr>1952. Premio Nobel per la Pace.</vt:lpstr>
      <vt:lpstr>Presentazione standard di PowerPoint</vt:lpstr>
      <vt:lpstr>… ad un convegno nel 1957</vt:lpstr>
      <vt:lpstr>Presentazione standard di PowerPoint</vt:lpstr>
      <vt:lpstr>Presentazione standard di PowerPoint</vt:lpstr>
      <vt:lpstr>La tomba di Albert Schweitzer a Lambarénè, accanto alla moglie Hlene Bresslau.</vt:lpstr>
      <vt:lpstr>Presentazione standard di PowerPoint</vt:lpstr>
      <vt:lpstr>La Locandina  del film tedesco del 2009.</vt:lpstr>
      <vt:lpstr>Presentazione standard di PowerPoint</vt:lpstr>
      <vt:lpstr>Presentazione standard di PowerPoint</vt:lpstr>
      <vt:lpstr>Presentazione standard di PowerPoint</vt:lpstr>
      <vt:lpstr>Nobel per la pace, 1952</vt:lpstr>
      <vt:lpstr>Presentazione standard di PowerPoint</vt:lpstr>
      <vt:lpstr>La statua ad Albert Schweitzer a Weimar.</vt:lpstr>
      <vt:lpstr>Presentazione standard di PowerPoint</vt:lpstr>
      <vt:lpstr>Presentazione standard di PowerPoint</vt:lpstr>
      <vt:lpstr>Presentazione standard di PowerPoint</vt:lpstr>
      <vt:lpstr>Albert Schweitzer tra i grandi del ‘900</vt:lpstr>
      <vt:lpstr>GRAZIE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422</cp:revision>
  <cp:lastPrinted>1601-01-01T00:00:00Z</cp:lastPrinted>
  <dcterms:created xsi:type="dcterms:W3CDTF">2019-12-08T15:27:53Z</dcterms:created>
  <dcterms:modified xsi:type="dcterms:W3CDTF">2022-10-19T14:30:05Z</dcterms:modified>
</cp:coreProperties>
</file>