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2"/>
  </p:notesMasterIdLst>
  <p:sldIdLst>
    <p:sldId id="256" r:id="rId2"/>
    <p:sldId id="749" r:id="rId3"/>
    <p:sldId id="789" r:id="rId4"/>
    <p:sldId id="748" r:id="rId5"/>
    <p:sldId id="750" r:id="rId6"/>
    <p:sldId id="751" r:id="rId7"/>
    <p:sldId id="752" r:id="rId8"/>
    <p:sldId id="753" r:id="rId9"/>
    <p:sldId id="754" r:id="rId10"/>
    <p:sldId id="755" r:id="rId11"/>
    <p:sldId id="756" r:id="rId12"/>
    <p:sldId id="757" r:id="rId13"/>
    <p:sldId id="758" r:id="rId14"/>
    <p:sldId id="791" r:id="rId15"/>
    <p:sldId id="759" r:id="rId16"/>
    <p:sldId id="745" r:id="rId17"/>
    <p:sldId id="746" r:id="rId18"/>
    <p:sldId id="747" r:id="rId19"/>
    <p:sldId id="709" r:id="rId20"/>
    <p:sldId id="675" r:id="rId21"/>
    <p:sldId id="781" r:id="rId22"/>
    <p:sldId id="566" r:id="rId23"/>
    <p:sldId id="677" r:id="rId24"/>
    <p:sldId id="760" r:id="rId25"/>
    <p:sldId id="680" r:id="rId26"/>
    <p:sldId id="681" r:id="rId27"/>
    <p:sldId id="763" r:id="rId28"/>
    <p:sldId id="682" r:id="rId29"/>
    <p:sldId id="762" r:id="rId30"/>
    <p:sldId id="769" r:id="rId31"/>
    <p:sldId id="702" r:id="rId32"/>
    <p:sldId id="683" r:id="rId33"/>
    <p:sldId id="790" r:id="rId34"/>
    <p:sldId id="779" r:id="rId35"/>
    <p:sldId id="684" r:id="rId36"/>
    <p:sldId id="770" r:id="rId37"/>
    <p:sldId id="565" r:id="rId38"/>
    <p:sldId id="761" r:id="rId39"/>
    <p:sldId id="776" r:id="rId40"/>
    <p:sldId id="780" r:id="rId41"/>
    <p:sldId id="767" r:id="rId42"/>
    <p:sldId id="768" r:id="rId43"/>
    <p:sldId id="691" r:id="rId44"/>
    <p:sldId id="635" r:id="rId45"/>
    <p:sldId id="766" r:id="rId46"/>
    <p:sldId id="792" r:id="rId47"/>
    <p:sldId id="793" r:id="rId48"/>
    <p:sldId id="794" r:id="rId49"/>
    <p:sldId id="795" r:id="rId50"/>
    <p:sldId id="574" r:id="rId51"/>
    <p:sldId id="796" r:id="rId52"/>
    <p:sldId id="575" r:id="rId53"/>
    <p:sldId id="607" r:id="rId54"/>
    <p:sldId id="692" r:id="rId55"/>
    <p:sldId id="714" r:id="rId56"/>
    <p:sldId id="693" r:id="rId57"/>
    <p:sldId id="772" r:id="rId58"/>
    <p:sldId id="797" r:id="rId59"/>
    <p:sldId id="773" r:id="rId60"/>
    <p:sldId id="774" r:id="rId61"/>
    <p:sldId id="703" r:id="rId62"/>
    <p:sldId id="697" r:id="rId63"/>
    <p:sldId id="698" r:id="rId64"/>
    <p:sldId id="798" r:id="rId65"/>
    <p:sldId id="777" r:id="rId66"/>
    <p:sldId id="787" r:id="rId67"/>
    <p:sldId id="704" r:id="rId68"/>
    <p:sldId id="705" r:id="rId69"/>
    <p:sldId id="589" r:id="rId70"/>
    <p:sldId id="597" r:id="rId71"/>
    <p:sldId id="782" r:id="rId72"/>
    <p:sldId id="783" r:id="rId73"/>
    <p:sldId id="700" r:id="rId74"/>
    <p:sldId id="593" r:id="rId75"/>
    <p:sldId id="646" r:id="rId76"/>
    <p:sldId id="784" r:id="rId77"/>
    <p:sldId id="785" r:id="rId78"/>
    <p:sldId id="786" r:id="rId79"/>
    <p:sldId id="788" r:id="rId80"/>
    <p:sldId id="436" r:id="rId81"/>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1pPr>
    <a:lvl2pPr marL="742950" indent="-28575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2pPr>
    <a:lvl3pPr marL="11430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3pPr>
    <a:lvl4pPr marL="16002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4pPr>
    <a:lvl5pPr marL="20574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F9C309"/>
    <a:srgbClr val="EFD709"/>
    <a:srgbClr val="FBE304"/>
    <a:srgbClr val="860000"/>
    <a:srgbClr val="CB30C7"/>
    <a:srgbClr val="2700F8"/>
    <a:srgbClr val="6F2B15"/>
    <a:srgbClr val="A2A817"/>
    <a:srgbClr val="FF99F8"/>
    <a:srgbClr val="FF00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65"/>
    <p:restoredTop sz="50000"/>
  </p:normalViewPr>
  <p:slideViewPr>
    <p:cSldViewPr>
      <p:cViewPr varScale="1">
        <p:scale>
          <a:sx n="94" d="100"/>
          <a:sy n="94" d="100"/>
        </p:scale>
        <p:origin x="728" y="1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flat">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2"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3"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4"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5"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6"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7"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8"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9"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0"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1" name="AutoShape 1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2" name="AutoShape 1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3" name="AutoShape 1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4" name="AutoShape 1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5" name="AutoShape 1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6" name="AutoShape 1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7" name="AutoShape 1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8" name="AutoShape 2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9" name="AutoShape 2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0" name="AutoShape 2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1" name="AutoShape 2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2" name="AutoShape 2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3" name="AutoShape 2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4" name="AutoShape 2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5" name="AutoShape 2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6" name="AutoShape 2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7" name="AutoShape 2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8" name="AutoShape 3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9" name="AutoShape 3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0" name="AutoShape 3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1" name="AutoShape 3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2" name="AutoShape 3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3" name="AutoShape 3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4" name="AutoShape 3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5" name="AutoShape 3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6" name="AutoShape 3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7" name="AutoShape 3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8" name="AutoShape 4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9" name="AutoShape 4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0" name="AutoShape 4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1" name="AutoShape 4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2" name="AutoShape 4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3" name="AutoShape 4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4" name="AutoShape 4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5" name="AutoShape 4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6" name="AutoShape 4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7" name="AutoShape 4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8" name="AutoShape 5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9" name="AutoShape 5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0" name="AutoShape 5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1" name="AutoShape 5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2" name="AutoShape 5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3" name="AutoShape 5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4" name="AutoShape 5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5" name="AutoShape 5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6" name="AutoShape 5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7" name="Rectangle 59"/>
          <p:cNvSpPr>
            <a:spLocks noGrp="1" noRot="1" noChangeAspect="1" noChangeArrowheads="1"/>
          </p:cNvSpPr>
          <p:nvPr>
            <p:ph type="sldImg"/>
          </p:nvPr>
        </p:nvSpPr>
        <p:spPr bwMode="auto">
          <a:xfrm>
            <a:off x="-11798300" y="-11796713"/>
            <a:ext cx="11706225" cy="12399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sp>
      <p:sp>
        <p:nvSpPr>
          <p:cNvPr id="2108" name="Rectangle 60"/>
          <p:cNvSpPr>
            <a:spLocks noGrp="1" noChangeArrowheads="1"/>
          </p:cNvSpPr>
          <p:nvPr>
            <p:ph type="body"/>
          </p:nvPr>
        </p:nvSpPr>
        <p:spPr bwMode="auto">
          <a:xfrm>
            <a:off x="685800" y="4343400"/>
            <a:ext cx="5392738" cy="402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endParaRPr lang="it-IT" altLang="it-IT"/>
          </a:p>
        </p:txBody>
      </p:sp>
    </p:spTree>
    <p:extLst>
      <p:ext uri="{BB962C8B-B14F-4D97-AF65-F5344CB8AC3E}">
        <p14:creationId xmlns:p14="http://schemas.microsoft.com/office/powerpoint/2010/main" val="1282116045"/>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Text Box 1"/>
          <p:cNvSpPr txBox="1">
            <a:spLocks noGrp="1" noRot="1" noChangeAspect="1" noChangeArrowheads="1"/>
          </p:cNvSpPr>
          <p:nvPr>
            <p:ph type="sldImg"/>
          </p:nvPr>
        </p:nvSpPr>
        <p:spPr bwMode="auto">
          <a:xfrm>
            <a:off x="-14211300" y="-11796713"/>
            <a:ext cx="16533813" cy="124015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0354" name="Text Box 2"/>
          <p:cNvSpPr txBox="1">
            <a:spLocks noGrp="1" noChangeArrowheads="1"/>
          </p:cNvSpPr>
          <p:nvPr>
            <p:ph type="body" idx="1"/>
          </p:nvPr>
        </p:nvSpPr>
        <p:spPr bwMode="auto">
          <a:xfrm>
            <a:off x="685800" y="4343400"/>
            <a:ext cx="5394325" cy="402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ltLang="it-IT" dirty="0"/>
          </a:p>
        </p:txBody>
      </p:sp>
    </p:spTree>
    <p:extLst>
      <p:ext uri="{BB962C8B-B14F-4D97-AF65-F5344CB8AC3E}">
        <p14:creationId xmlns:p14="http://schemas.microsoft.com/office/powerpoint/2010/main" val="673454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stile</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2FAB655-9CAD-AF45-8241-9DE76063C109}" type="slidenum">
              <a:rPr lang="it-IT" altLang="it-IT"/>
              <a:pPr/>
              <a:t>‹N›</a:t>
            </a:fld>
            <a:endParaRPr lang="it-IT" altLang="it-IT"/>
          </a:p>
        </p:txBody>
      </p:sp>
    </p:spTree>
    <p:extLst>
      <p:ext uri="{BB962C8B-B14F-4D97-AF65-F5344CB8AC3E}">
        <p14:creationId xmlns:p14="http://schemas.microsoft.com/office/powerpoint/2010/main" val="2128797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0A0BF20-594C-F644-B55A-3A19BFBEBA00}" type="slidenum">
              <a:rPr lang="it-IT" altLang="it-IT"/>
              <a:pPr/>
              <a:t>‹N›</a:t>
            </a:fld>
            <a:endParaRPr lang="it-IT" altLang="it-IT"/>
          </a:p>
        </p:txBody>
      </p:sp>
    </p:spTree>
    <p:extLst>
      <p:ext uri="{BB962C8B-B14F-4D97-AF65-F5344CB8AC3E}">
        <p14:creationId xmlns:p14="http://schemas.microsoft.com/office/powerpoint/2010/main" val="114634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59550" y="128588"/>
            <a:ext cx="2033588" cy="5903912"/>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128588"/>
            <a:ext cx="5949950" cy="5903912"/>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AAE6731-4C57-384E-A906-BCA107A0D954}" type="slidenum">
              <a:rPr lang="it-IT" altLang="it-IT"/>
              <a:pPr/>
              <a:t>‹N›</a:t>
            </a:fld>
            <a:endParaRPr lang="it-IT" altLang="it-IT"/>
          </a:p>
        </p:txBody>
      </p:sp>
    </p:spTree>
    <p:extLst>
      <p:ext uri="{BB962C8B-B14F-4D97-AF65-F5344CB8AC3E}">
        <p14:creationId xmlns:p14="http://schemas.microsoft.com/office/powerpoint/2010/main" val="375294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CDE883A-5A8C-444E-8595-C4438413C845}" type="slidenum">
              <a:rPr lang="it-IT" altLang="it-IT"/>
              <a:pPr/>
              <a:t>‹N›</a:t>
            </a:fld>
            <a:endParaRPr lang="it-IT" altLang="it-IT"/>
          </a:p>
        </p:txBody>
      </p:sp>
    </p:spTree>
    <p:extLst>
      <p:ext uri="{BB962C8B-B14F-4D97-AF65-F5344CB8AC3E}">
        <p14:creationId xmlns:p14="http://schemas.microsoft.com/office/powerpoint/2010/main" val="1628964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stile</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D015200-09B4-8440-BCEC-725053F781F8}" type="slidenum">
              <a:rPr lang="it-IT" altLang="it-IT"/>
              <a:pPr/>
              <a:t>‹N›</a:t>
            </a:fld>
            <a:endParaRPr lang="it-IT" altLang="it-IT"/>
          </a:p>
        </p:txBody>
      </p:sp>
    </p:spTree>
    <p:extLst>
      <p:ext uri="{BB962C8B-B14F-4D97-AF65-F5344CB8AC3E}">
        <p14:creationId xmlns:p14="http://schemas.microsoft.com/office/powerpoint/2010/main" val="1889374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3990975"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00575" y="1600200"/>
            <a:ext cx="3992563"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7626CB32-32A5-7649-BC69-7243AFE46DBC}" type="slidenum">
              <a:rPr lang="it-IT" altLang="it-IT"/>
              <a:pPr/>
              <a:t>‹N›</a:t>
            </a:fld>
            <a:endParaRPr lang="it-IT" altLang="it-IT"/>
          </a:p>
        </p:txBody>
      </p:sp>
    </p:spTree>
    <p:extLst>
      <p:ext uri="{BB962C8B-B14F-4D97-AF65-F5344CB8AC3E}">
        <p14:creationId xmlns:p14="http://schemas.microsoft.com/office/powerpoint/2010/main" val="2019663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stile</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526BD7C7-FFC6-0E4D-A4C5-7D48E0947B8E}" type="slidenum">
              <a:rPr lang="it-IT" altLang="it-IT"/>
              <a:pPr/>
              <a:t>‹N›</a:t>
            </a:fld>
            <a:endParaRPr lang="it-IT" altLang="it-IT"/>
          </a:p>
        </p:txBody>
      </p:sp>
    </p:spTree>
    <p:extLst>
      <p:ext uri="{BB962C8B-B14F-4D97-AF65-F5344CB8AC3E}">
        <p14:creationId xmlns:p14="http://schemas.microsoft.com/office/powerpoint/2010/main" val="1365399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8EFF5648-AEC7-5C4A-8812-3C07A0449067}" type="slidenum">
              <a:rPr lang="it-IT" altLang="it-IT"/>
              <a:pPr/>
              <a:t>‹N›</a:t>
            </a:fld>
            <a:endParaRPr lang="it-IT" altLang="it-IT"/>
          </a:p>
        </p:txBody>
      </p:sp>
    </p:spTree>
    <p:extLst>
      <p:ext uri="{BB962C8B-B14F-4D97-AF65-F5344CB8AC3E}">
        <p14:creationId xmlns:p14="http://schemas.microsoft.com/office/powerpoint/2010/main" val="252976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57E15C66-A26B-F342-80F4-C59735B2B58D}" type="slidenum">
              <a:rPr lang="it-IT" altLang="it-IT"/>
              <a:pPr/>
              <a:t>‹N›</a:t>
            </a:fld>
            <a:endParaRPr lang="it-IT" altLang="it-IT"/>
          </a:p>
        </p:txBody>
      </p:sp>
    </p:spTree>
    <p:extLst>
      <p:ext uri="{BB962C8B-B14F-4D97-AF65-F5344CB8AC3E}">
        <p14:creationId xmlns:p14="http://schemas.microsoft.com/office/powerpoint/2010/main" val="1905713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C30FA44-AA31-0647-9A92-63B6B98A049B}" type="slidenum">
              <a:rPr lang="it-IT" altLang="it-IT"/>
              <a:pPr/>
              <a:t>‹N›</a:t>
            </a:fld>
            <a:endParaRPr lang="it-IT" altLang="it-IT"/>
          </a:p>
        </p:txBody>
      </p:sp>
    </p:spTree>
    <p:extLst>
      <p:ext uri="{BB962C8B-B14F-4D97-AF65-F5344CB8AC3E}">
        <p14:creationId xmlns:p14="http://schemas.microsoft.com/office/powerpoint/2010/main" val="1750809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996666E-C024-D741-8B15-BF9388EBED3F}" type="slidenum">
              <a:rPr lang="it-IT" altLang="it-IT"/>
              <a:pPr/>
              <a:t>‹N›</a:t>
            </a:fld>
            <a:endParaRPr lang="it-IT" altLang="it-IT"/>
          </a:p>
        </p:txBody>
      </p:sp>
    </p:spTree>
    <p:extLst>
      <p:ext uri="{BB962C8B-B14F-4D97-AF65-F5344CB8AC3E}">
        <p14:creationId xmlns:p14="http://schemas.microsoft.com/office/powerpoint/2010/main" val="1027814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135938"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457200" y="1600200"/>
            <a:ext cx="8135938" cy="443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457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8" name="Rectangle 4"/>
          <p:cNvSpPr>
            <a:spLocks noGrp="1" noChangeArrowheads="1"/>
          </p:cNvSpPr>
          <p:nvPr>
            <p:ph type="ftr"/>
          </p:nvPr>
        </p:nvSpPr>
        <p:spPr bwMode="auto">
          <a:xfrm>
            <a:off x="3124200" y="6245225"/>
            <a:ext cx="2801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9" name="Rectangle 5"/>
          <p:cNvSpPr>
            <a:spLocks noGrp="1" noChangeArrowheads="1"/>
          </p:cNvSpPr>
          <p:nvPr>
            <p:ph type="sldNum"/>
          </p:nvPr>
        </p:nvSpPr>
        <p:spPr bwMode="auto">
          <a:xfrm>
            <a:off x="6553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fld id="{E0CA8541-11AF-064D-998C-02BE8F2C47DF}"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1" fontAlgn="base" hangingPunct="1">
        <a:spcBef>
          <a:spcPct val="0"/>
        </a:spcBef>
        <a:spcAft>
          <a:spcPct val="0"/>
        </a:spcAft>
        <a:buClr>
          <a:srgbClr val="000000"/>
        </a:buClr>
        <a:buSzPct val="100000"/>
        <a:buFont typeface="Times New Roman" charset="0"/>
        <a:defRPr sz="4400" kern="12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2pPr>
      <a:lvl3pPr marL="1143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3pPr>
      <a:lvl4pPr marL="1600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4pPr>
      <a:lvl5pPr marL="20574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5pPr>
      <a:lvl6pPr marL="25146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6pPr>
      <a:lvl7pPr marL="29718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7pPr>
      <a:lvl8pPr marL="3429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8pPr>
      <a:lvl9pPr marL="3886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charset="0"/>
        <a:defRPr sz="3200" kern="1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charset="0"/>
        <a:defRPr sz="2800" kern="1200">
          <a:solidFill>
            <a:srgbClr val="000000"/>
          </a:solidFill>
          <a:latin typeface="+mn-lt"/>
          <a:ea typeface="+mn-ea"/>
          <a:cs typeface="+mn-cs"/>
        </a:defRPr>
      </a:lvl2pPr>
      <a:lvl3pPr marL="1143000" indent="-228600" algn="l" defTabSz="449263" rtl="0" eaLnBrk="1" fontAlgn="base" hangingPunct="1">
        <a:spcBef>
          <a:spcPts val="600"/>
        </a:spcBef>
        <a:spcAft>
          <a:spcPct val="0"/>
        </a:spcAft>
        <a:buClr>
          <a:srgbClr val="000000"/>
        </a:buClr>
        <a:buSzPct val="100000"/>
        <a:buFont typeface="Times New Roman" charset="0"/>
        <a:defRPr sz="2400" kern="1200">
          <a:solidFill>
            <a:srgbClr val="00000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7.png"/></Relationships>
</file>

<file path=ppt/slides/_rels/slide7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9.png"/></Relationships>
</file>

<file path=ppt/slides/_rels/slide7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ln/>
        </p:spPr>
        <p:txBody>
          <a:bodyP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dirty="0">
                <a:solidFill>
                  <a:srgbClr val="CC99CC"/>
                </a:solidFill>
                <a:latin typeface="Chalkduster" charset="0"/>
              </a:rPr>
              <a:t>UTE–Università Cardinal Colombo-MI</a:t>
            </a:r>
            <a:br>
              <a:rPr lang="it-IT" altLang="it-IT" sz="2600" dirty="0">
                <a:solidFill>
                  <a:srgbClr val="CC99CC"/>
                </a:solidFill>
                <a:latin typeface="Chalkduster" charset="0"/>
              </a:rPr>
            </a:br>
            <a:r>
              <a:rPr lang="it-IT" altLang="it-IT" sz="2200" dirty="0">
                <a:solidFill>
                  <a:srgbClr val="CC99CC"/>
                </a:solidFill>
                <a:latin typeface="Chalkduster" charset="0"/>
              </a:rPr>
              <a:t>Giovedì, 27 ottobre 2022 </a:t>
            </a:r>
          </a:p>
        </p:txBody>
      </p:sp>
      <p:sp>
        <p:nvSpPr>
          <p:cNvPr id="6" name="Content Placeholder 5">
            <a:extLst>
              <a:ext uri="{FF2B5EF4-FFF2-40B4-BE49-F238E27FC236}">
                <a16:creationId xmlns:a16="http://schemas.microsoft.com/office/drawing/2014/main" id="{F4AFEFB1-8AAD-5A4F-9047-0AB3B2F28D00}"/>
              </a:ext>
            </a:extLst>
          </p:cNvPr>
          <p:cNvSpPr>
            <a:spLocks noGrp="1"/>
          </p:cNvSpPr>
          <p:nvPr>
            <p:ph idx="1"/>
          </p:nvPr>
        </p:nvSpPr>
        <p:spPr>
          <a:xfrm>
            <a:off x="179512" y="1562100"/>
            <a:ext cx="4968552" cy="5295900"/>
          </a:xfrm>
        </p:spPr>
        <p:txBody>
          <a:bodyPr/>
          <a:lstStyle/>
          <a:p>
            <a:pPr algn="ctr"/>
            <a:endParaRPr lang="it-IT" sz="1800" dirty="0">
              <a:solidFill>
                <a:srgbClr val="7030A0"/>
              </a:solidFill>
            </a:endParaRPr>
          </a:p>
          <a:p>
            <a:pPr algn="ctr"/>
            <a:endParaRPr lang="it-IT" sz="1800" dirty="0">
              <a:solidFill>
                <a:srgbClr val="CB30C7"/>
              </a:solidFill>
            </a:endParaRPr>
          </a:p>
          <a:p>
            <a:pPr algn="ctr"/>
            <a:r>
              <a:rPr lang="it-IT" sz="4400" dirty="0">
                <a:solidFill>
                  <a:srgbClr val="2700F8"/>
                </a:solidFill>
              </a:rPr>
              <a:t>IL CALCIATORE SVIZZERO «GIUSTO TRA </a:t>
            </a:r>
          </a:p>
          <a:p>
            <a:pPr algn="ctr"/>
            <a:r>
              <a:rPr lang="it-IT" sz="4400" dirty="0">
                <a:solidFill>
                  <a:srgbClr val="2700F8"/>
                </a:solidFill>
              </a:rPr>
              <a:t>LE NAZIONI».</a:t>
            </a:r>
          </a:p>
          <a:p>
            <a:pPr algn="ctr"/>
            <a:endParaRPr lang="it-IT" sz="4400" dirty="0">
              <a:solidFill>
                <a:srgbClr val="2700F8"/>
              </a:solidFill>
            </a:endParaRPr>
          </a:p>
          <a:p>
            <a:pPr algn="ctr"/>
            <a:r>
              <a:rPr lang="it-IT" sz="5400" i="1" dirty="0">
                <a:solidFill>
                  <a:srgbClr val="C00000"/>
                </a:solidFill>
              </a:rPr>
              <a:t>Paul </a:t>
            </a:r>
            <a:r>
              <a:rPr lang="it-IT" sz="5400" i="1" dirty="0" err="1">
                <a:solidFill>
                  <a:srgbClr val="C00000"/>
                </a:solidFill>
              </a:rPr>
              <a:t>Grüninger</a:t>
            </a:r>
            <a:r>
              <a:rPr lang="it-IT" sz="5400" i="1" dirty="0">
                <a:solidFill>
                  <a:srgbClr val="C00000"/>
                </a:solidFill>
              </a:rPr>
              <a:t>.</a:t>
            </a:r>
            <a:endParaRPr lang="it-IT" sz="5400" i="1" dirty="0">
              <a:solidFill>
                <a:srgbClr val="2700F8"/>
              </a:solidFill>
            </a:endParaRPr>
          </a:p>
        </p:txBody>
      </p:sp>
      <p:pic>
        <p:nvPicPr>
          <p:cNvPr id="3" name="Immagine 2">
            <a:extLst>
              <a:ext uri="{FF2B5EF4-FFF2-40B4-BE49-F238E27FC236}">
                <a16:creationId xmlns:a16="http://schemas.microsoft.com/office/drawing/2014/main" id="{9B075F43-C71A-4F49-9827-89C38A806BDC}"/>
              </a:ext>
            </a:extLst>
          </p:cNvPr>
          <p:cNvPicPr>
            <a:picLocks noChangeAspect="1"/>
          </p:cNvPicPr>
          <p:nvPr/>
        </p:nvPicPr>
        <p:blipFill>
          <a:blip r:embed="rId3"/>
          <a:stretch>
            <a:fillRect/>
          </a:stretch>
        </p:blipFill>
        <p:spPr>
          <a:xfrm>
            <a:off x="5345959" y="2492896"/>
            <a:ext cx="7596082" cy="4365104"/>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A13981E-ED65-954C-8214-61090F860824}"/>
              </a:ext>
            </a:extLst>
          </p:cNvPr>
          <p:cNvPicPr>
            <a:picLocks noChangeAspect="1"/>
          </p:cNvPicPr>
          <p:nvPr/>
        </p:nvPicPr>
        <p:blipFill>
          <a:blip r:embed="rId2"/>
          <a:stretch>
            <a:fillRect/>
          </a:stretch>
        </p:blipFill>
        <p:spPr>
          <a:xfrm>
            <a:off x="2272" y="0"/>
            <a:ext cx="4497416" cy="6858000"/>
          </a:xfrm>
          <a:prstGeom prst="rect">
            <a:avLst/>
          </a:prstGeom>
        </p:spPr>
      </p:pic>
      <p:sp>
        <p:nvSpPr>
          <p:cNvPr id="6" name="Titolo 5">
            <a:extLst>
              <a:ext uri="{FF2B5EF4-FFF2-40B4-BE49-F238E27FC236}">
                <a16:creationId xmlns:a16="http://schemas.microsoft.com/office/drawing/2014/main" id="{6C31482D-8C9D-4F48-BD15-4D047C3A1C58}"/>
              </a:ext>
            </a:extLst>
          </p:cNvPr>
          <p:cNvSpPr>
            <a:spLocks noGrp="1"/>
          </p:cNvSpPr>
          <p:nvPr>
            <p:ph type="title"/>
          </p:nvPr>
        </p:nvSpPr>
        <p:spPr>
          <a:xfrm>
            <a:off x="4572000" y="6453336"/>
            <a:ext cx="4021138" cy="404664"/>
          </a:xfrm>
        </p:spPr>
        <p:txBody>
          <a:bodyPr/>
          <a:lstStyle/>
          <a:p>
            <a:pPr algn="l"/>
            <a:r>
              <a:rPr lang="it-IT" sz="1800" b="1" dirty="0">
                <a:solidFill>
                  <a:srgbClr val="C00000"/>
                </a:solidFill>
              </a:rPr>
              <a:t>Anno 1993</a:t>
            </a:r>
          </a:p>
        </p:txBody>
      </p:sp>
    </p:spTree>
    <p:extLst>
      <p:ext uri="{BB962C8B-B14F-4D97-AF65-F5344CB8AC3E}">
        <p14:creationId xmlns:p14="http://schemas.microsoft.com/office/powerpoint/2010/main" val="4173864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E58FE3-6D3C-804F-AD77-15B6DF9CA524}"/>
              </a:ext>
            </a:extLst>
          </p:cNvPr>
          <p:cNvSpPr>
            <a:spLocks noGrp="1"/>
          </p:cNvSpPr>
          <p:nvPr>
            <p:ph type="title"/>
          </p:nvPr>
        </p:nvSpPr>
        <p:spPr>
          <a:xfrm>
            <a:off x="457200" y="6309320"/>
            <a:ext cx="4546848" cy="548680"/>
          </a:xfrm>
        </p:spPr>
        <p:txBody>
          <a:bodyPr/>
          <a:lstStyle/>
          <a:p>
            <a:pPr algn="r"/>
            <a:r>
              <a:rPr lang="it-IT" sz="1800" b="1" dirty="0">
                <a:solidFill>
                  <a:srgbClr val="C00000"/>
                </a:solidFill>
              </a:rPr>
              <a:t>Anno 2002</a:t>
            </a:r>
          </a:p>
        </p:txBody>
      </p:sp>
      <p:pic>
        <p:nvPicPr>
          <p:cNvPr id="5" name="Immagine 4">
            <a:extLst>
              <a:ext uri="{FF2B5EF4-FFF2-40B4-BE49-F238E27FC236}">
                <a16:creationId xmlns:a16="http://schemas.microsoft.com/office/drawing/2014/main" id="{3B89ED80-44FD-1A48-BCAE-32DBE86E2AC1}"/>
              </a:ext>
            </a:extLst>
          </p:cNvPr>
          <p:cNvPicPr>
            <a:picLocks noChangeAspect="1"/>
          </p:cNvPicPr>
          <p:nvPr/>
        </p:nvPicPr>
        <p:blipFill>
          <a:blip r:embed="rId2"/>
          <a:stretch>
            <a:fillRect/>
          </a:stretch>
        </p:blipFill>
        <p:spPr>
          <a:xfrm>
            <a:off x="5004048" y="1189350"/>
            <a:ext cx="4305300" cy="5651500"/>
          </a:xfrm>
          <a:prstGeom prst="rect">
            <a:avLst/>
          </a:prstGeom>
        </p:spPr>
      </p:pic>
    </p:spTree>
    <p:extLst>
      <p:ext uri="{BB962C8B-B14F-4D97-AF65-F5344CB8AC3E}">
        <p14:creationId xmlns:p14="http://schemas.microsoft.com/office/powerpoint/2010/main" val="948818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B75A2FB-8755-9A40-9DF2-19D950BE9130}"/>
              </a:ext>
            </a:extLst>
          </p:cNvPr>
          <p:cNvPicPr>
            <a:picLocks noChangeAspect="1"/>
          </p:cNvPicPr>
          <p:nvPr/>
        </p:nvPicPr>
        <p:blipFill>
          <a:blip r:embed="rId2"/>
          <a:stretch>
            <a:fillRect/>
          </a:stretch>
        </p:blipFill>
        <p:spPr>
          <a:xfrm>
            <a:off x="2339752" y="521960"/>
            <a:ext cx="4457700" cy="6324600"/>
          </a:xfrm>
          <a:prstGeom prst="rect">
            <a:avLst/>
          </a:prstGeom>
        </p:spPr>
      </p:pic>
    </p:spTree>
    <p:extLst>
      <p:ext uri="{BB962C8B-B14F-4D97-AF65-F5344CB8AC3E}">
        <p14:creationId xmlns:p14="http://schemas.microsoft.com/office/powerpoint/2010/main" val="2738403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D88D9F8-EEC7-4647-A77E-E049F08816DC}"/>
              </a:ext>
            </a:extLst>
          </p:cNvPr>
          <p:cNvPicPr>
            <a:picLocks noChangeAspect="1"/>
          </p:cNvPicPr>
          <p:nvPr/>
        </p:nvPicPr>
        <p:blipFill>
          <a:blip r:embed="rId2"/>
          <a:stretch>
            <a:fillRect/>
          </a:stretch>
        </p:blipFill>
        <p:spPr>
          <a:xfrm>
            <a:off x="4429125" y="-24006"/>
            <a:ext cx="4714875" cy="6858000"/>
          </a:xfrm>
          <a:prstGeom prst="rect">
            <a:avLst/>
          </a:prstGeom>
        </p:spPr>
      </p:pic>
      <p:sp>
        <p:nvSpPr>
          <p:cNvPr id="4" name="Titolo 3">
            <a:extLst>
              <a:ext uri="{FF2B5EF4-FFF2-40B4-BE49-F238E27FC236}">
                <a16:creationId xmlns:a16="http://schemas.microsoft.com/office/drawing/2014/main" id="{CD574401-F8BC-6546-83DC-C8009F86D277}"/>
              </a:ext>
            </a:extLst>
          </p:cNvPr>
          <p:cNvSpPr>
            <a:spLocks noGrp="1"/>
          </p:cNvSpPr>
          <p:nvPr>
            <p:ph type="title"/>
          </p:nvPr>
        </p:nvSpPr>
        <p:spPr>
          <a:xfrm>
            <a:off x="457200" y="6309320"/>
            <a:ext cx="3826768" cy="524674"/>
          </a:xfrm>
        </p:spPr>
        <p:txBody>
          <a:bodyPr/>
          <a:lstStyle/>
          <a:p>
            <a:pPr algn="r"/>
            <a:r>
              <a:rPr lang="it-IT" sz="1600" dirty="0">
                <a:solidFill>
                  <a:srgbClr val="002060"/>
                </a:solidFill>
              </a:rPr>
              <a:t>Ha contribuito </a:t>
            </a:r>
            <a:br>
              <a:rPr lang="it-IT" sz="1600" dirty="0">
                <a:solidFill>
                  <a:srgbClr val="002060"/>
                </a:solidFill>
              </a:rPr>
            </a:br>
            <a:r>
              <a:rPr lang="it-IT" sz="1600" dirty="0">
                <a:solidFill>
                  <a:srgbClr val="002060"/>
                </a:solidFill>
              </a:rPr>
              <a:t>alla salvezza di 800 ebrei.</a:t>
            </a:r>
          </a:p>
        </p:txBody>
      </p:sp>
    </p:spTree>
    <p:extLst>
      <p:ext uri="{BB962C8B-B14F-4D97-AF65-F5344CB8AC3E}">
        <p14:creationId xmlns:p14="http://schemas.microsoft.com/office/powerpoint/2010/main" val="1534927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icordi dei giorni dell'Olocausto 8m. 1.45).mp4">
            <a:hlinkClick r:id="" action="ppaction://media"/>
            <a:extLst>
              <a:ext uri="{FF2B5EF4-FFF2-40B4-BE49-F238E27FC236}">
                <a16:creationId xmlns:a16="http://schemas.microsoft.com/office/drawing/2014/main" id="{36BC4787-23F6-9E42-A2E0-709A2B13D48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377621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9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6C5F4FA-293E-5043-B0D6-FFA8FBDFD47F}"/>
              </a:ext>
            </a:extLst>
          </p:cNvPr>
          <p:cNvPicPr>
            <a:picLocks noChangeAspect="1"/>
          </p:cNvPicPr>
          <p:nvPr/>
        </p:nvPicPr>
        <p:blipFill>
          <a:blip r:embed="rId2"/>
          <a:stretch>
            <a:fillRect/>
          </a:stretch>
        </p:blipFill>
        <p:spPr>
          <a:xfrm>
            <a:off x="683568" y="548680"/>
            <a:ext cx="7302500" cy="5969000"/>
          </a:xfrm>
          <a:prstGeom prst="rect">
            <a:avLst/>
          </a:prstGeom>
        </p:spPr>
      </p:pic>
    </p:spTree>
    <p:extLst>
      <p:ext uri="{BB962C8B-B14F-4D97-AF65-F5344CB8AC3E}">
        <p14:creationId xmlns:p14="http://schemas.microsoft.com/office/powerpoint/2010/main" val="2000294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53B5EA-BE33-2445-8199-F5EF8F729811}"/>
              </a:ext>
            </a:extLst>
          </p:cNvPr>
          <p:cNvSpPr>
            <a:spLocks noGrp="1"/>
          </p:cNvSpPr>
          <p:nvPr>
            <p:ph type="title"/>
          </p:nvPr>
        </p:nvSpPr>
        <p:spPr>
          <a:xfrm>
            <a:off x="457200" y="5949280"/>
            <a:ext cx="8135938" cy="908720"/>
          </a:xfrm>
        </p:spPr>
        <p:txBody>
          <a:bodyPr/>
          <a:lstStyle/>
          <a:p>
            <a:r>
              <a:rPr lang="it-IT" sz="1600" dirty="0"/>
              <a:t>Paul </a:t>
            </a:r>
            <a:r>
              <a:rPr lang="it-IT" sz="1600" dirty="0" err="1"/>
              <a:t>Grüninger</a:t>
            </a:r>
            <a:r>
              <a:rPr lang="it-IT" sz="1600" dirty="0"/>
              <a:t> (San Gallo, 27 ottobre 1891 – San Gallo, 22 febbraio 1972, a 81 anni) </a:t>
            </a:r>
          </a:p>
        </p:txBody>
      </p:sp>
      <p:pic>
        <p:nvPicPr>
          <p:cNvPr id="5" name="Immagine 4">
            <a:extLst>
              <a:ext uri="{FF2B5EF4-FFF2-40B4-BE49-F238E27FC236}">
                <a16:creationId xmlns:a16="http://schemas.microsoft.com/office/drawing/2014/main" id="{9EDF130C-0505-6642-83C8-3957700CC7C8}"/>
              </a:ext>
            </a:extLst>
          </p:cNvPr>
          <p:cNvPicPr>
            <a:picLocks noChangeAspect="1"/>
          </p:cNvPicPr>
          <p:nvPr/>
        </p:nvPicPr>
        <p:blipFill>
          <a:blip r:embed="rId2"/>
          <a:stretch>
            <a:fillRect/>
          </a:stretch>
        </p:blipFill>
        <p:spPr>
          <a:xfrm>
            <a:off x="24950" y="824463"/>
            <a:ext cx="9144000" cy="5125065"/>
          </a:xfrm>
          <a:prstGeom prst="rect">
            <a:avLst/>
          </a:prstGeom>
        </p:spPr>
      </p:pic>
    </p:spTree>
    <p:extLst>
      <p:ext uri="{BB962C8B-B14F-4D97-AF65-F5344CB8AC3E}">
        <p14:creationId xmlns:p14="http://schemas.microsoft.com/office/powerpoint/2010/main" val="1225825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AD7DF3-C5B8-5C41-9ACC-98A28880E563}"/>
              </a:ext>
            </a:extLst>
          </p:cNvPr>
          <p:cNvSpPr>
            <a:spLocks noGrp="1"/>
          </p:cNvSpPr>
          <p:nvPr>
            <p:ph type="title"/>
          </p:nvPr>
        </p:nvSpPr>
        <p:spPr>
          <a:xfrm>
            <a:off x="457200" y="6021288"/>
            <a:ext cx="8147248" cy="836712"/>
          </a:xfrm>
        </p:spPr>
        <p:txBody>
          <a:bodyPr/>
          <a:lstStyle/>
          <a:p>
            <a:r>
              <a:rPr lang="it-IT" sz="1600" dirty="0">
                <a:solidFill>
                  <a:schemeClr val="accent1">
                    <a:lumMod val="50000"/>
                  </a:schemeClr>
                </a:solidFill>
              </a:rPr>
              <a:t>San Gallo, Svizzera, in una cartolina del primo ‘900.</a:t>
            </a:r>
          </a:p>
        </p:txBody>
      </p:sp>
      <p:pic>
        <p:nvPicPr>
          <p:cNvPr id="5" name="Immagine 4">
            <a:extLst>
              <a:ext uri="{FF2B5EF4-FFF2-40B4-BE49-F238E27FC236}">
                <a16:creationId xmlns:a16="http://schemas.microsoft.com/office/drawing/2014/main" id="{919CD6A6-05DD-784C-B110-A36B6270102B}"/>
              </a:ext>
            </a:extLst>
          </p:cNvPr>
          <p:cNvPicPr>
            <a:picLocks noChangeAspect="1"/>
          </p:cNvPicPr>
          <p:nvPr/>
        </p:nvPicPr>
        <p:blipFill>
          <a:blip r:embed="rId2"/>
          <a:stretch>
            <a:fillRect/>
          </a:stretch>
        </p:blipFill>
        <p:spPr>
          <a:xfrm>
            <a:off x="635000" y="404664"/>
            <a:ext cx="8277482" cy="5767536"/>
          </a:xfrm>
          <a:prstGeom prst="rect">
            <a:avLst/>
          </a:prstGeom>
        </p:spPr>
      </p:pic>
    </p:spTree>
    <p:extLst>
      <p:ext uri="{BB962C8B-B14F-4D97-AF65-F5344CB8AC3E}">
        <p14:creationId xmlns:p14="http://schemas.microsoft.com/office/powerpoint/2010/main" val="1304301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BCE244-AA7B-CB49-B01E-3AFDBDF57185}"/>
              </a:ext>
            </a:extLst>
          </p:cNvPr>
          <p:cNvSpPr>
            <a:spLocks noGrp="1"/>
          </p:cNvSpPr>
          <p:nvPr>
            <p:ph type="title"/>
          </p:nvPr>
        </p:nvSpPr>
        <p:spPr>
          <a:xfrm>
            <a:off x="457200" y="5877272"/>
            <a:ext cx="8135938" cy="980728"/>
          </a:xfrm>
        </p:spPr>
        <p:txBody>
          <a:bodyPr/>
          <a:lstStyle/>
          <a:p>
            <a:r>
              <a:rPr lang="it-IT" sz="1600" dirty="0">
                <a:solidFill>
                  <a:srgbClr val="6F2B15"/>
                </a:solidFill>
              </a:rPr>
              <a:t>San Gallo, la città dei pizzi. Il Centro storico, oggi.</a:t>
            </a:r>
          </a:p>
        </p:txBody>
      </p:sp>
      <p:pic>
        <p:nvPicPr>
          <p:cNvPr id="5" name="Immagine 4">
            <a:extLst>
              <a:ext uri="{FF2B5EF4-FFF2-40B4-BE49-F238E27FC236}">
                <a16:creationId xmlns:a16="http://schemas.microsoft.com/office/drawing/2014/main" id="{FFCC0605-60CA-604B-BBB4-7F28DC2E1FE2}"/>
              </a:ext>
            </a:extLst>
          </p:cNvPr>
          <p:cNvPicPr>
            <a:picLocks noChangeAspect="1"/>
          </p:cNvPicPr>
          <p:nvPr/>
        </p:nvPicPr>
        <p:blipFill>
          <a:blip r:embed="rId2"/>
          <a:stretch>
            <a:fillRect/>
          </a:stretch>
        </p:blipFill>
        <p:spPr>
          <a:xfrm>
            <a:off x="1259632" y="1700808"/>
            <a:ext cx="6690767" cy="4169950"/>
          </a:xfrm>
          <a:prstGeom prst="rect">
            <a:avLst/>
          </a:prstGeom>
        </p:spPr>
      </p:pic>
    </p:spTree>
    <p:extLst>
      <p:ext uri="{BB962C8B-B14F-4D97-AF65-F5344CB8AC3E}">
        <p14:creationId xmlns:p14="http://schemas.microsoft.com/office/powerpoint/2010/main" val="386279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7BB0FB-1042-9D49-BB18-A2C04D5CAB57}"/>
              </a:ext>
            </a:extLst>
          </p:cNvPr>
          <p:cNvSpPr>
            <a:spLocks noGrp="1"/>
          </p:cNvSpPr>
          <p:nvPr>
            <p:ph type="title"/>
          </p:nvPr>
        </p:nvSpPr>
        <p:spPr>
          <a:xfrm>
            <a:off x="457200" y="5661248"/>
            <a:ext cx="8135938" cy="1196752"/>
          </a:xfrm>
        </p:spPr>
        <p:txBody>
          <a:bodyPr/>
          <a:lstStyle/>
          <a:p>
            <a:r>
              <a:rPr lang="it-IT" sz="1600" dirty="0" err="1">
                <a:solidFill>
                  <a:srgbClr val="6F2B15"/>
                </a:solidFill>
              </a:rPr>
              <a:t>Rorschach</a:t>
            </a:r>
            <a:r>
              <a:rPr lang="it-IT" sz="1600" dirty="0">
                <a:solidFill>
                  <a:srgbClr val="6F2B15"/>
                </a:solidFill>
              </a:rPr>
              <a:t> sul lago di Costanza. </a:t>
            </a:r>
          </a:p>
        </p:txBody>
      </p:sp>
      <p:pic>
        <p:nvPicPr>
          <p:cNvPr id="5" name="Immagine 4">
            <a:extLst>
              <a:ext uri="{FF2B5EF4-FFF2-40B4-BE49-F238E27FC236}">
                <a16:creationId xmlns:a16="http://schemas.microsoft.com/office/drawing/2014/main" id="{496A2294-B217-5D4B-B1EC-A22BE9712115}"/>
              </a:ext>
            </a:extLst>
          </p:cNvPr>
          <p:cNvPicPr>
            <a:picLocks noChangeAspect="1"/>
          </p:cNvPicPr>
          <p:nvPr/>
        </p:nvPicPr>
        <p:blipFill>
          <a:blip r:embed="rId2"/>
          <a:stretch>
            <a:fillRect/>
          </a:stretch>
        </p:blipFill>
        <p:spPr>
          <a:xfrm>
            <a:off x="611560" y="476672"/>
            <a:ext cx="8128000" cy="5473700"/>
          </a:xfrm>
          <a:prstGeom prst="rect">
            <a:avLst/>
          </a:prstGeom>
        </p:spPr>
      </p:pic>
    </p:spTree>
    <p:extLst>
      <p:ext uri="{BB962C8B-B14F-4D97-AF65-F5344CB8AC3E}">
        <p14:creationId xmlns:p14="http://schemas.microsoft.com/office/powerpoint/2010/main" val="1466886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BF56AC0-F3F8-B341-A67C-56308E57942C}"/>
              </a:ext>
            </a:extLst>
          </p:cNvPr>
          <p:cNvPicPr>
            <a:picLocks noChangeAspect="1"/>
          </p:cNvPicPr>
          <p:nvPr/>
        </p:nvPicPr>
        <p:blipFill>
          <a:blip r:embed="rId2"/>
          <a:stretch>
            <a:fillRect/>
          </a:stretch>
        </p:blipFill>
        <p:spPr>
          <a:xfrm>
            <a:off x="89647" y="0"/>
            <a:ext cx="8964706" cy="6858000"/>
          </a:xfrm>
          <a:prstGeom prst="rect">
            <a:avLst/>
          </a:prstGeom>
        </p:spPr>
      </p:pic>
    </p:spTree>
    <p:extLst>
      <p:ext uri="{BB962C8B-B14F-4D97-AF65-F5344CB8AC3E}">
        <p14:creationId xmlns:p14="http://schemas.microsoft.com/office/powerpoint/2010/main" val="565526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782D07B1-0B9B-E044-AD69-6F6DE4877D79}"/>
              </a:ext>
            </a:extLst>
          </p:cNvPr>
          <p:cNvSpPr>
            <a:spLocks noGrp="1"/>
          </p:cNvSpPr>
          <p:nvPr>
            <p:ph type="title"/>
          </p:nvPr>
        </p:nvSpPr>
        <p:spPr>
          <a:xfrm>
            <a:off x="457200" y="5733256"/>
            <a:ext cx="8135938" cy="1124744"/>
          </a:xfrm>
        </p:spPr>
        <p:txBody>
          <a:bodyPr/>
          <a:lstStyle/>
          <a:p>
            <a:r>
              <a:rPr lang="it-IT" sz="1600" dirty="0" err="1"/>
              <a:t>Räfis</a:t>
            </a:r>
            <a:r>
              <a:rPr lang="it-IT" sz="1600" dirty="0"/>
              <a:t> nel comune di </a:t>
            </a:r>
            <a:r>
              <a:rPr lang="it-IT" sz="1600" dirty="0" err="1"/>
              <a:t>Buchs</a:t>
            </a:r>
            <a:r>
              <a:rPr lang="it-IT" sz="1600" dirty="0"/>
              <a:t>. </a:t>
            </a:r>
            <a:endParaRPr lang="it-IT" sz="1600" dirty="0">
              <a:solidFill>
                <a:srgbClr val="7030A0"/>
              </a:solidFill>
            </a:endParaRPr>
          </a:p>
        </p:txBody>
      </p:sp>
      <p:pic>
        <p:nvPicPr>
          <p:cNvPr id="5" name="Immagine 4">
            <a:extLst>
              <a:ext uri="{FF2B5EF4-FFF2-40B4-BE49-F238E27FC236}">
                <a16:creationId xmlns:a16="http://schemas.microsoft.com/office/drawing/2014/main" id="{DA31AE7B-0CEE-F44A-8EE1-4E100ED2E579}"/>
              </a:ext>
            </a:extLst>
          </p:cNvPr>
          <p:cNvPicPr>
            <a:picLocks noChangeAspect="1"/>
          </p:cNvPicPr>
          <p:nvPr/>
        </p:nvPicPr>
        <p:blipFill>
          <a:blip r:embed="rId2"/>
          <a:stretch>
            <a:fillRect/>
          </a:stretch>
        </p:blipFill>
        <p:spPr>
          <a:xfrm>
            <a:off x="1619672" y="1412776"/>
            <a:ext cx="6048672" cy="4530666"/>
          </a:xfrm>
          <a:prstGeom prst="rect">
            <a:avLst/>
          </a:prstGeom>
        </p:spPr>
      </p:pic>
    </p:spTree>
    <p:extLst>
      <p:ext uri="{BB962C8B-B14F-4D97-AF65-F5344CB8AC3E}">
        <p14:creationId xmlns:p14="http://schemas.microsoft.com/office/powerpoint/2010/main" val="218964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0578F7-7FA1-DB4F-808B-A2B3D3545767}"/>
              </a:ext>
            </a:extLst>
          </p:cNvPr>
          <p:cNvSpPr>
            <a:spLocks noGrp="1"/>
          </p:cNvSpPr>
          <p:nvPr>
            <p:ph type="title"/>
          </p:nvPr>
        </p:nvSpPr>
        <p:spPr>
          <a:xfrm>
            <a:off x="457200" y="5805264"/>
            <a:ext cx="8135938" cy="1052736"/>
          </a:xfrm>
        </p:spPr>
        <p:txBody>
          <a:bodyPr/>
          <a:lstStyle/>
          <a:p>
            <a:r>
              <a:rPr lang="it-IT" sz="1600" dirty="0">
                <a:solidFill>
                  <a:schemeClr val="accent1">
                    <a:lumMod val="50000"/>
                  </a:schemeClr>
                </a:solidFill>
              </a:rPr>
              <a:t>Busch, capoluogo di </a:t>
            </a:r>
            <a:r>
              <a:rPr lang="it-IT" sz="1600" dirty="0" err="1">
                <a:solidFill>
                  <a:schemeClr val="accent1">
                    <a:lumMod val="50000"/>
                  </a:schemeClr>
                </a:solidFill>
              </a:rPr>
              <a:t>Räfis</a:t>
            </a:r>
            <a:r>
              <a:rPr lang="it-IT" sz="1600" dirty="0">
                <a:solidFill>
                  <a:schemeClr val="accent1">
                    <a:lumMod val="50000"/>
                  </a:schemeClr>
                </a:solidFill>
              </a:rPr>
              <a:t>, nel Cantone di San Gallo.</a:t>
            </a:r>
          </a:p>
        </p:txBody>
      </p:sp>
      <p:pic>
        <p:nvPicPr>
          <p:cNvPr id="5" name="Immagine 4">
            <a:extLst>
              <a:ext uri="{FF2B5EF4-FFF2-40B4-BE49-F238E27FC236}">
                <a16:creationId xmlns:a16="http://schemas.microsoft.com/office/drawing/2014/main" id="{14D115CA-6B39-7E49-BBE6-4AC4ED5958ED}"/>
              </a:ext>
            </a:extLst>
          </p:cNvPr>
          <p:cNvPicPr>
            <a:picLocks noChangeAspect="1"/>
          </p:cNvPicPr>
          <p:nvPr/>
        </p:nvPicPr>
        <p:blipFill>
          <a:blip r:embed="rId2"/>
          <a:stretch>
            <a:fillRect/>
          </a:stretch>
        </p:blipFill>
        <p:spPr>
          <a:xfrm>
            <a:off x="1691680" y="1844824"/>
            <a:ext cx="6040061" cy="4041349"/>
          </a:xfrm>
          <a:prstGeom prst="rect">
            <a:avLst/>
          </a:prstGeom>
        </p:spPr>
      </p:pic>
    </p:spTree>
    <p:extLst>
      <p:ext uri="{BB962C8B-B14F-4D97-AF65-F5344CB8AC3E}">
        <p14:creationId xmlns:p14="http://schemas.microsoft.com/office/powerpoint/2010/main" val="506579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1BABFB-E855-604A-A2C6-3DF0D7355187}"/>
              </a:ext>
            </a:extLst>
          </p:cNvPr>
          <p:cNvSpPr>
            <a:spLocks noGrp="1"/>
          </p:cNvSpPr>
          <p:nvPr>
            <p:ph type="title"/>
          </p:nvPr>
        </p:nvSpPr>
        <p:spPr>
          <a:xfrm>
            <a:off x="457200" y="5589240"/>
            <a:ext cx="8135938" cy="1268760"/>
          </a:xfrm>
        </p:spPr>
        <p:txBody>
          <a:bodyPr/>
          <a:lstStyle/>
          <a:p>
            <a:r>
              <a:rPr lang="it-IT" sz="1600" dirty="0"/>
              <a:t>AU (San Gallo) inizio ‘900.</a:t>
            </a:r>
          </a:p>
        </p:txBody>
      </p:sp>
      <p:pic>
        <p:nvPicPr>
          <p:cNvPr id="6" name="Immagine 5">
            <a:extLst>
              <a:ext uri="{FF2B5EF4-FFF2-40B4-BE49-F238E27FC236}">
                <a16:creationId xmlns:a16="http://schemas.microsoft.com/office/drawing/2014/main" id="{A24179FC-8A5E-0F4A-97FF-53A1F2A1815E}"/>
              </a:ext>
            </a:extLst>
          </p:cNvPr>
          <p:cNvPicPr>
            <a:picLocks noChangeAspect="1"/>
          </p:cNvPicPr>
          <p:nvPr/>
        </p:nvPicPr>
        <p:blipFill>
          <a:blip r:embed="rId2"/>
          <a:stretch>
            <a:fillRect/>
          </a:stretch>
        </p:blipFill>
        <p:spPr>
          <a:xfrm>
            <a:off x="0" y="-531440"/>
            <a:ext cx="9144000" cy="6477000"/>
          </a:xfrm>
          <a:prstGeom prst="rect">
            <a:avLst/>
          </a:prstGeom>
        </p:spPr>
      </p:pic>
    </p:spTree>
    <p:extLst>
      <p:ext uri="{BB962C8B-B14F-4D97-AF65-F5344CB8AC3E}">
        <p14:creationId xmlns:p14="http://schemas.microsoft.com/office/powerpoint/2010/main" val="3289453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68C1A5-85FA-9041-AF1F-91A53C0B3B9B}"/>
              </a:ext>
            </a:extLst>
          </p:cNvPr>
          <p:cNvSpPr>
            <a:spLocks noGrp="1"/>
          </p:cNvSpPr>
          <p:nvPr>
            <p:ph type="title"/>
          </p:nvPr>
        </p:nvSpPr>
        <p:spPr>
          <a:xfrm>
            <a:off x="457200" y="0"/>
            <a:ext cx="8135938" cy="908720"/>
          </a:xfrm>
        </p:spPr>
        <p:txBody>
          <a:bodyPr/>
          <a:lstStyle/>
          <a:p>
            <a:r>
              <a:rPr lang="it-IT" sz="1600" dirty="0">
                <a:solidFill>
                  <a:srgbClr val="0070C0"/>
                </a:solidFill>
              </a:rPr>
              <a:t>AU (SG), oggi,</a:t>
            </a:r>
          </a:p>
        </p:txBody>
      </p:sp>
      <p:pic>
        <p:nvPicPr>
          <p:cNvPr id="4" name="Immagine 3">
            <a:extLst>
              <a:ext uri="{FF2B5EF4-FFF2-40B4-BE49-F238E27FC236}">
                <a16:creationId xmlns:a16="http://schemas.microsoft.com/office/drawing/2014/main" id="{85B303AC-4019-4649-A235-55936FF5733B}"/>
              </a:ext>
            </a:extLst>
          </p:cNvPr>
          <p:cNvPicPr>
            <a:picLocks noChangeAspect="1"/>
          </p:cNvPicPr>
          <p:nvPr/>
        </p:nvPicPr>
        <p:blipFill>
          <a:blip r:embed="rId2"/>
          <a:stretch>
            <a:fillRect/>
          </a:stretch>
        </p:blipFill>
        <p:spPr>
          <a:xfrm>
            <a:off x="468169" y="908720"/>
            <a:ext cx="8128000" cy="6350000"/>
          </a:xfrm>
          <a:prstGeom prst="rect">
            <a:avLst/>
          </a:prstGeom>
        </p:spPr>
      </p:pic>
    </p:spTree>
    <p:extLst>
      <p:ext uri="{BB962C8B-B14F-4D97-AF65-F5344CB8AC3E}">
        <p14:creationId xmlns:p14="http://schemas.microsoft.com/office/powerpoint/2010/main" val="623448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EBB2F8D0-41C9-A749-8178-3A8ACEA69295}"/>
              </a:ext>
            </a:extLst>
          </p:cNvPr>
          <p:cNvSpPr>
            <a:spLocks noGrp="1"/>
          </p:cNvSpPr>
          <p:nvPr>
            <p:ph type="title"/>
          </p:nvPr>
        </p:nvSpPr>
        <p:spPr>
          <a:xfrm>
            <a:off x="457200" y="5589240"/>
            <a:ext cx="8135938" cy="1268760"/>
          </a:xfrm>
        </p:spPr>
        <p:txBody>
          <a:bodyPr/>
          <a:lstStyle/>
          <a:p>
            <a:r>
              <a:rPr lang="it-IT" sz="1600" dirty="0">
                <a:solidFill>
                  <a:srgbClr val="FF0000"/>
                </a:solidFill>
              </a:rPr>
              <a:t>Logo</a:t>
            </a:r>
            <a:r>
              <a:rPr lang="it-IT" sz="1600" dirty="0"/>
              <a:t> e </a:t>
            </a:r>
            <a:r>
              <a:rPr lang="it-IT" sz="1600" dirty="0">
                <a:solidFill>
                  <a:srgbClr val="6F2B15"/>
                </a:solidFill>
              </a:rPr>
              <a:t>colori dell’Esercito </a:t>
            </a:r>
            <a:r>
              <a:rPr lang="it-IT" sz="1600" dirty="0">
                <a:solidFill>
                  <a:schemeClr val="accent1">
                    <a:lumMod val="75000"/>
                  </a:schemeClr>
                </a:solidFill>
              </a:rPr>
              <a:t>Federale Svizzero.</a:t>
            </a:r>
          </a:p>
        </p:txBody>
      </p:sp>
      <p:pic>
        <p:nvPicPr>
          <p:cNvPr id="9" name="Immagine 8">
            <a:extLst>
              <a:ext uri="{FF2B5EF4-FFF2-40B4-BE49-F238E27FC236}">
                <a16:creationId xmlns:a16="http://schemas.microsoft.com/office/drawing/2014/main" id="{140FC53C-E932-F946-8186-6BB85E925ADC}"/>
              </a:ext>
            </a:extLst>
          </p:cNvPr>
          <p:cNvPicPr>
            <a:picLocks noChangeAspect="1"/>
          </p:cNvPicPr>
          <p:nvPr/>
        </p:nvPicPr>
        <p:blipFill>
          <a:blip r:embed="rId2"/>
          <a:stretch>
            <a:fillRect/>
          </a:stretch>
        </p:blipFill>
        <p:spPr>
          <a:xfrm>
            <a:off x="12785" y="548680"/>
            <a:ext cx="9144000" cy="5143500"/>
          </a:xfrm>
          <a:prstGeom prst="rect">
            <a:avLst/>
          </a:prstGeom>
        </p:spPr>
      </p:pic>
    </p:spTree>
    <p:extLst>
      <p:ext uri="{BB962C8B-B14F-4D97-AF65-F5344CB8AC3E}">
        <p14:creationId xmlns:p14="http://schemas.microsoft.com/office/powerpoint/2010/main" val="1844127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2C95CA4-D665-6B4B-A4B3-7DF65D364186}"/>
              </a:ext>
            </a:extLst>
          </p:cNvPr>
          <p:cNvSpPr>
            <a:spLocks noGrp="1"/>
          </p:cNvSpPr>
          <p:nvPr>
            <p:ph type="title"/>
          </p:nvPr>
        </p:nvSpPr>
        <p:spPr>
          <a:xfrm>
            <a:off x="323528" y="5085184"/>
            <a:ext cx="8135938" cy="1433512"/>
          </a:xfrm>
        </p:spPr>
        <p:txBody>
          <a:bodyPr/>
          <a:lstStyle/>
          <a:p>
            <a:r>
              <a:rPr lang="it-IT" sz="1600" dirty="0">
                <a:solidFill>
                  <a:srgbClr val="002060"/>
                </a:solidFill>
              </a:rPr>
              <a:t>Il Logo dello Sport Club di San Gallo in cui ha giocato nel 1914-1915 </a:t>
            </a:r>
            <a:br>
              <a:rPr lang="it-IT" sz="1600" dirty="0">
                <a:solidFill>
                  <a:srgbClr val="002060"/>
                </a:solidFill>
              </a:rPr>
            </a:br>
            <a:r>
              <a:rPr lang="it-IT" sz="1600" dirty="0">
                <a:solidFill>
                  <a:srgbClr val="002060"/>
                </a:solidFill>
              </a:rPr>
              <a:t>Paul </a:t>
            </a:r>
            <a:r>
              <a:rPr lang="it-IT" sz="1600" dirty="0" err="1">
                <a:solidFill>
                  <a:srgbClr val="002060"/>
                </a:solidFill>
              </a:rPr>
              <a:t>Grüninger</a:t>
            </a:r>
            <a:r>
              <a:rPr lang="it-IT" sz="1600" dirty="0">
                <a:solidFill>
                  <a:srgbClr val="002060"/>
                </a:solidFill>
              </a:rPr>
              <a:t> nel ruolo di ala sinistra.</a:t>
            </a:r>
          </a:p>
        </p:txBody>
      </p:sp>
      <p:pic>
        <p:nvPicPr>
          <p:cNvPr id="7" name="Immagine 6">
            <a:extLst>
              <a:ext uri="{FF2B5EF4-FFF2-40B4-BE49-F238E27FC236}">
                <a16:creationId xmlns:a16="http://schemas.microsoft.com/office/drawing/2014/main" id="{BC8758CB-6524-F244-AD7C-286119F407AD}"/>
              </a:ext>
            </a:extLst>
          </p:cNvPr>
          <p:cNvPicPr>
            <a:picLocks noChangeAspect="1"/>
          </p:cNvPicPr>
          <p:nvPr/>
        </p:nvPicPr>
        <p:blipFill>
          <a:blip r:embed="rId2"/>
          <a:stretch>
            <a:fillRect/>
          </a:stretch>
        </p:blipFill>
        <p:spPr>
          <a:xfrm>
            <a:off x="-40619" y="1203841"/>
            <a:ext cx="9184619" cy="2873231"/>
          </a:xfrm>
          <a:prstGeom prst="rect">
            <a:avLst/>
          </a:prstGeom>
        </p:spPr>
      </p:pic>
    </p:spTree>
    <p:extLst>
      <p:ext uri="{BB962C8B-B14F-4D97-AF65-F5344CB8AC3E}">
        <p14:creationId xmlns:p14="http://schemas.microsoft.com/office/powerpoint/2010/main" val="2517426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88544CA-EFEA-EF4B-B36A-E88B711620DC}"/>
              </a:ext>
            </a:extLst>
          </p:cNvPr>
          <p:cNvSpPr>
            <a:spLocks noGrp="1"/>
          </p:cNvSpPr>
          <p:nvPr>
            <p:ph type="title"/>
          </p:nvPr>
        </p:nvSpPr>
        <p:spPr>
          <a:xfrm>
            <a:off x="1259632" y="5949280"/>
            <a:ext cx="6607608" cy="792088"/>
          </a:xfrm>
        </p:spPr>
        <p:txBody>
          <a:bodyPr/>
          <a:lstStyle/>
          <a:p>
            <a:r>
              <a:rPr lang="it-IT" sz="1600" dirty="0"/>
              <a:t>Paul </a:t>
            </a:r>
            <a:r>
              <a:rPr lang="it-IT" sz="1600" dirty="0" err="1"/>
              <a:t>Grüninger</a:t>
            </a:r>
            <a:r>
              <a:rPr lang="it-IT" sz="1600" dirty="0"/>
              <a:t> e la moglie Alice </a:t>
            </a:r>
            <a:r>
              <a:rPr lang="it-IT" sz="1600" dirty="0" err="1"/>
              <a:t>Federer</a:t>
            </a:r>
            <a:r>
              <a:rPr lang="it-IT" sz="1600" dirty="0"/>
              <a:t>, sposata nel 1919.</a:t>
            </a:r>
          </a:p>
        </p:txBody>
      </p:sp>
      <p:pic>
        <p:nvPicPr>
          <p:cNvPr id="4" name="Immagine 3">
            <a:extLst>
              <a:ext uri="{FF2B5EF4-FFF2-40B4-BE49-F238E27FC236}">
                <a16:creationId xmlns:a16="http://schemas.microsoft.com/office/drawing/2014/main" id="{B8ADAAB4-58F7-8646-BA48-C513C1393D75}"/>
              </a:ext>
            </a:extLst>
          </p:cNvPr>
          <p:cNvPicPr>
            <a:picLocks noChangeAspect="1"/>
          </p:cNvPicPr>
          <p:nvPr/>
        </p:nvPicPr>
        <p:blipFill>
          <a:blip r:embed="rId2"/>
          <a:stretch>
            <a:fillRect/>
          </a:stretch>
        </p:blipFill>
        <p:spPr>
          <a:xfrm>
            <a:off x="1403648" y="332656"/>
            <a:ext cx="6463592" cy="5434694"/>
          </a:xfrm>
          <a:prstGeom prst="rect">
            <a:avLst/>
          </a:prstGeom>
        </p:spPr>
      </p:pic>
    </p:spTree>
    <p:extLst>
      <p:ext uri="{BB962C8B-B14F-4D97-AF65-F5344CB8AC3E}">
        <p14:creationId xmlns:p14="http://schemas.microsoft.com/office/powerpoint/2010/main" val="10055264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720528-AEC6-624C-AE5C-A4BB9B81ED37}"/>
              </a:ext>
            </a:extLst>
          </p:cNvPr>
          <p:cNvSpPr>
            <a:spLocks noGrp="1"/>
          </p:cNvSpPr>
          <p:nvPr>
            <p:ph type="title"/>
          </p:nvPr>
        </p:nvSpPr>
        <p:spPr>
          <a:xfrm>
            <a:off x="4499992" y="6093296"/>
            <a:ext cx="4093146" cy="764704"/>
          </a:xfrm>
        </p:spPr>
        <p:txBody>
          <a:bodyPr/>
          <a:lstStyle/>
          <a:p>
            <a:pPr algn="l"/>
            <a:r>
              <a:rPr lang="it-IT" sz="1600" dirty="0">
                <a:solidFill>
                  <a:srgbClr val="002060"/>
                </a:solidFill>
              </a:rPr>
              <a:t>I coniugi Paul e Alice </a:t>
            </a:r>
            <a:r>
              <a:rPr lang="it-IT" sz="1600" dirty="0" err="1">
                <a:solidFill>
                  <a:srgbClr val="002060"/>
                </a:solidFill>
              </a:rPr>
              <a:t>Grüninger</a:t>
            </a:r>
            <a:r>
              <a:rPr lang="it-IT" sz="1600" dirty="0">
                <a:solidFill>
                  <a:srgbClr val="002060"/>
                </a:solidFill>
              </a:rPr>
              <a:t> </a:t>
            </a:r>
            <a:br>
              <a:rPr lang="it-IT" sz="1600" dirty="0">
                <a:solidFill>
                  <a:srgbClr val="002060"/>
                </a:solidFill>
              </a:rPr>
            </a:br>
            <a:r>
              <a:rPr lang="it-IT" sz="1600" dirty="0">
                <a:solidFill>
                  <a:srgbClr val="002060"/>
                </a:solidFill>
              </a:rPr>
              <a:t>a spasso  in carrozzina con la loro prima figlia Ruth, in una rara foto del 1922. </a:t>
            </a:r>
          </a:p>
        </p:txBody>
      </p:sp>
      <p:pic>
        <p:nvPicPr>
          <p:cNvPr id="5" name="Immagine 4">
            <a:extLst>
              <a:ext uri="{FF2B5EF4-FFF2-40B4-BE49-F238E27FC236}">
                <a16:creationId xmlns:a16="http://schemas.microsoft.com/office/drawing/2014/main" id="{2150C802-2360-EF47-9EA9-56D73DD20EA8}"/>
              </a:ext>
            </a:extLst>
          </p:cNvPr>
          <p:cNvPicPr>
            <a:picLocks noChangeAspect="1"/>
          </p:cNvPicPr>
          <p:nvPr/>
        </p:nvPicPr>
        <p:blipFill>
          <a:blip r:embed="rId2"/>
          <a:stretch>
            <a:fillRect/>
          </a:stretch>
        </p:blipFill>
        <p:spPr>
          <a:xfrm>
            <a:off x="323528" y="1276784"/>
            <a:ext cx="4032448" cy="5581216"/>
          </a:xfrm>
          <a:prstGeom prst="rect">
            <a:avLst/>
          </a:prstGeom>
        </p:spPr>
      </p:pic>
    </p:spTree>
    <p:extLst>
      <p:ext uri="{BB962C8B-B14F-4D97-AF65-F5344CB8AC3E}">
        <p14:creationId xmlns:p14="http://schemas.microsoft.com/office/powerpoint/2010/main" val="3394901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DF51E260-DB6D-CE4E-9862-15C2C0560277}"/>
              </a:ext>
            </a:extLst>
          </p:cNvPr>
          <p:cNvSpPr>
            <a:spLocks noGrp="1"/>
          </p:cNvSpPr>
          <p:nvPr>
            <p:ph type="title"/>
          </p:nvPr>
        </p:nvSpPr>
        <p:spPr>
          <a:xfrm>
            <a:off x="4860032" y="6093296"/>
            <a:ext cx="3733106" cy="764704"/>
          </a:xfrm>
        </p:spPr>
        <p:txBody>
          <a:bodyPr/>
          <a:lstStyle/>
          <a:p>
            <a:pPr algn="l"/>
            <a:r>
              <a:rPr lang="it-IT" sz="1600" dirty="0">
                <a:solidFill>
                  <a:srgbClr val="002060"/>
                </a:solidFill>
              </a:rPr>
              <a:t>La famiglia </a:t>
            </a:r>
            <a:r>
              <a:rPr lang="it-IT" sz="1600" dirty="0" err="1">
                <a:solidFill>
                  <a:srgbClr val="002060"/>
                </a:solidFill>
              </a:rPr>
              <a:t>Grüninger</a:t>
            </a:r>
            <a:r>
              <a:rPr lang="it-IT" sz="1600" dirty="0">
                <a:solidFill>
                  <a:srgbClr val="002060"/>
                </a:solidFill>
              </a:rPr>
              <a:t> </a:t>
            </a:r>
            <a:br>
              <a:rPr lang="it-IT" sz="1600" dirty="0">
                <a:solidFill>
                  <a:srgbClr val="002060"/>
                </a:solidFill>
              </a:rPr>
            </a:br>
            <a:r>
              <a:rPr lang="it-IT" sz="1600" dirty="0">
                <a:solidFill>
                  <a:srgbClr val="002060"/>
                </a:solidFill>
              </a:rPr>
              <a:t>con le due figlie </a:t>
            </a:r>
            <a:br>
              <a:rPr lang="it-IT" sz="1600" dirty="0">
                <a:solidFill>
                  <a:srgbClr val="002060"/>
                </a:solidFill>
              </a:rPr>
            </a:br>
            <a:r>
              <a:rPr lang="it-IT" sz="1600" dirty="0">
                <a:solidFill>
                  <a:srgbClr val="002060"/>
                </a:solidFill>
              </a:rPr>
              <a:t>Ruth e Sonja.</a:t>
            </a:r>
          </a:p>
        </p:txBody>
      </p:sp>
      <p:pic>
        <p:nvPicPr>
          <p:cNvPr id="4" name="Immagine 3">
            <a:extLst>
              <a:ext uri="{FF2B5EF4-FFF2-40B4-BE49-F238E27FC236}">
                <a16:creationId xmlns:a16="http://schemas.microsoft.com/office/drawing/2014/main" id="{620884BA-8127-DB41-BB2A-3667F0210B08}"/>
              </a:ext>
            </a:extLst>
          </p:cNvPr>
          <p:cNvPicPr>
            <a:picLocks noChangeAspect="1"/>
          </p:cNvPicPr>
          <p:nvPr/>
        </p:nvPicPr>
        <p:blipFill>
          <a:blip r:embed="rId2"/>
          <a:stretch>
            <a:fillRect/>
          </a:stretch>
        </p:blipFill>
        <p:spPr>
          <a:xfrm>
            <a:off x="0" y="1988840"/>
            <a:ext cx="4644008" cy="4869160"/>
          </a:xfrm>
          <a:prstGeom prst="rect">
            <a:avLst/>
          </a:prstGeom>
        </p:spPr>
      </p:pic>
    </p:spTree>
    <p:extLst>
      <p:ext uri="{BB962C8B-B14F-4D97-AF65-F5344CB8AC3E}">
        <p14:creationId xmlns:p14="http://schemas.microsoft.com/office/powerpoint/2010/main" val="11219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605AF3-BDDB-4F4D-9732-23A915CDF019}"/>
              </a:ext>
            </a:extLst>
          </p:cNvPr>
          <p:cNvSpPr>
            <a:spLocks noGrp="1"/>
          </p:cNvSpPr>
          <p:nvPr>
            <p:ph type="title"/>
          </p:nvPr>
        </p:nvSpPr>
        <p:spPr>
          <a:xfrm>
            <a:off x="457200" y="6093296"/>
            <a:ext cx="8135938" cy="764704"/>
          </a:xfrm>
        </p:spPr>
        <p:txBody>
          <a:bodyPr/>
          <a:lstStyle/>
          <a:p>
            <a:r>
              <a:rPr lang="it-IT" sz="1600" dirty="0"/>
              <a:t>Paul </a:t>
            </a:r>
            <a:r>
              <a:rPr lang="it-IT" sz="1600" dirty="0" err="1"/>
              <a:t>Grüninger</a:t>
            </a:r>
            <a:r>
              <a:rPr lang="it-IT" sz="1600" dirty="0"/>
              <a:t> in una foto con i compagni di corso.</a:t>
            </a:r>
          </a:p>
        </p:txBody>
      </p:sp>
      <p:pic>
        <p:nvPicPr>
          <p:cNvPr id="7" name="Immagine 6">
            <a:extLst>
              <a:ext uri="{FF2B5EF4-FFF2-40B4-BE49-F238E27FC236}">
                <a16:creationId xmlns:a16="http://schemas.microsoft.com/office/drawing/2014/main" id="{E7CE755B-29C7-0E41-8C34-95203CA64C92}"/>
              </a:ext>
            </a:extLst>
          </p:cNvPr>
          <p:cNvPicPr>
            <a:picLocks noChangeAspect="1"/>
          </p:cNvPicPr>
          <p:nvPr/>
        </p:nvPicPr>
        <p:blipFill>
          <a:blip r:embed="rId2"/>
          <a:stretch>
            <a:fillRect/>
          </a:stretch>
        </p:blipFill>
        <p:spPr>
          <a:xfrm>
            <a:off x="100174" y="2492895"/>
            <a:ext cx="9043826" cy="3572395"/>
          </a:xfrm>
          <a:prstGeom prst="rect">
            <a:avLst/>
          </a:prstGeom>
        </p:spPr>
      </p:pic>
    </p:spTree>
    <p:extLst>
      <p:ext uri="{BB962C8B-B14F-4D97-AF65-F5344CB8AC3E}">
        <p14:creationId xmlns:p14="http://schemas.microsoft.com/office/powerpoint/2010/main" val="3196764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0264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7A826A-B301-6944-A8BE-52B071F067EA}"/>
              </a:ext>
            </a:extLst>
          </p:cNvPr>
          <p:cNvSpPr>
            <a:spLocks noGrp="1"/>
          </p:cNvSpPr>
          <p:nvPr>
            <p:ph type="title"/>
          </p:nvPr>
        </p:nvSpPr>
        <p:spPr>
          <a:xfrm>
            <a:off x="457200" y="6165304"/>
            <a:ext cx="3970784" cy="691554"/>
          </a:xfrm>
        </p:spPr>
        <p:txBody>
          <a:bodyPr/>
          <a:lstStyle/>
          <a:p>
            <a:pPr algn="r"/>
            <a:r>
              <a:rPr lang="it-IT" sz="1600" dirty="0">
                <a:solidFill>
                  <a:srgbClr val="002060"/>
                </a:solidFill>
              </a:rPr>
              <a:t>Paul </a:t>
            </a:r>
            <a:r>
              <a:rPr lang="it-IT" sz="1600" dirty="0" err="1">
                <a:solidFill>
                  <a:srgbClr val="002060"/>
                </a:solidFill>
              </a:rPr>
              <a:t>Grüninger</a:t>
            </a:r>
            <a:r>
              <a:rPr lang="it-IT" sz="1600" dirty="0">
                <a:solidFill>
                  <a:srgbClr val="002060"/>
                </a:solidFill>
              </a:rPr>
              <a:t> </a:t>
            </a:r>
            <a:br>
              <a:rPr lang="it-IT" sz="1600" dirty="0">
                <a:solidFill>
                  <a:srgbClr val="002060"/>
                </a:solidFill>
              </a:rPr>
            </a:br>
            <a:r>
              <a:rPr lang="it-IT" sz="1600" dirty="0">
                <a:solidFill>
                  <a:srgbClr val="002060"/>
                </a:solidFill>
              </a:rPr>
              <a:t>con un collega. </a:t>
            </a:r>
          </a:p>
        </p:txBody>
      </p:sp>
      <p:pic>
        <p:nvPicPr>
          <p:cNvPr id="4" name="Immagine 3">
            <a:extLst>
              <a:ext uri="{FF2B5EF4-FFF2-40B4-BE49-F238E27FC236}">
                <a16:creationId xmlns:a16="http://schemas.microsoft.com/office/drawing/2014/main" id="{0107A7A2-F9D4-2A46-8DDD-3AE85D9C56DD}"/>
              </a:ext>
            </a:extLst>
          </p:cNvPr>
          <p:cNvPicPr>
            <a:picLocks noChangeAspect="1"/>
          </p:cNvPicPr>
          <p:nvPr/>
        </p:nvPicPr>
        <p:blipFill>
          <a:blip r:embed="rId2"/>
          <a:stretch>
            <a:fillRect/>
          </a:stretch>
        </p:blipFill>
        <p:spPr>
          <a:xfrm>
            <a:off x="4644008" y="127447"/>
            <a:ext cx="4499992" cy="6729412"/>
          </a:xfrm>
          <a:prstGeom prst="rect">
            <a:avLst/>
          </a:prstGeom>
        </p:spPr>
      </p:pic>
    </p:spTree>
    <p:extLst>
      <p:ext uri="{BB962C8B-B14F-4D97-AF65-F5344CB8AC3E}">
        <p14:creationId xmlns:p14="http://schemas.microsoft.com/office/powerpoint/2010/main" val="6580541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7E92B1-F39F-5443-8A67-E994E039FF3A}"/>
              </a:ext>
            </a:extLst>
          </p:cNvPr>
          <p:cNvSpPr>
            <a:spLocks noGrp="1"/>
          </p:cNvSpPr>
          <p:nvPr>
            <p:ph type="title"/>
          </p:nvPr>
        </p:nvSpPr>
        <p:spPr>
          <a:xfrm>
            <a:off x="457200" y="5877272"/>
            <a:ext cx="8135938" cy="980728"/>
          </a:xfrm>
        </p:spPr>
        <p:txBody>
          <a:bodyPr/>
          <a:lstStyle/>
          <a:p>
            <a:r>
              <a:rPr lang="it-IT" sz="1600">
                <a:solidFill>
                  <a:srgbClr val="FF0000"/>
                </a:solidFill>
              </a:rPr>
              <a:t>Federazione</a:t>
            </a:r>
            <a:r>
              <a:rPr lang="it-IT" sz="1600">
                <a:solidFill>
                  <a:schemeClr val="accent1">
                    <a:lumMod val="75000"/>
                  </a:schemeClr>
                </a:solidFill>
              </a:rPr>
              <a:t> </a:t>
            </a:r>
            <a:r>
              <a:rPr lang="it-IT" sz="1600">
                <a:solidFill>
                  <a:srgbClr val="2700F8"/>
                </a:solidFill>
              </a:rPr>
              <a:t>Cinofila.</a:t>
            </a:r>
            <a:endParaRPr lang="it-IT" sz="1600" dirty="0">
              <a:solidFill>
                <a:srgbClr val="2700F8"/>
              </a:solidFill>
            </a:endParaRPr>
          </a:p>
        </p:txBody>
      </p:sp>
      <p:pic>
        <p:nvPicPr>
          <p:cNvPr id="4" name="Immagine 3">
            <a:extLst>
              <a:ext uri="{FF2B5EF4-FFF2-40B4-BE49-F238E27FC236}">
                <a16:creationId xmlns:a16="http://schemas.microsoft.com/office/drawing/2014/main" id="{BC85815A-A7DE-6A43-8F1F-E6FE922EB005}"/>
              </a:ext>
            </a:extLst>
          </p:cNvPr>
          <p:cNvPicPr>
            <a:picLocks noChangeAspect="1"/>
          </p:cNvPicPr>
          <p:nvPr/>
        </p:nvPicPr>
        <p:blipFill>
          <a:blip r:embed="rId2"/>
          <a:stretch>
            <a:fillRect/>
          </a:stretch>
        </p:blipFill>
        <p:spPr>
          <a:xfrm>
            <a:off x="1954768" y="622679"/>
            <a:ext cx="5140801" cy="5256584"/>
          </a:xfrm>
          <a:prstGeom prst="rect">
            <a:avLst/>
          </a:prstGeom>
        </p:spPr>
      </p:pic>
    </p:spTree>
    <p:extLst>
      <p:ext uri="{BB962C8B-B14F-4D97-AF65-F5344CB8AC3E}">
        <p14:creationId xmlns:p14="http://schemas.microsoft.com/office/powerpoint/2010/main" val="878209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15E20DA-C873-E04C-A8DA-EDEA7EF259F4}"/>
              </a:ext>
            </a:extLst>
          </p:cNvPr>
          <p:cNvPicPr>
            <a:picLocks noChangeAspect="1"/>
          </p:cNvPicPr>
          <p:nvPr/>
        </p:nvPicPr>
        <p:blipFill>
          <a:blip r:embed="rId2"/>
          <a:stretch>
            <a:fillRect/>
          </a:stretch>
        </p:blipFill>
        <p:spPr>
          <a:xfrm>
            <a:off x="251520" y="0"/>
            <a:ext cx="8572500" cy="6858000"/>
          </a:xfrm>
          <a:prstGeom prst="rect">
            <a:avLst/>
          </a:prstGeom>
        </p:spPr>
      </p:pic>
    </p:spTree>
    <p:extLst>
      <p:ext uri="{BB962C8B-B14F-4D97-AF65-F5344CB8AC3E}">
        <p14:creationId xmlns:p14="http://schemas.microsoft.com/office/powerpoint/2010/main" val="2520808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5317C04-8796-F545-B6B8-6DF09EB600E5}"/>
              </a:ext>
            </a:extLst>
          </p:cNvPr>
          <p:cNvPicPr>
            <a:picLocks noChangeAspect="1"/>
          </p:cNvPicPr>
          <p:nvPr/>
        </p:nvPicPr>
        <p:blipFill>
          <a:blip r:embed="rId2"/>
          <a:stretch>
            <a:fillRect/>
          </a:stretch>
        </p:blipFill>
        <p:spPr>
          <a:xfrm>
            <a:off x="395536" y="1450468"/>
            <a:ext cx="8109527" cy="5400600"/>
          </a:xfrm>
          <a:prstGeom prst="rect">
            <a:avLst/>
          </a:prstGeom>
        </p:spPr>
      </p:pic>
    </p:spTree>
    <p:extLst>
      <p:ext uri="{BB962C8B-B14F-4D97-AF65-F5344CB8AC3E}">
        <p14:creationId xmlns:p14="http://schemas.microsoft.com/office/powerpoint/2010/main" val="661883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F53228-EE45-9742-8244-11C68155A580}"/>
              </a:ext>
            </a:extLst>
          </p:cNvPr>
          <p:cNvSpPr>
            <a:spLocks noGrp="1"/>
          </p:cNvSpPr>
          <p:nvPr>
            <p:ph type="title"/>
          </p:nvPr>
        </p:nvSpPr>
        <p:spPr>
          <a:xfrm>
            <a:off x="457200" y="6021288"/>
            <a:ext cx="8135938" cy="836712"/>
          </a:xfrm>
        </p:spPr>
        <p:txBody>
          <a:bodyPr/>
          <a:lstStyle/>
          <a:p>
            <a:r>
              <a:rPr lang="it-IT" sz="1600" dirty="0"/>
              <a:t>Anschluss </a:t>
            </a:r>
            <a:r>
              <a:rPr lang="it-IT" sz="1600" dirty="0" err="1"/>
              <a:t>Österreich</a:t>
            </a:r>
            <a:r>
              <a:rPr lang="it-IT" sz="1600" dirty="0"/>
              <a:t>, </a:t>
            </a:r>
            <a:r>
              <a:rPr lang="it-IT" sz="1600" dirty="0" err="1"/>
              <a:t>Wien</a:t>
            </a:r>
            <a:r>
              <a:rPr lang="it-IT" sz="1600" dirty="0"/>
              <a:t>. Parata di gerarchi nazisti a Vienna.</a:t>
            </a:r>
          </a:p>
        </p:txBody>
      </p:sp>
      <p:pic>
        <p:nvPicPr>
          <p:cNvPr id="5" name="Immagine 4">
            <a:extLst>
              <a:ext uri="{FF2B5EF4-FFF2-40B4-BE49-F238E27FC236}">
                <a16:creationId xmlns:a16="http://schemas.microsoft.com/office/drawing/2014/main" id="{09A4B232-BF9A-5841-8579-5BB60FA0A1C8}"/>
              </a:ext>
            </a:extLst>
          </p:cNvPr>
          <p:cNvPicPr>
            <a:picLocks noChangeAspect="1"/>
          </p:cNvPicPr>
          <p:nvPr/>
        </p:nvPicPr>
        <p:blipFill>
          <a:blip r:embed="rId2"/>
          <a:stretch>
            <a:fillRect/>
          </a:stretch>
        </p:blipFill>
        <p:spPr>
          <a:xfrm>
            <a:off x="471487" y="508265"/>
            <a:ext cx="8280920" cy="5478147"/>
          </a:xfrm>
          <a:prstGeom prst="rect">
            <a:avLst/>
          </a:prstGeom>
        </p:spPr>
      </p:pic>
    </p:spTree>
    <p:extLst>
      <p:ext uri="{BB962C8B-B14F-4D97-AF65-F5344CB8AC3E}">
        <p14:creationId xmlns:p14="http://schemas.microsoft.com/office/powerpoint/2010/main" val="33648560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D9DF8D-4FA4-4C48-8CFF-303AF6C38205}"/>
              </a:ext>
            </a:extLst>
          </p:cNvPr>
          <p:cNvSpPr>
            <a:spLocks noGrp="1"/>
          </p:cNvSpPr>
          <p:nvPr>
            <p:ph type="title"/>
          </p:nvPr>
        </p:nvSpPr>
        <p:spPr>
          <a:xfrm>
            <a:off x="457200" y="6093296"/>
            <a:ext cx="8507288" cy="764704"/>
          </a:xfrm>
        </p:spPr>
        <p:txBody>
          <a:bodyPr/>
          <a:lstStyle/>
          <a:p>
            <a:r>
              <a:rPr lang="it-IT" sz="1600" dirty="0"/>
              <a:t>I soldati della </a:t>
            </a:r>
            <a:r>
              <a:rPr lang="it-IT" sz="1600" dirty="0" err="1"/>
              <a:t>Wermarchk</a:t>
            </a:r>
            <a:r>
              <a:rPr lang="it-IT" sz="1600" dirty="0"/>
              <a:t> sfilano lungo le strade di Vienna.</a:t>
            </a:r>
          </a:p>
        </p:txBody>
      </p:sp>
      <p:pic>
        <p:nvPicPr>
          <p:cNvPr id="4" name="Immagine 3">
            <a:extLst>
              <a:ext uri="{FF2B5EF4-FFF2-40B4-BE49-F238E27FC236}">
                <a16:creationId xmlns:a16="http://schemas.microsoft.com/office/drawing/2014/main" id="{C8178D50-B78C-1F49-8AD1-25A79EADAF8C}"/>
              </a:ext>
            </a:extLst>
          </p:cNvPr>
          <p:cNvPicPr>
            <a:picLocks noChangeAspect="1"/>
          </p:cNvPicPr>
          <p:nvPr/>
        </p:nvPicPr>
        <p:blipFill>
          <a:blip r:embed="rId2"/>
          <a:stretch>
            <a:fillRect/>
          </a:stretch>
        </p:blipFill>
        <p:spPr>
          <a:xfrm>
            <a:off x="811671" y="1052736"/>
            <a:ext cx="7410060" cy="4824536"/>
          </a:xfrm>
          <a:prstGeom prst="rect">
            <a:avLst/>
          </a:prstGeom>
        </p:spPr>
      </p:pic>
    </p:spTree>
    <p:extLst>
      <p:ext uri="{BB962C8B-B14F-4D97-AF65-F5344CB8AC3E}">
        <p14:creationId xmlns:p14="http://schemas.microsoft.com/office/powerpoint/2010/main" val="24718229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5B3674-66FB-584B-A50D-2EAA8014C39F}"/>
              </a:ext>
            </a:extLst>
          </p:cNvPr>
          <p:cNvSpPr>
            <a:spLocks noGrp="1"/>
          </p:cNvSpPr>
          <p:nvPr>
            <p:ph type="title"/>
          </p:nvPr>
        </p:nvSpPr>
        <p:spPr>
          <a:xfrm>
            <a:off x="457200" y="5949280"/>
            <a:ext cx="8135938" cy="908720"/>
          </a:xfrm>
        </p:spPr>
        <p:txBody>
          <a:bodyPr/>
          <a:lstStyle/>
          <a:p>
            <a:r>
              <a:rPr lang="it-IT" sz="1600" dirty="0"/>
              <a:t>Il gerarca nazista e ministro dell’Interno Hermann Göring</a:t>
            </a:r>
          </a:p>
        </p:txBody>
      </p:sp>
      <p:pic>
        <p:nvPicPr>
          <p:cNvPr id="4" name="Immagine 3">
            <a:extLst>
              <a:ext uri="{FF2B5EF4-FFF2-40B4-BE49-F238E27FC236}">
                <a16:creationId xmlns:a16="http://schemas.microsoft.com/office/drawing/2014/main" id="{1B68652B-7064-4948-8FD3-8CD2477A39D5}"/>
              </a:ext>
            </a:extLst>
          </p:cNvPr>
          <p:cNvPicPr>
            <a:picLocks noChangeAspect="1"/>
          </p:cNvPicPr>
          <p:nvPr/>
        </p:nvPicPr>
        <p:blipFill>
          <a:blip r:embed="rId2"/>
          <a:stretch>
            <a:fillRect/>
          </a:stretch>
        </p:blipFill>
        <p:spPr>
          <a:xfrm>
            <a:off x="2771800" y="12700"/>
            <a:ext cx="3952676" cy="5685935"/>
          </a:xfrm>
          <a:prstGeom prst="rect">
            <a:avLst/>
          </a:prstGeom>
        </p:spPr>
      </p:pic>
    </p:spTree>
    <p:extLst>
      <p:ext uri="{BB962C8B-B14F-4D97-AF65-F5344CB8AC3E}">
        <p14:creationId xmlns:p14="http://schemas.microsoft.com/office/powerpoint/2010/main" val="3065704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7B58F21C-97CD-FC47-8EE9-6D668565F977}"/>
              </a:ext>
            </a:extLst>
          </p:cNvPr>
          <p:cNvSpPr>
            <a:spLocks noGrp="1"/>
          </p:cNvSpPr>
          <p:nvPr>
            <p:ph type="title"/>
          </p:nvPr>
        </p:nvSpPr>
        <p:spPr>
          <a:xfrm>
            <a:off x="457200" y="5877272"/>
            <a:ext cx="8135938" cy="864096"/>
          </a:xfrm>
        </p:spPr>
        <p:txBody>
          <a:bodyPr/>
          <a:lstStyle/>
          <a:p>
            <a:r>
              <a:rPr lang="it-IT" sz="1600" dirty="0">
                <a:solidFill>
                  <a:srgbClr val="002060"/>
                </a:solidFill>
              </a:rPr>
              <a:t>Controlli della polizia alla frontiera.</a:t>
            </a:r>
            <a:endParaRPr lang="it-IT" sz="1600" dirty="0">
              <a:solidFill>
                <a:srgbClr val="A86D00"/>
              </a:solidFill>
            </a:endParaRPr>
          </a:p>
        </p:txBody>
      </p:sp>
      <p:pic>
        <p:nvPicPr>
          <p:cNvPr id="3" name="Immagine 2">
            <a:extLst>
              <a:ext uri="{FF2B5EF4-FFF2-40B4-BE49-F238E27FC236}">
                <a16:creationId xmlns:a16="http://schemas.microsoft.com/office/drawing/2014/main" id="{BEDB0827-B11A-7B46-9971-F7F7CD963297}"/>
              </a:ext>
            </a:extLst>
          </p:cNvPr>
          <p:cNvPicPr>
            <a:picLocks noChangeAspect="1"/>
          </p:cNvPicPr>
          <p:nvPr/>
        </p:nvPicPr>
        <p:blipFill>
          <a:blip r:embed="rId2"/>
          <a:stretch>
            <a:fillRect/>
          </a:stretch>
        </p:blipFill>
        <p:spPr>
          <a:xfrm>
            <a:off x="1123729" y="1052736"/>
            <a:ext cx="6795121" cy="4824536"/>
          </a:xfrm>
          <a:prstGeom prst="rect">
            <a:avLst/>
          </a:prstGeom>
        </p:spPr>
      </p:pic>
    </p:spTree>
    <p:extLst>
      <p:ext uri="{BB962C8B-B14F-4D97-AF65-F5344CB8AC3E}">
        <p14:creationId xmlns:p14="http://schemas.microsoft.com/office/powerpoint/2010/main" val="1050362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EF44C1-D95C-C64C-AFA1-CF54D9DA6932}"/>
              </a:ext>
            </a:extLst>
          </p:cNvPr>
          <p:cNvSpPr>
            <a:spLocks noGrp="1"/>
          </p:cNvSpPr>
          <p:nvPr>
            <p:ph type="title"/>
          </p:nvPr>
        </p:nvSpPr>
        <p:spPr>
          <a:xfrm>
            <a:off x="457200" y="5949280"/>
            <a:ext cx="8135938" cy="908720"/>
          </a:xfrm>
        </p:spPr>
        <p:txBody>
          <a:bodyPr/>
          <a:lstStyle/>
          <a:p>
            <a:r>
              <a:rPr lang="it-IT" sz="1600" dirty="0"/>
              <a:t>La polizia che accompagna un gruppo di ebrei con le loro masserizie.</a:t>
            </a:r>
          </a:p>
        </p:txBody>
      </p:sp>
      <p:pic>
        <p:nvPicPr>
          <p:cNvPr id="4" name="Immagine 3">
            <a:extLst>
              <a:ext uri="{FF2B5EF4-FFF2-40B4-BE49-F238E27FC236}">
                <a16:creationId xmlns:a16="http://schemas.microsoft.com/office/drawing/2014/main" id="{44AAA1C1-21DF-3A42-A4E0-A2A224DF3339}"/>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0636425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375854-1C02-8549-A912-A53E7F4C78B5}"/>
              </a:ext>
            </a:extLst>
          </p:cNvPr>
          <p:cNvSpPr>
            <a:spLocks noGrp="1"/>
          </p:cNvSpPr>
          <p:nvPr>
            <p:ph type="title"/>
          </p:nvPr>
        </p:nvSpPr>
        <p:spPr>
          <a:xfrm>
            <a:off x="457200" y="5805264"/>
            <a:ext cx="8135938" cy="1052736"/>
          </a:xfrm>
        </p:spPr>
        <p:txBody>
          <a:bodyPr/>
          <a:lstStyle/>
          <a:p>
            <a:r>
              <a:rPr lang="it-IT" sz="1600" dirty="0">
                <a:solidFill>
                  <a:schemeClr val="accent1">
                    <a:lumMod val="50000"/>
                  </a:schemeClr>
                </a:solidFill>
              </a:rPr>
              <a:t>Un fortino di frontiera nel Cantone di San Gallo.</a:t>
            </a:r>
          </a:p>
        </p:txBody>
      </p:sp>
      <p:pic>
        <p:nvPicPr>
          <p:cNvPr id="5" name="Immagine 4">
            <a:extLst>
              <a:ext uri="{FF2B5EF4-FFF2-40B4-BE49-F238E27FC236}">
                <a16:creationId xmlns:a16="http://schemas.microsoft.com/office/drawing/2014/main" id="{62A6831E-906F-3F49-96AC-38829CA4A3BB}"/>
              </a:ext>
            </a:extLst>
          </p:cNvPr>
          <p:cNvPicPr>
            <a:picLocks noChangeAspect="1"/>
          </p:cNvPicPr>
          <p:nvPr/>
        </p:nvPicPr>
        <p:blipFill>
          <a:blip r:embed="rId2"/>
          <a:stretch>
            <a:fillRect/>
          </a:stretch>
        </p:blipFill>
        <p:spPr>
          <a:xfrm>
            <a:off x="1043607" y="1052737"/>
            <a:ext cx="7099279" cy="4724248"/>
          </a:xfrm>
          <a:prstGeom prst="rect">
            <a:avLst/>
          </a:prstGeom>
        </p:spPr>
      </p:pic>
    </p:spTree>
    <p:extLst>
      <p:ext uri="{BB962C8B-B14F-4D97-AF65-F5344CB8AC3E}">
        <p14:creationId xmlns:p14="http://schemas.microsoft.com/office/powerpoint/2010/main" val="1282362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E15057C-8EA0-0A48-B3B4-711E8A5A8D24}"/>
              </a:ext>
            </a:extLst>
          </p:cNvPr>
          <p:cNvPicPr>
            <a:picLocks noChangeAspect="1"/>
          </p:cNvPicPr>
          <p:nvPr/>
        </p:nvPicPr>
        <p:blipFill>
          <a:blip r:embed="rId2"/>
          <a:stretch>
            <a:fillRect/>
          </a:stretch>
        </p:blipFill>
        <p:spPr>
          <a:xfrm>
            <a:off x="179512" y="2060848"/>
            <a:ext cx="8743032" cy="4797152"/>
          </a:xfrm>
          <a:prstGeom prst="rect">
            <a:avLst/>
          </a:prstGeom>
        </p:spPr>
      </p:pic>
    </p:spTree>
    <p:extLst>
      <p:ext uri="{BB962C8B-B14F-4D97-AF65-F5344CB8AC3E}">
        <p14:creationId xmlns:p14="http://schemas.microsoft.com/office/powerpoint/2010/main" val="39820795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C12D7E8-1857-9D43-A18F-40966B1FAA8A}"/>
              </a:ext>
            </a:extLst>
          </p:cNvPr>
          <p:cNvPicPr>
            <a:picLocks noChangeAspect="1"/>
          </p:cNvPicPr>
          <p:nvPr/>
        </p:nvPicPr>
        <p:blipFill>
          <a:blip r:embed="rId2"/>
          <a:stretch>
            <a:fillRect/>
          </a:stretch>
        </p:blipFill>
        <p:spPr>
          <a:xfrm>
            <a:off x="0" y="66924"/>
            <a:ext cx="9049732" cy="6858000"/>
          </a:xfrm>
          <a:prstGeom prst="rect">
            <a:avLst/>
          </a:prstGeom>
        </p:spPr>
      </p:pic>
    </p:spTree>
    <p:extLst>
      <p:ext uri="{BB962C8B-B14F-4D97-AF65-F5344CB8AC3E}">
        <p14:creationId xmlns:p14="http://schemas.microsoft.com/office/powerpoint/2010/main" val="13872169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CE432C-3601-4A4A-97C3-580B10B2B344}"/>
              </a:ext>
            </a:extLst>
          </p:cNvPr>
          <p:cNvSpPr>
            <a:spLocks noGrp="1"/>
          </p:cNvSpPr>
          <p:nvPr>
            <p:ph type="title"/>
          </p:nvPr>
        </p:nvSpPr>
        <p:spPr>
          <a:xfrm>
            <a:off x="457200" y="5877272"/>
            <a:ext cx="8135938" cy="980728"/>
          </a:xfrm>
        </p:spPr>
        <p:txBody>
          <a:bodyPr/>
          <a:lstStyle/>
          <a:p>
            <a:r>
              <a:rPr lang="it-IT" sz="1600" dirty="0"/>
              <a:t>Ebrei imbarcati a forza dai nazisti sul treno, destinazione lager.</a:t>
            </a:r>
          </a:p>
        </p:txBody>
      </p:sp>
      <p:pic>
        <p:nvPicPr>
          <p:cNvPr id="5" name="Immagine 4">
            <a:extLst>
              <a:ext uri="{FF2B5EF4-FFF2-40B4-BE49-F238E27FC236}">
                <a16:creationId xmlns:a16="http://schemas.microsoft.com/office/drawing/2014/main" id="{A9CF009A-31ED-A64F-AFB1-CA0213CB8F6F}"/>
              </a:ext>
            </a:extLst>
          </p:cNvPr>
          <p:cNvPicPr>
            <a:picLocks noChangeAspect="1"/>
          </p:cNvPicPr>
          <p:nvPr/>
        </p:nvPicPr>
        <p:blipFill>
          <a:blip r:embed="rId2"/>
          <a:stretch>
            <a:fillRect/>
          </a:stretch>
        </p:blipFill>
        <p:spPr>
          <a:xfrm>
            <a:off x="1187625" y="620688"/>
            <a:ext cx="7336814" cy="5213000"/>
          </a:xfrm>
          <a:prstGeom prst="rect">
            <a:avLst/>
          </a:prstGeom>
        </p:spPr>
      </p:pic>
    </p:spTree>
    <p:extLst>
      <p:ext uri="{BB962C8B-B14F-4D97-AF65-F5344CB8AC3E}">
        <p14:creationId xmlns:p14="http://schemas.microsoft.com/office/powerpoint/2010/main" val="6022667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04BE0E7-3DA8-F545-8974-B81BE358D51D}"/>
              </a:ext>
            </a:extLst>
          </p:cNvPr>
          <p:cNvPicPr>
            <a:picLocks noChangeAspect="1"/>
          </p:cNvPicPr>
          <p:nvPr/>
        </p:nvPicPr>
        <p:blipFill>
          <a:blip r:embed="rId2"/>
          <a:stretch>
            <a:fillRect/>
          </a:stretch>
        </p:blipFill>
        <p:spPr>
          <a:xfrm>
            <a:off x="1043608" y="1556792"/>
            <a:ext cx="7128792" cy="4248472"/>
          </a:xfrm>
          <a:prstGeom prst="rect">
            <a:avLst/>
          </a:prstGeom>
        </p:spPr>
      </p:pic>
      <p:sp>
        <p:nvSpPr>
          <p:cNvPr id="4" name="Titolo 3">
            <a:extLst>
              <a:ext uri="{FF2B5EF4-FFF2-40B4-BE49-F238E27FC236}">
                <a16:creationId xmlns:a16="http://schemas.microsoft.com/office/drawing/2014/main" id="{D643043B-A090-DF44-93DF-753C80A1CB2D}"/>
              </a:ext>
            </a:extLst>
          </p:cNvPr>
          <p:cNvSpPr>
            <a:spLocks noGrp="1"/>
          </p:cNvSpPr>
          <p:nvPr>
            <p:ph type="title"/>
          </p:nvPr>
        </p:nvSpPr>
        <p:spPr>
          <a:xfrm>
            <a:off x="457200" y="5517232"/>
            <a:ext cx="8135938" cy="1340768"/>
          </a:xfrm>
        </p:spPr>
        <p:txBody>
          <a:bodyPr/>
          <a:lstStyle/>
          <a:p>
            <a:r>
              <a:rPr lang="it-IT" sz="1800" dirty="0">
                <a:solidFill>
                  <a:srgbClr val="C00000"/>
                </a:solidFill>
              </a:rPr>
              <a:t>NO COMMENT!</a:t>
            </a:r>
          </a:p>
        </p:txBody>
      </p:sp>
    </p:spTree>
    <p:extLst>
      <p:ext uri="{BB962C8B-B14F-4D97-AF65-F5344CB8AC3E}">
        <p14:creationId xmlns:p14="http://schemas.microsoft.com/office/powerpoint/2010/main" val="21474429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7E620A2-65B4-1948-8F0A-E610DC151B2D}"/>
              </a:ext>
            </a:extLst>
          </p:cNvPr>
          <p:cNvPicPr>
            <a:picLocks noChangeAspect="1"/>
          </p:cNvPicPr>
          <p:nvPr/>
        </p:nvPicPr>
        <p:blipFill>
          <a:blip r:embed="rId2"/>
          <a:stretch>
            <a:fillRect/>
          </a:stretch>
        </p:blipFill>
        <p:spPr>
          <a:xfrm>
            <a:off x="0" y="0"/>
            <a:ext cx="5220072" cy="6858000"/>
          </a:xfrm>
          <a:prstGeom prst="rect">
            <a:avLst/>
          </a:prstGeom>
        </p:spPr>
      </p:pic>
      <p:sp>
        <p:nvSpPr>
          <p:cNvPr id="5" name="Titolo 4">
            <a:extLst>
              <a:ext uri="{FF2B5EF4-FFF2-40B4-BE49-F238E27FC236}">
                <a16:creationId xmlns:a16="http://schemas.microsoft.com/office/drawing/2014/main" id="{5E608A83-1FBD-0A43-9C0D-31F378903A20}"/>
              </a:ext>
            </a:extLst>
          </p:cNvPr>
          <p:cNvSpPr>
            <a:spLocks noGrp="1"/>
          </p:cNvSpPr>
          <p:nvPr>
            <p:ph type="title"/>
          </p:nvPr>
        </p:nvSpPr>
        <p:spPr>
          <a:xfrm>
            <a:off x="5364088" y="6021288"/>
            <a:ext cx="3229050" cy="836712"/>
          </a:xfrm>
        </p:spPr>
        <p:txBody>
          <a:bodyPr/>
          <a:lstStyle/>
          <a:p>
            <a:pPr algn="l"/>
            <a:r>
              <a:rPr lang="it-IT" sz="1600" dirty="0">
                <a:solidFill>
                  <a:srgbClr val="002060"/>
                </a:solidFill>
              </a:rPr>
              <a:t>Gallo Paul </a:t>
            </a:r>
            <a:r>
              <a:rPr lang="it-IT" sz="1600" dirty="0" err="1">
                <a:solidFill>
                  <a:srgbClr val="002060"/>
                </a:solidFill>
              </a:rPr>
              <a:t>Grüninger</a:t>
            </a:r>
            <a:r>
              <a:rPr lang="it-IT" sz="1600" dirty="0">
                <a:solidFill>
                  <a:srgbClr val="002060"/>
                </a:solidFill>
              </a:rPr>
              <a:t>, comandante della polizia </a:t>
            </a:r>
            <a:br>
              <a:rPr lang="it-IT" sz="1600" dirty="0">
                <a:solidFill>
                  <a:srgbClr val="002060"/>
                </a:solidFill>
              </a:rPr>
            </a:br>
            <a:r>
              <a:rPr lang="it-IT" sz="1600" dirty="0">
                <a:solidFill>
                  <a:srgbClr val="002060"/>
                </a:solidFill>
              </a:rPr>
              <a:t>di San Gallo, in divisa. </a:t>
            </a:r>
          </a:p>
        </p:txBody>
      </p:sp>
    </p:spTree>
    <p:extLst>
      <p:ext uri="{BB962C8B-B14F-4D97-AF65-F5344CB8AC3E}">
        <p14:creationId xmlns:p14="http://schemas.microsoft.com/office/powerpoint/2010/main" val="18329691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4FE19F-2283-1842-807F-342DE820C978}"/>
              </a:ext>
            </a:extLst>
          </p:cNvPr>
          <p:cNvSpPr>
            <a:spLocks noGrp="1"/>
          </p:cNvSpPr>
          <p:nvPr>
            <p:ph type="title"/>
          </p:nvPr>
        </p:nvSpPr>
        <p:spPr>
          <a:xfrm>
            <a:off x="457200" y="6021288"/>
            <a:ext cx="8135938" cy="836712"/>
          </a:xfrm>
        </p:spPr>
        <p:txBody>
          <a:bodyPr/>
          <a:lstStyle/>
          <a:p>
            <a:r>
              <a:rPr lang="it-IT" sz="1600" dirty="0">
                <a:solidFill>
                  <a:schemeClr val="tx1"/>
                </a:solidFill>
              </a:rPr>
              <a:t>I coniugi </a:t>
            </a:r>
            <a:r>
              <a:rPr lang="it-IT" sz="1600" dirty="0" err="1"/>
              <a:t>Grüninger</a:t>
            </a:r>
            <a:r>
              <a:rPr lang="it-IT" sz="1600" dirty="0"/>
              <a:t> </a:t>
            </a:r>
            <a:r>
              <a:rPr lang="it-IT" sz="1600" dirty="0">
                <a:solidFill>
                  <a:schemeClr val="tx1"/>
                </a:solidFill>
              </a:rPr>
              <a:t>tra un gruppo di ebrei emigrati accolti in Svizzera.</a:t>
            </a:r>
          </a:p>
        </p:txBody>
      </p:sp>
      <p:pic>
        <p:nvPicPr>
          <p:cNvPr id="4" name="Immagine 3">
            <a:extLst>
              <a:ext uri="{FF2B5EF4-FFF2-40B4-BE49-F238E27FC236}">
                <a16:creationId xmlns:a16="http://schemas.microsoft.com/office/drawing/2014/main" id="{705B1CB2-24B9-DE46-9EDF-6BE02914410B}"/>
              </a:ext>
            </a:extLst>
          </p:cNvPr>
          <p:cNvPicPr>
            <a:picLocks noChangeAspect="1"/>
          </p:cNvPicPr>
          <p:nvPr/>
        </p:nvPicPr>
        <p:blipFill>
          <a:blip r:embed="rId2"/>
          <a:stretch>
            <a:fillRect/>
          </a:stretch>
        </p:blipFill>
        <p:spPr>
          <a:xfrm>
            <a:off x="778341" y="480287"/>
            <a:ext cx="7493656" cy="5613009"/>
          </a:xfrm>
          <a:prstGeom prst="rect">
            <a:avLst/>
          </a:prstGeom>
        </p:spPr>
      </p:pic>
    </p:spTree>
    <p:extLst>
      <p:ext uri="{BB962C8B-B14F-4D97-AF65-F5344CB8AC3E}">
        <p14:creationId xmlns:p14="http://schemas.microsoft.com/office/powerpoint/2010/main" val="39973723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BB1348-34B1-2F4B-B2C5-C9D4B39D4100}"/>
              </a:ext>
            </a:extLst>
          </p:cNvPr>
          <p:cNvSpPr>
            <a:spLocks noGrp="1"/>
          </p:cNvSpPr>
          <p:nvPr>
            <p:ph type="title"/>
          </p:nvPr>
        </p:nvSpPr>
        <p:spPr>
          <a:xfrm>
            <a:off x="457200" y="5877272"/>
            <a:ext cx="8135938" cy="980728"/>
          </a:xfrm>
        </p:spPr>
        <p:txBody>
          <a:bodyPr/>
          <a:lstStyle/>
          <a:p>
            <a:r>
              <a:rPr lang="it-IT" sz="1600" dirty="0"/>
              <a:t>Fuggiaschi ebrei accolti campo di </a:t>
            </a:r>
            <a:r>
              <a:rPr lang="it-IT" sz="1600" dirty="0" err="1"/>
              <a:t>Diepoldsau</a:t>
            </a:r>
            <a:r>
              <a:rPr lang="it-IT" sz="1600" dirty="0"/>
              <a:t> in Svizzera.</a:t>
            </a:r>
          </a:p>
        </p:txBody>
      </p:sp>
      <p:pic>
        <p:nvPicPr>
          <p:cNvPr id="5" name="Immagine 4">
            <a:extLst>
              <a:ext uri="{FF2B5EF4-FFF2-40B4-BE49-F238E27FC236}">
                <a16:creationId xmlns:a16="http://schemas.microsoft.com/office/drawing/2014/main" id="{60B1C85F-5117-F545-998A-75BACBEA85E9}"/>
              </a:ext>
            </a:extLst>
          </p:cNvPr>
          <p:cNvPicPr>
            <a:picLocks noChangeAspect="1"/>
          </p:cNvPicPr>
          <p:nvPr/>
        </p:nvPicPr>
        <p:blipFill>
          <a:blip r:embed="rId2"/>
          <a:stretch>
            <a:fillRect/>
          </a:stretch>
        </p:blipFill>
        <p:spPr>
          <a:xfrm>
            <a:off x="611560" y="692696"/>
            <a:ext cx="7632848" cy="5320807"/>
          </a:xfrm>
          <a:prstGeom prst="rect">
            <a:avLst/>
          </a:prstGeom>
        </p:spPr>
      </p:pic>
    </p:spTree>
    <p:extLst>
      <p:ext uri="{BB962C8B-B14F-4D97-AF65-F5344CB8AC3E}">
        <p14:creationId xmlns:p14="http://schemas.microsoft.com/office/powerpoint/2010/main" val="20278503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7C8656F-A0A8-4048-A211-3B92169EF06C}"/>
              </a:ext>
            </a:extLst>
          </p:cNvPr>
          <p:cNvPicPr>
            <a:picLocks noChangeAspect="1"/>
          </p:cNvPicPr>
          <p:nvPr/>
        </p:nvPicPr>
        <p:blipFill>
          <a:blip r:embed="rId2"/>
          <a:stretch>
            <a:fillRect/>
          </a:stretch>
        </p:blipFill>
        <p:spPr>
          <a:xfrm>
            <a:off x="0" y="-19966"/>
            <a:ext cx="4784651" cy="6858000"/>
          </a:xfrm>
          <a:prstGeom prst="rect">
            <a:avLst/>
          </a:prstGeom>
        </p:spPr>
      </p:pic>
      <p:sp>
        <p:nvSpPr>
          <p:cNvPr id="6" name="Titolo 5">
            <a:extLst>
              <a:ext uri="{FF2B5EF4-FFF2-40B4-BE49-F238E27FC236}">
                <a16:creationId xmlns:a16="http://schemas.microsoft.com/office/drawing/2014/main" id="{0CAA60F8-6871-494A-A05F-08F56F2CC83E}"/>
              </a:ext>
            </a:extLst>
          </p:cNvPr>
          <p:cNvSpPr>
            <a:spLocks noGrp="1"/>
          </p:cNvSpPr>
          <p:nvPr>
            <p:ph type="title"/>
          </p:nvPr>
        </p:nvSpPr>
        <p:spPr>
          <a:xfrm>
            <a:off x="4932040" y="6309320"/>
            <a:ext cx="1368152" cy="528714"/>
          </a:xfrm>
        </p:spPr>
        <p:txBody>
          <a:bodyPr/>
          <a:lstStyle/>
          <a:p>
            <a:r>
              <a:rPr lang="it-IT" sz="1800" b="1" dirty="0">
                <a:solidFill>
                  <a:srgbClr val="FF0000"/>
                </a:solidFill>
              </a:rPr>
              <a:t>Anno 1999</a:t>
            </a:r>
          </a:p>
        </p:txBody>
      </p:sp>
    </p:spTree>
    <p:extLst>
      <p:ext uri="{BB962C8B-B14F-4D97-AF65-F5344CB8AC3E}">
        <p14:creationId xmlns:p14="http://schemas.microsoft.com/office/powerpoint/2010/main" val="42325665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4AA4E80-0B1D-F840-BFF6-49FE4DD1A757}"/>
              </a:ext>
            </a:extLst>
          </p:cNvPr>
          <p:cNvPicPr>
            <a:picLocks noChangeAspect="1"/>
          </p:cNvPicPr>
          <p:nvPr/>
        </p:nvPicPr>
        <p:blipFill>
          <a:blip r:embed="rId2"/>
          <a:stretch>
            <a:fillRect/>
          </a:stretch>
        </p:blipFill>
        <p:spPr>
          <a:xfrm>
            <a:off x="2262451" y="0"/>
            <a:ext cx="4619097" cy="6858000"/>
          </a:xfrm>
          <a:prstGeom prst="rect">
            <a:avLst/>
          </a:prstGeom>
        </p:spPr>
      </p:pic>
    </p:spTree>
    <p:extLst>
      <p:ext uri="{BB962C8B-B14F-4D97-AF65-F5344CB8AC3E}">
        <p14:creationId xmlns:p14="http://schemas.microsoft.com/office/powerpoint/2010/main" val="22250971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enigni. La vita è bella, 1999 - L arazza pura.mp4">
            <a:hlinkClick r:id="" action="ppaction://media"/>
            <a:extLst>
              <a:ext uri="{FF2B5EF4-FFF2-40B4-BE49-F238E27FC236}">
                <a16:creationId xmlns:a16="http://schemas.microsoft.com/office/drawing/2014/main" id="{3833D568-C129-1F44-B6FF-0BE3096285C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56541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2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E5736D0-885F-8A47-BE13-3AAF769DBFF1}"/>
              </a:ext>
            </a:extLst>
          </p:cNvPr>
          <p:cNvPicPr>
            <a:picLocks noChangeAspect="1"/>
          </p:cNvPicPr>
          <p:nvPr/>
        </p:nvPicPr>
        <p:blipFill>
          <a:blip r:embed="rId2"/>
          <a:stretch>
            <a:fillRect/>
          </a:stretch>
        </p:blipFill>
        <p:spPr>
          <a:xfrm>
            <a:off x="2051720" y="0"/>
            <a:ext cx="5220072" cy="6858000"/>
          </a:xfrm>
          <a:prstGeom prst="rect">
            <a:avLst/>
          </a:prstGeom>
        </p:spPr>
      </p:pic>
    </p:spTree>
    <p:extLst>
      <p:ext uri="{BB962C8B-B14F-4D97-AF65-F5344CB8AC3E}">
        <p14:creationId xmlns:p14="http://schemas.microsoft.com/office/powerpoint/2010/main" val="288752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9B5743-ED53-204C-A41A-79270B364592}"/>
              </a:ext>
            </a:extLst>
          </p:cNvPr>
          <p:cNvSpPr>
            <a:spLocks noGrp="1"/>
          </p:cNvSpPr>
          <p:nvPr>
            <p:ph type="title"/>
          </p:nvPr>
        </p:nvSpPr>
        <p:spPr>
          <a:xfrm>
            <a:off x="457200" y="6182544"/>
            <a:ext cx="8135938" cy="675456"/>
          </a:xfrm>
        </p:spPr>
        <p:txBody>
          <a:bodyPr/>
          <a:lstStyle/>
          <a:p>
            <a:r>
              <a:rPr lang="it-IT" sz="1600" dirty="0">
                <a:solidFill>
                  <a:srgbClr val="6F2B15"/>
                </a:solidFill>
              </a:rPr>
              <a:t>La stele all’ingresso del Giardino dei Giusti dello </a:t>
            </a:r>
            <a:r>
              <a:rPr lang="it-IT" sz="1600" dirty="0" err="1">
                <a:solidFill>
                  <a:srgbClr val="6F2B15"/>
                </a:solidFill>
              </a:rPr>
              <a:t>Yad</a:t>
            </a:r>
            <a:r>
              <a:rPr lang="it-IT" sz="1600" dirty="0">
                <a:solidFill>
                  <a:srgbClr val="6F2B15"/>
                </a:solidFill>
              </a:rPr>
              <a:t> </a:t>
            </a:r>
            <a:r>
              <a:rPr lang="it-IT" sz="1600" dirty="0" err="1">
                <a:solidFill>
                  <a:srgbClr val="6F2B15"/>
                </a:solidFill>
              </a:rPr>
              <a:t>Yashem</a:t>
            </a:r>
            <a:r>
              <a:rPr lang="it-IT" sz="1600" dirty="0">
                <a:solidFill>
                  <a:srgbClr val="6F2B15"/>
                </a:solidFill>
              </a:rPr>
              <a:t> di Gerusalemme. </a:t>
            </a:r>
          </a:p>
        </p:txBody>
      </p:sp>
      <p:pic>
        <p:nvPicPr>
          <p:cNvPr id="5" name="Immagine 4">
            <a:extLst>
              <a:ext uri="{FF2B5EF4-FFF2-40B4-BE49-F238E27FC236}">
                <a16:creationId xmlns:a16="http://schemas.microsoft.com/office/drawing/2014/main" id="{370FEB36-A87B-3E45-A8CA-B76977A86100}"/>
              </a:ext>
            </a:extLst>
          </p:cNvPr>
          <p:cNvPicPr>
            <a:picLocks noChangeAspect="1"/>
          </p:cNvPicPr>
          <p:nvPr/>
        </p:nvPicPr>
        <p:blipFill>
          <a:blip r:embed="rId2"/>
          <a:stretch>
            <a:fillRect/>
          </a:stretch>
        </p:blipFill>
        <p:spPr>
          <a:xfrm>
            <a:off x="-46831" y="-675456"/>
            <a:ext cx="9144000" cy="6858000"/>
          </a:xfrm>
          <a:prstGeom prst="rect">
            <a:avLst/>
          </a:prstGeom>
        </p:spPr>
      </p:pic>
    </p:spTree>
    <p:extLst>
      <p:ext uri="{BB962C8B-B14F-4D97-AF65-F5344CB8AC3E}">
        <p14:creationId xmlns:p14="http://schemas.microsoft.com/office/powerpoint/2010/main" val="31650870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3E41E5-9D3E-8E46-8557-FFC2ADE51EEE}"/>
              </a:ext>
            </a:extLst>
          </p:cNvPr>
          <p:cNvSpPr>
            <a:spLocks noGrp="1"/>
          </p:cNvSpPr>
          <p:nvPr>
            <p:ph type="title"/>
          </p:nvPr>
        </p:nvSpPr>
        <p:spPr>
          <a:xfrm>
            <a:off x="683568" y="6237312"/>
            <a:ext cx="7909570" cy="620688"/>
          </a:xfrm>
        </p:spPr>
        <p:txBody>
          <a:bodyPr/>
          <a:lstStyle/>
          <a:p>
            <a:r>
              <a:rPr lang="it-IT" sz="1600" dirty="0"/>
              <a:t>il capo della polizia della Confederazione Elvetica Heinrich </a:t>
            </a:r>
            <a:r>
              <a:rPr lang="it-IT" sz="1600" dirty="0" err="1"/>
              <a:t>Rothmund</a:t>
            </a:r>
            <a:r>
              <a:rPr lang="it-IT" sz="1600" dirty="0"/>
              <a:t>.</a:t>
            </a:r>
          </a:p>
        </p:txBody>
      </p:sp>
      <p:pic>
        <p:nvPicPr>
          <p:cNvPr id="3" name="Immagine 2">
            <a:extLst>
              <a:ext uri="{FF2B5EF4-FFF2-40B4-BE49-F238E27FC236}">
                <a16:creationId xmlns:a16="http://schemas.microsoft.com/office/drawing/2014/main" id="{8A191AD6-AC66-E54E-BA0E-FB78AE1DEE14}"/>
              </a:ext>
            </a:extLst>
          </p:cNvPr>
          <p:cNvPicPr>
            <a:picLocks noChangeAspect="1"/>
          </p:cNvPicPr>
          <p:nvPr/>
        </p:nvPicPr>
        <p:blipFill>
          <a:blip r:embed="rId2"/>
          <a:stretch>
            <a:fillRect/>
          </a:stretch>
        </p:blipFill>
        <p:spPr>
          <a:xfrm>
            <a:off x="0" y="-747464"/>
            <a:ext cx="9144000" cy="6849070"/>
          </a:xfrm>
          <a:prstGeom prst="rect">
            <a:avLst/>
          </a:prstGeom>
        </p:spPr>
      </p:pic>
    </p:spTree>
    <p:extLst>
      <p:ext uri="{BB962C8B-B14F-4D97-AF65-F5344CB8AC3E}">
        <p14:creationId xmlns:p14="http://schemas.microsoft.com/office/powerpoint/2010/main" val="4584978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ED4A369-11D8-D542-A0E3-C2B26B56A47C}"/>
              </a:ext>
            </a:extLst>
          </p:cNvPr>
          <p:cNvPicPr>
            <a:picLocks noChangeAspect="1"/>
          </p:cNvPicPr>
          <p:nvPr/>
        </p:nvPicPr>
        <p:blipFill>
          <a:blip r:embed="rId2"/>
          <a:stretch>
            <a:fillRect/>
          </a:stretch>
        </p:blipFill>
        <p:spPr>
          <a:xfrm>
            <a:off x="3671392" y="0"/>
            <a:ext cx="5472608" cy="6875578"/>
          </a:xfrm>
          <a:prstGeom prst="rect">
            <a:avLst/>
          </a:prstGeom>
        </p:spPr>
      </p:pic>
      <p:sp>
        <p:nvSpPr>
          <p:cNvPr id="5" name="Titolo 4">
            <a:extLst>
              <a:ext uri="{FF2B5EF4-FFF2-40B4-BE49-F238E27FC236}">
                <a16:creationId xmlns:a16="http://schemas.microsoft.com/office/drawing/2014/main" id="{39401863-F695-0F46-9172-F7AB0EBE9E08}"/>
              </a:ext>
            </a:extLst>
          </p:cNvPr>
          <p:cNvSpPr>
            <a:spLocks noGrp="1"/>
          </p:cNvSpPr>
          <p:nvPr>
            <p:ph type="title"/>
          </p:nvPr>
        </p:nvSpPr>
        <p:spPr>
          <a:xfrm>
            <a:off x="457200" y="6021288"/>
            <a:ext cx="3034680" cy="836712"/>
          </a:xfrm>
        </p:spPr>
        <p:txBody>
          <a:bodyPr/>
          <a:lstStyle/>
          <a:p>
            <a:r>
              <a:rPr lang="it-IT" sz="1600" dirty="0">
                <a:solidFill>
                  <a:srgbClr val="002060"/>
                </a:solidFill>
              </a:rPr>
              <a:t>Paul </a:t>
            </a:r>
            <a:r>
              <a:rPr lang="it-IT" sz="1600" dirty="0" err="1">
                <a:solidFill>
                  <a:srgbClr val="002060"/>
                </a:solidFill>
              </a:rPr>
              <a:t>Grüninger</a:t>
            </a:r>
            <a:r>
              <a:rPr lang="it-IT" sz="1600" dirty="0">
                <a:solidFill>
                  <a:srgbClr val="002060"/>
                </a:solidFill>
              </a:rPr>
              <a:t>, </a:t>
            </a:r>
            <a:br>
              <a:rPr lang="it-IT" sz="1600" dirty="0">
                <a:solidFill>
                  <a:srgbClr val="002060"/>
                </a:solidFill>
              </a:rPr>
            </a:br>
            <a:r>
              <a:rPr lang="it-IT" sz="1600" dirty="0">
                <a:solidFill>
                  <a:srgbClr val="002060"/>
                </a:solidFill>
              </a:rPr>
              <a:t>il capo della Polizia di San Gallo, in una foto del 1939.</a:t>
            </a:r>
          </a:p>
        </p:txBody>
      </p:sp>
    </p:spTree>
    <p:extLst>
      <p:ext uri="{BB962C8B-B14F-4D97-AF65-F5344CB8AC3E}">
        <p14:creationId xmlns:p14="http://schemas.microsoft.com/office/powerpoint/2010/main" val="35053510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492D59-EB14-1041-B830-33A4CFAD8253}"/>
              </a:ext>
            </a:extLst>
          </p:cNvPr>
          <p:cNvSpPr>
            <a:spLocks noGrp="1"/>
          </p:cNvSpPr>
          <p:nvPr>
            <p:ph type="title"/>
          </p:nvPr>
        </p:nvSpPr>
        <p:spPr>
          <a:xfrm>
            <a:off x="251520" y="980728"/>
            <a:ext cx="4104456" cy="5877272"/>
          </a:xfrm>
        </p:spPr>
        <p:txBody>
          <a:bodyPr/>
          <a:lstStyle/>
          <a:p>
            <a:r>
              <a:rPr lang="it-IT" sz="1600" dirty="0">
                <a:solidFill>
                  <a:srgbClr val="860000"/>
                </a:solidFill>
              </a:rPr>
              <a:t>«Non mi vergogno del verdetto della corte. Al contrario, sono orgoglioso di aver salvato la vita di centinaia di persone oppresse. L'aiuto agli ebrei era radicato nella mia concezione di cristiano [...] la ragione di salvare vite umane minacciate con la morte, è stata da me ritenuta fondamentale. Come avrei potuto, quindi, prendere in seria considerazione "calcoli" e schemi burocratici? Certo, ho consapevolmente superato i limiti della mia autorità, e spesso con le mie stesse mani falsificato documenti e certificati, ma l'ho fatto al solo scopo di permettere ai perseguitati di accedere al Paese. Il mio personale benessere, commisurato al crudele destino di quelle migliaia [di perseguitati], era così insignificante e così poco importante, che non lo ho mai preso in considerazione».</a:t>
            </a:r>
            <a:br>
              <a:rPr lang="it-IT" sz="1600" dirty="0">
                <a:solidFill>
                  <a:srgbClr val="002060"/>
                </a:solidFill>
              </a:rPr>
            </a:br>
            <a:br>
              <a:rPr lang="it-IT" sz="1600" dirty="0">
                <a:solidFill>
                  <a:srgbClr val="002060"/>
                </a:solidFill>
              </a:rPr>
            </a:br>
            <a:r>
              <a:rPr lang="it-IT" sz="1600" i="1" dirty="0">
                <a:solidFill>
                  <a:srgbClr val="002060"/>
                </a:solidFill>
              </a:rPr>
              <a:t>Paul </a:t>
            </a:r>
            <a:r>
              <a:rPr lang="it-IT" sz="1600" i="1" dirty="0" err="1">
                <a:solidFill>
                  <a:srgbClr val="002060"/>
                </a:solidFill>
              </a:rPr>
              <a:t>Grüninger</a:t>
            </a:r>
            <a:r>
              <a:rPr lang="it-IT" sz="1600" i="1" dirty="0">
                <a:solidFill>
                  <a:srgbClr val="002060"/>
                </a:solidFill>
              </a:rPr>
              <a:t>.</a:t>
            </a:r>
          </a:p>
        </p:txBody>
      </p:sp>
      <p:pic>
        <p:nvPicPr>
          <p:cNvPr id="5" name="Immagine 4">
            <a:extLst>
              <a:ext uri="{FF2B5EF4-FFF2-40B4-BE49-F238E27FC236}">
                <a16:creationId xmlns:a16="http://schemas.microsoft.com/office/drawing/2014/main" id="{90DBC39A-453B-E442-9930-6FFC81903ED6}"/>
              </a:ext>
            </a:extLst>
          </p:cNvPr>
          <p:cNvPicPr>
            <a:picLocks noChangeAspect="1"/>
          </p:cNvPicPr>
          <p:nvPr/>
        </p:nvPicPr>
        <p:blipFill>
          <a:blip r:embed="rId2"/>
          <a:stretch>
            <a:fillRect/>
          </a:stretch>
        </p:blipFill>
        <p:spPr>
          <a:xfrm>
            <a:off x="4644008" y="1196752"/>
            <a:ext cx="4499992" cy="5661248"/>
          </a:xfrm>
          <a:prstGeom prst="rect">
            <a:avLst/>
          </a:prstGeom>
        </p:spPr>
      </p:pic>
    </p:spTree>
    <p:extLst>
      <p:ext uri="{BB962C8B-B14F-4D97-AF65-F5344CB8AC3E}">
        <p14:creationId xmlns:p14="http://schemas.microsoft.com/office/powerpoint/2010/main" val="10373440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AFC51F9D-1835-A443-B0AB-F84158B72E80}"/>
              </a:ext>
            </a:extLst>
          </p:cNvPr>
          <p:cNvSpPr>
            <a:spLocks noGrp="1"/>
          </p:cNvSpPr>
          <p:nvPr>
            <p:ph type="title"/>
          </p:nvPr>
        </p:nvSpPr>
        <p:spPr>
          <a:xfrm>
            <a:off x="755576" y="1700808"/>
            <a:ext cx="3240360" cy="5877272"/>
          </a:xfrm>
        </p:spPr>
        <p:txBody>
          <a:bodyPr/>
          <a:lstStyle/>
          <a:p>
            <a:r>
              <a:rPr lang="it-IT" sz="1800" b="1" dirty="0">
                <a:solidFill>
                  <a:srgbClr val="7030A0"/>
                </a:solidFill>
              </a:rPr>
              <a:t>E in un’altra occasione</a:t>
            </a:r>
            <a:br>
              <a:rPr lang="it-IT" sz="1800" b="1" dirty="0">
                <a:solidFill>
                  <a:srgbClr val="7030A0"/>
                </a:solidFill>
              </a:rPr>
            </a:br>
            <a:r>
              <a:rPr lang="it-IT" sz="1800" b="1" dirty="0">
                <a:solidFill>
                  <a:srgbClr val="7030A0"/>
                </a:solidFill>
              </a:rPr>
              <a:t>aggiungerà:</a:t>
            </a:r>
            <a:br>
              <a:rPr lang="it-IT" sz="1800" b="1" dirty="0">
                <a:solidFill>
                  <a:srgbClr val="7030A0"/>
                </a:solidFill>
              </a:rPr>
            </a:br>
            <a:br>
              <a:rPr lang="it-IT" sz="1600" dirty="0">
                <a:solidFill>
                  <a:srgbClr val="F9C309"/>
                </a:solidFill>
              </a:rPr>
            </a:br>
            <a:r>
              <a:rPr lang="it-IT" sz="1600" dirty="0">
                <a:solidFill>
                  <a:srgbClr val="F9C309"/>
                </a:solidFill>
              </a:rPr>
              <a:t>"Chiunque avesse avuto l'opportunità, come me, </a:t>
            </a:r>
            <a:br>
              <a:rPr lang="it-IT" sz="1600" dirty="0">
                <a:solidFill>
                  <a:srgbClr val="F9C309"/>
                </a:solidFill>
              </a:rPr>
            </a:br>
            <a:r>
              <a:rPr lang="it-IT" sz="1600" dirty="0">
                <a:solidFill>
                  <a:srgbClr val="F9C309"/>
                </a:solidFill>
              </a:rPr>
              <a:t>di assistere a quelle scene strazianti, al crollo delle vittime, alle grida di madri e bambini, alle minacce di suicidio e ai tentativi </a:t>
            </a:r>
            <a:br>
              <a:rPr lang="it-IT" sz="1600" dirty="0">
                <a:solidFill>
                  <a:srgbClr val="F9C309"/>
                </a:solidFill>
              </a:rPr>
            </a:br>
            <a:r>
              <a:rPr lang="it-IT" sz="1600" dirty="0">
                <a:solidFill>
                  <a:srgbClr val="F9C309"/>
                </a:solidFill>
              </a:rPr>
              <a:t>di suicidio, quella persona non poteva più conformarsi…….</a:t>
            </a:r>
            <a:br>
              <a:rPr lang="it-IT" sz="1600" dirty="0">
                <a:solidFill>
                  <a:srgbClr val="F9C309"/>
                </a:solidFill>
              </a:rPr>
            </a:br>
            <a:r>
              <a:rPr lang="it-IT" sz="1600" dirty="0">
                <a:solidFill>
                  <a:srgbClr val="F9C309"/>
                </a:solidFill>
              </a:rPr>
              <a:t>Il mio benessere personale, misurato contro il destino crudele di queste migliaia, è stato così insignificante e irrilevante </a:t>
            </a:r>
            <a:br>
              <a:rPr lang="it-IT" sz="1600" dirty="0">
                <a:solidFill>
                  <a:srgbClr val="F9C309"/>
                </a:solidFill>
              </a:rPr>
            </a:br>
            <a:r>
              <a:rPr lang="it-IT" sz="1600" dirty="0">
                <a:solidFill>
                  <a:srgbClr val="F9C309"/>
                </a:solidFill>
              </a:rPr>
              <a:t>che non l'ho mai nemmeno preso in considerazione.”</a:t>
            </a:r>
            <a:br>
              <a:rPr lang="it-IT" sz="1600" dirty="0">
                <a:solidFill>
                  <a:schemeClr val="tx1"/>
                </a:solidFill>
              </a:rPr>
            </a:br>
            <a:br>
              <a:rPr lang="it-IT" sz="1600" dirty="0">
                <a:solidFill>
                  <a:schemeClr val="tx1"/>
                </a:solidFill>
              </a:rPr>
            </a:br>
            <a:r>
              <a:rPr lang="it-IT" sz="1600" i="1" dirty="0">
                <a:solidFill>
                  <a:srgbClr val="002060"/>
                </a:solidFill>
              </a:rPr>
              <a:t>Paul </a:t>
            </a:r>
            <a:r>
              <a:rPr lang="it-IT" sz="1600" i="1" dirty="0" err="1">
                <a:solidFill>
                  <a:srgbClr val="002060"/>
                </a:solidFill>
              </a:rPr>
              <a:t>Grüninger</a:t>
            </a:r>
            <a:r>
              <a:rPr lang="it-IT" sz="1600" i="1" dirty="0">
                <a:solidFill>
                  <a:srgbClr val="002060"/>
                </a:solidFill>
              </a:rPr>
              <a:t> .</a:t>
            </a:r>
            <a:br>
              <a:rPr lang="it-IT" sz="1600" i="1" dirty="0">
                <a:solidFill>
                  <a:srgbClr val="002060"/>
                </a:solidFill>
              </a:rPr>
            </a:br>
            <a:r>
              <a:rPr lang="it-IT" sz="1600" i="1" dirty="0">
                <a:solidFill>
                  <a:srgbClr val="002060"/>
                </a:solidFill>
              </a:rPr>
              <a:t>.</a:t>
            </a:r>
            <a:br>
              <a:rPr lang="it-IT" sz="1600" dirty="0">
                <a:solidFill>
                  <a:schemeClr val="tx1"/>
                </a:solidFill>
              </a:rPr>
            </a:br>
            <a:endParaRPr lang="it-IT" sz="1600" dirty="0">
              <a:solidFill>
                <a:schemeClr val="tx1"/>
              </a:solidFill>
            </a:endParaRPr>
          </a:p>
        </p:txBody>
      </p:sp>
      <p:pic>
        <p:nvPicPr>
          <p:cNvPr id="7" name="Immagine 6">
            <a:extLst>
              <a:ext uri="{FF2B5EF4-FFF2-40B4-BE49-F238E27FC236}">
                <a16:creationId xmlns:a16="http://schemas.microsoft.com/office/drawing/2014/main" id="{9DE0249B-50BA-5D4A-9347-C1610BEB3DAD}"/>
              </a:ext>
            </a:extLst>
          </p:cNvPr>
          <p:cNvPicPr>
            <a:picLocks noChangeAspect="1"/>
          </p:cNvPicPr>
          <p:nvPr/>
        </p:nvPicPr>
        <p:blipFill>
          <a:blip r:embed="rId2"/>
          <a:stretch>
            <a:fillRect/>
          </a:stretch>
        </p:blipFill>
        <p:spPr>
          <a:xfrm>
            <a:off x="4211960" y="2033464"/>
            <a:ext cx="5400600" cy="4824536"/>
          </a:xfrm>
          <a:prstGeom prst="rect">
            <a:avLst/>
          </a:prstGeom>
        </p:spPr>
      </p:pic>
    </p:spTree>
    <p:extLst>
      <p:ext uri="{BB962C8B-B14F-4D97-AF65-F5344CB8AC3E}">
        <p14:creationId xmlns:p14="http://schemas.microsoft.com/office/powerpoint/2010/main" val="13253108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641EDD9-97FC-314B-A425-6065D71E66DE}"/>
              </a:ext>
            </a:extLst>
          </p:cNvPr>
          <p:cNvPicPr>
            <a:picLocks noChangeAspect="1"/>
          </p:cNvPicPr>
          <p:nvPr/>
        </p:nvPicPr>
        <p:blipFill>
          <a:blip r:embed="rId2"/>
          <a:stretch>
            <a:fillRect/>
          </a:stretch>
        </p:blipFill>
        <p:spPr>
          <a:xfrm>
            <a:off x="791967" y="692696"/>
            <a:ext cx="7466403" cy="4968552"/>
          </a:xfrm>
          <a:prstGeom prst="rect">
            <a:avLst/>
          </a:prstGeom>
        </p:spPr>
      </p:pic>
      <p:sp>
        <p:nvSpPr>
          <p:cNvPr id="4" name="Titolo 3">
            <a:extLst>
              <a:ext uri="{FF2B5EF4-FFF2-40B4-BE49-F238E27FC236}">
                <a16:creationId xmlns:a16="http://schemas.microsoft.com/office/drawing/2014/main" id="{08352DC4-70F5-C74E-B2C6-DA428CB697CB}"/>
              </a:ext>
            </a:extLst>
          </p:cNvPr>
          <p:cNvSpPr>
            <a:spLocks noGrp="1"/>
          </p:cNvSpPr>
          <p:nvPr>
            <p:ph type="title"/>
          </p:nvPr>
        </p:nvSpPr>
        <p:spPr>
          <a:xfrm>
            <a:off x="457200" y="5949280"/>
            <a:ext cx="8135938" cy="908720"/>
          </a:xfrm>
        </p:spPr>
        <p:txBody>
          <a:bodyPr/>
          <a:lstStyle/>
          <a:p>
            <a:r>
              <a:rPr lang="it-IT" sz="1600" dirty="0">
                <a:solidFill>
                  <a:srgbClr val="C00000"/>
                </a:solidFill>
              </a:rPr>
              <a:t>Una foto di Losanna.</a:t>
            </a:r>
          </a:p>
        </p:txBody>
      </p:sp>
    </p:spTree>
    <p:extLst>
      <p:ext uri="{BB962C8B-B14F-4D97-AF65-F5344CB8AC3E}">
        <p14:creationId xmlns:p14="http://schemas.microsoft.com/office/powerpoint/2010/main" val="14180498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625277D-0C39-B844-885B-0F1D900CE119}"/>
              </a:ext>
            </a:extLst>
          </p:cNvPr>
          <p:cNvPicPr>
            <a:picLocks noChangeAspect="1"/>
          </p:cNvPicPr>
          <p:nvPr/>
        </p:nvPicPr>
        <p:blipFill>
          <a:blip r:embed="rId2"/>
          <a:stretch>
            <a:fillRect/>
          </a:stretch>
        </p:blipFill>
        <p:spPr>
          <a:xfrm>
            <a:off x="971600" y="620688"/>
            <a:ext cx="7215200" cy="5153715"/>
          </a:xfrm>
          <a:prstGeom prst="rect">
            <a:avLst/>
          </a:prstGeom>
        </p:spPr>
      </p:pic>
    </p:spTree>
    <p:extLst>
      <p:ext uri="{BB962C8B-B14F-4D97-AF65-F5344CB8AC3E}">
        <p14:creationId xmlns:p14="http://schemas.microsoft.com/office/powerpoint/2010/main" val="1325074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7A5A559-347B-3D41-9589-6D29F93611DA}"/>
              </a:ext>
            </a:extLst>
          </p:cNvPr>
          <p:cNvPicPr>
            <a:picLocks noChangeAspect="1"/>
          </p:cNvPicPr>
          <p:nvPr/>
        </p:nvPicPr>
        <p:blipFill>
          <a:blip r:embed="rId2"/>
          <a:stretch>
            <a:fillRect/>
          </a:stretch>
        </p:blipFill>
        <p:spPr>
          <a:xfrm>
            <a:off x="0" y="1595937"/>
            <a:ext cx="9144000" cy="3666126"/>
          </a:xfrm>
          <a:prstGeom prst="rect">
            <a:avLst/>
          </a:prstGeom>
        </p:spPr>
      </p:pic>
    </p:spTree>
    <p:extLst>
      <p:ext uri="{BB962C8B-B14F-4D97-AF65-F5344CB8AC3E}">
        <p14:creationId xmlns:p14="http://schemas.microsoft.com/office/powerpoint/2010/main" val="26130232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26CA23-BC3A-8C4D-BBAB-0485D52C476B}"/>
              </a:ext>
            </a:extLst>
          </p:cNvPr>
          <p:cNvSpPr>
            <a:spLocks noGrp="1"/>
          </p:cNvSpPr>
          <p:nvPr>
            <p:ph type="title"/>
          </p:nvPr>
        </p:nvSpPr>
        <p:spPr>
          <a:xfrm>
            <a:off x="457200" y="5733256"/>
            <a:ext cx="8135938" cy="1124744"/>
          </a:xfrm>
        </p:spPr>
        <p:txBody>
          <a:bodyPr/>
          <a:lstStyle/>
          <a:p>
            <a:r>
              <a:rPr lang="it-IT" sz="1600" dirty="0"/>
              <a:t>…in giro per la città di San Gallo.</a:t>
            </a:r>
          </a:p>
        </p:txBody>
      </p:sp>
      <p:pic>
        <p:nvPicPr>
          <p:cNvPr id="8" name="Immagine 7">
            <a:extLst>
              <a:ext uri="{FF2B5EF4-FFF2-40B4-BE49-F238E27FC236}">
                <a16:creationId xmlns:a16="http://schemas.microsoft.com/office/drawing/2014/main" id="{D740BF78-3C66-7143-834C-1A533AE761CE}"/>
              </a:ext>
            </a:extLst>
          </p:cNvPr>
          <p:cNvPicPr>
            <a:picLocks noChangeAspect="1"/>
          </p:cNvPicPr>
          <p:nvPr/>
        </p:nvPicPr>
        <p:blipFill>
          <a:blip r:embed="rId2"/>
          <a:stretch>
            <a:fillRect/>
          </a:stretch>
        </p:blipFill>
        <p:spPr>
          <a:xfrm>
            <a:off x="1547664" y="692696"/>
            <a:ext cx="6487411" cy="5276428"/>
          </a:xfrm>
          <a:prstGeom prst="rect">
            <a:avLst/>
          </a:prstGeom>
        </p:spPr>
      </p:pic>
    </p:spTree>
    <p:extLst>
      <p:ext uri="{BB962C8B-B14F-4D97-AF65-F5344CB8AC3E}">
        <p14:creationId xmlns:p14="http://schemas.microsoft.com/office/powerpoint/2010/main" val="16503458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6886BE-B607-8248-9134-F62E74E41F1E}"/>
              </a:ext>
            </a:extLst>
          </p:cNvPr>
          <p:cNvSpPr>
            <a:spLocks noGrp="1"/>
          </p:cNvSpPr>
          <p:nvPr>
            <p:ph type="title"/>
          </p:nvPr>
        </p:nvSpPr>
        <p:spPr>
          <a:xfrm>
            <a:off x="457200" y="6021288"/>
            <a:ext cx="8135938" cy="836712"/>
          </a:xfrm>
        </p:spPr>
        <p:txBody>
          <a:bodyPr/>
          <a:lstStyle/>
          <a:p>
            <a:r>
              <a:rPr lang="it-IT" sz="1600" dirty="0"/>
              <a:t>Sui luoghi di detenzione degli ebrei in fuga. </a:t>
            </a:r>
          </a:p>
        </p:txBody>
      </p:sp>
      <p:pic>
        <p:nvPicPr>
          <p:cNvPr id="4" name="Immagine 3">
            <a:extLst>
              <a:ext uri="{FF2B5EF4-FFF2-40B4-BE49-F238E27FC236}">
                <a16:creationId xmlns:a16="http://schemas.microsoft.com/office/drawing/2014/main" id="{DEB4037D-C35E-BF4C-81B8-333B8EAF7882}"/>
              </a:ext>
            </a:extLst>
          </p:cNvPr>
          <p:cNvPicPr>
            <a:picLocks noChangeAspect="1"/>
          </p:cNvPicPr>
          <p:nvPr/>
        </p:nvPicPr>
        <p:blipFill>
          <a:blip r:embed="rId2"/>
          <a:stretch>
            <a:fillRect/>
          </a:stretch>
        </p:blipFill>
        <p:spPr>
          <a:xfrm>
            <a:off x="609600" y="1200150"/>
            <a:ext cx="7924800" cy="4457700"/>
          </a:xfrm>
          <a:prstGeom prst="rect">
            <a:avLst/>
          </a:prstGeom>
        </p:spPr>
      </p:pic>
    </p:spTree>
    <p:extLst>
      <p:ext uri="{BB962C8B-B14F-4D97-AF65-F5344CB8AC3E}">
        <p14:creationId xmlns:p14="http://schemas.microsoft.com/office/powerpoint/2010/main" val="18153428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7E5DB9-A0D7-9045-ABA8-39539ADA9F6B}"/>
              </a:ext>
            </a:extLst>
          </p:cNvPr>
          <p:cNvSpPr>
            <a:spLocks noGrp="1"/>
          </p:cNvSpPr>
          <p:nvPr>
            <p:ph type="title"/>
          </p:nvPr>
        </p:nvSpPr>
        <p:spPr>
          <a:xfrm>
            <a:off x="457200" y="5949280"/>
            <a:ext cx="8135938" cy="908720"/>
          </a:xfrm>
        </p:spPr>
        <p:txBody>
          <a:bodyPr/>
          <a:lstStyle/>
          <a:p>
            <a:r>
              <a:rPr lang="it-IT" sz="1600" dirty="0">
                <a:solidFill>
                  <a:schemeClr val="accent1">
                    <a:lumMod val="50000"/>
                  </a:schemeClr>
                </a:solidFill>
              </a:rPr>
              <a:t>Nel giardino di casa a San Gallo.</a:t>
            </a:r>
          </a:p>
        </p:txBody>
      </p:sp>
      <p:pic>
        <p:nvPicPr>
          <p:cNvPr id="5" name="Immagine 4">
            <a:extLst>
              <a:ext uri="{FF2B5EF4-FFF2-40B4-BE49-F238E27FC236}">
                <a16:creationId xmlns:a16="http://schemas.microsoft.com/office/drawing/2014/main" id="{0BA89347-4E57-5E47-89C1-D54FF084932B}"/>
              </a:ext>
            </a:extLst>
          </p:cNvPr>
          <p:cNvPicPr>
            <a:picLocks noChangeAspect="1"/>
          </p:cNvPicPr>
          <p:nvPr/>
        </p:nvPicPr>
        <p:blipFill>
          <a:blip r:embed="rId2"/>
          <a:stretch>
            <a:fillRect/>
          </a:stretch>
        </p:blipFill>
        <p:spPr>
          <a:xfrm>
            <a:off x="2760973" y="1052736"/>
            <a:ext cx="3528392" cy="4771556"/>
          </a:xfrm>
          <a:prstGeom prst="rect">
            <a:avLst/>
          </a:prstGeom>
        </p:spPr>
      </p:pic>
    </p:spTree>
    <p:extLst>
      <p:ext uri="{BB962C8B-B14F-4D97-AF65-F5344CB8AC3E}">
        <p14:creationId xmlns:p14="http://schemas.microsoft.com/office/powerpoint/2010/main" val="825261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DC26D5-E577-894F-942C-AE64E331125E}"/>
              </a:ext>
            </a:extLst>
          </p:cNvPr>
          <p:cNvSpPr>
            <a:spLocks noGrp="1"/>
          </p:cNvSpPr>
          <p:nvPr>
            <p:ph type="title"/>
          </p:nvPr>
        </p:nvSpPr>
        <p:spPr>
          <a:xfrm>
            <a:off x="457200" y="6525344"/>
            <a:ext cx="7643192" cy="332656"/>
          </a:xfrm>
        </p:spPr>
        <p:txBody>
          <a:bodyPr/>
          <a:lstStyle/>
          <a:p>
            <a:r>
              <a:rPr lang="it-IT" sz="1600" dirty="0">
                <a:solidFill>
                  <a:srgbClr val="A2A817"/>
                </a:solidFill>
              </a:rPr>
              <a:t>L’Attestato di Giusto tra le Nazioni. </a:t>
            </a:r>
          </a:p>
        </p:txBody>
      </p:sp>
      <p:pic>
        <p:nvPicPr>
          <p:cNvPr id="5" name="Immagine 4">
            <a:extLst>
              <a:ext uri="{FF2B5EF4-FFF2-40B4-BE49-F238E27FC236}">
                <a16:creationId xmlns:a16="http://schemas.microsoft.com/office/drawing/2014/main" id="{F212461A-521D-FA44-9D4E-974E53BA4EB0}"/>
              </a:ext>
            </a:extLst>
          </p:cNvPr>
          <p:cNvPicPr>
            <a:picLocks noChangeAspect="1"/>
          </p:cNvPicPr>
          <p:nvPr/>
        </p:nvPicPr>
        <p:blipFill>
          <a:blip r:embed="rId2"/>
          <a:stretch>
            <a:fillRect/>
          </a:stretch>
        </p:blipFill>
        <p:spPr>
          <a:xfrm>
            <a:off x="1750501" y="-332656"/>
            <a:ext cx="5056590" cy="6858000"/>
          </a:xfrm>
          <a:prstGeom prst="rect">
            <a:avLst/>
          </a:prstGeom>
        </p:spPr>
      </p:pic>
    </p:spTree>
    <p:extLst>
      <p:ext uri="{BB962C8B-B14F-4D97-AF65-F5344CB8AC3E}">
        <p14:creationId xmlns:p14="http://schemas.microsoft.com/office/powerpoint/2010/main" val="17007139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55E735-819A-6341-910B-CD33378072C8}"/>
              </a:ext>
            </a:extLst>
          </p:cNvPr>
          <p:cNvSpPr>
            <a:spLocks noGrp="1"/>
          </p:cNvSpPr>
          <p:nvPr>
            <p:ph type="title"/>
          </p:nvPr>
        </p:nvSpPr>
        <p:spPr>
          <a:xfrm>
            <a:off x="457200" y="5805264"/>
            <a:ext cx="8135938" cy="1052736"/>
          </a:xfrm>
        </p:spPr>
        <p:txBody>
          <a:bodyPr/>
          <a:lstStyle/>
          <a:p>
            <a:r>
              <a:rPr lang="it-IT" sz="1600" dirty="0"/>
              <a:t>Con la moglie Alice </a:t>
            </a:r>
            <a:r>
              <a:rPr lang="it-IT" sz="1600" dirty="0" err="1"/>
              <a:t>Federer</a:t>
            </a:r>
            <a:r>
              <a:rPr lang="it-IT" sz="1600" dirty="0"/>
              <a:t>, che gli sopravvive di 12 anni.</a:t>
            </a:r>
          </a:p>
        </p:txBody>
      </p:sp>
      <p:pic>
        <p:nvPicPr>
          <p:cNvPr id="5" name="Immagine 4">
            <a:extLst>
              <a:ext uri="{FF2B5EF4-FFF2-40B4-BE49-F238E27FC236}">
                <a16:creationId xmlns:a16="http://schemas.microsoft.com/office/drawing/2014/main" id="{F70A4F0F-0C88-8D4B-BC11-87F5F9DC2DB6}"/>
              </a:ext>
            </a:extLst>
          </p:cNvPr>
          <p:cNvPicPr>
            <a:picLocks noChangeAspect="1"/>
          </p:cNvPicPr>
          <p:nvPr/>
        </p:nvPicPr>
        <p:blipFill>
          <a:blip r:embed="rId2"/>
          <a:stretch>
            <a:fillRect/>
          </a:stretch>
        </p:blipFill>
        <p:spPr>
          <a:xfrm>
            <a:off x="1313500" y="1115983"/>
            <a:ext cx="6423338" cy="4689281"/>
          </a:xfrm>
          <a:prstGeom prst="rect">
            <a:avLst/>
          </a:prstGeom>
        </p:spPr>
      </p:pic>
    </p:spTree>
    <p:extLst>
      <p:ext uri="{BB962C8B-B14F-4D97-AF65-F5344CB8AC3E}">
        <p14:creationId xmlns:p14="http://schemas.microsoft.com/office/powerpoint/2010/main" val="40763904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5F6238-63F0-F442-A8D4-744E74F29CDB}"/>
              </a:ext>
            </a:extLst>
          </p:cNvPr>
          <p:cNvSpPr>
            <a:spLocks noGrp="1"/>
          </p:cNvSpPr>
          <p:nvPr>
            <p:ph type="title"/>
          </p:nvPr>
        </p:nvSpPr>
        <p:spPr>
          <a:xfrm>
            <a:off x="457200" y="5805264"/>
            <a:ext cx="8135938" cy="1052736"/>
          </a:xfrm>
        </p:spPr>
        <p:txBody>
          <a:bodyPr/>
          <a:lstStyle/>
          <a:p>
            <a:r>
              <a:rPr lang="it-IT" sz="1600" dirty="0"/>
              <a:t>La tomba di Paul Paul </a:t>
            </a:r>
            <a:r>
              <a:rPr lang="it-IT" sz="1600" dirty="0" err="1"/>
              <a:t>Grüninger</a:t>
            </a:r>
            <a:r>
              <a:rPr lang="it-IT" sz="1600" dirty="0"/>
              <a:t> a </a:t>
            </a:r>
            <a:r>
              <a:rPr lang="it-IT" sz="1600" dirty="0" err="1"/>
              <a:t>Au</a:t>
            </a:r>
            <a:r>
              <a:rPr lang="it-IT" sz="1600" dirty="0"/>
              <a:t>, nel Cantone di San Gallo.</a:t>
            </a:r>
          </a:p>
        </p:txBody>
      </p:sp>
      <p:pic>
        <p:nvPicPr>
          <p:cNvPr id="4" name="Immagine 3">
            <a:extLst>
              <a:ext uri="{FF2B5EF4-FFF2-40B4-BE49-F238E27FC236}">
                <a16:creationId xmlns:a16="http://schemas.microsoft.com/office/drawing/2014/main" id="{43897E9F-9B1B-2742-BB26-E740A25904D6}"/>
              </a:ext>
            </a:extLst>
          </p:cNvPr>
          <p:cNvPicPr>
            <a:picLocks noChangeAspect="1"/>
          </p:cNvPicPr>
          <p:nvPr/>
        </p:nvPicPr>
        <p:blipFill>
          <a:blip r:embed="rId2"/>
          <a:stretch>
            <a:fillRect/>
          </a:stretch>
        </p:blipFill>
        <p:spPr>
          <a:xfrm>
            <a:off x="1691680" y="908721"/>
            <a:ext cx="5931833" cy="4899166"/>
          </a:xfrm>
          <a:prstGeom prst="rect">
            <a:avLst/>
          </a:prstGeom>
        </p:spPr>
      </p:pic>
    </p:spTree>
    <p:extLst>
      <p:ext uri="{BB962C8B-B14F-4D97-AF65-F5344CB8AC3E}">
        <p14:creationId xmlns:p14="http://schemas.microsoft.com/office/powerpoint/2010/main" val="1300131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DDBCF16D-BF56-FD4F-B37A-D4432D725160}"/>
              </a:ext>
            </a:extLst>
          </p:cNvPr>
          <p:cNvPicPr>
            <a:picLocks noChangeAspect="1"/>
          </p:cNvPicPr>
          <p:nvPr/>
        </p:nvPicPr>
        <p:blipFill>
          <a:blip r:embed="rId2"/>
          <a:stretch>
            <a:fillRect/>
          </a:stretch>
        </p:blipFill>
        <p:spPr>
          <a:xfrm>
            <a:off x="1331640" y="1608956"/>
            <a:ext cx="6487411" cy="5276428"/>
          </a:xfrm>
          <a:prstGeom prst="rect">
            <a:avLst/>
          </a:prstGeom>
        </p:spPr>
      </p:pic>
    </p:spTree>
    <p:extLst>
      <p:ext uri="{BB962C8B-B14F-4D97-AF65-F5344CB8AC3E}">
        <p14:creationId xmlns:p14="http://schemas.microsoft.com/office/powerpoint/2010/main" val="25404017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56FECD-4551-5A47-AD44-1FD8A6B47476}"/>
              </a:ext>
            </a:extLst>
          </p:cNvPr>
          <p:cNvSpPr>
            <a:spLocks noGrp="1"/>
          </p:cNvSpPr>
          <p:nvPr>
            <p:ph type="title"/>
          </p:nvPr>
        </p:nvSpPr>
        <p:spPr>
          <a:xfrm>
            <a:off x="457200" y="5805264"/>
            <a:ext cx="8135938" cy="936104"/>
          </a:xfrm>
        </p:spPr>
        <p:txBody>
          <a:bodyPr/>
          <a:lstStyle/>
          <a:p>
            <a:r>
              <a:rPr lang="it-IT" sz="1600" dirty="0">
                <a:solidFill>
                  <a:srgbClr val="C00000"/>
                </a:solidFill>
              </a:rPr>
              <a:t>Stefan Keller, lo scrittore, autore del volume </a:t>
            </a:r>
            <a:r>
              <a:rPr lang="it-IT" sz="1600" b="1" dirty="0">
                <a:solidFill>
                  <a:srgbClr val="C00000"/>
                </a:solidFill>
              </a:rPr>
              <a:t>«</a:t>
            </a:r>
            <a:r>
              <a:rPr lang="it-IT" sz="1600" b="1" dirty="0" err="1">
                <a:solidFill>
                  <a:srgbClr val="C00000"/>
                </a:solidFill>
              </a:rPr>
              <a:t>Grüningers</a:t>
            </a:r>
            <a:r>
              <a:rPr lang="it-IT" sz="1600" b="1" dirty="0">
                <a:solidFill>
                  <a:srgbClr val="C00000"/>
                </a:solidFill>
              </a:rPr>
              <a:t> Fall-Il caso </a:t>
            </a:r>
            <a:r>
              <a:rPr lang="it-IT" sz="1600" b="1" dirty="0" err="1">
                <a:solidFill>
                  <a:srgbClr val="C00000"/>
                </a:solidFill>
              </a:rPr>
              <a:t>Grüniger</a:t>
            </a:r>
            <a:r>
              <a:rPr lang="it-IT" sz="1600" b="1" dirty="0">
                <a:solidFill>
                  <a:srgbClr val="C00000"/>
                </a:solidFill>
              </a:rPr>
              <a:t>».</a:t>
            </a:r>
          </a:p>
        </p:txBody>
      </p:sp>
      <p:pic>
        <p:nvPicPr>
          <p:cNvPr id="3" name="Immagine 2">
            <a:extLst>
              <a:ext uri="{FF2B5EF4-FFF2-40B4-BE49-F238E27FC236}">
                <a16:creationId xmlns:a16="http://schemas.microsoft.com/office/drawing/2014/main" id="{E74E4609-8AC9-0A4E-85CB-B095B54FDDFD}"/>
              </a:ext>
            </a:extLst>
          </p:cNvPr>
          <p:cNvPicPr>
            <a:picLocks noChangeAspect="1"/>
          </p:cNvPicPr>
          <p:nvPr/>
        </p:nvPicPr>
        <p:blipFill>
          <a:blip r:embed="rId2"/>
          <a:stretch>
            <a:fillRect/>
          </a:stretch>
        </p:blipFill>
        <p:spPr>
          <a:xfrm>
            <a:off x="2794000" y="1054100"/>
            <a:ext cx="3556000" cy="4749800"/>
          </a:xfrm>
          <a:prstGeom prst="rect">
            <a:avLst/>
          </a:prstGeom>
        </p:spPr>
      </p:pic>
    </p:spTree>
    <p:extLst>
      <p:ext uri="{BB962C8B-B14F-4D97-AF65-F5344CB8AC3E}">
        <p14:creationId xmlns:p14="http://schemas.microsoft.com/office/powerpoint/2010/main" val="6351867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79381C0-44DF-CE43-9DAC-8EAF7102E7EC}"/>
              </a:ext>
            </a:extLst>
          </p:cNvPr>
          <p:cNvPicPr>
            <a:picLocks noChangeAspect="1"/>
          </p:cNvPicPr>
          <p:nvPr/>
        </p:nvPicPr>
        <p:blipFill>
          <a:blip r:embed="rId2"/>
          <a:stretch>
            <a:fillRect/>
          </a:stretch>
        </p:blipFill>
        <p:spPr>
          <a:xfrm>
            <a:off x="1259632" y="1581572"/>
            <a:ext cx="6487411" cy="5276428"/>
          </a:xfrm>
          <a:prstGeom prst="rect">
            <a:avLst/>
          </a:prstGeom>
        </p:spPr>
      </p:pic>
    </p:spTree>
    <p:extLst>
      <p:ext uri="{BB962C8B-B14F-4D97-AF65-F5344CB8AC3E}">
        <p14:creationId xmlns:p14="http://schemas.microsoft.com/office/powerpoint/2010/main" val="29791867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0D2DA2-5A3B-7140-BFFA-FBE29DF18771}"/>
              </a:ext>
            </a:extLst>
          </p:cNvPr>
          <p:cNvSpPr>
            <a:spLocks noGrp="1"/>
          </p:cNvSpPr>
          <p:nvPr>
            <p:ph type="title"/>
          </p:nvPr>
        </p:nvSpPr>
        <p:spPr>
          <a:xfrm>
            <a:off x="457200" y="6093296"/>
            <a:ext cx="8135938" cy="764704"/>
          </a:xfrm>
        </p:spPr>
        <p:txBody>
          <a:bodyPr/>
          <a:lstStyle/>
          <a:p>
            <a:r>
              <a:rPr lang="it-IT" sz="1600" dirty="0">
                <a:solidFill>
                  <a:srgbClr val="2700F8"/>
                </a:solidFill>
              </a:rPr>
              <a:t>San Gallo. Cartello stradale e Piazza dedicate a Paul </a:t>
            </a:r>
            <a:r>
              <a:rPr lang="it-IT" sz="1600" dirty="0" err="1">
                <a:solidFill>
                  <a:srgbClr val="2700F8"/>
                </a:solidFill>
              </a:rPr>
              <a:t>Grüninger</a:t>
            </a:r>
            <a:r>
              <a:rPr lang="it-IT" sz="1600" dirty="0">
                <a:solidFill>
                  <a:srgbClr val="2700F8"/>
                </a:solidFill>
              </a:rPr>
              <a:t>.</a:t>
            </a:r>
          </a:p>
        </p:txBody>
      </p:sp>
      <p:pic>
        <p:nvPicPr>
          <p:cNvPr id="5" name="Immagine 4">
            <a:extLst>
              <a:ext uri="{FF2B5EF4-FFF2-40B4-BE49-F238E27FC236}">
                <a16:creationId xmlns:a16="http://schemas.microsoft.com/office/drawing/2014/main" id="{92C81683-D71A-5C4C-B78B-5229B3A60419}"/>
              </a:ext>
            </a:extLst>
          </p:cNvPr>
          <p:cNvPicPr>
            <a:picLocks noChangeAspect="1"/>
          </p:cNvPicPr>
          <p:nvPr/>
        </p:nvPicPr>
        <p:blipFill>
          <a:blip r:embed="rId2"/>
          <a:stretch>
            <a:fillRect/>
          </a:stretch>
        </p:blipFill>
        <p:spPr>
          <a:xfrm>
            <a:off x="1917625" y="477770"/>
            <a:ext cx="5215088" cy="5594367"/>
          </a:xfrm>
          <a:prstGeom prst="rect">
            <a:avLst/>
          </a:prstGeom>
        </p:spPr>
      </p:pic>
    </p:spTree>
    <p:extLst>
      <p:ext uri="{BB962C8B-B14F-4D97-AF65-F5344CB8AC3E}">
        <p14:creationId xmlns:p14="http://schemas.microsoft.com/office/powerpoint/2010/main" val="30244236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93AA986-B042-9E4E-88CC-FACBEEF14B90}"/>
              </a:ext>
            </a:extLst>
          </p:cNvPr>
          <p:cNvPicPr>
            <a:picLocks noChangeAspect="1"/>
          </p:cNvPicPr>
          <p:nvPr/>
        </p:nvPicPr>
        <p:blipFill>
          <a:blip r:embed="rId2"/>
          <a:stretch>
            <a:fillRect/>
          </a:stretch>
        </p:blipFill>
        <p:spPr>
          <a:xfrm>
            <a:off x="323528" y="1503320"/>
            <a:ext cx="8037948" cy="5347696"/>
          </a:xfrm>
          <a:prstGeom prst="rect">
            <a:avLst/>
          </a:prstGeom>
        </p:spPr>
      </p:pic>
    </p:spTree>
    <p:extLst>
      <p:ext uri="{BB962C8B-B14F-4D97-AF65-F5344CB8AC3E}">
        <p14:creationId xmlns:p14="http://schemas.microsoft.com/office/powerpoint/2010/main" val="36396989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24CA3A-F3E7-8244-9CF5-E9B73B81D4C0}"/>
              </a:ext>
            </a:extLst>
          </p:cNvPr>
          <p:cNvSpPr>
            <a:spLocks noGrp="1"/>
          </p:cNvSpPr>
          <p:nvPr>
            <p:ph type="title"/>
          </p:nvPr>
        </p:nvSpPr>
        <p:spPr>
          <a:xfrm>
            <a:off x="457200" y="6021288"/>
            <a:ext cx="8135938" cy="836712"/>
          </a:xfrm>
        </p:spPr>
        <p:txBody>
          <a:bodyPr/>
          <a:lstStyle/>
          <a:p>
            <a:r>
              <a:rPr lang="it-IT" sz="1600" dirty="0">
                <a:solidFill>
                  <a:srgbClr val="002060"/>
                </a:solidFill>
              </a:rPr>
              <a:t> Il ministro svizzero Johann Schneider-</a:t>
            </a:r>
            <a:r>
              <a:rPr lang="it-IT" sz="1600" dirty="0" err="1">
                <a:solidFill>
                  <a:srgbClr val="002060"/>
                </a:solidFill>
              </a:rPr>
              <a:t>Ammann</a:t>
            </a:r>
            <a:r>
              <a:rPr lang="it-IT" sz="1600" dirty="0">
                <a:solidFill>
                  <a:srgbClr val="002060"/>
                </a:solidFill>
              </a:rPr>
              <a:t>, 2° da </a:t>
            </a:r>
            <a:r>
              <a:rPr lang="it-IT" sz="1600" dirty="0" err="1">
                <a:solidFill>
                  <a:srgbClr val="002060"/>
                </a:solidFill>
              </a:rPr>
              <a:t>sx</a:t>
            </a:r>
            <a:r>
              <a:rPr lang="it-IT" sz="1600" dirty="0">
                <a:solidFill>
                  <a:srgbClr val="002060"/>
                </a:solidFill>
              </a:rPr>
              <a:t>, a Gerusalemme </a:t>
            </a:r>
            <a:br>
              <a:rPr lang="it-IT" sz="1600" dirty="0">
                <a:solidFill>
                  <a:srgbClr val="002060"/>
                </a:solidFill>
              </a:rPr>
            </a:br>
            <a:r>
              <a:rPr lang="it-IT" sz="1600" dirty="0">
                <a:solidFill>
                  <a:srgbClr val="002060"/>
                </a:solidFill>
              </a:rPr>
              <a:t>inaugura la via dedicata a Paul </a:t>
            </a:r>
            <a:r>
              <a:rPr lang="it-IT" sz="1600" dirty="0" err="1">
                <a:solidFill>
                  <a:srgbClr val="002060"/>
                </a:solidFill>
              </a:rPr>
              <a:t>Grüninger</a:t>
            </a:r>
            <a:r>
              <a:rPr lang="it-IT" sz="1600" dirty="0">
                <a:solidFill>
                  <a:srgbClr val="002060"/>
                </a:solidFill>
              </a:rPr>
              <a:t>.</a:t>
            </a:r>
          </a:p>
        </p:txBody>
      </p:sp>
      <p:pic>
        <p:nvPicPr>
          <p:cNvPr id="5" name="Immagine 4">
            <a:extLst>
              <a:ext uri="{FF2B5EF4-FFF2-40B4-BE49-F238E27FC236}">
                <a16:creationId xmlns:a16="http://schemas.microsoft.com/office/drawing/2014/main" id="{5ED4D00F-DF37-D04D-8D21-A494BEB0A7F2}"/>
              </a:ext>
            </a:extLst>
          </p:cNvPr>
          <p:cNvPicPr>
            <a:picLocks noChangeAspect="1"/>
          </p:cNvPicPr>
          <p:nvPr/>
        </p:nvPicPr>
        <p:blipFill>
          <a:blip r:embed="rId2"/>
          <a:stretch>
            <a:fillRect/>
          </a:stretch>
        </p:blipFill>
        <p:spPr>
          <a:xfrm>
            <a:off x="281812" y="1052736"/>
            <a:ext cx="8486714" cy="4752560"/>
          </a:xfrm>
          <a:prstGeom prst="rect">
            <a:avLst/>
          </a:prstGeom>
        </p:spPr>
      </p:pic>
    </p:spTree>
    <p:extLst>
      <p:ext uri="{BB962C8B-B14F-4D97-AF65-F5344CB8AC3E}">
        <p14:creationId xmlns:p14="http://schemas.microsoft.com/office/powerpoint/2010/main" val="34487053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F53228-EE45-9742-8244-11C68155A580}"/>
              </a:ext>
            </a:extLst>
          </p:cNvPr>
          <p:cNvSpPr>
            <a:spLocks noGrp="1"/>
          </p:cNvSpPr>
          <p:nvPr>
            <p:ph type="title"/>
          </p:nvPr>
        </p:nvSpPr>
        <p:spPr>
          <a:xfrm>
            <a:off x="457200" y="6021288"/>
            <a:ext cx="8135938" cy="836712"/>
          </a:xfrm>
        </p:spPr>
        <p:txBody>
          <a:bodyPr/>
          <a:lstStyle/>
          <a:p>
            <a:r>
              <a:rPr lang="it-IT" sz="1600" dirty="0">
                <a:solidFill>
                  <a:schemeClr val="accent6">
                    <a:lumMod val="75000"/>
                  </a:schemeClr>
                </a:solidFill>
              </a:rPr>
              <a:t>Vienna. Scuola Paul </a:t>
            </a:r>
            <a:r>
              <a:rPr lang="it-IT" sz="1600" dirty="0" err="1">
                <a:solidFill>
                  <a:schemeClr val="accent6">
                    <a:lumMod val="75000"/>
                  </a:schemeClr>
                </a:solidFill>
              </a:rPr>
              <a:t>Grüninger</a:t>
            </a:r>
            <a:r>
              <a:rPr lang="it-IT" sz="1600" dirty="0">
                <a:solidFill>
                  <a:schemeClr val="accent6">
                    <a:lumMod val="75000"/>
                  </a:schemeClr>
                </a:solidFill>
              </a:rPr>
              <a:t>.</a:t>
            </a:r>
          </a:p>
        </p:txBody>
      </p:sp>
      <p:pic>
        <p:nvPicPr>
          <p:cNvPr id="4" name="Immagine 3">
            <a:extLst>
              <a:ext uri="{FF2B5EF4-FFF2-40B4-BE49-F238E27FC236}">
                <a16:creationId xmlns:a16="http://schemas.microsoft.com/office/drawing/2014/main" id="{2ADA2F61-AD4B-1C41-A2FD-BA033ECD41D6}"/>
              </a:ext>
            </a:extLst>
          </p:cNvPr>
          <p:cNvPicPr>
            <a:picLocks noChangeAspect="1"/>
          </p:cNvPicPr>
          <p:nvPr/>
        </p:nvPicPr>
        <p:blipFill>
          <a:blip r:embed="rId2"/>
          <a:stretch>
            <a:fillRect/>
          </a:stretch>
        </p:blipFill>
        <p:spPr>
          <a:xfrm>
            <a:off x="611560" y="1124745"/>
            <a:ext cx="7848871" cy="4752527"/>
          </a:xfrm>
          <a:prstGeom prst="rect">
            <a:avLst/>
          </a:prstGeom>
        </p:spPr>
      </p:pic>
    </p:spTree>
    <p:extLst>
      <p:ext uri="{BB962C8B-B14F-4D97-AF65-F5344CB8AC3E}">
        <p14:creationId xmlns:p14="http://schemas.microsoft.com/office/powerpoint/2010/main" val="8416395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8BAFD3-FF05-4145-AA1C-F1C64BDEBED9}"/>
              </a:ext>
            </a:extLst>
          </p:cNvPr>
          <p:cNvSpPr>
            <a:spLocks noGrp="1"/>
          </p:cNvSpPr>
          <p:nvPr>
            <p:ph type="title"/>
          </p:nvPr>
        </p:nvSpPr>
        <p:spPr>
          <a:xfrm>
            <a:off x="611560" y="5733256"/>
            <a:ext cx="7981578" cy="1124744"/>
          </a:xfrm>
        </p:spPr>
        <p:txBody>
          <a:bodyPr/>
          <a:lstStyle/>
          <a:p>
            <a:r>
              <a:rPr lang="it-IT" sz="1600" dirty="0">
                <a:solidFill>
                  <a:schemeClr val="accent6">
                    <a:lumMod val="50000"/>
                  </a:schemeClr>
                </a:solidFill>
              </a:rPr>
              <a:t>San Gallo. Lo stadio dedicato a Paul </a:t>
            </a:r>
            <a:r>
              <a:rPr lang="it-IT" sz="1600" dirty="0" err="1">
                <a:solidFill>
                  <a:schemeClr val="accent6">
                    <a:lumMod val="50000"/>
                  </a:schemeClr>
                </a:solidFill>
              </a:rPr>
              <a:t>Grüninger</a:t>
            </a:r>
            <a:r>
              <a:rPr lang="it-IT" sz="1600" dirty="0">
                <a:solidFill>
                  <a:schemeClr val="accent6">
                    <a:lumMod val="50000"/>
                  </a:schemeClr>
                </a:solidFill>
              </a:rPr>
              <a:t>.</a:t>
            </a:r>
          </a:p>
        </p:txBody>
      </p:sp>
      <p:pic>
        <p:nvPicPr>
          <p:cNvPr id="4" name="Immagine 3">
            <a:extLst>
              <a:ext uri="{FF2B5EF4-FFF2-40B4-BE49-F238E27FC236}">
                <a16:creationId xmlns:a16="http://schemas.microsoft.com/office/drawing/2014/main" id="{463E0D83-DEAB-BD47-B459-BE99FB958883}"/>
              </a:ext>
            </a:extLst>
          </p:cNvPr>
          <p:cNvPicPr>
            <a:picLocks noChangeAspect="1"/>
          </p:cNvPicPr>
          <p:nvPr/>
        </p:nvPicPr>
        <p:blipFill>
          <a:blip r:embed="rId2"/>
          <a:stretch>
            <a:fillRect/>
          </a:stretch>
        </p:blipFill>
        <p:spPr>
          <a:xfrm>
            <a:off x="612701" y="2132856"/>
            <a:ext cx="7874000" cy="3225800"/>
          </a:xfrm>
          <a:prstGeom prst="rect">
            <a:avLst/>
          </a:prstGeom>
        </p:spPr>
      </p:pic>
    </p:spTree>
    <p:extLst>
      <p:ext uri="{BB962C8B-B14F-4D97-AF65-F5344CB8AC3E}">
        <p14:creationId xmlns:p14="http://schemas.microsoft.com/office/powerpoint/2010/main" val="1013750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557FC1-391A-8D46-BD17-BA7D79E6AE55}"/>
              </a:ext>
            </a:extLst>
          </p:cNvPr>
          <p:cNvSpPr>
            <a:spLocks noGrp="1"/>
          </p:cNvSpPr>
          <p:nvPr>
            <p:ph type="title"/>
          </p:nvPr>
        </p:nvSpPr>
        <p:spPr>
          <a:xfrm>
            <a:off x="457200" y="5949280"/>
            <a:ext cx="8135938" cy="908720"/>
          </a:xfrm>
        </p:spPr>
        <p:txBody>
          <a:bodyPr/>
          <a:lstStyle/>
          <a:p>
            <a:r>
              <a:rPr lang="it-IT" sz="1600" dirty="0">
                <a:solidFill>
                  <a:srgbClr val="6F2B15"/>
                </a:solidFill>
              </a:rPr>
              <a:t>La medaglia di Giusto tra le Nazioni.</a:t>
            </a:r>
          </a:p>
        </p:txBody>
      </p:sp>
      <p:pic>
        <p:nvPicPr>
          <p:cNvPr id="5" name="Immagine 4">
            <a:extLst>
              <a:ext uri="{FF2B5EF4-FFF2-40B4-BE49-F238E27FC236}">
                <a16:creationId xmlns:a16="http://schemas.microsoft.com/office/drawing/2014/main" id="{5F08D785-828A-CB47-9A07-2BFB65556420}"/>
              </a:ext>
            </a:extLst>
          </p:cNvPr>
          <p:cNvPicPr>
            <a:picLocks noChangeAspect="1"/>
          </p:cNvPicPr>
          <p:nvPr/>
        </p:nvPicPr>
        <p:blipFill>
          <a:blip r:embed="rId2"/>
          <a:stretch>
            <a:fillRect/>
          </a:stretch>
        </p:blipFill>
        <p:spPr>
          <a:xfrm>
            <a:off x="107504" y="0"/>
            <a:ext cx="9144000" cy="6057900"/>
          </a:xfrm>
          <a:prstGeom prst="rect">
            <a:avLst/>
          </a:prstGeom>
        </p:spPr>
      </p:pic>
    </p:spTree>
    <p:extLst>
      <p:ext uri="{BB962C8B-B14F-4D97-AF65-F5344CB8AC3E}">
        <p14:creationId xmlns:p14="http://schemas.microsoft.com/office/powerpoint/2010/main" val="15161314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1D067B-E1E0-4D48-987E-2C044F6E4DBD}"/>
              </a:ext>
            </a:extLst>
          </p:cNvPr>
          <p:cNvSpPr>
            <a:spLocks noGrp="1"/>
          </p:cNvSpPr>
          <p:nvPr>
            <p:ph type="title"/>
          </p:nvPr>
        </p:nvSpPr>
        <p:spPr>
          <a:xfrm>
            <a:off x="590080" y="6165304"/>
            <a:ext cx="3754760" cy="476672"/>
          </a:xfrm>
        </p:spPr>
        <p:txBody>
          <a:bodyPr/>
          <a:lstStyle/>
          <a:p>
            <a:r>
              <a:rPr lang="it-IT" sz="1600" dirty="0">
                <a:solidFill>
                  <a:srgbClr val="860000"/>
                </a:solidFill>
              </a:rPr>
              <a:t>Stefan Kurt nel ruolo di Paul </a:t>
            </a:r>
            <a:r>
              <a:rPr lang="it-IT" sz="1600" dirty="0" err="1">
                <a:solidFill>
                  <a:srgbClr val="860000"/>
                </a:solidFill>
              </a:rPr>
              <a:t>Grüninger</a:t>
            </a:r>
            <a:r>
              <a:rPr lang="it-IT" sz="1600" dirty="0">
                <a:solidFill>
                  <a:srgbClr val="860000"/>
                </a:solidFill>
              </a:rPr>
              <a:t> nel film do 96 m del 2014.</a:t>
            </a:r>
          </a:p>
        </p:txBody>
      </p:sp>
      <p:pic>
        <p:nvPicPr>
          <p:cNvPr id="5" name="Immagine 4">
            <a:extLst>
              <a:ext uri="{FF2B5EF4-FFF2-40B4-BE49-F238E27FC236}">
                <a16:creationId xmlns:a16="http://schemas.microsoft.com/office/drawing/2014/main" id="{CD2253CD-B400-4E44-B0E2-DC66B433550D}"/>
              </a:ext>
            </a:extLst>
          </p:cNvPr>
          <p:cNvPicPr>
            <a:picLocks noChangeAspect="1"/>
          </p:cNvPicPr>
          <p:nvPr/>
        </p:nvPicPr>
        <p:blipFill>
          <a:blip r:embed="rId2"/>
          <a:stretch>
            <a:fillRect/>
          </a:stretch>
        </p:blipFill>
        <p:spPr>
          <a:xfrm>
            <a:off x="4344840" y="0"/>
            <a:ext cx="4799160" cy="6858000"/>
          </a:xfrm>
          <a:prstGeom prst="rect">
            <a:avLst/>
          </a:prstGeom>
        </p:spPr>
      </p:pic>
    </p:spTree>
    <p:extLst>
      <p:ext uri="{BB962C8B-B14F-4D97-AF65-F5344CB8AC3E}">
        <p14:creationId xmlns:p14="http://schemas.microsoft.com/office/powerpoint/2010/main" val="2935514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D90C88-320F-6247-96A4-6ED15822689D}"/>
              </a:ext>
            </a:extLst>
          </p:cNvPr>
          <p:cNvSpPr>
            <a:spLocks noGrp="1"/>
          </p:cNvSpPr>
          <p:nvPr>
            <p:ph type="title"/>
          </p:nvPr>
        </p:nvSpPr>
        <p:spPr>
          <a:xfrm>
            <a:off x="457200" y="6021288"/>
            <a:ext cx="8135938" cy="836712"/>
          </a:xfrm>
        </p:spPr>
        <p:txBody>
          <a:bodyPr/>
          <a:lstStyle/>
          <a:p>
            <a:r>
              <a:rPr lang="it-IT" sz="1600" dirty="0">
                <a:solidFill>
                  <a:srgbClr val="860000"/>
                </a:solidFill>
              </a:rPr>
              <a:t>Una scena del film del 2014</a:t>
            </a:r>
          </a:p>
        </p:txBody>
      </p:sp>
      <p:pic>
        <p:nvPicPr>
          <p:cNvPr id="5" name="Immagine 4">
            <a:extLst>
              <a:ext uri="{FF2B5EF4-FFF2-40B4-BE49-F238E27FC236}">
                <a16:creationId xmlns:a16="http://schemas.microsoft.com/office/drawing/2014/main" id="{DC410AE5-BF1B-7548-A332-D0A08A0F82C1}"/>
              </a:ext>
            </a:extLst>
          </p:cNvPr>
          <p:cNvPicPr>
            <a:picLocks noChangeAspect="1"/>
          </p:cNvPicPr>
          <p:nvPr/>
        </p:nvPicPr>
        <p:blipFill>
          <a:blip r:embed="rId2"/>
          <a:stretch>
            <a:fillRect/>
          </a:stretch>
        </p:blipFill>
        <p:spPr>
          <a:xfrm>
            <a:off x="0" y="2708920"/>
            <a:ext cx="9205684" cy="3312368"/>
          </a:xfrm>
          <a:prstGeom prst="rect">
            <a:avLst/>
          </a:prstGeom>
        </p:spPr>
      </p:pic>
    </p:spTree>
    <p:extLst>
      <p:ext uri="{BB962C8B-B14F-4D97-AF65-F5344CB8AC3E}">
        <p14:creationId xmlns:p14="http://schemas.microsoft.com/office/powerpoint/2010/main" val="16404992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52853AE-B703-7041-98CD-DA4175032F3F}"/>
              </a:ext>
            </a:extLst>
          </p:cNvPr>
          <p:cNvPicPr>
            <a:picLocks noChangeAspect="1"/>
          </p:cNvPicPr>
          <p:nvPr/>
        </p:nvPicPr>
        <p:blipFill>
          <a:blip r:embed="rId2"/>
          <a:stretch>
            <a:fillRect/>
          </a:stretch>
        </p:blipFill>
        <p:spPr>
          <a:xfrm>
            <a:off x="2051720" y="0"/>
            <a:ext cx="4824536" cy="6858000"/>
          </a:xfrm>
          <a:prstGeom prst="rect">
            <a:avLst/>
          </a:prstGeom>
        </p:spPr>
      </p:pic>
    </p:spTree>
    <p:extLst>
      <p:ext uri="{BB962C8B-B14F-4D97-AF65-F5344CB8AC3E}">
        <p14:creationId xmlns:p14="http://schemas.microsoft.com/office/powerpoint/2010/main" val="33318939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KTE GRÜNINGER _ Official Trailer 8m. 1.59).mp4">
            <a:hlinkClick r:id="" action="ppaction://media"/>
            <a:extLst>
              <a:ext uri="{FF2B5EF4-FFF2-40B4-BE49-F238E27FC236}">
                <a16:creationId xmlns:a16="http://schemas.microsoft.com/office/drawing/2014/main" id="{01F10AC0-8894-324C-B906-FA30E0055FE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77788"/>
            <a:ext cx="9144000" cy="5143500"/>
          </a:xfrm>
          <a:prstGeom prst="rect">
            <a:avLst/>
          </a:prstGeom>
        </p:spPr>
      </p:pic>
    </p:spTree>
    <p:extLst>
      <p:ext uri="{BB962C8B-B14F-4D97-AF65-F5344CB8AC3E}">
        <p14:creationId xmlns:p14="http://schemas.microsoft.com/office/powerpoint/2010/main" val="202231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5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4FB80FD7-CB23-2742-AB47-D7F07A7329A3}"/>
              </a:ext>
            </a:extLst>
          </p:cNvPr>
          <p:cNvSpPr>
            <a:spLocks noGrp="1"/>
          </p:cNvSpPr>
          <p:nvPr>
            <p:ph type="title"/>
          </p:nvPr>
        </p:nvSpPr>
        <p:spPr>
          <a:xfrm>
            <a:off x="1259632" y="5877272"/>
            <a:ext cx="7333505" cy="980728"/>
          </a:xfrm>
        </p:spPr>
        <p:txBody>
          <a:bodyPr/>
          <a:lstStyle/>
          <a:p>
            <a:r>
              <a:rPr lang="it-IT" sz="1800" b="1" dirty="0">
                <a:solidFill>
                  <a:srgbClr val="C00000"/>
                </a:solidFill>
              </a:rPr>
              <a:t>La RSI LA1</a:t>
            </a:r>
          </a:p>
        </p:txBody>
      </p:sp>
      <p:pic>
        <p:nvPicPr>
          <p:cNvPr id="5" name="Immagine 4">
            <a:extLst>
              <a:ext uri="{FF2B5EF4-FFF2-40B4-BE49-F238E27FC236}">
                <a16:creationId xmlns:a16="http://schemas.microsoft.com/office/drawing/2014/main" id="{8E212250-084C-0846-9477-7E329743B256}"/>
              </a:ext>
            </a:extLst>
          </p:cNvPr>
          <p:cNvPicPr>
            <a:picLocks noChangeAspect="1"/>
          </p:cNvPicPr>
          <p:nvPr/>
        </p:nvPicPr>
        <p:blipFill>
          <a:blip r:embed="rId2"/>
          <a:stretch>
            <a:fillRect/>
          </a:stretch>
        </p:blipFill>
        <p:spPr>
          <a:xfrm>
            <a:off x="1043608" y="548680"/>
            <a:ext cx="6624736" cy="5184576"/>
          </a:xfrm>
          <a:prstGeom prst="rect">
            <a:avLst/>
          </a:prstGeom>
        </p:spPr>
      </p:pic>
    </p:spTree>
    <p:extLst>
      <p:ext uri="{BB962C8B-B14F-4D97-AF65-F5344CB8AC3E}">
        <p14:creationId xmlns:p14="http://schemas.microsoft.com/office/powerpoint/2010/main" val="10058002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SI LA1. Servizio su Paul Grüninger .mp4">
            <a:hlinkClick r:id="" action="ppaction://media"/>
            <a:extLst>
              <a:ext uri="{FF2B5EF4-FFF2-40B4-BE49-F238E27FC236}">
                <a16:creationId xmlns:a16="http://schemas.microsoft.com/office/drawing/2014/main" id="{CA29BB05-509D-494C-99EB-F4E83425D7F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248730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7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2EC8B7D-D9F1-484A-B60E-083C4BB6D910}"/>
              </a:ext>
            </a:extLst>
          </p:cNvPr>
          <p:cNvPicPr>
            <a:picLocks noChangeAspect="1"/>
          </p:cNvPicPr>
          <p:nvPr/>
        </p:nvPicPr>
        <p:blipFill>
          <a:blip r:embed="rId2"/>
          <a:stretch>
            <a:fillRect/>
          </a:stretch>
        </p:blipFill>
        <p:spPr>
          <a:xfrm>
            <a:off x="2267744" y="508000"/>
            <a:ext cx="4597400" cy="6350000"/>
          </a:xfrm>
          <a:prstGeom prst="rect">
            <a:avLst/>
          </a:prstGeom>
        </p:spPr>
      </p:pic>
    </p:spTree>
    <p:extLst>
      <p:ext uri="{BB962C8B-B14F-4D97-AF65-F5344CB8AC3E}">
        <p14:creationId xmlns:p14="http://schemas.microsoft.com/office/powerpoint/2010/main" val="10939541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1651BB8-7D8D-9645-AD84-D2A3FEBC17F1}"/>
              </a:ext>
            </a:extLst>
          </p:cNvPr>
          <p:cNvPicPr>
            <a:picLocks noChangeAspect="1"/>
          </p:cNvPicPr>
          <p:nvPr/>
        </p:nvPicPr>
        <p:blipFill>
          <a:blip r:embed="rId2"/>
          <a:stretch>
            <a:fillRect/>
          </a:stretch>
        </p:blipFill>
        <p:spPr>
          <a:xfrm>
            <a:off x="1610496" y="3140968"/>
            <a:ext cx="6310677" cy="3717032"/>
          </a:xfrm>
          <a:prstGeom prst="rect">
            <a:avLst/>
          </a:prstGeom>
        </p:spPr>
      </p:pic>
    </p:spTree>
    <p:extLst>
      <p:ext uri="{BB962C8B-B14F-4D97-AF65-F5344CB8AC3E}">
        <p14:creationId xmlns:p14="http://schemas.microsoft.com/office/powerpoint/2010/main" val="19152896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AB4993-CEE3-2C43-BA5E-525056A44ECD}"/>
              </a:ext>
            </a:extLst>
          </p:cNvPr>
          <p:cNvSpPr>
            <a:spLocks noGrp="1"/>
          </p:cNvSpPr>
          <p:nvPr>
            <p:ph type="title"/>
          </p:nvPr>
        </p:nvSpPr>
        <p:spPr>
          <a:xfrm>
            <a:off x="539552" y="6165304"/>
            <a:ext cx="8135938" cy="665400"/>
          </a:xfrm>
        </p:spPr>
        <p:txBody>
          <a:bodyPr/>
          <a:lstStyle/>
          <a:p>
            <a:r>
              <a:rPr lang="it-IT" sz="1600" dirty="0">
                <a:solidFill>
                  <a:schemeClr val="accent6">
                    <a:lumMod val="50000"/>
                  </a:schemeClr>
                </a:solidFill>
              </a:rPr>
              <a:t>Stephen Black grato a Paul K che ha salvato la sua famiglia.</a:t>
            </a:r>
          </a:p>
        </p:txBody>
      </p:sp>
      <p:pic>
        <p:nvPicPr>
          <p:cNvPr id="5" name="Immagine 4">
            <a:extLst>
              <a:ext uri="{FF2B5EF4-FFF2-40B4-BE49-F238E27FC236}">
                <a16:creationId xmlns:a16="http://schemas.microsoft.com/office/drawing/2014/main" id="{9A91D0FB-1755-2E4A-9216-500D2AD73AF5}"/>
              </a:ext>
            </a:extLst>
          </p:cNvPr>
          <p:cNvPicPr>
            <a:picLocks noChangeAspect="1"/>
          </p:cNvPicPr>
          <p:nvPr/>
        </p:nvPicPr>
        <p:blipFill>
          <a:blip r:embed="rId2"/>
          <a:stretch>
            <a:fillRect/>
          </a:stretch>
        </p:blipFill>
        <p:spPr>
          <a:xfrm>
            <a:off x="899592" y="1196752"/>
            <a:ext cx="6980180" cy="4896544"/>
          </a:xfrm>
          <a:prstGeom prst="rect">
            <a:avLst/>
          </a:prstGeom>
        </p:spPr>
      </p:pic>
    </p:spTree>
    <p:extLst>
      <p:ext uri="{BB962C8B-B14F-4D97-AF65-F5344CB8AC3E}">
        <p14:creationId xmlns:p14="http://schemas.microsoft.com/office/powerpoint/2010/main" val="9858051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421D874-1021-1542-B5F0-FD0EB525B9F6}"/>
              </a:ext>
            </a:extLst>
          </p:cNvPr>
          <p:cNvPicPr>
            <a:picLocks noChangeAspect="1"/>
          </p:cNvPicPr>
          <p:nvPr/>
        </p:nvPicPr>
        <p:blipFill>
          <a:blip r:embed="rId2"/>
          <a:stretch>
            <a:fillRect/>
          </a:stretch>
        </p:blipFill>
        <p:spPr>
          <a:xfrm>
            <a:off x="18846" y="764704"/>
            <a:ext cx="9721080" cy="5760640"/>
          </a:xfrm>
          <a:prstGeom prst="rect">
            <a:avLst/>
          </a:prstGeom>
        </p:spPr>
      </p:pic>
      <p:sp>
        <p:nvSpPr>
          <p:cNvPr id="6" name="Titolo 5">
            <a:extLst>
              <a:ext uri="{FF2B5EF4-FFF2-40B4-BE49-F238E27FC236}">
                <a16:creationId xmlns:a16="http://schemas.microsoft.com/office/drawing/2014/main" id="{79DB1C78-EB7A-2E4C-A166-1A0C64ED963F}"/>
              </a:ext>
            </a:extLst>
          </p:cNvPr>
          <p:cNvSpPr>
            <a:spLocks noGrp="1"/>
          </p:cNvSpPr>
          <p:nvPr>
            <p:ph type="title"/>
          </p:nvPr>
        </p:nvSpPr>
        <p:spPr>
          <a:xfrm>
            <a:off x="457200" y="5949280"/>
            <a:ext cx="8135938" cy="908720"/>
          </a:xfrm>
        </p:spPr>
        <p:txBody>
          <a:bodyPr/>
          <a:lstStyle/>
          <a:p>
            <a:r>
              <a:rPr lang="it-IT" sz="1600" dirty="0">
                <a:solidFill>
                  <a:srgbClr val="C00000"/>
                </a:solidFill>
              </a:rPr>
              <a:t>«FARE IL BENE E NON TEMERE </a:t>
            </a:r>
            <a:r>
              <a:rPr lang="it-IT" sz="1600">
                <a:solidFill>
                  <a:srgbClr val="C00000"/>
                </a:solidFill>
              </a:rPr>
              <a:t>NESSUNO, un </a:t>
            </a:r>
            <a:r>
              <a:rPr lang="it-IT" sz="1600" dirty="0">
                <a:solidFill>
                  <a:srgbClr val="C00000"/>
                </a:solidFill>
              </a:rPr>
              <a:t>libro sulla storia di Paul </a:t>
            </a:r>
            <a:r>
              <a:rPr lang="it-IT" sz="1600" dirty="0" err="1">
                <a:solidFill>
                  <a:srgbClr val="C00000"/>
                </a:solidFill>
              </a:rPr>
              <a:t>Krüninger</a:t>
            </a:r>
            <a:r>
              <a:rPr lang="it-IT" sz="1600" dirty="0">
                <a:solidFill>
                  <a:srgbClr val="C00000"/>
                </a:solidFill>
              </a:rPr>
              <a:t>.</a:t>
            </a:r>
          </a:p>
        </p:txBody>
      </p:sp>
    </p:spTree>
    <p:extLst>
      <p:ext uri="{BB962C8B-B14F-4D97-AF65-F5344CB8AC3E}">
        <p14:creationId xmlns:p14="http://schemas.microsoft.com/office/powerpoint/2010/main" val="514913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8F4980-33F5-434C-9E65-28DBCE2BF0BD}"/>
              </a:ext>
            </a:extLst>
          </p:cNvPr>
          <p:cNvSpPr>
            <a:spLocks noGrp="1"/>
          </p:cNvSpPr>
          <p:nvPr>
            <p:ph type="title"/>
          </p:nvPr>
        </p:nvSpPr>
        <p:spPr>
          <a:xfrm>
            <a:off x="4572000" y="5949280"/>
            <a:ext cx="4464496" cy="908720"/>
          </a:xfrm>
        </p:spPr>
        <p:txBody>
          <a:bodyPr/>
          <a:lstStyle/>
          <a:p>
            <a:r>
              <a:rPr lang="it-IT" sz="1600" dirty="0"/>
              <a:t>L’imprenditore polacco Oskar Schindler, a cui si deve la salvezza di 1.200 -1.300 ebrei.</a:t>
            </a:r>
          </a:p>
        </p:txBody>
      </p:sp>
      <p:pic>
        <p:nvPicPr>
          <p:cNvPr id="5" name="Immagine 4">
            <a:extLst>
              <a:ext uri="{FF2B5EF4-FFF2-40B4-BE49-F238E27FC236}">
                <a16:creationId xmlns:a16="http://schemas.microsoft.com/office/drawing/2014/main" id="{65E305A8-31E9-D146-8DDD-26333545AAD0}"/>
              </a:ext>
            </a:extLst>
          </p:cNvPr>
          <p:cNvPicPr>
            <a:picLocks noChangeAspect="1"/>
          </p:cNvPicPr>
          <p:nvPr/>
        </p:nvPicPr>
        <p:blipFill>
          <a:blip r:embed="rId2"/>
          <a:stretch>
            <a:fillRect/>
          </a:stretch>
        </p:blipFill>
        <p:spPr>
          <a:xfrm>
            <a:off x="0" y="1196752"/>
            <a:ext cx="4427984" cy="5661248"/>
          </a:xfrm>
          <a:prstGeom prst="rect">
            <a:avLst/>
          </a:prstGeom>
        </p:spPr>
      </p:pic>
    </p:spTree>
    <p:extLst>
      <p:ext uri="{BB962C8B-B14F-4D97-AF65-F5344CB8AC3E}">
        <p14:creationId xmlns:p14="http://schemas.microsoft.com/office/powerpoint/2010/main" val="30317264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7200" dirty="0">
                <a:solidFill>
                  <a:srgbClr val="2700F8"/>
                </a:solidFill>
                <a:latin typeface="Chalkduster" panose="03050602040202020205" pitchFamily="66" charset="77"/>
              </a:rPr>
              <a:t>GRAZIE</a:t>
            </a:r>
          </a:p>
        </p:txBody>
      </p:sp>
      <p:sp>
        <p:nvSpPr>
          <p:cNvPr id="3" name="Segnaposto contenuto 2">
            <a:extLst>
              <a:ext uri="{FF2B5EF4-FFF2-40B4-BE49-F238E27FC236}">
                <a16:creationId xmlns:a16="http://schemas.microsoft.com/office/drawing/2014/main" id="{78616753-358E-844C-ABFD-01045E921BBF}"/>
              </a:ext>
            </a:extLst>
          </p:cNvPr>
          <p:cNvSpPr>
            <a:spLocks noGrp="1"/>
          </p:cNvSpPr>
          <p:nvPr>
            <p:ph idx="1"/>
          </p:nvPr>
        </p:nvSpPr>
        <p:spPr/>
        <p:txBody>
          <a:bodyPr/>
          <a:lstStyle/>
          <a:p>
            <a:pPr algn="ctr"/>
            <a:r>
              <a:rPr lang="it-IT" dirty="0">
                <a:solidFill>
                  <a:schemeClr val="accent6">
                    <a:lumMod val="40000"/>
                    <a:lumOff val="60000"/>
                  </a:schemeClr>
                </a:solidFill>
                <a:latin typeface="Chalkduster" panose="03050602040202020205" pitchFamily="66" charset="77"/>
              </a:rPr>
              <a:t>Alla prossima</a:t>
            </a:r>
          </a:p>
          <a:p>
            <a:pPr algn="ctr"/>
            <a:r>
              <a:rPr lang="it-IT" dirty="0">
                <a:solidFill>
                  <a:schemeClr val="accent6">
                    <a:lumMod val="40000"/>
                    <a:lumOff val="60000"/>
                  </a:schemeClr>
                </a:solidFill>
                <a:latin typeface="Chalkduster" panose="03050602040202020205" pitchFamily="66" charset="77"/>
              </a:rPr>
              <a:t>Giovedì, 3 novembre 2021</a:t>
            </a:r>
          </a:p>
          <a:p>
            <a:pPr algn="ctr"/>
            <a:endParaRPr lang="it-IT" dirty="0">
              <a:latin typeface="Chalkduster" panose="03050602040202020205" pitchFamily="66" charset="77"/>
            </a:endParaRPr>
          </a:p>
          <a:p>
            <a:pPr algn="ctr"/>
            <a:r>
              <a:rPr lang="it-IT" sz="7200" dirty="0">
                <a:solidFill>
                  <a:srgbClr val="CB30C7"/>
                </a:solidFill>
                <a:latin typeface="Chalkduster" panose="03050602040202020205" pitchFamily="66" charset="77"/>
              </a:rPr>
              <a:t>MITOLOGIA</a:t>
            </a:r>
          </a:p>
          <a:p>
            <a:pPr algn="ctr"/>
            <a:r>
              <a:rPr lang="it-IT" sz="6600" dirty="0">
                <a:solidFill>
                  <a:srgbClr val="CB30C7"/>
                </a:solidFill>
                <a:latin typeface="Chalkduster" panose="03050602040202020205" pitchFamily="66" charset="77"/>
              </a:rPr>
              <a:t>CHE PASSIONE!!!</a:t>
            </a:r>
          </a:p>
        </p:txBody>
      </p:sp>
    </p:spTree>
    <p:extLst>
      <p:ext uri="{BB962C8B-B14F-4D97-AF65-F5344CB8AC3E}">
        <p14:creationId xmlns:p14="http://schemas.microsoft.com/office/powerpoint/2010/main" val="401156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F669E93-3278-9A43-A5BA-8563A03BA6A9}"/>
              </a:ext>
            </a:extLst>
          </p:cNvPr>
          <p:cNvPicPr>
            <a:picLocks noChangeAspect="1"/>
          </p:cNvPicPr>
          <p:nvPr/>
        </p:nvPicPr>
        <p:blipFill>
          <a:blip r:embed="rId2"/>
          <a:stretch>
            <a:fillRect/>
          </a:stretch>
        </p:blipFill>
        <p:spPr>
          <a:xfrm>
            <a:off x="1907704" y="919928"/>
            <a:ext cx="5155384" cy="5960912"/>
          </a:xfrm>
          <a:prstGeom prst="rect">
            <a:avLst/>
          </a:prstGeom>
        </p:spPr>
      </p:pic>
    </p:spTree>
    <p:extLst>
      <p:ext uri="{BB962C8B-B14F-4D97-AF65-F5344CB8AC3E}">
        <p14:creationId xmlns:p14="http://schemas.microsoft.com/office/powerpoint/2010/main" val="2336256439"/>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Enrico Berlinguer. Il "comunismo dal volto umano"</Template>
  <TotalTime>4666</TotalTime>
  <Words>663</Words>
  <Application>Microsoft Macintosh PowerPoint</Application>
  <PresentationFormat>Presentazione su schermo (4:3)</PresentationFormat>
  <Paragraphs>68</Paragraphs>
  <Slides>80</Slides>
  <Notes>1</Notes>
  <HiddenSlides>0</HiddenSlides>
  <MMClips>4</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80</vt:i4>
      </vt:variant>
    </vt:vector>
  </HeadingPairs>
  <TitlesOfParts>
    <vt:vector size="85" baseType="lpstr">
      <vt:lpstr>Arial Unicode MS</vt:lpstr>
      <vt:lpstr>Arial</vt:lpstr>
      <vt:lpstr>Chalkduster</vt:lpstr>
      <vt:lpstr>Times New Roman</vt:lpstr>
      <vt:lpstr>Tema di Office</vt:lpstr>
      <vt:lpstr>UTE–Università Cardinal Colombo-MI Giovedì, 27 ottobre 2022 </vt:lpstr>
      <vt:lpstr>Presentazione standard di PowerPoint</vt:lpstr>
      <vt:lpstr>Presentazione standard di PowerPoint</vt:lpstr>
      <vt:lpstr>Presentazione standard di PowerPoint</vt:lpstr>
      <vt:lpstr>La stele all’ingresso del Giardino dei Giusti dello Yad Yashem di Gerusalemme. </vt:lpstr>
      <vt:lpstr>L’Attestato di Giusto tra le Nazioni. </vt:lpstr>
      <vt:lpstr>La medaglia di Giusto tra le Nazioni.</vt:lpstr>
      <vt:lpstr>L’imprenditore polacco Oskar Schindler, a cui si deve la salvezza di 1.200 -1.300 ebrei.</vt:lpstr>
      <vt:lpstr>Presentazione standard di PowerPoint</vt:lpstr>
      <vt:lpstr>Anno 1993</vt:lpstr>
      <vt:lpstr>Anno 2002</vt:lpstr>
      <vt:lpstr>Presentazione standard di PowerPoint</vt:lpstr>
      <vt:lpstr>Ha contribuito  alla salvezza di 800 ebrei.</vt:lpstr>
      <vt:lpstr>Presentazione standard di PowerPoint</vt:lpstr>
      <vt:lpstr>Presentazione standard di PowerPoint</vt:lpstr>
      <vt:lpstr>Paul Grüninger (San Gallo, 27 ottobre 1891 – San Gallo, 22 febbraio 1972, a 81 anni) </vt:lpstr>
      <vt:lpstr>San Gallo, Svizzera, in una cartolina del primo ‘900.</vt:lpstr>
      <vt:lpstr>San Gallo, la città dei pizzi. Il Centro storico, oggi.</vt:lpstr>
      <vt:lpstr>Rorschach sul lago di Costanza. </vt:lpstr>
      <vt:lpstr>Räfis nel comune di Buchs. </vt:lpstr>
      <vt:lpstr>Busch, capoluogo di Räfis, nel Cantone di San Gallo.</vt:lpstr>
      <vt:lpstr>AU (San Gallo) inizio ‘900.</vt:lpstr>
      <vt:lpstr>AU (SG), oggi,</vt:lpstr>
      <vt:lpstr>Logo e colori dell’Esercito Federale Svizzero.</vt:lpstr>
      <vt:lpstr>Il Logo dello Sport Club di San Gallo in cui ha giocato nel 1914-1915  Paul Grüninger nel ruolo di ala sinistra.</vt:lpstr>
      <vt:lpstr>Paul Grüninger e la moglie Alice Federer, sposata nel 1919.</vt:lpstr>
      <vt:lpstr>I coniugi Paul e Alice Grüninger  a spasso  in carrozzina con la loro prima figlia Ruth, in una rara foto del 1922. </vt:lpstr>
      <vt:lpstr>La famiglia Grüninger  con le due figlie  Ruth e Sonja.</vt:lpstr>
      <vt:lpstr>Paul Grüninger in una foto con i compagni di corso.</vt:lpstr>
      <vt:lpstr>Paul Grüninger  con un collega. </vt:lpstr>
      <vt:lpstr>Federazione Cinofila.</vt:lpstr>
      <vt:lpstr>Presentazione standard di PowerPoint</vt:lpstr>
      <vt:lpstr>Presentazione standard di PowerPoint</vt:lpstr>
      <vt:lpstr>Anschluss Österreich, Wien. Parata di gerarchi nazisti a Vienna.</vt:lpstr>
      <vt:lpstr>I soldati della Wermarchk sfilano lungo le strade di Vienna.</vt:lpstr>
      <vt:lpstr>Il gerarca nazista e ministro dell’Interno Hermann Göring</vt:lpstr>
      <vt:lpstr>Controlli della polizia alla frontiera.</vt:lpstr>
      <vt:lpstr>La polizia che accompagna un gruppo di ebrei con le loro masserizie.</vt:lpstr>
      <vt:lpstr>Un fortino di frontiera nel Cantone di San Gallo.</vt:lpstr>
      <vt:lpstr>Presentazione standard di PowerPoint</vt:lpstr>
      <vt:lpstr>Ebrei imbarcati a forza dai nazisti sul treno, destinazione lager.</vt:lpstr>
      <vt:lpstr>NO COMMENT!</vt:lpstr>
      <vt:lpstr>Gallo Paul Grüninger, comandante della polizia  di San Gallo, in divisa. </vt:lpstr>
      <vt:lpstr>I coniugi Grüninger tra un gruppo di ebrei emigrati accolti in Svizzera.</vt:lpstr>
      <vt:lpstr>Fuggiaschi ebrei accolti campo di Diepoldsau in Svizzera.</vt:lpstr>
      <vt:lpstr>Anno 1999</vt:lpstr>
      <vt:lpstr>Presentazione standard di PowerPoint</vt:lpstr>
      <vt:lpstr>Presentazione standard di PowerPoint</vt:lpstr>
      <vt:lpstr>Presentazione standard di PowerPoint</vt:lpstr>
      <vt:lpstr>il capo della polizia della Confederazione Elvetica Heinrich Rothmund.</vt:lpstr>
      <vt:lpstr>Paul Grüninger,  il capo della Polizia di San Gallo, in una foto del 1939.</vt:lpstr>
      <vt:lpstr>«Non mi vergogno del verdetto della corte. Al contrario, sono orgoglioso di aver salvato la vita di centinaia di persone oppresse. L'aiuto agli ebrei era radicato nella mia concezione di cristiano [...] la ragione di salvare vite umane minacciate con la morte, è stata da me ritenuta fondamentale. Come avrei potuto, quindi, prendere in seria considerazione "calcoli" e schemi burocratici? Certo, ho consapevolmente superato i limiti della mia autorità, e spesso con le mie stesse mani falsificato documenti e certificati, ma l'ho fatto al solo scopo di permettere ai perseguitati di accedere al Paese. Il mio personale benessere, commisurato al crudele destino di quelle migliaia [di perseguitati], era così insignificante e così poco importante, che non lo ho mai preso in considerazione».  Paul Grüninger.</vt:lpstr>
      <vt:lpstr>E in un’altra occasione aggiungerà:  "Chiunque avesse avuto l'opportunità, come me,  di assistere a quelle scene strazianti, al crollo delle vittime, alle grida di madri e bambini, alle minacce di suicidio e ai tentativi  di suicidio, quella persona non poteva più conformarsi……. Il mio benessere personale, misurato contro il destino crudele di queste migliaia, è stato così insignificante e irrilevante  che non l'ho mai nemmeno preso in considerazione.”  Paul Grüninger . . </vt:lpstr>
      <vt:lpstr>Una foto di Losanna.</vt:lpstr>
      <vt:lpstr>Presentazione standard di PowerPoint</vt:lpstr>
      <vt:lpstr>Presentazione standard di PowerPoint</vt:lpstr>
      <vt:lpstr>…in giro per la città di San Gallo.</vt:lpstr>
      <vt:lpstr>Sui luoghi di detenzione degli ebrei in fuga. </vt:lpstr>
      <vt:lpstr>Nel giardino di casa a San Gallo.</vt:lpstr>
      <vt:lpstr>Con la moglie Alice Federer, che gli sopravvive di 12 anni.</vt:lpstr>
      <vt:lpstr>La tomba di Paul Paul Grüninger a Au, nel Cantone di San Gallo.</vt:lpstr>
      <vt:lpstr>Presentazione standard di PowerPoint</vt:lpstr>
      <vt:lpstr>Stefan Keller, lo scrittore, autore del volume «Grüningers Fall-Il caso Grüniger».</vt:lpstr>
      <vt:lpstr>Presentazione standard di PowerPoint</vt:lpstr>
      <vt:lpstr>San Gallo. Cartello stradale e Piazza dedicate a Paul Grüninger.</vt:lpstr>
      <vt:lpstr>Presentazione standard di PowerPoint</vt:lpstr>
      <vt:lpstr> Il ministro svizzero Johann Schneider-Ammann, 2° da sx, a Gerusalemme  inaugura la via dedicata a Paul Grüninger.</vt:lpstr>
      <vt:lpstr>Vienna. Scuola Paul Grüninger.</vt:lpstr>
      <vt:lpstr>San Gallo. Lo stadio dedicato a Paul Grüninger.</vt:lpstr>
      <vt:lpstr>Stefan Kurt nel ruolo di Paul Grüninger nel film do 96 m del 2014.</vt:lpstr>
      <vt:lpstr>Una scena del film del 2014</vt:lpstr>
      <vt:lpstr>Presentazione standard di PowerPoint</vt:lpstr>
      <vt:lpstr>Presentazione standard di PowerPoint</vt:lpstr>
      <vt:lpstr>La RSI LA1</vt:lpstr>
      <vt:lpstr>Presentazione standard di PowerPoint</vt:lpstr>
      <vt:lpstr>Presentazione standard di PowerPoint</vt:lpstr>
      <vt:lpstr>Presentazione standard di PowerPoint</vt:lpstr>
      <vt:lpstr>Stephen Black grato a Paul K che ha salvato la sua famiglia.</vt:lpstr>
      <vt:lpstr>«FARE IL BENE E NON TEMERE NESSUNO, un libro sulla storia di Paul Krüninger.</vt:lpstr>
      <vt:lpstr>GRAZIE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UTE Cardinal Colombo – MI Giovedì, 12 dicembre 2019 </dc:title>
  <dc:creator>Utente di Microsoft Office</dc:creator>
  <cp:lastModifiedBy>Microsoft Office User</cp:lastModifiedBy>
  <cp:revision>522</cp:revision>
  <cp:lastPrinted>1601-01-01T00:00:00Z</cp:lastPrinted>
  <dcterms:created xsi:type="dcterms:W3CDTF">2019-12-08T15:27:53Z</dcterms:created>
  <dcterms:modified xsi:type="dcterms:W3CDTF">2022-10-26T15:25:57Z</dcterms:modified>
</cp:coreProperties>
</file>