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6"/>
  </p:notesMasterIdLst>
  <p:sldIdLst>
    <p:sldId id="283" r:id="rId2"/>
    <p:sldId id="257" r:id="rId3"/>
    <p:sldId id="284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6" r:id="rId25"/>
    <p:sldId id="279" r:id="rId26"/>
    <p:sldId id="289" r:id="rId27"/>
    <p:sldId id="290" r:id="rId28"/>
    <p:sldId id="291" r:id="rId29"/>
    <p:sldId id="281" r:id="rId30"/>
    <p:sldId id="285" r:id="rId31"/>
    <p:sldId id="287" r:id="rId32"/>
    <p:sldId id="288" r:id="rId33"/>
    <p:sldId id="282" r:id="rId34"/>
    <p:sldId id="280" r:id="rId35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C3B4"/>
    <a:srgbClr val="33CC33"/>
    <a:srgbClr val="4BD1F1"/>
    <a:srgbClr val="CB31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81" autoAdjust="0"/>
  </p:normalViewPr>
  <p:slideViewPr>
    <p:cSldViewPr>
      <p:cViewPr varScale="1">
        <p:scale>
          <a:sx n="79" d="100"/>
          <a:sy n="79" d="100"/>
        </p:scale>
        <p:origin x="9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3348B-338B-4810-B698-A58545A20951}" type="datetimeFigureOut">
              <a:rPr lang="it-IT" smtClean="0"/>
              <a:t>12/10/2022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44331-2D7F-4C6E-867C-98DEEDBB24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6102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44331-2D7F-4C6E-867C-98DEEDBB244A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316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>
              <a:gd name="T0" fmla="*/ 808 w 1429"/>
              <a:gd name="T1" fmla="*/ 283 h 1707"/>
              <a:gd name="T2" fmla="*/ 673 w 1429"/>
              <a:gd name="T3" fmla="*/ 252 h 1707"/>
              <a:gd name="T4" fmla="*/ 654 w 1429"/>
              <a:gd name="T5" fmla="*/ 0 h 1707"/>
              <a:gd name="T6" fmla="*/ 488 w 1429"/>
              <a:gd name="T7" fmla="*/ 13 h 1707"/>
              <a:gd name="T8" fmla="*/ 476 w 1429"/>
              <a:gd name="T9" fmla="*/ 252 h 1707"/>
              <a:gd name="T10" fmla="*/ 365 w 1429"/>
              <a:gd name="T11" fmla="*/ 290 h 1707"/>
              <a:gd name="T12" fmla="*/ 206 w 1429"/>
              <a:gd name="T13" fmla="*/ 86 h 1707"/>
              <a:gd name="T14" fmla="*/ 95 w 1429"/>
              <a:gd name="T15" fmla="*/ 148 h 1707"/>
              <a:gd name="T16" fmla="*/ 200 w 1429"/>
              <a:gd name="T17" fmla="*/ 376 h 1707"/>
              <a:gd name="T18" fmla="*/ 126 w 1429"/>
              <a:gd name="T19" fmla="*/ 450 h 1707"/>
              <a:gd name="T20" fmla="*/ 0 w 1429"/>
              <a:gd name="T21" fmla="*/ 423 h 1707"/>
              <a:gd name="T22" fmla="*/ 0 w 1429"/>
              <a:gd name="T23" fmla="*/ 1273 h 1707"/>
              <a:gd name="T24" fmla="*/ 101 w 1429"/>
              <a:gd name="T25" fmla="*/ 1226 h 1707"/>
              <a:gd name="T26" fmla="*/ 181 w 1429"/>
              <a:gd name="T27" fmla="*/ 1306 h 1707"/>
              <a:gd name="T28" fmla="*/ 70 w 1429"/>
              <a:gd name="T29" fmla="*/ 1509 h 1707"/>
              <a:gd name="T30" fmla="*/ 175 w 1429"/>
              <a:gd name="T31" fmla="*/ 1596 h 1707"/>
              <a:gd name="T32" fmla="*/ 365 w 1429"/>
              <a:gd name="T33" fmla="*/ 1411 h 1707"/>
              <a:gd name="T34" fmla="*/ 476 w 1429"/>
              <a:gd name="T35" fmla="*/ 1448 h 1707"/>
              <a:gd name="T36" fmla="*/ 501 w 1429"/>
              <a:gd name="T37" fmla="*/ 1700 h 1707"/>
              <a:gd name="T38" fmla="*/ 667 w 1429"/>
              <a:gd name="T39" fmla="*/ 1707 h 1707"/>
              <a:gd name="T40" fmla="*/ 685 w 1429"/>
              <a:gd name="T41" fmla="*/ 1442 h 1707"/>
              <a:gd name="T42" fmla="*/ 826 w 1429"/>
              <a:gd name="T43" fmla="*/ 1405 h 1707"/>
              <a:gd name="T44" fmla="*/ 993 w 1429"/>
              <a:gd name="T45" fmla="*/ 1590 h 1707"/>
              <a:gd name="T46" fmla="*/ 1103 w 1429"/>
              <a:gd name="T47" fmla="*/ 1522 h 1707"/>
              <a:gd name="T48" fmla="*/ 993 w 1429"/>
              <a:gd name="T49" fmla="*/ 1300 h 1707"/>
              <a:gd name="T50" fmla="*/ 1067 w 1429"/>
              <a:gd name="T51" fmla="*/ 1207 h 1707"/>
              <a:gd name="T52" fmla="*/ 1288 w 1429"/>
              <a:gd name="T53" fmla="*/ 1312 h 1707"/>
              <a:gd name="T54" fmla="*/ 1355 w 1429"/>
              <a:gd name="T55" fmla="*/ 1196 h 1707"/>
              <a:gd name="T56" fmla="*/ 1153 w 1429"/>
              <a:gd name="T57" fmla="*/ 1047 h 1707"/>
              <a:gd name="T58" fmla="*/ 1177 w 1429"/>
              <a:gd name="T59" fmla="*/ 918 h 1707"/>
              <a:gd name="T60" fmla="*/ 1429 w 1429"/>
              <a:gd name="T61" fmla="*/ 894 h 1707"/>
              <a:gd name="T62" fmla="*/ 1423 w 1429"/>
              <a:gd name="T63" fmla="*/ 764 h 1707"/>
              <a:gd name="T64" fmla="*/ 1171 w 1429"/>
              <a:gd name="T65" fmla="*/ 727 h 1707"/>
              <a:gd name="T66" fmla="*/ 1146 w 1429"/>
              <a:gd name="T67" fmla="*/ 629 h 1707"/>
              <a:gd name="T68" fmla="*/ 1349 w 1429"/>
              <a:gd name="T69" fmla="*/ 487 h 1707"/>
              <a:gd name="T70" fmla="*/ 1282 w 1429"/>
              <a:gd name="T71" fmla="*/ 370 h 1707"/>
              <a:gd name="T72" fmla="*/ 1054 w 1429"/>
              <a:gd name="T73" fmla="*/ 462 h 1707"/>
              <a:gd name="T74" fmla="*/ 980 w 1429"/>
              <a:gd name="T75" fmla="*/ 388 h 1707"/>
              <a:gd name="T76" fmla="*/ 1097 w 1429"/>
              <a:gd name="T77" fmla="*/ 173 h 1707"/>
              <a:gd name="T78" fmla="*/ 986 w 1429"/>
              <a:gd name="T79" fmla="*/ 105 h 1707"/>
              <a:gd name="T80" fmla="*/ 808 w 1429"/>
              <a:gd name="T81" fmla="*/ 283 h 1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3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>
              <a:gd name="T0" fmla="*/ 335 w 528"/>
              <a:gd name="T1" fmla="*/ 56 h 496"/>
              <a:gd name="T2" fmla="*/ 293 w 528"/>
              <a:gd name="T3" fmla="*/ 46 h 496"/>
              <a:gd name="T4" fmla="*/ 288 w 528"/>
              <a:gd name="T5" fmla="*/ 0 h 496"/>
              <a:gd name="T6" fmla="*/ 238 w 528"/>
              <a:gd name="T7" fmla="*/ 0 h 496"/>
              <a:gd name="T8" fmla="*/ 232 w 528"/>
              <a:gd name="T9" fmla="*/ 46 h 496"/>
              <a:gd name="T10" fmla="*/ 198 w 528"/>
              <a:gd name="T11" fmla="*/ 58 h 496"/>
              <a:gd name="T12" fmla="*/ 146 w 528"/>
              <a:gd name="T13" fmla="*/ 0 h 496"/>
              <a:gd name="T14" fmla="*/ 114 w 528"/>
              <a:gd name="T15" fmla="*/ 14 h 496"/>
              <a:gd name="T16" fmla="*/ 147 w 528"/>
              <a:gd name="T17" fmla="*/ 84 h 496"/>
              <a:gd name="T18" fmla="*/ 124 w 528"/>
              <a:gd name="T19" fmla="*/ 107 h 496"/>
              <a:gd name="T20" fmla="*/ 50 w 528"/>
              <a:gd name="T21" fmla="*/ 81 h 496"/>
              <a:gd name="T22" fmla="*/ 32 w 528"/>
              <a:gd name="T23" fmla="*/ 109 h 496"/>
              <a:gd name="T24" fmla="*/ 90 w 528"/>
              <a:gd name="T25" fmla="*/ 159 h 496"/>
              <a:gd name="T26" fmla="*/ 80 w 528"/>
              <a:gd name="T27" fmla="*/ 197 h 496"/>
              <a:gd name="T28" fmla="*/ 2 w 528"/>
              <a:gd name="T29" fmla="*/ 202 h 496"/>
              <a:gd name="T30" fmla="*/ 0 w 528"/>
              <a:gd name="T31" fmla="*/ 244 h 496"/>
              <a:gd name="T32" fmla="*/ 80 w 528"/>
              <a:gd name="T33" fmla="*/ 256 h 496"/>
              <a:gd name="T34" fmla="*/ 88 w 528"/>
              <a:gd name="T35" fmla="*/ 292 h 496"/>
              <a:gd name="T36" fmla="*/ 29 w 528"/>
              <a:gd name="T37" fmla="*/ 345 h 496"/>
              <a:gd name="T38" fmla="*/ 50 w 528"/>
              <a:gd name="T39" fmla="*/ 378 h 496"/>
              <a:gd name="T40" fmla="*/ 116 w 528"/>
              <a:gd name="T41" fmla="*/ 347 h 496"/>
              <a:gd name="T42" fmla="*/ 141 w 528"/>
              <a:gd name="T43" fmla="*/ 372 h 496"/>
              <a:gd name="T44" fmla="*/ 107 w 528"/>
              <a:gd name="T45" fmla="*/ 435 h 496"/>
              <a:gd name="T46" fmla="*/ 139 w 528"/>
              <a:gd name="T47" fmla="*/ 462 h 496"/>
              <a:gd name="T48" fmla="*/ 198 w 528"/>
              <a:gd name="T49" fmla="*/ 404 h 496"/>
              <a:gd name="T50" fmla="*/ 232 w 528"/>
              <a:gd name="T51" fmla="*/ 416 h 496"/>
              <a:gd name="T52" fmla="*/ 240 w 528"/>
              <a:gd name="T53" fmla="*/ 494 h 496"/>
              <a:gd name="T54" fmla="*/ 292 w 528"/>
              <a:gd name="T55" fmla="*/ 496 h 496"/>
              <a:gd name="T56" fmla="*/ 297 w 528"/>
              <a:gd name="T57" fmla="*/ 414 h 496"/>
              <a:gd name="T58" fmla="*/ 341 w 528"/>
              <a:gd name="T59" fmla="*/ 403 h 496"/>
              <a:gd name="T60" fmla="*/ 393 w 528"/>
              <a:gd name="T61" fmla="*/ 460 h 496"/>
              <a:gd name="T62" fmla="*/ 427 w 528"/>
              <a:gd name="T63" fmla="*/ 439 h 496"/>
              <a:gd name="T64" fmla="*/ 393 w 528"/>
              <a:gd name="T65" fmla="*/ 370 h 496"/>
              <a:gd name="T66" fmla="*/ 416 w 528"/>
              <a:gd name="T67" fmla="*/ 341 h 496"/>
              <a:gd name="T68" fmla="*/ 484 w 528"/>
              <a:gd name="T69" fmla="*/ 374 h 496"/>
              <a:gd name="T70" fmla="*/ 505 w 528"/>
              <a:gd name="T71" fmla="*/ 338 h 496"/>
              <a:gd name="T72" fmla="*/ 442 w 528"/>
              <a:gd name="T73" fmla="*/ 292 h 496"/>
              <a:gd name="T74" fmla="*/ 450 w 528"/>
              <a:gd name="T75" fmla="*/ 252 h 496"/>
              <a:gd name="T76" fmla="*/ 528 w 528"/>
              <a:gd name="T77" fmla="*/ 244 h 496"/>
              <a:gd name="T78" fmla="*/ 526 w 528"/>
              <a:gd name="T79" fmla="*/ 204 h 496"/>
              <a:gd name="T80" fmla="*/ 448 w 528"/>
              <a:gd name="T81" fmla="*/ 193 h 496"/>
              <a:gd name="T82" fmla="*/ 440 w 528"/>
              <a:gd name="T83" fmla="*/ 162 h 496"/>
              <a:gd name="T84" fmla="*/ 503 w 528"/>
              <a:gd name="T85" fmla="*/ 119 h 496"/>
              <a:gd name="T86" fmla="*/ 482 w 528"/>
              <a:gd name="T87" fmla="*/ 82 h 496"/>
              <a:gd name="T88" fmla="*/ 412 w 528"/>
              <a:gd name="T89" fmla="*/ 111 h 496"/>
              <a:gd name="T90" fmla="*/ 389 w 528"/>
              <a:gd name="T91" fmla="*/ 88 h 496"/>
              <a:gd name="T92" fmla="*/ 425 w 528"/>
              <a:gd name="T93" fmla="*/ 21 h 496"/>
              <a:gd name="T94" fmla="*/ 391 w 528"/>
              <a:gd name="T95" fmla="*/ 0 h 496"/>
              <a:gd name="T96" fmla="*/ 335 w 528"/>
              <a:gd name="T97" fmla="*/ 5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4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5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6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>
              <a:gd name="T0" fmla="*/ 1368 w 2153"/>
              <a:gd name="T1" fmla="*/ 358 h 1321"/>
              <a:gd name="T2" fmla="*/ 1197 w 2153"/>
              <a:gd name="T3" fmla="*/ 318 h 1321"/>
              <a:gd name="T4" fmla="*/ 1173 w 2153"/>
              <a:gd name="T5" fmla="*/ 0 h 1321"/>
              <a:gd name="T6" fmla="*/ 964 w 2153"/>
              <a:gd name="T7" fmla="*/ 16 h 1321"/>
              <a:gd name="T8" fmla="*/ 948 w 2153"/>
              <a:gd name="T9" fmla="*/ 318 h 1321"/>
              <a:gd name="T10" fmla="*/ 808 w 2153"/>
              <a:gd name="T11" fmla="*/ 366 h 1321"/>
              <a:gd name="T12" fmla="*/ 606 w 2153"/>
              <a:gd name="T13" fmla="*/ 109 h 1321"/>
              <a:gd name="T14" fmla="*/ 467 w 2153"/>
              <a:gd name="T15" fmla="*/ 187 h 1321"/>
              <a:gd name="T16" fmla="*/ 599 w 2153"/>
              <a:gd name="T17" fmla="*/ 474 h 1321"/>
              <a:gd name="T18" fmla="*/ 506 w 2153"/>
              <a:gd name="T19" fmla="*/ 568 h 1321"/>
              <a:gd name="T20" fmla="*/ 202 w 2153"/>
              <a:gd name="T21" fmla="*/ 459 h 1321"/>
              <a:gd name="T22" fmla="*/ 132 w 2153"/>
              <a:gd name="T23" fmla="*/ 576 h 1321"/>
              <a:gd name="T24" fmla="*/ 365 w 2153"/>
              <a:gd name="T25" fmla="*/ 778 h 1321"/>
              <a:gd name="T26" fmla="*/ 327 w 2153"/>
              <a:gd name="T27" fmla="*/ 933 h 1321"/>
              <a:gd name="T28" fmla="*/ 7 w 2153"/>
              <a:gd name="T29" fmla="*/ 956 h 1321"/>
              <a:gd name="T30" fmla="*/ 0 w 2153"/>
              <a:gd name="T31" fmla="*/ 1128 h 1321"/>
              <a:gd name="T32" fmla="*/ 327 w 2153"/>
              <a:gd name="T33" fmla="*/ 1174 h 1321"/>
              <a:gd name="T34" fmla="*/ 358 w 2153"/>
              <a:gd name="T35" fmla="*/ 1321 h 1321"/>
              <a:gd name="T36" fmla="*/ 1804 w 2153"/>
              <a:gd name="T37" fmla="*/ 1321 h 1321"/>
              <a:gd name="T38" fmla="*/ 1835 w 2153"/>
              <a:gd name="T39" fmla="*/ 1158 h 1321"/>
              <a:gd name="T40" fmla="*/ 2153 w 2153"/>
              <a:gd name="T41" fmla="*/ 1128 h 1321"/>
              <a:gd name="T42" fmla="*/ 2146 w 2153"/>
              <a:gd name="T43" fmla="*/ 964 h 1321"/>
              <a:gd name="T44" fmla="*/ 1827 w 2153"/>
              <a:gd name="T45" fmla="*/ 917 h 1321"/>
              <a:gd name="T46" fmla="*/ 1795 w 2153"/>
              <a:gd name="T47" fmla="*/ 793 h 1321"/>
              <a:gd name="T48" fmla="*/ 2052 w 2153"/>
              <a:gd name="T49" fmla="*/ 615 h 1321"/>
              <a:gd name="T50" fmla="*/ 1967 w 2153"/>
              <a:gd name="T51" fmla="*/ 467 h 1321"/>
              <a:gd name="T52" fmla="*/ 1679 w 2153"/>
              <a:gd name="T53" fmla="*/ 583 h 1321"/>
              <a:gd name="T54" fmla="*/ 1586 w 2153"/>
              <a:gd name="T55" fmla="*/ 490 h 1321"/>
              <a:gd name="T56" fmla="*/ 1733 w 2153"/>
              <a:gd name="T57" fmla="*/ 218 h 1321"/>
              <a:gd name="T58" fmla="*/ 1593 w 2153"/>
              <a:gd name="T59" fmla="*/ 132 h 1321"/>
              <a:gd name="T60" fmla="*/ 1368 w 2153"/>
              <a:gd name="T61" fmla="*/ 358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7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8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9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>
              <a:gd name="T0" fmla="*/ 1265 w 1265"/>
              <a:gd name="T1" fmla="*/ 0 h 2518"/>
              <a:gd name="T2" fmla="*/ 1128 w 1265"/>
              <a:gd name="T3" fmla="*/ 18 h 2518"/>
              <a:gd name="T4" fmla="*/ 1110 w 1265"/>
              <a:gd name="T5" fmla="*/ 372 h 2518"/>
              <a:gd name="T6" fmla="*/ 946 w 1265"/>
              <a:gd name="T7" fmla="*/ 428 h 2518"/>
              <a:gd name="T8" fmla="*/ 710 w 1265"/>
              <a:gd name="T9" fmla="*/ 127 h 2518"/>
              <a:gd name="T10" fmla="*/ 546 w 1265"/>
              <a:gd name="T11" fmla="*/ 219 h 2518"/>
              <a:gd name="T12" fmla="*/ 701 w 1265"/>
              <a:gd name="T13" fmla="*/ 555 h 2518"/>
              <a:gd name="T14" fmla="*/ 592 w 1265"/>
              <a:gd name="T15" fmla="*/ 665 h 2518"/>
              <a:gd name="T16" fmla="*/ 237 w 1265"/>
              <a:gd name="T17" fmla="*/ 537 h 2518"/>
              <a:gd name="T18" fmla="*/ 155 w 1265"/>
              <a:gd name="T19" fmla="*/ 674 h 2518"/>
              <a:gd name="T20" fmla="*/ 427 w 1265"/>
              <a:gd name="T21" fmla="*/ 911 h 2518"/>
              <a:gd name="T22" fmla="*/ 383 w 1265"/>
              <a:gd name="T23" fmla="*/ 1093 h 2518"/>
              <a:gd name="T24" fmla="*/ 9 w 1265"/>
              <a:gd name="T25" fmla="*/ 1121 h 2518"/>
              <a:gd name="T26" fmla="*/ 0 w 1265"/>
              <a:gd name="T27" fmla="*/ 1322 h 2518"/>
              <a:gd name="T28" fmla="*/ 383 w 1265"/>
              <a:gd name="T29" fmla="*/ 1376 h 2518"/>
              <a:gd name="T30" fmla="*/ 419 w 1265"/>
              <a:gd name="T31" fmla="*/ 1549 h 2518"/>
              <a:gd name="T32" fmla="*/ 136 w 1265"/>
              <a:gd name="T33" fmla="*/ 1804 h 2518"/>
              <a:gd name="T34" fmla="*/ 237 w 1265"/>
              <a:gd name="T35" fmla="*/ 1959 h 2518"/>
              <a:gd name="T36" fmla="*/ 555 w 1265"/>
              <a:gd name="T37" fmla="*/ 1813 h 2518"/>
              <a:gd name="T38" fmla="*/ 674 w 1265"/>
              <a:gd name="T39" fmla="*/ 1932 h 2518"/>
              <a:gd name="T40" fmla="*/ 509 w 1265"/>
              <a:gd name="T41" fmla="*/ 2232 h 2518"/>
              <a:gd name="T42" fmla="*/ 664 w 1265"/>
              <a:gd name="T43" fmla="*/ 2360 h 2518"/>
              <a:gd name="T44" fmla="*/ 946 w 1265"/>
              <a:gd name="T45" fmla="*/ 2087 h 2518"/>
              <a:gd name="T46" fmla="*/ 1110 w 1265"/>
              <a:gd name="T47" fmla="*/ 2142 h 2518"/>
              <a:gd name="T48" fmla="*/ 1147 w 1265"/>
              <a:gd name="T49" fmla="*/ 2515 h 2518"/>
              <a:gd name="T50" fmla="*/ 1265 w 1265"/>
              <a:gd name="T51" fmla="*/ 2518 h 2518"/>
              <a:gd name="T52" fmla="*/ 1265 w 1265"/>
              <a:gd name="T53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0" name="Freeform 10"/>
          <p:cNvSpPr>
            <a:spLocks/>
          </p:cNvSpPr>
          <p:nvPr/>
        </p:nvSpPr>
        <p:spPr bwMode="hidden">
          <a:xfrm rot="-5400000">
            <a:off x="3977481" y="-853281"/>
            <a:ext cx="1722438" cy="3429000"/>
          </a:xfrm>
          <a:custGeom>
            <a:avLst/>
            <a:gdLst>
              <a:gd name="T0" fmla="*/ 1265 w 1265"/>
              <a:gd name="T1" fmla="*/ 0 h 2518"/>
              <a:gd name="T2" fmla="*/ 1128 w 1265"/>
              <a:gd name="T3" fmla="*/ 18 h 2518"/>
              <a:gd name="T4" fmla="*/ 1110 w 1265"/>
              <a:gd name="T5" fmla="*/ 372 h 2518"/>
              <a:gd name="T6" fmla="*/ 946 w 1265"/>
              <a:gd name="T7" fmla="*/ 428 h 2518"/>
              <a:gd name="T8" fmla="*/ 710 w 1265"/>
              <a:gd name="T9" fmla="*/ 127 h 2518"/>
              <a:gd name="T10" fmla="*/ 546 w 1265"/>
              <a:gd name="T11" fmla="*/ 219 h 2518"/>
              <a:gd name="T12" fmla="*/ 701 w 1265"/>
              <a:gd name="T13" fmla="*/ 555 h 2518"/>
              <a:gd name="T14" fmla="*/ 592 w 1265"/>
              <a:gd name="T15" fmla="*/ 665 h 2518"/>
              <a:gd name="T16" fmla="*/ 237 w 1265"/>
              <a:gd name="T17" fmla="*/ 537 h 2518"/>
              <a:gd name="T18" fmla="*/ 155 w 1265"/>
              <a:gd name="T19" fmla="*/ 674 h 2518"/>
              <a:gd name="T20" fmla="*/ 427 w 1265"/>
              <a:gd name="T21" fmla="*/ 911 h 2518"/>
              <a:gd name="T22" fmla="*/ 383 w 1265"/>
              <a:gd name="T23" fmla="*/ 1093 h 2518"/>
              <a:gd name="T24" fmla="*/ 9 w 1265"/>
              <a:gd name="T25" fmla="*/ 1121 h 2518"/>
              <a:gd name="T26" fmla="*/ 0 w 1265"/>
              <a:gd name="T27" fmla="*/ 1322 h 2518"/>
              <a:gd name="T28" fmla="*/ 383 w 1265"/>
              <a:gd name="T29" fmla="*/ 1376 h 2518"/>
              <a:gd name="T30" fmla="*/ 419 w 1265"/>
              <a:gd name="T31" fmla="*/ 1549 h 2518"/>
              <a:gd name="T32" fmla="*/ 136 w 1265"/>
              <a:gd name="T33" fmla="*/ 1804 h 2518"/>
              <a:gd name="T34" fmla="*/ 237 w 1265"/>
              <a:gd name="T35" fmla="*/ 1959 h 2518"/>
              <a:gd name="T36" fmla="*/ 555 w 1265"/>
              <a:gd name="T37" fmla="*/ 1813 h 2518"/>
              <a:gd name="T38" fmla="*/ 674 w 1265"/>
              <a:gd name="T39" fmla="*/ 1932 h 2518"/>
              <a:gd name="T40" fmla="*/ 509 w 1265"/>
              <a:gd name="T41" fmla="*/ 2232 h 2518"/>
              <a:gd name="T42" fmla="*/ 664 w 1265"/>
              <a:gd name="T43" fmla="*/ 2360 h 2518"/>
              <a:gd name="T44" fmla="*/ 946 w 1265"/>
              <a:gd name="T45" fmla="*/ 2087 h 2518"/>
              <a:gd name="T46" fmla="*/ 1110 w 1265"/>
              <a:gd name="T47" fmla="*/ 2142 h 2518"/>
              <a:gd name="T48" fmla="*/ 1147 w 1265"/>
              <a:gd name="T49" fmla="*/ 2515 h 2518"/>
              <a:gd name="T50" fmla="*/ 1265 w 1265"/>
              <a:gd name="T51" fmla="*/ 2518 h 2518"/>
              <a:gd name="T52" fmla="*/ 1265 w 1265"/>
              <a:gd name="T53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5131" name="Picture 11" descr="Facban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altLang="it-IT" noProof="0" smtClean="0"/>
              <a:t>Fare clic per modificare lo stile del titolo dello schema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14800"/>
            <a:ext cx="6400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it-IT" altLang="it-IT" noProof="0" smtClean="0"/>
              <a:t>Fare clic per modificare lo stile del sottotitolo dello schema</a:t>
            </a: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717AEB4-C317-4731-B3D7-5BEFE907A1F1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ABC1B-8000-47F5-8293-6641A019A6E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96987354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96100" y="3048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1AC19-FF89-44EB-8097-8427577CCAF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51604659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5889A-2928-4A80-B802-4A0DF648049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86164268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30C4C-3261-4AEC-A7B4-983CA638E10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31184918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22DD2-06B7-40EE-A15F-CB0ED9C6931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82134341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C43B0-0F6C-42B2-9FE3-2626248BD53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81098178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8A455-1E37-42F7-B554-3E61B755C3D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42171552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35702-D564-49B0-9E3C-858EBE2A8CF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54653986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4BA83-860A-4A50-84C8-E422DB93933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80385808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09F75-660A-4AFB-8368-A2228C9E8DA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99007541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>
              <a:gd name="T0" fmla="*/ 808 w 1429"/>
              <a:gd name="T1" fmla="*/ 283 h 1707"/>
              <a:gd name="T2" fmla="*/ 673 w 1429"/>
              <a:gd name="T3" fmla="*/ 252 h 1707"/>
              <a:gd name="T4" fmla="*/ 654 w 1429"/>
              <a:gd name="T5" fmla="*/ 0 h 1707"/>
              <a:gd name="T6" fmla="*/ 488 w 1429"/>
              <a:gd name="T7" fmla="*/ 13 h 1707"/>
              <a:gd name="T8" fmla="*/ 476 w 1429"/>
              <a:gd name="T9" fmla="*/ 252 h 1707"/>
              <a:gd name="T10" fmla="*/ 365 w 1429"/>
              <a:gd name="T11" fmla="*/ 290 h 1707"/>
              <a:gd name="T12" fmla="*/ 206 w 1429"/>
              <a:gd name="T13" fmla="*/ 86 h 1707"/>
              <a:gd name="T14" fmla="*/ 95 w 1429"/>
              <a:gd name="T15" fmla="*/ 148 h 1707"/>
              <a:gd name="T16" fmla="*/ 200 w 1429"/>
              <a:gd name="T17" fmla="*/ 376 h 1707"/>
              <a:gd name="T18" fmla="*/ 126 w 1429"/>
              <a:gd name="T19" fmla="*/ 450 h 1707"/>
              <a:gd name="T20" fmla="*/ 0 w 1429"/>
              <a:gd name="T21" fmla="*/ 423 h 1707"/>
              <a:gd name="T22" fmla="*/ 0 w 1429"/>
              <a:gd name="T23" fmla="*/ 1273 h 1707"/>
              <a:gd name="T24" fmla="*/ 101 w 1429"/>
              <a:gd name="T25" fmla="*/ 1226 h 1707"/>
              <a:gd name="T26" fmla="*/ 181 w 1429"/>
              <a:gd name="T27" fmla="*/ 1306 h 1707"/>
              <a:gd name="T28" fmla="*/ 70 w 1429"/>
              <a:gd name="T29" fmla="*/ 1509 h 1707"/>
              <a:gd name="T30" fmla="*/ 175 w 1429"/>
              <a:gd name="T31" fmla="*/ 1596 h 1707"/>
              <a:gd name="T32" fmla="*/ 365 w 1429"/>
              <a:gd name="T33" fmla="*/ 1411 h 1707"/>
              <a:gd name="T34" fmla="*/ 476 w 1429"/>
              <a:gd name="T35" fmla="*/ 1448 h 1707"/>
              <a:gd name="T36" fmla="*/ 501 w 1429"/>
              <a:gd name="T37" fmla="*/ 1700 h 1707"/>
              <a:gd name="T38" fmla="*/ 667 w 1429"/>
              <a:gd name="T39" fmla="*/ 1707 h 1707"/>
              <a:gd name="T40" fmla="*/ 685 w 1429"/>
              <a:gd name="T41" fmla="*/ 1442 h 1707"/>
              <a:gd name="T42" fmla="*/ 826 w 1429"/>
              <a:gd name="T43" fmla="*/ 1405 h 1707"/>
              <a:gd name="T44" fmla="*/ 993 w 1429"/>
              <a:gd name="T45" fmla="*/ 1590 h 1707"/>
              <a:gd name="T46" fmla="*/ 1103 w 1429"/>
              <a:gd name="T47" fmla="*/ 1522 h 1707"/>
              <a:gd name="T48" fmla="*/ 993 w 1429"/>
              <a:gd name="T49" fmla="*/ 1300 h 1707"/>
              <a:gd name="T50" fmla="*/ 1067 w 1429"/>
              <a:gd name="T51" fmla="*/ 1207 h 1707"/>
              <a:gd name="T52" fmla="*/ 1288 w 1429"/>
              <a:gd name="T53" fmla="*/ 1312 h 1707"/>
              <a:gd name="T54" fmla="*/ 1355 w 1429"/>
              <a:gd name="T55" fmla="*/ 1196 h 1707"/>
              <a:gd name="T56" fmla="*/ 1153 w 1429"/>
              <a:gd name="T57" fmla="*/ 1047 h 1707"/>
              <a:gd name="T58" fmla="*/ 1177 w 1429"/>
              <a:gd name="T59" fmla="*/ 918 h 1707"/>
              <a:gd name="T60" fmla="*/ 1429 w 1429"/>
              <a:gd name="T61" fmla="*/ 894 h 1707"/>
              <a:gd name="T62" fmla="*/ 1423 w 1429"/>
              <a:gd name="T63" fmla="*/ 764 h 1707"/>
              <a:gd name="T64" fmla="*/ 1171 w 1429"/>
              <a:gd name="T65" fmla="*/ 727 h 1707"/>
              <a:gd name="T66" fmla="*/ 1146 w 1429"/>
              <a:gd name="T67" fmla="*/ 629 h 1707"/>
              <a:gd name="T68" fmla="*/ 1349 w 1429"/>
              <a:gd name="T69" fmla="*/ 487 h 1707"/>
              <a:gd name="T70" fmla="*/ 1282 w 1429"/>
              <a:gd name="T71" fmla="*/ 370 h 1707"/>
              <a:gd name="T72" fmla="*/ 1054 w 1429"/>
              <a:gd name="T73" fmla="*/ 462 h 1707"/>
              <a:gd name="T74" fmla="*/ 980 w 1429"/>
              <a:gd name="T75" fmla="*/ 388 h 1707"/>
              <a:gd name="T76" fmla="*/ 1097 w 1429"/>
              <a:gd name="T77" fmla="*/ 173 h 1707"/>
              <a:gd name="T78" fmla="*/ 986 w 1429"/>
              <a:gd name="T79" fmla="*/ 105 h 1707"/>
              <a:gd name="T80" fmla="*/ 808 w 1429"/>
              <a:gd name="T81" fmla="*/ 283 h 1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99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>
              <a:gd name="T0" fmla="*/ 335 w 528"/>
              <a:gd name="T1" fmla="*/ 56 h 496"/>
              <a:gd name="T2" fmla="*/ 293 w 528"/>
              <a:gd name="T3" fmla="*/ 46 h 496"/>
              <a:gd name="T4" fmla="*/ 288 w 528"/>
              <a:gd name="T5" fmla="*/ 0 h 496"/>
              <a:gd name="T6" fmla="*/ 238 w 528"/>
              <a:gd name="T7" fmla="*/ 0 h 496"/>
              <a:gd name="T8" fmla="*/ 232 w 528"/>
              <a:gd name="T9" fmla="*/ 46 h 496"/>
              <a:gd name="T10" fmla="*/ 198 w 528"/>
              <a:gd name="T11" fmla="*/ 58 h 496"/>
              <a:gd name="T12" fmla="*/ 146 w 528"/>
              <a:gd name="T13" fmla="*/ 0 h 496"/>
              <a:gd name="T14" fmla="*/ 114 w 528"/>
              <a:gd name="T15" fmla="*/ 14 h 496"/>
              <a:gd name="T16" fmla="*/ 147 w 528"/>
              <a:gd name="T17" fmla="*/ 84 h 496"/>
              <a:gd name="T18" fmla="*/ 124 w 528"/>
              <a:gd name="T19" fmla="*/ 107 h 496"/>
              <a:gd name="T20" fmla="*/ 50 w 528"/>
              <a:gd name="T21" fmla="*/ 81 h 496"/>
              <a:gd name="T22" fmla="*/ 32 w 528"/>
              <a:gd name="T23" fmla="*/ 109 h 496"/>
              <a:gd name="T24" fmla="*/ 90 w 528"/>
              <a:gd name="T25" fmla="*/ 159 h 496"/>
              <a:gd name="T26" fmla="*/ 80 w 528"/>
              <a:gd name="T27" fmla="*/ 197 h 496"/>
              <a:gd name="T28" fmla="*/ 2 w 528"/>
              <a:gd name="T29" fmla="*/ 202 h 496"/>
              <a:gd name="T30" fmla="*/ 0 w 528"/>
              <a:gd name="T31" fmla="*/ 244 h 496"/>
              <a:gd name="T32" fmla="*/ 80 w 528"/>
              <a:gd name="T33" fmla="*/ 256 h 496"/>
              <a:gd name="T34" fmla="*/ 88 w 528"/>
              <a:gd name="T35" fmla="*/ 292 h 496"/>
              <a:gd name="T36" fmla="*/ 29 w 528"/>
              <a:gd name="T37" fmla="*/ 345 h 496"/>
              <a:gd name="T38" fmla="*/ 50 w 528"/>
              <a:gd name="T39" fmla="*/ 378 h 496"/>
              <a:gd name="T40" fmla="*/ 116 w 528"/>
              <a:gd name="T41" fmla="*/ 347 h 496"/>
              <a:gd name="T42" fmla="*/ 141 w 528"/>
              <a:gd name="T43" fmla="*/ 372 h 496"/>
              <a:gd name="T44" fmla="*/ 107 w 528"/>
              <a:gd name="T45" fmla="*/ 435 h 496"/>
              <a:gd name="T46" fmla="*/ 139 w 528"/>
              <a:gd name="T47" fmla="*/ 462 h 496"/>
              <a:gd name="T48" fmla="*/ 198 w 528"/>
              <a:gd name="T49" fmla="*/ 404 h 496"/>
              <a:gd name="T50" fmla="*/ 232 w 528"/>
              <a:gd name="T51" fmla="*/ 416 h 496"/>
              <a:gd name="T52" fmla="*/ 240 w 528"/>
              <a:gd name="T53" fmla="*/ 494 h 496"/>
              <a:gd name="T54" fmla="*/ 292 w 528"/>
              <a:gd name="T55" fmla="*/ 496 h 496"/>
              <a:gd name="T56" fmla="*/ 297 w 528"/>
              <a:gd name="T57" fmla="*/ 414 h 496"/>
              <a:gd name="T58" fmla="*/ 341 w 528"/>
              <a:gd name="T59" fmla="*/ 403 h 496"/>
              <a:gd name="T60" fmla="*/ 393 w 528"/>
              <a:gd name="T61" fmla="*/ 460 h 496"/>
              <a:gd name="T62" fmla="*/ 427 w 528"/>
              <a:gd name="T63" fmla="*/ 439 h 496"/>
              <a:gd name="T64" fmla="*/ 393 w 528"/>
              <a:gd name="T65" fmla="*/ 370 h 496"/>
              <a:gd name="T66" fmla="*/ 416 w 528"/>
              <a:gd name="T67" fmla="*/ 341 h 496"/>
              <a:gd name="T68" fmla="*/ 484 w 528"/>
              <a:gd name="T69" fmla="*/ 374 h 496"/>
              <a:gd name="T70" fmla="*/ 505 w 528"/>
              <a:gd name="T71" fmla="*/ 338 h 496"/>
              <a:gd name="T72" fmla="*/ 442 w 528"/>
              <a:gd name="T73" fmla="*/ 292 h 496"/>
              <a:gd name="T74" fmla="*/ 450 w 528"/>
              <a:gd name="T75" fmla="*/ 252 h 496"/>
              <a:gd name="T76" fmla="*/ 528 w 528"/>
              <a:gd name="T77" fmla="*/ 244 h 496"/>
              <a:gd name="T78" fmla="*/ 526 w 528"/>
              <a:gd name="T79" fmla="*/ 204 h 496"/>
              <a:gd name="T80" fmla="*/ 448 w 528"/>
              <a:gd name="T81" fmla="*/ 193 h 496"/>
              <a:gd name="T82" fmla="*/ 440 w 528"/>
              <a:gd name="T83" fmla="*/ 162 h 496"/>
              <a:gd name="T84" fmla="*/ 503 w 528"/>
              <a:gd name="T85" fmla="*/ 119 h 496"/>
              <a:gd name="T86" fmla="*/ 482 w 528"/>
              <a:gd name="T87" fmla="*/ 82 h 496"/>
              <a:gd name="T88" fmla="*/ 412 w 528"/>
              <a:gd name="T89" fmla="*/ 111 h 496"/>
              <a:gd name="T90" fmla="*/ 389 w 528"/>
              <a:gd name="T91" fmla="*/ 88 h 496"/>
              <a:gd name="T92" fmla="*/ 425 w 528"/>
              <a:gd name="T93" fmla="*/ 21 h 496"/>
              <a:gd name="T94" fmla="*/ 391 w 528"/>
              <a:gd name="T95" fmla="*/ 0 h 496"/>
              <a:gd name="T96" fmla="*/ 335 w 528"/>
              <a:gd name="T97" fmla="*/ 5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0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1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2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>
              <a:gd name="T0" fmla="*/ 1368 w 2153"/>
              <a:gd name="T1" fmla="*/ 358 h 1321"/>
              <a:gd name="T2" fmla="*/ 1197 w 2153"/>
              <a:gd name="T3" fmla="*/ 318 h 1321"/>
              <a:gd name="T4" fmla="*/ 1173 w 2153"/>
              <a:gd name="T5" fmla="*/ 0 h 1321"/>
              <a:gd name="T6" fmla="*/ 964 w 2153"/>
              <a:gd name="T7" fmla="*/ 16 h 1321"/>
              <a:gd name="T8" fmla="*/ 948 w 2153"/>
              <a:gd name="T9" fmla="*/ 318 h 1321"/>
              <a:gd name="T10" fmla="*/ 808 w 2153"/>
              <a:gd name="T11" fmla="*/ 366 h 1321"/>
              <a:gd name="T12" fmla="*/ 606 w 2153"/>
              <a:gd name="T13" fmla="*/ 109 h 1321"/>
              <a:gd name="T14" fmla="*/ 467 w 2153"/>
              <a:gd name="T15" fmla="*/ 187 h 1321"/>
              <a:gd name="T16" fmla="*/ 599 w 2153"/>
              <a:gd name="T17" fmla="*/ 474 h 1321"/>
              <a:gd name="T18" fmla="*/ 506 w 2153"/>
              <a:gd name="T19" fmla="*/ 568 h 1321"/>
              <a:gd name="T20" fmla="*/ 202 w 2153"/>
              <a:gd name="T21" fmla="*/ 459 h 1321"/>
              <a:gd name="T22" fmla="*/ 132 w 2153"/>
              <a:gd name="T23" fmla="*/ 576 h 1321"/>
              <a:gd name="T24" fmla="*/ 365 w 2153"/>
              <a:gd name="T25" fmla="*/ 778 h 1321"/>
              <a:gd name="T26" fmla="*/ 327 w 2153"/>
              <a:gd name="T27" fmla="*/ 933 h 1321"/>
              <a:gd name="T28" fmla="*/ 7 w 2153"/>
              <a:gd name="T29" fmla="*/ 956 h 1321"/>
              <a:gd name="T30" fmla="*/ 0 w 2153"/>
              <a:gd name="T31" fmla="*/ 1128 h 1321"/>
              <a:gd name="T32" fmla="*/ 327 w 2153"/>
              <a:gd name="T33" fmla="*/ 1174 h 1321"/>
              <a:gd name="T34" fmla="*/ 358 w 2153"/>
              <a:gd name="T35" fmla="*/ 1321 h 1321"/>
              <a:gd name="T36" fmla="*/ 1804 w 2153"/>
              <a:gd name="T37" fmla="*/ 1321 h 1321"/>
              <a:gd name="T38" fmla="*/ 1835 w 2153"/>
              <a:gd name="T39" fmla="*/ 1158 h 1321"/>
              <a:gd name="T40" fmla="*/ 2153 w 2153"/>
              <a:gd name="T41" fmla="*/ 1128 h 1321"/>
              <a:gd name="T42" fmla="*/ 2146 w 2153"/>
              <a:gd name="T43" fmla="*/ 964 h 1321"/>
              <a:gd name="T44" fmla="*/ 1827 w 2153"/>
              <a:gd name="T45" fmla="*/ 917 h 1321"/>
              <a:gd name="T46" fmla="*/ 1795 w 2153"/>
              <a:gd name="T47" fmla="*/ 793 h 1321"/>
              <a:gd name="T48" fmla="*/ 2052 w 2153"/>
              <a:gd name="T49" fmla="*/ 615 h 1321"/>
              <a:gd name="T50" fmla="*/ 1967 w 2153"/>
              <a:gd name="T51" fmla="*/ 467 h 1321"/>
              <a:gd name="T52" fmla="*/ 1679 w 2153"/>
              <a:gd name="T53" fmla="*/ 583 h 1321"/>
              <a:gd name="T54" fmla="*/ 1586 w 2153"/>
              <a:gd name="T55" fmla="*/ 490 h 1321"/>
              <a:gd name="T56" fmla="*/ 1733 w 2153"/>
              <a:gd name="T57" fmla="*/ 218 h 1321"/>
              <a:gd name="T58" fmla="*/ 1593 w 2153"/>
              <a:gd name="T59" fmla="*/ 132 h 1321"/>
              <a:gd name="T60" fmla="*/ 1368 w 2153"/>
              <a:gd name="T61" fmla="*/ 358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3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4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5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>
              <a:gd name="T0" fmla="*/ 1265 w 1265"/>
              <a:gd name="T1" fmla="*/ 0 h 2518"/>
              <a:gd name="T2" fmla="*/ 1128 w 1265"/>
              <a:gd name="T3" fmla="*/ 18 h 2518"/>
              <a:gd name="T4" fmla="*/ 1110 w 1265"/>
              <a:gd name="T5" fmla="*/ 372 h 2518"/>
              <a:gd name="T6" fmla="*/ 946 w 1265"/>
              <a:gd name="T7" fmla="*/ 428 h 2518"/>
              <a:gd name="T8" fmla="*/ 710 w 1265"/>
              <a:gd name="T9" fmla="*/ 127 h 2518"/>
              <a:gd name="T10" fmla="*/ 546 w 1265"/>
              <a:gd name="T11" fmla="*/ 219 h 2518"/>
              <a:gd name="T12" fmla="*/ 701 w 1265"/>
              <a:gd name="T13" fmla="*/ 555 h 2518"/>
              <a:gd name="T14" fmla="*/ 592 w 1265"/>
              <a:gd name="T15" fmla="*/ 665 h 2518"/>
              <a:gd name="T16" fmla="*/ 237 w 1265"/>
              <a:gd name="T17" fmla="*/ 537 h 2518"/>
              <a:gd name="T18" fmla="*/ 155 w 1265"/>
              <a:gd name="T19" fmla="*/ 674 h 2518"/>
              <a:gd name="T20" fmla="*/ 427 w 1265"/>
              <a:gd name="T21" fmla="*/ 911 h 2518"/>
              <a:gd name="T22" fmla="*/ 383 w 1265"/>
              <a:gd name="T23" fmla="*/ 1093 h 2518"/>
              <a:gd name="T24" fmla="*/ 9 w 1265"/>
              <a:gd name="T25" fmla="*/ 1121 h 2518"/>
              <a:gd name="T26" fmla="*/ 0 w 1265"/>
              <a:gd name="T27" fmla="*/ 1322 h 2518"/>
              <a:gd name="T28" fmla="*/ 383 w 1265"/>
              <a:gd name="T29" fmla="*/ 1376 h 2518"/>
              <a:gd name="T30" fmla="*/ 419 w 1265"/>
              <a:gd name="T31" fmla="*/ 1549 h 2518"/>
              <a:gd name="T32" fmla="*/ 136 w 1265"/>
              <a:gd name="T33" fmla="*/ 1804 h 2518"/>
              <a:gd name="T34" fmla="*/ 237 w 1265"/>
              <a:gd name="T35" fmla="*/ 1959 h 2518"/>
              <a:gd name="T36" fmla="*/ 555 w 1265"/>
              <a:gd name="T37" fmla="*/ 1813 h 2518"/>
              <a:gd name="T38" fmla="*/ 674 w 1265"/>
              <a:gd name="T39" fmla="*/ 1932 h 2518"/>
              <a:gd name="T40" fmla="*/ 509 w 1265"/>
              <a:gd name="T41" fmla="*/ 2232 h 2518"/>
              <a:gd name="T42" fmla="*/ 664 w 1265"/>
              <a:gd name="T43" fmla="*/ 2360 h 2518"/>
              <a:gd name="T44" fmla="*/ 946 w 1265"/>
              <a:gd name="T45" fmla="*/ 2087 h 2518"/>
              <a:gd name="T46" fmla="*/ 1110 w 1265"/>
              <a:gd name="T47" fmla="*/ 2142 h 2518"/>
              <a:gd name="T48" fmla="*/ 1147 w 1265"/>
              <a:gd name="T49" fmla="*/ 2515 h 2518"/>
              <a:gd name="T50" fmla="*/ 1265 w 1265"/>
              <a:gd name="T51" fmla="*/ 2518 h 2518"/>
              <a:gd name="T52" fmla="*/ 1265 w 1265"/>
              <a:gd name="T53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4106" name="Picture 10" descr="Facbann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76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it-IT" altLang="it-IT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it-IT" altLang="it-IT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fld id="{450A3F22-304D-426A-882B-B4C5EEE48D41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fade thruBlk="1"/>
  </p:transition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FF00"/>
        </a:buClr>
        <a:buSzPct val="80000"/>
        <a:buFont typeface="Wingdings" panose="05000000000000000000" pitchFamily="2" charset="2"/>
        <a:buChar char="®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anose="05000000000000000000" pitchFamily="2" charset="2"/>
        <a:buChar char="®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anose="05000000000000000000" pitchFamily="2" charset="2"/>
        <a:buChar char="®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1154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467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60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La teoria relativistica della gravitazione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304800"/>
            <a:ext cx="762000" cy="459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R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E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L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V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A’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295400" y="1676400"/>
            <a:ext cx="7162800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200" b="1">
                <a:latin typeface="Comic Sans MS" panose="030F0702030302020204" pitchFamily="66" charset="0"/>
              </a:rPr>
              <a:t>Per descrivere un campo non uniforme, si deve scegliere in ogni punto un sistema inerziale diverso (da qui il termine “localmente inerziale) e poi operare una trasformazione da quelli a un unico sistema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467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60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La teoria relativistica della gravitazione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304800"/>
            <a:ext cx="762000" cy="459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R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E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L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V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A’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295400" y="1676400"/>
            <a:ext cx="78486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200" b="1" dirty="0">
                <a:latin typeface="Comic Sans MS" panose="030F0702030302020204" pitchFamily="66" charset="0"/>
              </a:rPr>
              <a:t>La legge della gravitazione che ne deriva deve rispettare due condizioni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altLang="it-IT" sz="3200" b="1" dirty="0">
                <a:latin typeface="Comic Sans MS" panose="030F0702030302020204" pitchFamily="66" charset="0"/>
              </a:rPr>
              <a:t> Essere valida nella stessa forma in qualunque sistema di riferimento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altLang="it-IT" sz="3200" b="1" dirty="0">
                <a:latin typeface="Comic Sans MS" panose="030F0702030302020204" pitchFamily="66" charset="0"/>
              </a:rPr>
              <a:t> Ridursi, per velocità piccole rispetto a c, a quella di </a:t>
            </a:r>
            <a:r>
              <a:rPr lang="it-IT" altLang="it-IT" sz="3200" b="1" dirty="0" smtClean="0">
                <a:latin typeface="Comic Sans MS" panose="030F0702030302020204" pitchFamily="66" charset="0"/>
              </a:rPr>
              <a:t>Newton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altLang="it-IT" sz="3200" b="1" dirty="0" smtClean="0">
                <a:latin typeface="Comic Sans MS" panose="030F0702030302020204" pitchFamily="66" charset="0"/>
              </a:rPr>
              <a:t>c = velocità della luce nel vuoto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altLang="it-IT" sz="3200" b="1" dirty="0" smtClean="0">
                <a:latin typeface="Comic Sans MS" panose="030F0702030302020204" pitchFamily="66" charset="0"/>
              </a:rPr>
              <a:t>c = 300000 Km/sec</a:t>
            </a:r>
            <a:endParaRPr lang="it-IT" altLang="it-IT" sz="32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60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Effetti della gravitazione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304800"/>
            <a:ext cx="762000" cy="459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R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E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L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V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A’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295400" y="1371600"/>
            <a:ext cx="3048000" cy="472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200" b="1">
                <a:latin typeface="Comic Sans MS" panose="030F0702030302020204" pitchFamily="66" charset="0"/>
              </a:rPr>
              <a:t>L’osservatore nell’ascensore vede H salire con una velocità v</a:t>
            </a:r>
          </a:p>
          <a:p>
            <a:pPr>
              <a:spcBef>
                <a:spcPct val="50000"/>
              </a:spcBef>
            </a:pPr>
            <a:r>
              <a:rPr lang="it-IT" altLang="it-IT" sz="3200" b="1">
                <a:latin typeface="Comic Sans MS" panose="030F0702030302020204" pitchFamily="66" charset="0"/>
              </a:rPr>
              <a:t>H e K dotati di orologi standard identici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5867400" y="2057400"/>
            <a:ext cx="2133600" cy="3276600"/>
          </a:xfrm>
          <a:prstGeom prst="rect">
            <a:avLst/>
          </a:prstGeom>
          <a:solidFill>
            <a:srgbClr val="B1C3B4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B1C3B4"/>
            </a:extrusionClr>
            <a:contourClr>
              <a:srgbClr val="B1C3B4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it-IT"/>
          </a:p>
        </p:txBody>
      </p:sp>
      <p:pic>
        <p:nvPicPr>
          <p:cNvPr id="31751" name="Picture 7" descr="IOFEL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24200"/>
            <a:ext cx="1981200" cy="185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3" name="Picture 9" descr="IOVIT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257800"/>
            <a:ext cx="80962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6096000" y="3124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b="1"/>
              <a:t>K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5257800" y="5715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b="1"/>
              <a:t>H</a:t>
            </a:r>
          </a:p>
        </p:txBody>
      </p:sp>
      <p:sp>
        <p:nvSpPr>
          <p:cNvPr id="31757" name="AutoShape 13"/>
          <p:cNvSpPr>
            <a:spLocks noChangeArrowheads="1"/>
          </p:cNvSpPr>
          <p:nvPr/>
        </p:nvSpPr>
        <p:spPr bwMode="auto">
          <a:xfrm>
            <a:off x="5105400" y="4572000"/>
            <a:ext cx="152400" cy="762000"/>
          </a:xfrm>
          <a:prstGeom prst="upArrow">
            <a:avLst>
              <a:gd name="adj1" fmla="val 50000"/>
              <a:gd name="adj2" fmla="val 1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31758" name="Picture 14" descr="AG00174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958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9" name="Picture 15" descr="AG00174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912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60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Effetti della gravitazione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304800"/>
            <a:ext cx="762000" cy="459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R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E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L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V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A’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229748" y="1052736"/>
            <a:ext cx="7669088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200" b="1" dirty="0">
                <a:latin typeface="Comic Sans MS" panose="030F0702030302020204" pitchFamily="66" charset="0"/>
              </a:rPr>
              <a:t>La velocità è data dal principio di conservazione </a:t>
            </a:r>
            <a:r>
              <a:rPr lang="it-IT" altLang="it-IT" sz="3200" b="1" dirty="0" smtClean="0">
                <a:latin typeface="Comic Sans MS" panose="030F0702030302020204" pitchFamily="66" charset="0"/>
              </a:rPr>
              <a:t>dell’energia totale E:</a:t>
            </a:r>
            <a:endParaRPr lang="it-IT" altLang="it-IT" sz="3200" b="1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it-IT" altLang="it-IT" sz="3200" b="1" dirty="0">
                <a:latin typeface="Comic Sans MS" panose="030F0702030302020204" pitchFamily="66" charset="0"/>
              </a:rPr>
              <a:t> 	 m v</a:t>
            </a:r>
            <a:r>
              <a:rPr lang="it-IT" altLang="it-IT" sz="3200" b="1" baseline="30000" dirty="0">
                <a:latin typeface="Comic Sans MS" panose="030F0702030302020204" pitchFamily="66" charset="0"/>
              </a:rPr>
              <a:t>2</a:t>
            </a:r>
            <a:r>
              <a:rPr lang="it-IT" altLang="it-IT" sz="3200" b="1" dirty="0">
                <a:latin typeface="Comic Sans MS" panose="030F0702030302020204" pitchFamily="66" charset="0"/>
              </a:rPr>
              <a:t> = m g </a:t>
            </a:r>
            <a:r>
              <a:rPr lang="it-IT" altLang="it-IT" sz="3200" b="1" dirty="0" smtClean="0">
                <a:latin typeface="Comic Sans MS" panose="030F0702030302020204" pitchFamily="66" charset="0"/>
              </a:rPr>
              <a:t>h</a:t>
            </a:r>
          </a:p>
          <a:p>
            <a:pPr>
              <a:spcBef>
                <a:spcPct val="50000"/>
              </a:spcBef>
            </a:pPr>
            <a:r>
              <a:rPr lang="it-IT" altLang="it-IT" sz="3200" b="1" dirty="0" smtClean="0">
                <a:latin typeface="Comic Sans MS" panose="030F0702030302020204" pitchFamily="66" charset="0"/>
              </a:rPr>
              <a:t>Energia cinetica = Energia potenziale</a:t>
            </a:r>
            <a:endParaRPr lang="it-IT" altLang="it-IT" sz="3200" b="1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it-IT" altLang="it-IT" sz="3200" b="1" dirty="0">
                <a:latin typeface="Comic Sans MS" panose="030F0702030302020204" pitchFamily="66" charset="0"/>
              </a:rPr>
              <a:t>posto </a:t>
            </a:r>
            <a:r>
              <a:rPr lang="it-IT" altLang="it-IT" sz="3200" b="1" dirty="0" smtClean="0">
                <a:latin typeface="Comic Sans MS" panose="030F0702030302020204" pitchFamily="66" charset="0"/>
              </a:rPr>
              <a:t>g x h </a:t>
            </a:r>
            <a:r>
              <a:rPr lang="it-IT" altLang="it-IT" sz="3200" b="1" dirty="0">
                <a:latin typeface="Comic Sans MS" panose="030F0702030302020204" pitchFamily="66" charset="0"/>
              </a:rPr>
              <a:t>= </a:t>
            </a:r>
            <a:r>
              <a:rPr lang="it-IT" altLang="it-IT" sz="3200" b="1" dirty="0" smtClean="0">
                <a:latin typeface="SuperGreek" pitchFamily="2" charset="0"/>
              </a:rPr>
              <a:t>Fo</a:t>
            </a:r>
            <a:r>
              <a:rPr lang="it-IT" altLang="it-IT" sz="3200" b="1" dirty="0" smtClean="0">
                <a:latin typeface="Comic Sans MS" panose="030F0702030302020204" pitchFamily="66" charset="0"/>
              </a:rPr>
              <a:t>   </a:t>
            </a:r>
          </a:p>
          <a:p>
            <a:pPr>
              <a:spcBef>
                <a:spcPct val="50000"/>
              </a:spcBef>
            </a:pPr>
            <a:r>
              <a:rPr lang="it-IT" altLang="it-IT" sz="3200" b="1" dirty="0" smtClean="0">
                <a:latin typeface="Comic Sans MS" panose="030F0702030302020204" pitchFamily="66" charset="0"/>
              </a:rPr>
              <a:t>( Fo = </a:t>
            </a:r>
            <a:r>
              <a:rPr lang="it-IT" altLang="it-IT" sz="3200" b="1" dirty="0" smtClean="0">
                <a:solidFill>
                  <a:srgbClr val="CB3156"/>
                </a:solidFill>
                <a:latin typeface="Comic Sans MS" panose="030F0702030302020204" pitchFamily="66" charset="0"/>
              </a:rPr>
              <a:t>potenziale gravitazionale</a:t>
            </a:r>
            <a:r>
              <a:rPr lang="it-IT" altLang="it-IT" sz="3200" b="1" dirty="0">
                <a:latin typeface="Comic Sans MS" panose="030F0702030302020204" pitchFamily="66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it-IT" altLang="it-IT" sz="3200" b="1" dirty="0">
                <a:latin typeface="Comic Sans MS" panose="030F0702030302020204" pitchFamily="66" charset="0"/>
              </a:rPr>
              <a:t>	</a:t>
            </a:r>
            <a:r>
              <a:rPr lang="it-IT" altLang="it-IT" sz="3200" b="1" dirty="0" smtClean="0">
                <a:latin typeface="Comic Sans MS" panose="030F0702030302020204" pitchFamily="66" charset="0"/>
              </a:rPr>
              <a:t>       v</a:t>
            </a:r>
            <a:r>
              <a:rPr lang="it-IT" altLang="it-IT" sz="3200" b="1" baseline="30000" dirty="0" smtClean="0">
                <a:latin typeface="Comic Sans MS" panose="030F0702030302020204" pitchFamily="66" charset="0"/>
              </a:rPr>
              <a:t>2</a:t>
            </a:r>
            <a:r>
              <a:rPr lang="it-IT" altLang="it-IT" sz="3200" b="1" dirty="0" smtClean="0">
                <a:latin typeface="Comic Sans MS" panose="030F0702030302020204" pitchFamily="66" charset="0"/>
              </a:rPr>
              <a:t> </a:t>
            </a:r>
            <a:r>
              <a:rPr lang="it-IT" altLang="it-IT" sz="3200" b="1" dirty="0">
                <a:latin typeface="Comic Sans MS" panose="030F0702030302020204" pitchFamily="66" charset="0"/>
              </a:rPr>
              <a:t>= </a:t>
            </a:r>
            <a:r>
              <a:rPr lang="it-IT" altLang="it-IT" sz="3200" b="1" dirty="0" smtClean="0">
                <a:latin typeface="Comic Sans MS" panose="030F0702030302020204" pitchFamily="66" charset="0"/>
              </a:rPr>
              <a:t>2 x </a:t>
            </a:r>
            <a:r>
              <a:rPr lang="it-IT" altLang="it-IT" sz="3200" b="1" dirty="0" smtClean="0">
                <a:latin typeface="SuperGreek" pitchFamily="2" charset="0"/>
              </a:rPr>
              <a:t>Fo</a:t>
            </a:r>
          </a:p>
          <a:p>
            <a:pPr>
              <a:spcBef>
                <a:spcPct val="50000"/>
              </a:spcBef>
            </a:pPr>
            <a:r>
              <a:rPr lang="it-IT" altLang="it-IT" sz="3200" b="1" dirty="0" smtClean="0">
                <a:latin typeface="SuperGreek" pitchFamily="2" charset="0"/>
              </a:rPr>
              <a:t>m=massa ; v=velocità; g= </a:t>
            </a:r>
            <a:r>
              <a:rPr lang="it-IT" altLang="it-IT" sz="3200" b="1" dirty="0" err="1" smtClean="0">
                <a:latin typeface="SuperGreek" pitchFamily="2" charset="0"/>
              </a:rPr>
              <a:t>acc</a:t>
            </a:r>
            <a:r>
              <a:rPr lang="it-IT" altLang="it-IT" sz="3200" b="1" dirty="0" smtClean="0">
                <a:latin typeface="SuperGreek" pitchFamily="2" charset="0"/>
              </a:rPr>
              <a:t>. gravità</a:t>
            </a:r>
            <a:endParaRPr lang="it-IT" altLang="it-IT" sz="3200" b="1" dirty="0">
              <a:latin typeface="SuperGreek" pitchFamily="2" charset="0"/>
            </a:endParaRP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2051720" y="2348880"/>
            <a:ext cx="6096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it-IT" altLang="it-IT" sz="2800" b="1" u="sng" dirty="0"/>
              <a:t>1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it-IT" altLang="it-IT" sz="2800" b="1" dirty="0"/>
              <a:t>2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60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Effetti della gravitazione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304800"/>
            <a:ext cx="762000" cy="459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R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E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L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V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A’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295400" y="1371600"/>
            <a:ext cx="30480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200" b="1" dirty="0">
                <a:latin typeface="Comic Sans MS" panose="030F0702030302020204" pitchFamily="66" charset="0"/>
              </a:rPr>
              <a:t>K applica all’orologio di H la legge della dilatazione dei tempi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5867400" y="2057400"/>
            <a:ext cx="2133600" cy="3276600"/>
          </a:xfrm>
          <a:prstGeom prst="rect">
            <a:avLst/>
          </a:prstGeom>
          <a:solidFill>
            <a:srgbClr val="B1C3B4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B1C3B4"/>
            </a:extrusionClr>
            <a:contourClr>
              <a:srgbClr val="B1C3B4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it-IT"/>
          </a:p>
        </p:txBody>
      </p:sp>
      <p:pic>
        <p:nvPicPr>
          <p:cNvPr id="33798" name="Picture 6" descr="IOFEL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24200"/>
            <a:ext cx="1981200" cy="185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IOVIT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257800"/>
            <a:ext cx="80962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6096000" y="3124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b="1"/>
              <a:t>K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5257800" y="5715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b="1"/>
              <a:t>H</a:t>
            </a:r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5105400" y="4572000"/>
            <a:ext cx="152400" cy="762000"/>
          </a:xfrm>
          <a:prstGeom prst="upArrow">
            <a:avLst>
              <a:gd name="adj1" fmla="val 50000"/>
              <a:gd name="adj2" fmla="val 1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33803" name="Picture 11" descr="AG00174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958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4" name="Picture 12" descr="AG00174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912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60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La dilatazione dei tempi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0" y="304800"/>
            <a:ext cx="762000" cy="459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R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E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L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V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A’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371600" y="1371600"/>
            <a:ext cx="7086600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200" b="1" dirty="0">
                <a:latin typeface="Comic Sans MS" panose="030F0702030302020204" pitchFamily="66" charset="0"/>
              </a:rPr>
              <a:t>Se </a:t>
            </a:r>
            <a:r>
              <a:rPr lang="it-IT" altLang="it-IT" sz="3200" b="1" dirty="0" err="1">
                <a:latin typeface="SuperGreek" pitchFamily="2" charset="0"/>
              </a:rPr>
              <a:t>D</a:t>
            </a:r>
            <a:r>
              <a:rPr lang="it-IT" altLang="it-IT" sz="3200" b="1" dirty="0" err="1">
                <a:latin typeface="Comic Sans MS" panose="030F0702030302020204" pitchFamily="66" charset="0"/>
              </a:rPr>
              <a:t>t</a:t>
            </a:r>
            <a:r>
              <a:rPr lang="it-IT" altLang="it-IT" sz="3200" b="1" dirty="0">
                <a:latin typeface="Comic Sans MS" panose="030F0702030302020204" pitchFamily="66" charset="0"/>
              </a:rPr>
              <a:t>° è un intervallo di tempo misurato da H, allora lo stesso intervallo misurato da K è:</a:t>
            </a:r>
          </a:p>
          <a:p>
            <a:pPr>
              <a:spcBef>
                <a:spcPct val="50000"/>
              </a:spcBef>
            </a:pPr>
            <a:endParaRPr lang="it-IT" altLang="it-IT" sz="3200" b="1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it-IT" altLang="it-IT" sz="3200" b="1" dirty="0">
                <a:latin typeface="Comic Sans MS" panose="030F0702030302020204" pitchFamily="66" charset="0"/>
              </a:rPr>
              <a:t>	</a:t>
            </a:r>
            <a:r>
              <a:rPr lang="it-IT" altLang="it-IT" sz="3200" b="1" dirty="0" err="1">
                <a:latin typeface="SuperGreek" pitchFamily="2" charset="0"/>
              </a:rPr>
              <a:t>D</a:t>
            </a:r>
            <a:r>
              <a:rPr lang="it-IT" altLang="it-IT" sz="3200" b="1" dirty="0" err="1">
                <a:latin typeface="Comic Sans MS" panose="030F0702030302020204" pitchFamily="66" charset="0"/>
              </a:rPr>
              <a:t>t</a:t>
            </a:r>
            <a:r>
              <a:rPr lang="it-IT" altLang="it-IT" sz="3200" b="1" dirty="0">
                <a:latin typeface="Comic Sans MS" panose="030F0702030302020204" pitchFamily="66" charset="0"/>
              </a:rPr>
              <a:t> = </a:t>
            </a:r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3429000" y="50292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 altLang="it-IT"/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3276600" y="3581400"/>
            <a:ext cx="3657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200" b="1">
                <a:latin typeface="Comic Sans MS" panose="030F0702030302020204" pitchFamily="66" charset="0"/>
              </a:rPr>
              <a:t>    </a:t>
            </a:r>
            <a:r>
              <a:rPr lang="it-IT" altLang="it-IT" sz="3200" b="1">
                <a:latin typeface="SuperGreek" pitchFamily="2" charset="0"/>
              </a:rPr>
              <a:t>D</a:t>
            </a:r>
            <a:r>
              <a:rPr lang="it-IT" altLang="it-IT" sz="3200" b="1">
                <a:latin typeface="Comic Sans MS" panose="030F0702030302020204" pitchFamily="66" charset="0"/>
              </a:rPr>
              <a:t>t°</a:t>
            </a:r>
          </a:p>
          <a:p>
            <a:pPr>
              <a:spcBef>
                <a:spcPct val="50000"/>
              </a:spcBef>
            </a:pPr>
            <a:r>
              <a:rPr lang="it-IT" altLang="it-IT" sz="3200" b="1">
                <a:latin typeface="Comic Sans MS" panose="030F0702030302020204" pitchFamily="66" charset="0"/>
              </a:rPr>
              <a:t> 1 - </a:t>
            </a:r>
          </a:p>
        </p:txBody>
      </p:sp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4343400" y="4267200"/>
            <a:ext cx="12192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it-IT" altLang="it-IT" sz="3200" b="1" dirty="0" smtClean="0">
                <a:latin typeface="Comic Sans MS" panose="030F0702030302020204" pitchFamily="66" charset="0"/>
              </a:rPr>
              <a:t>2</a:t>
            </a:r>
            <a:r>
              <a:rPr lang="it-IT" altLang="it-IT" sz="3200" b="1" dirty="0" smtClean="0">
                <a:latin typeface="SuperGreek" pitchFamily="2" charset="0"/>
              </a:rPr>
              <a:t>Fo</a:t>
            </a:r>
            <a:endParaRPr lang="it-IT" altLang="it-IT" sz="3200" b="1" dirty="0">
              <a:latin typeface="SuperGreek" pitchFamily="2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it-IT" altLang="it-IT" sz="3200" b="1" dirty="0" smtClean="0">
                <a:latin typeface="Comic Sans MS" panose="030F0702030302020204" pitchFamily="66" charset="0"/>
              </a:rPr>
              <a:t> c</a:t>
            </a:r>
            <a:r>
              <a:rPr lang="it-IT" altLang="it-IT" sz="3200" b="1" baseline="30000" dirty="0" smtClean="0">
                <a:latin typeface="Comic Sans MS" panose="030F0702030302020204" pitchFamily="66" charset="0"/>
              </a:rPr>
              <a:t>2</a:t>
            </a:r>
            <a:endParaRPr lang="it-IT" altLang="it-IT" sz="3200" b="1" baseline="30000" dirty="0">
              <a:latin typeface="Comic Sans MS" panose="030F0702030302020204" pitchFamily="66" charset="0"/>
            </a:endParaRPr>
          </a:p>
        </p:txBody>
      </p:sp>
      <p:sp>
        <p:nvSpPr>
          <p:cNvPr id="34840" name="Line 24"/>
          <p:cNvSpPr>
            <a:spLocks noChangeShapeType="1"/>
          </p:cNvSpPr>
          <p:nvPr/>
        </p:nvSpPr>
        <p:spPr bwMode="auto">
          <a:xfrm>
            <a:off x="3276600" y="4114800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4841" name="Line 25"/>
          <p:cNvSpPr>
            <a:spLocks noChangeShapeType="1"/>
          </p:cNvSpPr>
          <p:nvPr/>
        </p:nvSpPr>
        <p:spPr bwMode="auto">
          <a:xfrm>
            <a:off x="3505200" y="41910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4842" name="Line 26"/>
          <p:cNvSpPr>
            <a:spLocks noChangeShapeType="1"/>
          </p:cNvSpPr>
          <p:nvPr/>
        </p:nvSpPr>
        <p:spPr bwMode="auto">
          <a:xfrm flipH="1">
            <a:off x="3352800" y="4191000"/>
            <a:ext cx="152400" cy="91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 flipH="1" flipV="1">
            <a:off x="3276600" y="4495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4844" name="Line 28"/>
          <p:cNvSpPr>
            <a:spLocks noChangeShapeType="1"/>
          </p:cNvSpPr>
          <p:nvPr/>
        </p:nvSpPr>
        <p:spPr bwMode="auto">
          <a:xfrm>
            <a:off x="4343400" y="4648199"/>
            <a:ext cx="914400" cy="1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60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Tempo e gravitazione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304800"/>
            <a:ext cx="762000" cy="459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R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E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L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V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A’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371600" y="1371600"/>
            <a:ext cx="723284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200" b="1" dirty="0">
                <a:latin typeface="Comic Sans MS" panose="030F0702030302020204" pitchFamily="66" charset="0"/>
              </a:rPr>
              <a:t>Il tempo scorre </a:t>
            </a:r>
            <a:r>
              <a:rPr lang="it-IT" altLang="it-IT" sz="3200" b="1" dirty="0">
                <a:solidFill>
                  <a:srgbClr val="CB3156"/>
                </a:solidFill>
                <a:latin typeface="Comic Sans MS" panose="030F0702030302020204" pitchFamily="66" charset="0"/>
              </a:rPr>
              <a:t>più lentamente</a:t>
            </a:r>
            <a:r>
              <a:rPr lang="it-IT" altLang="it-IT" sz="3200" b="1" dirty="0">
                <a:latin typeface="Comic Sans MS" panose="030F0702030302020204" pitchFamily="66" charset="0"/>
              </a:rPr>
              <a:t> in presenza di gravitazione rispetto a un sistema inerziale</a:t>
            </a:r>
          </a:p>
          <a:p>
            <a:pPr>
              <a:spcBef>
                <a:spcPct val="50000"/>
              </a:spcBef>
            </a:pPr>
            <a:r>
              <a:rPr lang="it-IT" altLang="it-IT" sz="3200" b="1" dirty="0">
                <a:latin typeface="Comic Sans MS" panose="030F0702030302020204" pitchFamily="66" charset="0"/>
              </a:rPr>
              <a:t>E’ un effetto </a:t>
            </a:r>
            <a:r>
              <a:rPr lang="it-IT" altLang="it-IT" sz="3200" b="1" dirty="0">
                <a:solidFill>
                  <a:srgbClr val="CB3156"/>
                </a:solidFill>
                <a:latin typeface="Comic Sans MS" panose="030F0702030302020204" pitchFamily="66" charset="0"/>
              </a:rPr>
              <a:t>reale</a:t>
            </a:r>
            <a:r>
              <a:rPr lang="it-IT" altLang="it-IT" sz="3200" b="1" dirty="0">
                <a:latin typeface="Comic Sans MS" panose="030F0702030302020204" pitchFamily="66" charset="0"/>
              </a:rPr>
              <a:t>, non dipende dal punto di vista come in relatività </a:t>
            </a:r>
            <a:r>
              <a:rPr lang="it-IT" altLang="it-IT" sz="3200" b="1" dirty="0" smtClean="0">
                <a:latin typeface="Comic Sans MS" panose="030F0702030302020204" pitchFamily="66" charset="0"/>
              </a:rPr>
              <a:t>ristretta</a:t>
            </a:r>
          </a:p>
          <a:p>
            <a:pPr>
              <a:spcBef>
                <a:spcPct val="50000"/>
              </a:spcBef>
            </a:pPr>
            <a:r>
              <a:rPr lang="it-IT" altLang="it-IT" sz="3200" b="1" dirty="0" smtClean="0">
                <a:latin typeface="Comic Sans MS" panose="030F0702030302020204" pitchFamily="66" charset="0"/>
              </a:rPr>
              <a:t>Più ci si avvicina al centro di massa e più il tempo scorre lentamente</a:t>
            </a:r>
            <a:endParaRPr lang="it-IT" altLang="it-IT" sz="32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60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Il red shift gravitazionale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0" y="304800"/>
            <a:ext cx="762000" cy="459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R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E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L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V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A’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110680" y="1196752"/>
            <a:ext cx="803332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200" b="1" dirty="0">
                <a:latin typeface="Comic Sans MS" panose="030F0702030302020204" pitchFamily="66" charset="0"/>
              </a:rPr>
              <a:t>La gravità dilata il periodo di un’onda, quindi ne </a:t>
            </a:r>
            <a:r>
              <a:rPr lang="it-IT" altLang="it-IT" sz="3200" b="1" dirty="0">
                <a:solidFill>
                  <a:srgbClr val="CB3156"/>
                </a:solidFill>
                <a:latin typeface="Comic Sans MS" panose="030F0702030302020204" pitchFamily="66" charset="0"/>
              </a:rPr>
              <a:t>riduce la frequenza</a:t>
            </a:r>
          </a:p>
          <a:p>
            <a:pPr>
              <a:spcBef>
                <a:spcPct val="50000"/>
              </a:spcBef>
            </a:pPr>
            <a:r>
              <a:rPr lang="it-IT" altLang="it-IT" sz="3200" b="1" dirty="0">
                <a:latin typeface="Comic Sans MS" panose="030F0702030302020204" pitchFamily="66" charset="0"/>
              </a:rPr>
              <a:t>Spostamento verso il rosso di righe spettrale emesse da sorgenti sottoposte a forti campi </a:t>
            </a:r>
            <a:r>
              <a:rPr lang="it-IT" altLang="it-IT" sz="3200" b="1" dirty="0" smtClean="0">
                <a:latin typeface="Comic Sans MS" panose="030F0702030302020204" pitchFamily="66" charset="0"/>
              </a:rPr>
              <a:t>gravitazionali (</a:t>
            </a:r>
            <a:r>
              <a:rPr lang="it-IT" altLang="it-IT" sz="3200" b="1" dirty="0" err="1" smtClean="0">
                <a:latin typeface="Comic Sans MS" panose="030F0702030302020204" pitchFamily="66" charset="0"/>
              </a:rPr>
              <a:t>Red-Shift</a:t>
            </a:r>
            <a:r>
              <a:rPr lang="it-IT" altLang="it-IT" sz="3200" b="1" dirty="0" smtClean="0">
                <a:latin typeface="Comic Sans MS" panose="030F0702030302020204" pitchFamily="66" charset="0"/>
              </a:rPr>
              <a:t> gravitazionale z)</a:t>
            </a:r>
            <a:endParaRPr lang="it-IT" altLang="it-IT" sz="3200" b="1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it-IT" altLang="it-IT" sz="3200" b="1" dirty="0">
                <a:latin typeface="Comic Sans MS" panose="030F0702030302020204" pitchFamily="66" charset="0"/>
              </a:rPr>
              <a:t>Verificato </a:t>
            </a:r>
            <a:r>
              <a:rPr lang="it-IT" altLang="it-IT" sz="3200" b="1" dirty="0" smtClean="0">
                <a:latin typeface="Comic Sans MS" panose="030F0702030302020204" pitchFamily="66" charset="0"/>
              </a:rPr>
              <a:t>sperimentalmente</a:t>
            </a:r>
          </a:p>
          <a:p>
            <a:pPr>
              <a:spcBef>
                <a:spcPct val="50000"/>
              </a:spcBef>
            </a:pPr>
            <a:r>
              <a:rPr lang="it-IT" altLang="it-IT" sz="3200" b="1" dirty="0" err="1" smtClean="0">
                <a:latin typeface="Comic Sans MS" panose="030F0702030302020204" pitchFamily="66" charset="0"/>
              </a:rPr>
              <a:t>Cosmologicamente</a:t>
            </a:r>
            <a:r>
              <a:rPr lang="it-IT" altLang="it-IT" sz="3200" b="1" dirty="0" smtClean="0">
                <a:latin typeface="Comic Sans MS" panose="030F0702030302020204" pitchFamily="66" charset="0"/>
              </a:rPr>
              <a:t> può giustificare l’osservazione di oggetti con z&gt;1</a:t>
            </a:r>
            <a:endParaRPr lang="it-IT" altLang="it-IT" sz="32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60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Contrazione degli spazi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0" y="304800"/>
            <a:ext cx="762000" cy="459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R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E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L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V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A’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295400" y="1371600"/>
            <a:ext cx="3276600" cy="472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200" b="1">
                <a:latin typeface="Comic Sans MS" panose="030F0702030302020204" pitchFamily="66" charset="0"/>
              </a:rPr>
              <a:t>K applica  ad H la contrazione relativistica degli spazi nella direzione del moto</a:t>
            </a:r>
          </a:p>
          <a:p>
            <a:pPr>
              <a:spcBef>
                <a:spcPct val="50000"/>
              </a:spcBef>
            </a:pPr>
            <a:r>
              <a:rPr lang="it-IT" altLang="it-IT" sz="3200" b="1">
                <a:latin typeface="Comic Sans MS" panose="030F0702030302020204" pitchFamily="66" charset="0"/>
              </a:rPr>
              <a:t>La contrazione aumenta con la velocità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5867400" y="2057400"/>
            <a:ext cx="2133600" cy="3276600"/>
          </a:xfrm>
          <a:prstGeom prst="rect">
            <a:avLst/>
          </a:prstGeom>
          <a:solidFill>
            <a:srgbClr val="B1C3B4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B1C3B4"/>
            </a:extrusionClr>
            <a:contourClr>
              <a:srgbClr val="B1C3B4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it-IT"/>
          </a:p>
        </p:txBody>
      </p:sp>
      <p:pic>
        <p:nvPicPr>
          <p:cNvPr id="37895" name="Picture 7" descr="IOFEL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24200"/>
            <a:ext cx="1981200" cy="185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 descr="IOVIT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257800"/>
            <a:ext cx="80962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6096000" y="3124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b="1"/>
              <a:t>K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5257800" y="5715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b="1"/>
              <a:t>H</a:t>
            </a:r>
          </a:p>
        </p:txBody>
      </p:sp>
      <p:sp>
        <p:nvSpPr>
          <p:cNvPr id="37899" name="AutoShape 11"/>
          <p:cNvSpPr>
            <a:spLocks noChangeArrowheads="1"/>
          </p:cNvSpPr>
          <p:nvPr/>
        </p:nvSpPr>
        <p:spPr bwMode="auto">
          <a:xfrm>
            <a:off x="5105400" y="4572000"/>
            <a:ext cx="152400" cy="762000"/>
          </a:xfrm>
          <a:prstGeom prst="upArrow">
            <a:avLst>
              <a:gd name="adj1" fmla="val 50000"/>
              <a:gd name="adj2" fmla="val 1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60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Contrazione degli spazi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304800"/>
            <a:ext cx="762000" cy="459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R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E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L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V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A’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295400" y="1371600"/>
            <a:ext cx="32766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200" b="1">
                <a:latin typeface="Comic Sans MS" panose="030F0702030302020204" pitchFamily="66" charset="0"/>
              </a:rPr>
              <a:t>Un triangolo di H è visto deformato in quella direzione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5867400" y="2057400"/>
            <a:ext cx="2133600" cy="3276600"/>
          </a:xfrm>
          <a:prstGeom prst="rect">
            <a:avLst/>
          </a:prstGeom>
          <a:solidFill>
            <a:srgbClr val="B1C3B4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B1C3B4"/>
            </a:extrusionClr>
            <a:contourClr>
              <a:srgbClr val="B1C3B4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it-IT"/>
          </a:p>
        </p:txBody>
      </p:sp>
      <p:pic>
        <p:nvPicPr>
          <p:cNvPr id="38918" name="Picture 6" descr="IOFEL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24200"/>
            <a:ext cx="1981200" cy="185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9" name="Picture 7" descr="IOVIT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257800"/>
            <a:ext cx="80962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6096000" y="3124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b="1"/>
              <a:t>K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5257800" y="5715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b="1"/>
              <a:t>H</a:t>
            </a:r>
          </a:p>
        </p:txBody>
      </p:sp>
      <p:sp>
        <p:nvSpPr>
          <p:cNvPr id="38922" name="AutoShape 10"/>
          <p:cNvSpPr>
            <a:spLocks noChangeArrowheads="1"/>
          </p:cNvSpPr>
          <p:nvPr/>
        </p:nvSpPr>
        <p:spPr bwMode="auto">
          <a:xfrm>
            <a:off x="5105400" y="4572000"/>
            <a:ext cx="152400" cy="762000"/>
          </a:xfrm>
          <a:prstGeom prst="upArrow">
            <a:avLst>
              <a:gd name="adj1" fmla="val 50000"/>
              <a:gd name="adj2" fmla="val 1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 flipV="1">
            <a:off x="2743200" y="5105400"/>
            <a:ext cx="1676400" cy="11430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 flipV="1">
            <a:off x="4419600" y="38862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38926" name="Arc 14"/>
          <p:cNvSpPr>
            <a:spLocks/>
          </p:cNvSpPr>
          <p:nvPr/>
        </p:nvSpPr>
        <p:spPr bwMode="auto">
          <a:xfrm flipH="1">
            <a:off x="2743200" y="3886200"/>
            <a:ext cx="1676400" cy="2362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584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3" y="0"/>
                  <a:pt x="21591" y="9660"/>
                  <a:pt x="21599" y="21584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3" y="0"/>
                  <a:pt x="21591" y="9660"/>
                  <a:pt x="21599" y="21584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295400" y="1600200"/>
            <a:ext cx="745306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4800" dirty="0" smtClean="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Spazio, Tempo, Materia, Energia </a:t>
            </a:r>
          </a:p>
          <a:p>
            <a:pPr algn="ctr">
              <a:spcBef>
                <a:spcPct val="50000"/>
              </a:spcBef>
            </a:pPr>
            <a:r>
              <a:rPr lang="it-IT" altLang="it-IT" sz="4800" dirty="0" smtClean="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_________________</a:t>
            </a:r>
            <a:endParaRPr lang="it-IT" altLang="it-IT" sz="4800" dirty="0">
              <a:solidFill>
                <a:schemeClr val="accent1"/>
              </a:solidFill>
              <a:latin typeface="Gill Sans Ultra Bold Condensed" panose="020B0A06020104020203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it-IT" altLang="it-IT" sz="4800" dirty="0" smtClean="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Sono tutti strettamente legati tra loro</a:t>
            </a:r>
            <a:endParaRPr lang="it-IT" altLang="it-IT" sz="4800" dirty="0">
              <a:solidFill>
                <a:schemeClr val="accent1"/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304800"/>
            <a:ext cx="762000" cy="459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R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E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L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V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A’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60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Spazio e gravitazione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0" y="304800"/>
            <a:ext cx="762000" cy="459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R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E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L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V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A’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295400" y="1371600"/>
            <a:ext cx="72390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200" b="1">
                <a:latin typeface="Comic Sans MS" panose="030F0702030302020204" pitchFamily="66" charset="0"/>
              </a:rPr>
              <a:t>Al triangolo così deformato non è più possibile applicare il teorema di Pitagora</a:t>
            </a:r>
          </a:p>
          <a:p>
            <a:pPr>
              <a:spcBef>
                <a:spcPct val="50000"/>
              </a:spcBef>
            </a:pPr>
            <a:r>
              <a:rPr lang="it-IT" altLang="it-IT" sz="3200" b="1">
                <a:solidFill>
                  <a:srgbClr val="CB3156"/>
                </a:solidFill>
                <a:latin typeface="Comic Sans MS" panose="030F0702030302020204" pitchFamily="66" charset="0"/>
              </a:rPr>
              <a:t>La geometria, in presenza di gravitazione, non è più euclidea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60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La curvatura dello spazio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0" y="304800"/>
            <a:ext cx="762000" cy="459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R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E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L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V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A’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295400" y="1371600"/>
            <a:ext cx="72390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200" b="1" dirty="0">
                <a:latin typeface="Comic Sans MS" panose="030F0702030302020204" pitchFamily="66" charset="0"/>
              </a:rPr>
              <a:t>Il campo gravitazionale induce una </a:t>
            </a:r>
            <a:r>
              <a:rPr lang="it-IT" altLang="it-IT" sz="3200" b="1" dirty="0">
                <a:solidFill>
                  <a:srgbClr val="CB3156"/>
                </a:solidFill>
                <a:latin typeface="Comic Sans MS" panose="030F0702030302020204" pitchFamily="66" charset="0"/>
              </a:rPr>
              <a:t>curvatura nello spazio</a:t>
            </a:r>
            <a:r>
              <a:rPr lang="it-IT" altLang="it-IT" sz="3200" b="1" dirty="0">
                <a:latin typeface="Comic Sans MS" panose="030F0702030302020204" pitchFamily="66" charset="0"/>
              </a:rPr>
              <a:t>, legata all’intensità del </a:t>
            </a:r>
            <a:r>
              <a:rPr lang="it-IT" altLang="it-IT" sz="3200" b="1" dirty="0" smtClean="0">
                <a:latin typeface="Comic Sans MS" panose="030F0702030302020204" pitchFamily="66" charset="0"/>
              </a:rPr>
              <a:t>campo</a:t>
            </a:r>
          </a:p>
          <a:p>
            <a:pPr>
              <a:spcBef>
                <a:spcPct val="50000"/>
              </a:spcBef>
            </a:pPr>
            <a:r>
              <a:rPr lang="it-IT" altLang="it-IT" sz="3200" b="1" dirty="0" smtClean="0">
                <a:latin typeface="Comic Sans MS" panose="030F0702030302020204" pitchFamily="66" charset="0"/>
              </a:rPr>
              <a:t>Maggiore è il campo gravitazionale e maggiore è la curvatura.</a:t>
            </a:r>
            <a:endParaRPr lang="it-IT" altLang="it-IT" sz="3200" b="1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it-IT" altLang="it-IT" sz="3200" b="1" dirty="0">
                <a:latin typeface="Comic Sans MS" panose="030F0702030302020204" pitchFamily="66" charset="0"/>
              </a:rPr>
              <a:t>La curvatura può essere tanto positiva quanto negativa</a:t>
            </a:r>
          </a:p>
          <a:p>
            <a:pPr>
              <a:spcBef>
                <a:spcPct val="50000"/>
              </a:spcBef>
            </a:pPr>
            <a:r>
              <a:rPr lang="it-IT" altLang="it-IT" sz="3200" b="1" dirty="0">
                <a:latin typeface="Comic Sans MS" panose="030F0702030302020204" pitchFamily="66" charset="0"/>
              </a:rPr>
              <a:t>Curvatura nulla = assenza di gravitazione (sistema inerziale)</a:t>
            </a:r>
            <a:endParaRPr lang="it-IT" altLang="it-IT" sz="3200" b="1" dirty="0">
              <a:solidFill>
                <a:srgbClr val="CB3156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60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Curvatura e gravitazione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304800"/>
            <a:ext cx="762000" cy="459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R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E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L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V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A’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295400" y="1371600"/>
            <a:ext cx="723900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200" b="1" dirty="0">
                <a:latin typeface="Comic Sans MS" panose="030F0702030302020204" pitchFamily="66" charset="0"/>
              </a:rPr>
              <a:t>Secondo Einstein, la gravità non è una forza diretta tra </a:t>
            </a:r>
            <a:r>
              <a:rPr lang="it-IT" altLang="it-IT" sz="3200" b="1" dirty="0" smtClean="0">
                <a:latin typeface="Comic Sans MS" panose="030F0702030302020204" pitchFamily="66" charset="0"/>
              </a:rPr>
              <a:t>corpi, ma un effetto geometrico (distorsione dello Spazio-Tempo)</a:t>
            </a:r>
            <a:endParaRPr lang="it-IT" altLang="it-IT" sz="3200" b="1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it-IT" altLang="it-IT" sz="3200" b="1" dirty="0">
                <a:latin typeface="Comic Sans MS" panose="030F0702030302020204" pitchFamily="66" charset="0"/>
              </a:rPr>
              <a:t>Il campo gravitazionale </a:t>
            </a:r>
            <a:r>
              <a:rPr lang="it-IT" altLang="it-IT" sz="3200" b="1" dirty="0">
                <a:solidFill>
                  <a:srgbClr val="CB3156"/>
                </a:solidFill>
                <a:latin typeface="Comic Sans MS" panose="030F0702030302020204" pitchFamily="66" charset="0"/>
              </a:rPr>
              <a:t>curva lo spazio</a:t>
            </a:r>
            <a:r>
              <a:rPr lang="it-IT" altLang="it-IT" sz="3200" b="1" dirty="0">
                <a:latin typeface="Comic Sans MS" panose="030F0702030302020204" pitchFamily="66" charset="0"/>
              </a:rPr>
              <a:t>, la curvatura dello spazio determina il </a:t>
            </a:r>
            <a:r>
              <a:rPr lang="it-IT" altLang="it-IT" sz="3200" b="1" dirty="0">
                <a:solidFill>
                  <a:srgbClr val="CB3156"/>
                </a:solidFill>
                <a:latin typeface="Comic Sans MS" panose="030F0702030302020204" pitchFamily="66" charset="0"/>
              </a:rPr>
              <a:t>moto dei corpi</a:t>
            </a:r>
            <a:r>
              <a:rPr lang="it-IT" altLang="it-IT" sz="3200" b="1" dirty="0">
                <a:latin typeface="Comic Sans MS" panose="030F0702030302020204" pitchFamily="66" charset="0"/>
              </a:rPr>
              <a:t> </a:t>
            </a:r>
            <a:r>
              <a:rPr lang="it-IT" altLang="it-IT" sz="3200" b="1" dirty="0" smtClean="0">
                <a:latin typeface="Comic Sans MS" panose="030F0702030302020204" pitchFamily="66" charset="0"/>
              </a:rPr>
              <a:t>e le loro traiettorie in </a:t>
            </a:r>
            <a:r>
              <a:rPr lang="it-IT" altLang="it-IT" sz="3200" b="1" dirty="0">
                <a:latin typeface="Comic Sans MS" panose="030F0702030302020204" pitchFamily="66" charset="0"/>
              </a:rPr>
              <a:t>presenza di gravità</a:t>
            </a:r>
            <a:endParaRPr lang="it-IT" altLang="it-IT" sz="3200" b="1" dirty="0">
              <a:solidFill>
                <a:srgbClr val="CB3156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60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Curvatura e gravitazione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0" y="304800"/>
            <a:ext cx="762000" cy="459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R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E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L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V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A’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333500" y="1268760"/>
            <a:ext cx="72390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200" b="1" dirty="0">
                <a:latin typeface="Comic Sans MS" panose="030F0702030302020204" pitchFamily="66" charset="0"/>
              </a:rPr>
              <a:t>Il campo gravitazionale del </a:t>
            </a:r>
            <a:r>
              <a:rPr lang="it-IT" altLang="it-IT" sz="3200" b="1" dirty="0" smtClean="0">
                <a:latin typeface="Comic Sans MS" panose="030F0702030302020204" pitchFamily="66" charset="0"/>
              </a:rPr>
              <a:t>Sole </a:t>
            </a:r>
            <a:r>
              <a:rPr lang="it-IT" altLang="it-IT" sz="3200" b="1" dirty="0">
                <a:latin typeface="Comic Sans MS" panose="030F0702030302020204" pitchFamily="66" charset="0"/>
              </a:rPr>
              <a:t>curva lo spazio vicino ad esso</a:t>
            </a:r>
          </a:p>
          <a:p>
            <a:pPr>
              <a:spcBef>
                <a:spcPct val="50000"/>
              </a:spcBef>
            </a:pPr>
            <a:r>
              <a:rPr lang="it-IT" altLang="it-IT" sz="3200" b="1" dirty="0">
                <a:latin typeface="Comic Sans MS" panose="030F0702030302020204" pitchFamily="66" charset="0"/>
              </a:rPr>
              <a:t>Un raggio di luce che passa vicino al sole viene deviato a causa di questa curvatura</a:t>
            </a:r>
          </a:p>
          <a:p>
            <a:pPr>
              <a:spcBef>
                <a:spcPct val="50000"/>
              </a:spcBef>
            </a:pPr>
            <a:r>
              <a:rPr lang="it-IT" altLang="it-IT" sz="3200" b="1" dirty="0">
                <a:latin typeface="Comic Sans MS" panose="030F0702030302020204" pitchFamily="66" charset="0"/>
              </a:rPr>
              <a:t>Provato sperimentalmente durante le </a:t>
            </a:r>
            <a:r>
              <a:rPr lang="it-IT" altLang="it-IT" sz="3200" b="1" dirty="0" smtClean="0">
                <a:latin typeface="Comic Sans MS" panose="030F0702030302020204" pitchFamily="66" charset="0"/>
              </a:rPr>
              <a:t>eclissi:</a:t>
            </a:r>
          </a:p>
          <a:p>
            <a:pPr>
              <a:spcBef>
                <a:spcPct val="50000"/>
              </a:spcBef>
            </a:pPr>
            <a:r>
              <a:rPr lang="it-IT" altLang="it-IT" sz="3200" b="1" dirty="0" smtClean="0">
                <a:solidFill>
                  <a:srgbClr val="CB3156"/>
                </a:solidFill>
                <a:latin typeface="Comic Sans MS" panose="030F0702030302020204" pitchFamily="66" charset="0"/>
              </a:rPr>
              <a:t>Cambiamento apparente delle posizioni delle stelle vicine al Sole</a:t>
            </a:r>
            <a:endParaRPr lang="it-IT" altLang="it-IT" sz="3200" b="1" dirty="0">
              <a:solidFill>
                <a:srgbClr val="CB3156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60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Curvatura e gravitazione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0" y="304800"/>
            <a:ext cx="762000" cy="459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R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E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L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V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A’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547664" y="313927"/>
            <a:ext cx="7239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 altLang="it-IT" sz="3200" b="1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it-IT" altLang="it-IT" sz="3200" b="1" dirty="0">
              <a:latin typeface="Comic Sans MS" panose="030F0702030302020204" pitchFamily="66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196752"/>
            <a:ext cx="504056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327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60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Curvatura e gravitazione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0" y="304800"/>
            <a:ext cx="762000" cy="459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R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E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L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V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A’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295400" y="1371600"/>
            <a:ext cx="72390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200" b="1" dirty="0">
                <a:latin typeface="Comic Sans MS" panose="030F0702030302020204" pitchFamily="66" charset="0"/>
              </a:rPr>
              <a:t>Le </a:t>
            </a:r>
            <a:r>
              <a:rPr lang="it-IT" altLang="it-IT" sz="3200" b="1" dirty="0">
                <a:solidFill>
                  <a:srgbClr val="CB3156"/>
                </a:solidFill>
                <a:latin typeface="Comic Sans MS" panose="030F0702030302020204" pitchFamily="66" charset="0"/>
              </a:rPr>
              <a:t>equazioni di Einstein</a:t>
            </a:r>
            <a:r>
              <a:rPr lang="it-IT" altLang="it-IT" sz="3200" b="1" dirty="0">
                <a:latin typeface="Comic Sans MS" panose="030F0702030302020204" pitchFamily="66" charset="0"/>
              </a:rPr>
              <a:t> legano la curvatura dello spazio-tempo alla densità di energia e quantità di moto in ogni punto dello spazio</a:t>
            </a:r>
          </a:p>
          <a:p>
            <a:pPr>
              <a:spcBef>
                <a:spcPct val="50000"/>
              </a:spcBef>
            </a:pPr>
            <a:endParaRPr lang="it-IT" altLang="it-IT" sz="3200" b="1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it-IT" altLang="it-IT" sz="3200" b="1" dirty="0">
                <a:latin typeface="Comic Sans MS" panose="030F0702030302020204" pitchFamily="66" charset="0"/>
              </a:rPr>
              <a:t>	</a:t>
            </a:r>
            <a:r>
              <a:rPr lang="it-IT" altLang="it-IT" sz="3200" b="1" dirty="0" err="1">
                <a:latin typeface="Comic Sans MS" panose="030F0702030302020204" pitchFamily="66" charset="0"/>
              </a:rPr>
              <a:t>R</a:t>
            </a:r>
            <a:r>
              <a:rPr lang="it-IT" altLang="it-IT" sz="3200" b="1" baseline="-25000" dirty="0" err="1">
                <a:latin typeface="Symbol" panose="05050102010706020507" pitchFamily="18" charset="2"/>
              </a:rPr>
              <a:t>mn</a:t>
            </a:r>
            <a:r>
              <a:rPr lang="it-IT" altLang="it-IT" sz="3200" b="1" dirty="0">
                <a:latin typeface="Comic Sans MS" panose="030F0702030302020204" pitchFamily="66" charset="0"/>
              </a:rPr>
              <a:t> -  </a:t>
            </a:r>
            <a:r>
              <a:rPr lang="it-IT" altLang="it-IT" sz="3200" b="1" dirty="0" err="1">
                <a:latin typeface="Comic Sans MS" panose="030F0702030302020204" pitchFamily="66" charset="0"/>
              </a:rPr>
              <a:t>g</a:t>
            </a:r>
            <a:r>
              <a:rPr lang="it-IT" altLang="it-IT" sz="3200" b="1" baseline="-25000" dirty="0" err="1">
                <a:latin typeface="Symbol" panose="05050102010706020507" pitchFamily="18" charset="2"/>
              </a:rPr>
              <a:t>mn</a:t>
            </a:r>
            <a:r>
              <a:rPr lang="it-IT" altLang="it-IT" sz="3200" b="1" dirty="0">
                <a:latin typeface="Comic Sans MS" panose="030F0702030302020204" pitchFamily="66" charset="0"/>
              </a:rPr>
              <a:t> R = -</a:t>
            </a:r>
            <a:r>
              <a:rPr lang="it-IT" altLang="it-IT" sz="3200" b="1" dirty="0" smtClean="0">
                <a:latin typeface="Comic Sans MS" panose="030F0702030302020204" pitchFamily="66" charset="0"/>
              </a:rPr>
              <a:t>8 </a:t>
            </a:r>
            <a:r>
              <a:rPr lang="it-IT" altLang="it-IT" sz="3200" b="1" dirty="0" smtClean="0">
                <a:latin typeface="Symbol" panose="05050102010706020507" pitchFamily="18" charset="2"/>
              </a:rPr>
              <a:t>p</a:t>
            </a:r>
            <a:r>
              <a:rPr lang="it-IT" altLang="it-IT" sz="3200" b="1" dirty="0" smtClean="0">
                <a:latin typeface="Comic Sans MS" panose="030F0702030302020204" pitchFamily="66" charset="0"/>
              </a:rPr>
              <a:t> G </a:t>
            </a:r>
            <a:r>
              <a:rPr lang="it-IT" altLang="it-IT" sz="3200" b="1" dirty="0" err="1" smtClean="0">
                <a:latin typeface="Comic Sans MS" panose="030F0702030302020204" pitchFamily="66" charset="0"/>
              </a:rPr>
              <a:t>T</a:t>
            </a:r>
            <a:r>
              <a:rPr lang="it-IT" altLang="it-IT" sz="3200" b="1" baseline="-25000" dirty="0" err="1" smtClean="0">
                <a:latin typeface="Symbol" panose="05050102010706020507" pitchFamily="18" charset="2"/>
              </a:rPr>
              <a:t>mn</a:t>
            </a:r>
            <a:endParaRPr lang="it-IT" altLang="it-IT" sz="3200" b="1" baseline="-25000" dirty="0" smtClean="0">
              <a:latin typeface="Symbol" panose="05050102010706020507" pitchFamily="18" charset="2"/>
            </a:endParaRPr>
          </a:p>
          <a:p>
            <a:pPr>
              <a:spcBef>
                <a:spcPct val="50000"/>
              </a:spcBef>
            </a:pPr>
            <a:endParaRPr lang="it-IT" altLang="it-IT" sz="3200" b="1" baseline="-25000" dirty="0">
              <a:latin typeface="Symbol" panose="05050102010706020507" pitchFamily="18" charset="2"/>
            </a:endParaRPr>
          </a:p>
          <a:p>
            <a:pPr>
              <a:spcBef>
                <a:spcPct val="50000"/>
              </a:spcBef>
            </a:pPr>
            <a:endParaRPr lang="it-IT" altLang="it-IT" sz="3200" b="1" baseline="-25000" dirty="0">
              <a:latin typeface="Symbol" panose="05050102010706020507" pitchFamily="18" charset="2"/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276600" y="4343400"/>
            <a:ext cx="762000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it-IT" altLang="it-IT" b="1" u="sng"/>
              <a:t>1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it-IT" altLang="it-IT" b="1"/>
              <a:t>2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60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Curvatura e gravitazione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0" y="304800"/>
            <a:ext cx="762000" cy="459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R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E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L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V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A’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239890" y="1161415"/>
            <a:ext cx="7239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200" b="1" dirty="0" smtClean="0">
                <a:latin typeface="Comic Sans MS" panose="030F0702030302020204" pitchFamily="66" charset="0"/>
              </a:rPr>
              <a:t>       La </a:t>
            </a:r>
            <a:r>
              <a:rPr lang="it-IT" altLang="it-IT" sz="3200" b="1" dirty="0" smtClean="0">
                <a:solidFill>
                  <a:srgbClr val="CB3156"/>
                </a:solidFill>
                <a:latin typeface="Comic Sans MS" panose="030F0702030302020204" pitchFamily="66" charset="0"/>
              </a:rPr>
              <a:t>equazione </a:t>
            </a:r>
            <a:r>
              <a:rPr lang="it-IT" altLang="it-IT" sz="3200" b="1" dirty="0">
                <a:solidFill>
                  <a:srgbClr val="CB3156"/>
                </a:solidFill>
                <a:latin typeface="Comic Sans MS" panose="030F0702030302020204" pitchFamily="66" charset="0"/>
              </a:rPr>
              <a:t>di </a:t>
            </a:r>
            <a:r>
              <a:rPr lang="it-IT" altLang="it-IT" sz="3200" b="1" dirty="0" smtClean="0">
                <a:solidFill>
                  <a:srgbClr val="CB3156"/>
                </a:solidFill>
                <a:latin typeface="Comic Sans MS" panose="030F0702030302020204" pitchFamily="66" charset="0"/>
              </a:rPr>
              <a:t>Einstein</a:t>
            </a:r>
            <a:endParaRPr lang="it-IT" altLang="it-IT" sz="3200" b="1" baseline="-25000" dirty="0">
              <a:latin typeface="Symbol" panose="05050102010706020507" pitchFamily="18" charset="2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746190"/>
            <a:ext cx="652872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0834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600" dirty="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C</a:t>
            </a:r>
            <a:r>
              <a:rPr lang="it-IT" altLang="it-IT" sz="3600" dirty="0" smtClean="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urvatura e gravitazione</a:t>
            </a:r>
            <a:endParaRPr lang="it-IT" altLang="it-IT" sz="3600" dirty="0">
              <a:solidFill>
                <a:schemeClr val="accent1"/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0" y="304800"/>
            <a:ext cx="762000" cy="459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R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E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L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V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A’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295400" y="1371600"/>
            <a:ext cx="7239000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200" b="1" dirty="0" smtClean="0">
                <a:latin typeface="Comic Sans MS" panose="030F0702030302020204" pitchFamily="66" charset="0"/>
              </a:rPr>
              <a:t>Maggiore è il campo gravitazionale e maggiore è la curvatura.</a:t>
            </a:r>
          </a:p>
          <a:p>
            <a:pPr>
              <a:spcBef>
                <a:spcPct val="50000"/>
              </a:spcBef>
            </a:pPr>
            <a:r>
              <a:rPr lang="it-IT" altLang="it-IT" sz="3200" b="1" dirty="0" smtClean="0">
                <a:latin typeface="Comic Sans MS" panose="030F0702030302020204" pitchFamily="66" charset="0"/>
              </a:rPr>
              <a:t>Si, ma c’è un limite…</a:t>
            </a:r>
          </a:p>
          <a:p>
            <a:pPr>
              <a:spcBef>
                <a:spcPct val="50000"/>
              </a:spcBef>
            </a:pPr>
            <a:r>
              <a:rPr lang="it-IT" altLang="it-IT" sz="3200" b="1" dirty="0" smtClean="0">
                <a:latin typeface="Comic Sans MS" panose="030F0702030302020204" pitchFamily="66" charset="0"/>
              </a:rPr>
              <a:t>                            tensore      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it-IT" altLang="it-IT" sz="3200" b="1" dirty="0">
                <a:latin typeface="Comic Sans MS" panose="030F0702030302020204" pitchFamily="66" charset="0"/>
              </a:rPr>
              <a:t> </a:t>
            </a:r>
            <a:r>
              <a:rPr lang="it-IT" altLang="it-IT" sz="3200" b="1" dirty="0" smtClean="0">
                <a:latin typeface="Comic Sans MS" panose="030F0702030302020204" pitchFamily="66" charset="0"/>
              </a:rPr>
              <a:t>                           metrico</a:t>
            </a:r>
          </a:p>
          <a:p>
            <a:pPr>
              <a:spcBef>
                <a:spcPct val="50000"/>
              </a:spcBef>
            </a:pPr>
            <a:endParaRPr lang="it-IT" altLang="it-IT" sz="3200" b="1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it-IT" altLang="it-IT" sz="3200" b="1" dirty="0" smtClean="0">
                <a:latin typeface="Comic Sans MS" panose="030F0702030302020204" pitchFamily="66" charset="0"/>
              </a:rPr>
              <a:t>Raggio di </a:t>
            </a:r>
          </a:p>
          <a:p>
            <a:pPr>
              <a:spcBef>
                <a:spcPct val="50000"/>
              </a:spcBef>
            </a:pPr>
            <a:r>
              <a:rPr lang="it-IT" altLang="it-IT" sz="3200" b="1" dirty="0" err="1" smtClean="0">
                <a:latin typeface="Comic Sans MS" panose="030F0702030302020204" pitchFamily="66" charset="0"/>
              </a:rPr>
              <a:t>Schwartzschild</a:t>
            </a:r>
            <a:endParaRPr lang="it-IT" altLang="it-IT" sz="3200" b="1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it-IT" altLang="it-IT" sz="3200" b="1" dirty="0">
                <a:latin typeface="Comic Sans MS" panose="030F0702030302020204" pitchFamily="66" charset="0"/>
              </a:rPr>
              <a:t> </a:t>
            </a:r>
            <a:r>
              <a:rPr lang="it-IT" altLang="it-IT" sz="3200" b="1" dirty="0" smtClean="0">
                <a:latin typeface="Comic Sans MS" panose="030F0702030302020204" pitchFamily="66" charset="0"/>
              </a:rPr>
              <a:t>                            </a:t>
            </a:r>
            <a:endParaRPr lang="it-IT" altLang="it-IT" sz="3200" b="1" dirty="0">
              <a:latin typeface="Comic Sans MS" panose="030F0702030302020204" pitchFamily="66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379077"/>
            <a:ext cx="4471690" cy="152153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0158" y="5085184"/>
            <a:ext cx="4113842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0230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60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Curvatura e gravitazione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0" y="304800"/>
            <a:ext cx="762000" cy="459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R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E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L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V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A’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295400" y="1371600"/>
            <a:ext cx="7239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200" b="1" dirty="0" smtClean="0">
                <a:latin typeface="Comic Sans MS" panose="030F0702030302020204" pitchFamily="66" charset="0"/>
              </a:rPr>
              <a:t>Qualche dato interessante:</a:t>
            </a:r>
            <a:endParaRPr lang="it-IT" altLang="it-IT" sz="3200" b="1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it-IT" altLang="it-IT" sz="3200" b="1" dirty="0">
                <a:latin typeface="Comic Sans MS" panose="030F0702030302020204" pitchFamily="66" charset="0"/>
              </a:rPr>
              <a:t>	</a:t>
            </a:r>
            <a:endParaRPr lang="it-IT" altLang="it-IT" sz="3200" b="1" baseline="-25000" dirty="0">
              <a:latin typeface="Symbol" panose="05050102010706020507" pitchFamily="18" charset="2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988840"/>
            <a:ext cx="6372945" cy="462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7164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60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Curvatura e gravitazione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0" y="304800"/>
            <a:ext cx="762000" cy="459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R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E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L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V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A’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295400" y="1371600"/>
            <a:ext cx="72390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200" b="1" dirty="0">
                <a:latin typeface="Comic Sans MS" panose="030F0702030302020204" pitchFamily="66" charset="0"/>
              </a:rPr>
              <a:t>E’ quindi la materia, attraverso il campo gravitazionale, a determina-re le proprietà geometriche dello spazio e del </a:t>
            </a:r>
            <a:r>
              <a:rPr lang="it-IT" altLang="it-IT" sz="3200" b="1" dirty="0" smtClean="0">
                <a:latin typeface="Comic Sans MS" panose="030F0702030302020204" pitchFamily="66" charset="0"/>
              </a:rPr>
              <a:t>tempo</a:t>
            </a:r>
          </a:p>
          <a:p>
            <a:pPr>
              <a:spcBef>
                <a:spcPct val="50000"/>
              </a:spcBef>
            </a:pPr>
            <a:endParaRPr lang="it-IT" altLang="it-IT" sz="3200" b="1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it-IT" altLang="it-IT" sz="3200" b="1" dirty="0" smtClean="0">
                <a:latin typeface="Comic Sans MS" panose="030F0702030302020204" pitchFamily="66" charset="0"/>
              </a:rPr>
              <a:t>La materia dice allo spazio-tempo come deformarsi e lo spazio-tempo dice alla materia come muoversi…</a:t>
            </a:r>
            <a:endParaRPr lang="it-IT" altLang="it-IT" sz="3200" b="1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it-IT" altLang="it-IT" sz="3200" b="1" dirty="0">
                <a:latin typeface="Comic Sans MS" panose="030F0702030302020204" pitchFamily="66" charset="0"/>
              </a:rPr>
              <a:t>	</a:t>
            </a:r>
            <a:endParaRPr lang="it-IT" altLang="it-IT" sz="3200" b="1" baseline="-25000" dirty="0">
              <a:latin typeface="Symbol" panose="05050102010706020507" pitchFamily="18" charset="2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295400" y="1600200"/>
            <a:ext cx="7453064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4800" dirty="0" smtClean="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Cosa li lega tra loro?</a:t>
            </a:r>
          </a:p>
          <a:p>
            <a:pPr algn="ctr">
              <a:spcBef>
                <a:spcPct val="50000"/>
              </a:spcBef>
            </a:pPr>
            <a:endParaRPr lang="it-IT" altLang="it-IT" sz="4800" dirty="0">
              <a:solidFill>
                <a:schemeClr val="accent1"/>
              </a:solidFill>
              <a:latin typeface="Gill Sans Ultra Bold Condensed" panose="020B0A06020104020203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it-IT" altLang="it-IT" sz="4800" dirty="0" smtClean="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La Teoria della Relatività Generale 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304800"/>
            <a:ext cx="762000" cy="459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R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E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L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V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A’</a:t>
            </a:r>
          </a:p>
        </p:txBody>
      </p:sp>
    </p:spTree>
    <p:extLst>
      <p:ext uri="{BB962C8B-B14F-4D97-AF65-F5344CB8AC3E}">
        <p14:creationId xmlns:p14="http://schemas.microsoft.com/office/powerpoint/2010/main" val="39876810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60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Curvatura e gravitazione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0" y="304800"/>
            <a:ext cx="762000" cy="459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R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E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L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V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A’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294655" y="1340768"/>
            <a:ext cx="781729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200" b="1" dirty="0" smtClean="0">
                <a:latin typeface="Comic Sans MS" panose="030F0702030302020204" pitchFamily="66" charset="0"/>
              </a:rPr>
              <a:t>Maggiore è la massa e maggiore è la curvatura locale dello spazio-tempo</a:t>
            </a:r>
            <a:endParaRPr lang="it-IT" altLang="it-IT" sz="3200" b="1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it-IT" altLang="it-IT" sz="3200" b="1" dirty="0">
                <a:latin typeface="Comic Sans MS" panose="030F0702030302020204" pitchFamily="66" charset="0"/>
              </a:rPr>
              <a:t>	</a:t>
            </a:r>
            <a:endParaRPr lang="it-IT" altLang="it-IT" sz="3200" b="1" baseline="-25000" dirty="0">
              <a:latin typeface="Symbol" panose="05050102010706020507" pitchFamily="18" charset="2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896095"/>
            <a:ext cx="7034920" cy="3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2526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60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Curvatura e gravitazione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0" y="304800"/>
            <a:ext cx="762000" cy="459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R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E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L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V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A’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294655" y="1340768"/>
            <a:ext cx="781729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200" b="1" dirty="0" smtClean="0">
                <a:latin typeface="Comic Sans MS" panose="030F0702030302020204" pitchFamily="66" charset="0"/>
              </a:rPr>
              <a:t>I pianeti intorno al Sole si muovono di moto rettilineo, ma lo spazio-tempo è curvo, quindi devono orbitare…</a:t>
            </a:r>
            <a:endParaRPr lang="it-IT" altLang="it-IT" sz="3200" b="1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it-IT" altLang="it-IT" sz="3200" b="1" dirty="0">
                <a:latin typeface="Comic Sans MS" panose="030F0702030302020204" pitchFamily="66" charset="0"/>
              </a:rPr>
              <a:t>	</a:t>
            </a:r>
            <a:endParaRPr lang="it-IT" altLang="it-IT" sz="3200" b="1" baseline="-25000" dirty="0">
              <a:latin typeface="Symbol" panose="05050102010706020507" pitchFamily="18" charset="2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204" y="3212976"/>
            <a:ext cx="770842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538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60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Curvatura e gravitazione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0" y="304800"/>
            <a:ext cx="762000" cy="459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R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E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L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V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A’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62000" y="1196752"/>
            <a:ext cx="834995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200" b="1" dirty="0" smtClean="0">
                <a:latin typeface="Comic Sans MS" panose="030F0702030302020204" pitchFamily="66" charset="0"/>
              </a:rPr>
              <a:t>Le orbite dei pianeti non sono più chiuse (Kepleriane), ma precedono…</a:t>
            </a:r>
            <a:endParaRPr lang="it-IT" altLang="it-IT" sz="3200" b="1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it-IT" altLang="it-IT" sz="3200" b="1" dirty="0">
                <a:latin typeface="Comic Sans MS" panose="030F0702030302020204" pitchFamily="66" charset="0"/>
              </a:rPr>
              <a:t>	</a:t>
            </a:r>
            <a:endParaRPr lang="it-IT" altLang="it-IT" sz="3200" b="1" baseline="-25000" dirty="0">
              <a:latin typeface="Symbol" panose="05050102010706020507" pitchFamily="18" charset="2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627858"/>
            <a:ext cx="4059799" cy="273630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010" y="2904183"/>
            <a:ext cx="336232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4903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600" dirty="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Spazio, T</a:t>
            </a:r>
            <a:r>
              <a:rPr lang="it-IT" altLang="it-IT" sz="3600" dirty="0" smtClean="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empo, Materia e Energia</a:t>
            </a:r>
            <a:endParaRPr lang="it-IT" altLang="it-IT" sz="3600" dirty="0">
              <a:solidFill>
                <a:schemeClr val="accent1"/>
              </a:solidFill>
              <a:latin typeface="Gill Sans Ultra Bold Condensed" panose="020B0A06020104020203" pitchFamily="34" charset="0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0" y="304800"/>
            <a:ext cx="762000" cy="459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R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E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L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V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A’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295400" y="1371600"/>
            <a:ext cx="7239000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200" b="1" dirty="0">
                <a:latin typeface="Comic Sans MS" panose="030F0702030302020204" pitchFamily="66" charset="0"/>
              </a:rPr>
              <a:t>Lo spazio e il tempo </a:t>
            </a:r>
            <a:r>
              <a:rPr lang="it-IT" altLang="it-IT" sz="3200" b="1" dirty="0">
                <a:solidFill>
                  <a:srgbClr val="CB3156"/>
                </a:solidFill>
                <a:latin typeface="Comic Sans MS" panose="030F0702030302020204" pitchFamily="66" charset="0"/>
              </a:rPr>
              <a:t>non possono esistere senza materia</a:t>
            </a:r>
          </a:p>
          <a:p>
            <a:pPr>
              <a:spcBef>
                <a:spcPct val="50000"/>
              </a:spcBef>
            </a:pPr>
            <a:r>
              <a:rPr lang="it-IT" altLang="it-IT" sz="3200" b="1" dirty="0">
                <a:latin typeface="Comic Sans MS" panose="030F0702030302020204" pitchFamily="66" charset="0"/>
              </a:rPr>
              <a:t>Spazio, </a:t>
            </a:r>
            <a:r>
              <a:rPr lang="it-IT" altLang="it-IT" sz="3200" b="1" dirty="0" smtClean="0">
                <a:latin typeface="Comic Sans MS" panose="030F0702030302020204" pitchFamily="66" charset="0"/>
              </a:rPr>
              <a:t>tempo, materia ed energia formano </a:t>
            </a:r>
            <a:r>
              <a:rPr lang="it-IT" altLang="it-IT" sz="3200" b="1" dirty="0">
                <a:latin typeface="Comic Sans MS" panose="030F0702030302020204" pitchFamily="66" charset="0"/>
              </a:rPr>
              <a:t>un tutt’uno inscindibile</a:t>
            </a:r>
          </a:p>
          <a:p>
            <a:pPr>
              <a:spcBef>
                <a:spcPct val="50000"/>
              </a:spcBef>
            </a:pPr>
            <a:r>
              <a:rPr lang="it-IT" altLang="it-IT" sz="3200" b="1" dirty="0">
                <a:latin typeface="Comic Sans MS" panose="030F0702030302020204" pitchFamily="66" charset="0"/>
              </a:rPr>
              <a:t>Se si toglie la materia, non resta lo spazio vuoto: </a:t>
            </a:r>
            <a:r>
              <a:rPr lang="it-IT" altLang="it-IT" sz="3200" b="1" dirty="0">
                <a:solidFill>
                  <a:srgbClr val="CB3156"/>
                </a:solidFill>
                <a:latin typeface="Comic Sans MS" panose="030F0702030302020204" pitchFamily="66" charset="0"/>
              </a:rPr>
              <a:t>non resta nulla</a:t>
            </a:r>
          </a:p>
          <a:p>
            <a:pPr>
              <a:spcBef>
                <a:spcPct val="50000"/>
              </a:spcBef>
            </a:pPr>
            <a:r>
              <a:rPr lang="it-IT" altLang="it-IT" sz="3200" b="1" dirty="0">
                <a:latin typeface="Comic Sans MS" panose="030F0702030302020204" pitchFamily="66" charset="0"/>
              </a:rPr>
              <a:t>	</a:t>
            </a:r>
            <a:endParaRPr lang="it-IT" altLang="it-IT" sz="3200" b="1" baseline="-25000" dirty="0">
              <a:latin typeface="Symbol" panose="05050102010706020507" pitchFamily="18" charset="2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60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Una teoria geometrica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0" y="304800"/>
            <a:ext cx="762000" cy="459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R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E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L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V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A’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295400" y="1371600"/>
            <a:ext cx="72390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200" b="1" dirty="0">
                <a:latin typeface="Comic Sans MS" panose="030F0702030302020204" pitchFamily="66" charset="0"/>
              </a:rPr>
              <a:t>Gli </a:t>
            </a:r>
            <a:r>
              <a:rPr lang="it-IT" altLang="it-IT" sz="3200" b="1" dirty="0">
                <a:solidFill>
                  <a:srgbClr val="CB3156"/>
                </a:solidFill>
                <a:latin typeface="Comic Sans MS" panose="030F0702030302020204" pitchFamily="66" charset="0"/>
              </a:rPr>
              <a:t>effetti gravitazionali</a:t>
            </a:r>
            <a:r>
              <a:rPr lang="it-IT" altLang="it-IT" sz="3200" b="1" dirty="0">
                <a:latin typeface="Comic Sans MS" panose="030F0702030302020204" pitchFamily="66" charset="0"/>
              </a:rPr>
              <a:t> sono dovuti alla </a:t>
            </a:r>
            <a:r>
              <a:rPr lang="it-IT" altLang="it-IT" sz="3200" b="1" dirty="0" smtClean="0">
                <a:solidFill>
                  <a:srgbClr val="CB3156"/>
                </a:solidFill>
                <a:latin typeface="Comic Sans MS" panose="030F0702030302020204" pitchFamily="66" charset="0"/>
              </a:rPr>
              <a:t>curvatura dello Spazio-Tempo</a:t>
            </a:r>
            <a:endParaRPr lang="it-IT" altLang="it-IT" sz="3200" b="1" dirty="0">
              <a:solidFill>
                <a:srgbClr val="CB3156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it-IT" altLang="it-IT" sz="3200" b="1" dirty="0">
                <a:latin typeface="Comic Sans MS" panose="030F0702030302020204" pitchFamily="66" charset="0"/>
              </a:rPr>
              <a:t>Il moto di un corpo in presenza di gravità è un </a:t>
            </a:r>
            <a:r>
              <a:rPr lang="it-IT" altLang="it-IT" sz="3200" b="1" dirty="0">
                <a:solidFill>
                  <a:srgbClr val="CB3156"/>
                </a:solidFill>
                <a:latin typeface="Comic Sans MS" panose="030F0702030302020204" pitchFamily="66" charset="0"/>
              </a:rPr>
              <a:t>moto libero in uno </a:t>
            </a:r>
            <a:r>
              <a:rPr lang="it-IT" altLang="it-IT" sz="3200" b="1" dirty="0" smtClean="0">
                <a:solidFill>
                  <a:srgbClr val="CB3156"/>
                </a:solidFill>
                <a:latin typeface="Comic Sans MS" panose="030F0702030302020204" pitchFamily="66" charset="0"/>
              </a:rPr>
              <a:t>spazio-tempo curvato dalla presenza di massa</a:t>
            </a:r>
            <a:endParaRPr lang="it-IT" altLang="it-IT" sz="3200" b="1" dirty="0">
              <a:solidFill>
                <a:srgbClr val="CB3156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219200" y="6858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60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L’esperienza dell’ascensore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304800"/>
            <a:ext cx="762000" cy="459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R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E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L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V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A’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295400" y="1752600"/>
            <a:ext cx="3048000" cy="423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200" b="1">
                <a:latin typeface="Comic Sans MS" panose="030F0702030302020204" pitchFamily="66" charset="0"/>
              </a:rPr>
              <a:t>Ascensore in caduta libera in un campo gravitazionale uniforme g</a:t>
            </a:r>
          </a:p>
          <a:p>
            <a:pPr>
              <a:spcBef>
                <a:spcPct val="50000"/>
              </a:spcBef>
            </a:pPr>
            <a:r>
              <a:rPr lang="it-IT" altLang="it-IT" sz="3200" b="1">
                <a:latin typeface="Comic Sans MS" panose="030F0702030302020204" pitchFamily="66" charset="0"/>
              </a:rPr>
              <a:t>Osservatore K nell’ascensore, H all’esterno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5334000" y="2362200"/>
            <a:ext cx="2133600" cy="3276600"/>
          </a:xfrm>
          <a:prstGeom prst="rect">
            <a:avLst/>
          </a:prstGeom>
          <a:solidFill>
            <a:srgbClr val="B1C3B4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B1C3B4"/>
            </a:extrusionClr>
            <a:contourClr>
              <a:srgbClr val="B1C3B4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it-IT"/>
          </a:p>
        </p:txBody>
      </p:sp>
      <p:pic>
        <p:nvPicPr>
          <p:cNvPr id="7178" name="Picture 10" descr="IOFEL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429000"/>
            <a:ext cx="1981200" cy="185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5867400" y="5791200"/>
            <a:ext cx="53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600" b="1"/>
              <a:t>g</a:t>
            </a:r>
          </a:p>
        </p:txBody>
      </p:sp>
      <p:pic>
        <p:nvPicPr>
          <p:cNvPr id="7181" name="Picture 13" descr="IOVIT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562600"/>
            <a:ext cx="80962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562600" y="3429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b="1"/>
              <a:t>K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4724400" y="6019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b="1"/>
              <a:t>H</a:t>
            </a:r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6324600" y="56388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BD1F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219200" y="6858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60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Il punto di vista di H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0" y="304800"/>
            <a:ext cx="762000" cy="459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R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E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L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V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A’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295400" y="1752600"/>
            <a:ext cx="36576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200" b="1">
                <a:latin typeface="Comic Sans MS" panose="030F0702030302020204" pitchFamily="66" charset="0"/>
              </a:rPr>
              <a:t>Rispetto ad H, tutti gli oggetti nell’ascensore cadono con la stessa accelera-zione g: 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334000" y="2362200"/>
            <a:ext cx="2133600" cy="3276600"/>
          </a:xfrm>
          <a:prstGeom prst="rect">
            <a:avLst/>
          </a:prstGeom>
          <a:solidFill>
            <a:srgbClr val="B1C3B4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B1C3B4"/>
            </a:extrusionClr>
            <a:contourClr>
              <a:srgbClr val="B1C3B4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it-IT"/>
          </a:p>
        </p:txBody>
      </p:sp>
      <p:pic>
        <p:nvPicPr>
          <p:cNvPr id="1030" name="Picture 6" descr="IOFEL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429000"/>
            <a:ext cx="1981200" cy="185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5867400" y="5791200"/>
            <a:ext cx="53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600" b="1"/>
              <a:t>g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5562600" y="3429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b="1"/>
              <a:t>K</a:t>
            </a:r>
          </a:p>
        </p:txBody>
      </p:sp>
      <p:pic>
        <p:nvPicPr>
          <p:cNvPr id="1036" name="Picture 12" descr="IOVIT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562600"/>
            <a:ext cx="80962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BS00186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05200"/>
            <a:ext cx="90011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EN00202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953000"/>
            <a:ext cx="914400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AutoShape 15"/>
          <p:cNvSpPr>
            <a:spLocks noChangeArrowheads="1"/>
          </p:cNvSpPr>
          <p:nvPr/>
        </p:nvSpPr>
        <p:spPr bwMode="auto">
          <a:xfrm>
            <a:off x="5791200" y="53340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BD1F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40" name="AutoShape 16"/>
          <p:cNvSpPr>
            <a:spLocks noChangeArrowheads="1"/>
          </p:cNvSpPr>
          <p:nvPr/>
        </p:nvSpPr>
        <p:spPr bwMode="auto">
          <a:xfrm>
            <a:off x="5715000" y="43434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BD1F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41" name="AutoShape 17"/>
          <p:cNvSpPr>
            <a:spLocks noChangeArrowheads="1"/>
          </p:cNvSpPr>
          <p:nvPr/>
        </p:nvSpPr>
        <p:spPr bwMode="auto">
          <a:xfrm>
            <a:off x="6400800" y="47244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BD1F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auto">
          <a:xfrm>
            <a:off x="6324600" y="56388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BD1F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219200" y="6858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60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Il punto di vista di K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304800"/>
            <a:ext cx="762000" cy="459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R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E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L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V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A’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295400" y="1752600"/>
            <a:ext cx="36576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200" b="1">
                <a:latin typeface="Comic Sans MS" panose="030F0702030302020204" pitchFamily="66" charset="0"/>
              </a:rPr>
              <a:t>Rispetto a K, tutto fluttua liberamente nell’ascensore: assenza di gravità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5334000" y="2362200"/>
            <a:ext cx="2133600" cy="3276600"/>
          </a:xfrm>
          <a:prstGeom prst="rect">
            <a:avLst/>
          </a:prstGeom>
          <a:solidFill>
            <a:srgbClr val="B1C3B4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B1C3B4"/>
            </a:extrusionClr>
            <a:contourClr>
              <a:srgbClr val="B1C3B4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it-IT"/>
          </a:p>
        </p:txBody>
      </p:sp>
      <p:pic>
        <p:nvPicPr>
          <p:cNvPr id="25606" name="Picture 6" descr="IOFEL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00400"/>
            <a:ext cx="1981200" cy="185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5562600" y="3429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b="1"/>
              <a:t>K</a:t>
            </a:r>
          </a:p>
        </p:txBody>
      </p:sp>
      <p:pic>
        <p:nvPicPr>
          <p:cNvPr id="25610" name="Picture 10" descr="BS00186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00400"/>
            <a:ext cx="90011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1" name="Picture 11" descr="EN00202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00600"/>
            <a:ext cx="914400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219200" y="6858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60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Sistemi di riferimento inerziali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304800"/>
            <a:ext cx="762000" cy="459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R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E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L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V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A’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295400" y="1752600"/>
            <a:ext cx="365760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200" b="1">
                <a:latin typeface="Comic Sans MS" panose="030F0702030302020204" pitchFamily="66" charset="0"/>
              </a:rPr>
              <a:t>L’ascensore è detto </a:t>
            </a:r>
            <a:r>
              <a:rPr lang="it-IT" altLang="it-IT" sz="3200" b="1">
                <a:solidFill>
                  <a:srgbClr val="CB3156"/>
                </a:solidFill>
                <a:latin typeface="Comic Sans MS" panose="030F0702030302020204" pitchFamily="66" charset="0"/>
              </a:rPr>
              <a:t>sistema di riferimento localmente inerziale</a:t>
            </a:r>
            <a:r>
              <a:rPr lang="it-IT" altLang="it-IT" sz="3200" b="1">
                <a:latin typeface="Comic Sans MS" panose="030F0702030302020204" pitchFamily="66" charset="0"/>
              </a:rPr>
              <a:t>: in esso non sono presenti effetti gravita-zionali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5334000" y="2362200"/>
            <a:ext cx="2133600" cy="3276600"/>
          </a:xfrm>
          <a:prstGeom prst="rect">
            <a:avLst/>
          </a:prstGeom>
          <a:solidFill>
            <a:srgbClr val="B1C3B4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B1C3B4"/>
            </a:extrusionClr>
            <a:contourClr>
              <a:srgbClr val="B1C3B4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it-IT"/>
          </a:p>
        </p:txBody>
      </p:sp>
      <p:pic>
        <p:nvPicPr>
          <p:cNvPr id="26630" name="Picture 6" descr="IOFEL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00400"/>
            <a:ext cx="1981200" cy="185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562600" y="3429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b="1"/>
              <a:t>K</a:t>
            </a:r>
          </a:p>
        </p:txBody>
      </p:sp>
      <p:pic>
        <p:nvPicPr>
          <p:cNvPr id="26632" name="Picture 8" descr="BS00186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00400"/>
            <a:ext cx="90011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3" name="Picture 9" descr="EN00202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00600"/>
            <a:ext cx="914400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219200" y="6858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60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Sistemi di riferimento inerziali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304800"/>
            <a:ext cx="762000" cy="459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R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E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L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V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A’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295400" y="1676400"/>
            <a:ext cx="71628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200" b="1">
                <a:latin typeface="Comic Sans MS" panose="030F0702030302020204" pitchFamily="66" charset="0"/>
              </a:rPr>
              <a:t>La forza di gravità rilevata da H si ottiene operando un </a:t>
            </a:r>
            <a:r>
              <a:rPr lang="it-IT" altLang="it-IT" sz="3200" b="1">
                <a:solidFill>
                  <a:srgbClr val="CB3156"/>
                </a:solidFill>
                <a:latin typeface="Comic Sans MS" panose="030F0702030302020204" pitchFamily="66" charset="0"/>
              </a:rPr>
              <a:t>cambiamento di coordinate</a:t>
            </a:r>
            <a:r>
              <a:rPr lang="it-IT" altLang="it-IT" sz="3200" b="1">
                <a:latin typeface="Comic Sans MS" panose="030F0702030302020204" pitchFamily="66" charset="0"/>
              </a:rPr>
              <a:t> dal sistema localmente inerziale K al sistema non inerziale H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7467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600">
                <a:solidFill>
                  <a:schemeClr val="accent1"/>
                </a:solidFill>
                <a:latin typeface="Gill Sans Ultra Bold Condensed" panose="020B0A06020104020203" pitchFamily="34" charset="0"/>
              </a:rPr>
              <a:t>La teoria relativistica della gravitazione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304800"/>
            <a:ext cx="762000" cy="459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R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E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L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V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I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T</a:t>
            </a:r>
          </a:p>
          <a:p>
            <a:pPr algn="ctr">
              <a:lnSpc>
                <a:spcPts val="1600"/>
              </a:lnSpc>
              <a:spcBef>
                <a:spcPct val="50000"/>
              </a:spcBef>
            </a:pPr>
            <a:r>
              <a:rPr lang="it-IT" altLang="it-IT" sz="3600">
                <a:solidFill>
                  <a:srgbClr val="FFFF66"/>
                </a:solidFill>
                <a:latin typeface="Gill Sans Ultra Bold Condensed" panose="020B0A06020104020203" pitchFamily="34" charset="0"/>
              </a:rPr>
              <a:t>A’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295400" y="1676400"/>
            <a:ext cx="71628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200" b="1">
                <a:latin typeface="Comic Sans MS" panose="030F0702030302020204" pitchFamily="66" charset="0"/>
              </a:rPr>
              <a:t>Un campo gravitazionale uniforme si descrive quindi così: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altLang="it-IT" sz="3200" b="1">
                <a:latin typeface="Comic Sans MS" panose="030F0702030302020204" pitchFamily="66" charset="0"/>
              </a:rPr>
              <a:t> Si individua un sistema di riferimento inerziale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altLang="it-IT" sz="3200" b="1">
                <a:latin typeface="Comic Sans MS" panose="030F0702030302020204" pitchFamily="66" charset="0"/>
              </a:rPr>
              <a:t> Si opera un </a:t>
            </a:r>
            <a:r>
              <a:rPr lang="it-IT" altLang="it-IT" sz="3200" b="1">
                <a:solidFill>
                  <a:srgbClr val="CB3156"/>
                </a:solidFill>
                <a:latin typeface="Comic Sans MS" panose="030F0702030302020204" pitchFamily="66" charset="0"/>
              </a:rPr>
              <a:t>cambiamento di coordinate</a:t>
            </a:r>
            <a:r>
              <a:rPr lang="it-IT" altLang="it-IT" sz="3200" b="1">
                <a:latin typeface="Comic Sans MS" panose="030F0702030302020204" pitchFamily="66" charset="0"/>
              </a:rPr>
              <a:t> da quello al sistema in cui si vuole conoscere il campo gravitazionale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granaggi">
  <a:themeElements>
    <a:clrScheme name="Ingranaggi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Ingranagg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defRPr>
        </a:defPPr>
      </a:lstStyle>
    </a:lnDef>
  </a:objectDefaults>
  <a:extraClrSchemeLst>
    <a:extraClrScheme>
      <a:clrScheme name="Ingranaggi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granaggi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ranaggi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ranaggi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granaggi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granaggi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granaggi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FFFC0E"/>
      </a:dk1>
      <a:lt1>
        <a:sysClr val="window" lastClr="00000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C:\Programmi\Microsoft Office\Templates\Presentation Designs\Ingranaggi.pot</Template>
  <TotalTime>864</TotalTime>
  <Words>1273</Words>
  <Application>Microsoft Office PowerPoint</Application>
  <PresentationFormat>Presentazione su schermo (4:3)</PresentationFormat>
  <Paragraphs>471</Paragraphs>
  <Slides>34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43" baseType="lpstr">
      <vt:lpstr>Times New Roman</vt:lpstr>
      <vt:lpstr>Arial</vt:lpstr>
      <vt:lpstr>Arial Narrow</vt:lpstr>
      <vt:lpstr>Wingdings</vt:lpstr>
      <vt:lpstr>Gill Sans Ultra Bold Condensed</vt:lpstr>
      <vt:lpstr>Comic Sans MS</vt:lpstr>
      <vt:lpstr>SuperGreek</vt:lpstr>
      <vt:lpstr>Symbol</vt:lpstr>
      <vt:lpstr>Ingranaggi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d'andrea</dc:creator>
  <cp:lastModifiedBy>Adriano Gaspani</cp:lastModifiedBy>
  <cp:revision>57</cp:revision>
  <dcterms:created xsi:type="dcterms:W3CDTF">2002-04-28T08:28:09Z</dcterms:created>
  <dcterms:modified xsi:type="dcterms:W3CDTF">2022-10-12T17:55:29Z</dcterms:modified>
</cp:coreProperties>
</file>