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2" r:id="rId3"/>
    <p:sldId id="263" r:id="rId4"/>
    <p:sldId id="258" r:id="rId5"/>
    <p:sldId id="259" r:id="rId6"/>
    <p:sldId id="265" r:id="rId7"/>
    <p:sldId id="26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53240-4802-4061-A161-898C0F34BFF1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A3EF9-5C31-42EA-91C7-BC2D7C599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05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D8738F-64BF-00EE-86ED-D71BE72D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28534B-5241-F08C-2191-CABFCFF63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2DD57-39A3-9526-9454-1B0CAB0A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1925-F3EE-4744-AD0F-E388000BBC71}" type="datetime1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746A0-3FCE-2941-A47B-47B41CBF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16F72F-63DD-4249-39E4-69BE2552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61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4D406A-EEA5-6752-E885-EF9D9BAA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B9E6B1-ADF4-9DAF-482B-5DD317BBC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E6CC13-3327-643F-230E-BB0562DE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38C2-D9D8-4013-96DD-5490B5A0ED0F}" type="datetime1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1B4C78-70E5-D2AF-9618-40B0D1D3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2121E8-E362-0D5E-5742-D7EC8182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61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BFA74EE-6C1B-18B1-B05C-0FBBCF04B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D31F4F-B914-49AE-2540-2C7253458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493C3E-AC24-04DA-5D42-19A8CECE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96B-5702-4FC0-BCEC-E69018B97250}" type="datetime1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567E8-EBE0-F364-3868-E92F1523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A81D1-DC33-187F-8019-216BBA8A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7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3B5BF0-7911-D655-78CE-6745DC87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EE8902-A70B-F3EF-CF51-DE566854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1A30F6-E6D6-1555-CBAC-4532BCDE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7DF6-42D7-4C1A-B429-1C71E13F9E9E}" type="datetime1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293F81-51E0-A47C-A425-CEB13FDD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55E13C-5402-3AD6-2E5A-4B0B5137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98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E669A-5C2F-C8FE-7237-DD7D2E9E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113570-A3A7-CC86-9DF7-EAFB57B05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410829-408A-2AC1-994C-19DFF0BB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26C8-FD00-4310-807B-A9667458FA09}" type="datetime1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A9AD6F-11B0-F2B7-21A0-0B7F5DA3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84EBAE-7E90-560F-F5F1-24089FF0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02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24C1C1-D233-1551-329F-5D707EB1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96626A-AA0A-C52C-D7C9-34442FCF8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D83C2C-6E1C-AF88-354E-7B4BEE31F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D92CA2-81AC-3312-5483-EDA21F9C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32-9CA3-4265-A999-7DF49655C639}" type="datetime1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3B3304-C93C-0E28-A9D9-D7E573FB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82BA53-02CC-88D7-3CF4-65552657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70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9D49D-B1EC-2B88-4360-E93E14129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95FA75-76F7-C29A-F953-669B63244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8E59E0-9892-15EE-6A16-3A37F0269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36B493-2A12-672B-C1C9-6F23ACEE8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7616046-7AA1-12EC-A2B9-67E1AE01B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F2AA18-F300-E254-A7F1-EB1A6DC6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E5CB-CFF2-4B22-B85B-B5B89BA19FB9}" type="datetime1">
              <a:rPr lang="it-IT" smtClean="0"/>
              <a:t>19/10/2022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E9FE41-BC16-2F0D-5E03-B0CCCC4A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CBF317-6E8C-89B0-7B93-5D3DCCD4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05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80E42-80F9-A6ED-2F37-65248F95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063FAD-331B-1508-1064-525BFA5F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1F1D-6834-4EA0-B459-954D12008816}" type="datetime1">
              <a:rPr lang="it-IT" smtClean="0"/>
              <a:t>19/10/2022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DC297A-78A1-66B2-5B4C-4443C756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0E69D1-6F9E-82AB-D0A7-802B6213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68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288E66F-6BAA-141F-3B9F-5C10ED7F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57-CA78-484A-A196-DC5A728CAD63}" type="datetime1">
              <a:rPr lang="it-IT" smtClean="0"/>
              <a:t>19/10/2022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C1FE51-B16F-BFE8-E896-33C5086E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E8E832-5F14-899C-6883-5D93E9E6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52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4EB2E-9DDC-4997-BD4B-450B813D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DAAC6-E23D-CBFB-132E-7E456B9BE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59997C-F90F-7452-7CF7-D8F484DCC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BD82C5-A66C-DBC0-79B7-89723B8F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0564-94E4-47D2-939F-A8576F0EB4E6}" type="datetime1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63A4E2-6378-62A5-52B9-B361DBA3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EEAAC3-DCA2-773A-6430-7C166B47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39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B706A-722D-CDBD-2A07-06E5A72B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206EE4-728F-B29A-EED3-730616C16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29C1BA-1AFF-7F97-A56A-6866B3C2E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DFFF62-C0AC-194B-A639-8947A746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60A7-9D0E-40AE-AAC3-3A38C8EA86DF}" type="datetime1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8D2600-7648-ACA9-A238-5850078A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AF5A0C-6470-D878-8B51-7AA1B312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40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4FCD79-F973-CBCB-18A0-79D246CE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0F65EF-F159-5D24-EC8D-F85F9DCC8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8FDFD0-6EE5-51E7-1AF8-FA91747DB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3537-31D0-4F29-8F79-5A958E3E1CA9}" type="datetime1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84CFF0-67FD-7515-EB87-79152B627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0BBA42-6A7B-9239-25AA-D09CD56E1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59CF6B-C594-B54F-1A23-9D6921555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Corso di Economia </a:t>
            </a:r>
            <a:br>
              <a:rPr lang="it-IT" b="1" dirty="0"/>
            </a:br>
            <a:r>
              <a:rPr lang="it-IT" b="1" dirty="0"/>
              <a:t>A.A. 2022_2023</a:t>
            </a:r>
            <a:br>
              <a:rPr lang="it-IT" b="1" dirty="0"/>
            </a:br>
            <a:r>
              <a:rPr lang="it-IT" b="1" dirty="0" err="1"/>
              <a:t>UTE_Università</a:t>
            </a:r>
            <a:r>
              <a:rPr lang="it-IT" b="1" dirty="0"/>
              <a:t> della Terza Età «Cardinale Giovanni Colombo»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696450-8103-4709-5205-4EA585923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123" y="4225925"/>
            <a:ext cx="9144000" cy="1655762"/>
          </a:xfrm>
        </p:spPr>
        <p:txBody>
          <a:bodyPr>
            <a:normAutofit/>
          </a:bodyPr>
          <a:lstStyle/>
          <a:p>
            <a:r>
              <a:rPr lang="it-IT" sz="2800" dirty="0"/>
              <a:t>Prof. Alan Vukelic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AEBF10-40E0-193B-9160-6A9E92B2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1</a:t>
            </a:fld>
            <a:endParaRPr lang="it-IT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44FCB200-92C4-77BF-E5A5-47A76DAA7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9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92E5E8-20F5-221C-405A-1092BAEA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Come il condominio accede all’agevolazione del </a:t>
            </a:r>
            <a:r>
              <a:rPr lang="it-IT" sz="4000" b="1" dirty="0" err="1"/>
              <a:t>Superbonus_Gli</a:t>
            </a:r>
            <a:r>
              <a:rPr lang="it-IT" sz="4000" b="1" dirty="0"/>
              <a:t> attori coinvolti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3846C3-6902-7411-F71B-9EFD735C5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lnSpcReduction="10000"/>
          </a:bodyPr>
          <a:lstStyle/>
          <a:p>
            <a:r>
              <a:rPr lang="it-IT" sz="2200" b="1" dirty="0"/>
              <a:t>General Contractor </a:t>
            </a:r>
            <a:r>
              <a:rPr lang="it-IT" sz="2200" dirty="0">
                <a:sym typeface="Wingdings" panose="05000000000000000000" pitchFamily="2" charset="2"/>
              </a:rPr>
              <a:t> stipula con il condominio contratto di appalto per l’esecuzione delle opere;</a:t>
            </a:r>
          </a:p>
          <a:p>
            <a:r>
              <a:rPr lang="it-IT" sz="2200" b="1" dirty="0">
                <a:sym typeface="Wingdings" panose="05000000000000000000" pitchFamily="2" charset="2"/>
              </a:rPr>
              <a:t>Sub Appaltatore </a:t>
            </a:r>
            <a:r>
              <a:rPr lang="it-IT" sz="2200" dirty="0">
                <a:sym typeface="Wingdings" panose="05000000000000000000" pitchFamily="2" charset="2"/>
              </a:rPr>
              <a:t> ove il GC non effettua direttamente le opere, può affidarle ad un altro soggetto definito sub appaltatore;</a:t>
            </a:r>
          </a:p>
          <a:p>
            <a:r>
              <a:rPr lang="it-IT" sz="2200" b="1" dirty="0">
                <a:sym typeface="Wingdings" panose="05000000000000000000" pitchFamily="2" charset="2"/>
              </a:rPr>
              <a:t>Professionista Abilitato</a:t>
            </a:r>
            <a:r>
              <a:rPr lang="it-IT" sz="2200" dirty="0">
                <a:sym typeface="Wingdings" panose="05000000000000000000" pitchFamily="2" charset="2"/>
              </a:rPr>
              <a:t>  è il tecnico incaricato dal condominio per effettuare </a:t>
            </a:r>
            <a:r>
              <a:rPr lang="it-IT" sz="2200" dirty="0" err="1">
                <a:sym typeface="Wingdings" panose="05000000000000000000" pitchFamily="2" charset="2"/>
              </a:rPr>
              <a:t>Pre</a:t>
            </a:r>
            <a:r>
              <a:rPr lang="it-IT" sz="2200" dirty="0">
                <a:sym typeface="Wingdings" panose="05000000000000000000" pitchFamily="2" charset="2"/>
              </a:rPr>
              <a:t> Analisi e per asseverare la congruità delle spese sostenute per interventi agevolati;</a:t>
            </a:r>
          </a:p>
          <a:p>
            <a:r>
              <a:rPr lang="it-IT" sz="2200" b="1" dirty="0">
                <a:sym typeface="Wingdings" panose="05000000000000000000" pitchFamily="2" charset="2"/>
              </a:rPr>
              <a:t>Direttore Lavori</a:t>
            </a:r>
            <a:r>
              <a:rPr lang="it-IT" sz="2200" dirty="0">
                <a:sym typeface="Wingdings" panose="05000000000000000000" pitchFamily="2" charset="2"/>
              </a:rPr>
              <a:t>  Verifica che le opere procedano come da progetto secondo SAL (Stato Avanzamento Lavori) e si occupa di gestire eventuali problematiche «di cantiere»;</a:t>
            </a:r>
          </a:p>
          <a:p>
            <a:r>
              <a:rPr lang="it-IT" sz="2200" b="1" dirty="0">
                <a:sym typeface="Wingdings" panose="05000000000000000000" pitchFamily="2" charset="2"/>
              </a:rPr>
              <a:t>Responsabile Coordinamento e Sicurezza</a:t>
            </a:r>
            <a:r>
              <a:rPr lang="it-IT" sz="2200" dirty="0">
                <a:sym typeface="Wingdings" panose="05000000000000000000" pitchFamily="2" charset="2"/>
              </a:rPr>
              <a:t>  stipula contratto direttamente con il condominio ed effettua sconto in fattura;</a:t>
            </a:r>
          </a:p>
          <a:p>
            <a:r>
              <a:rPr lang="it-IT" sz="2200" b="1" dirty="0">
                <a:sym typeface="Wingdings" panose="05000000000000000000" pitchFamily="2" charset="2"/>
              </a:rPr>
              <a:t>Responsabile Visto di Conformità</a:t>
            </a:r>
            <a:r>
              <a:rPr lang="it-IT" sz="2200" dirty="0">
                <a:sym typeface="Wingdings" panose="05000000000000000000" pitchFamily="2" charset="2"/>
              </a:rPr>
              <a:t>  verifica formale della documentazione che deve essere presente e rispettare i requisiti di legge. Generalmente il condominio stipula contratto con Studio Commercialista che effettua poi sconto in fattura al condominio stesso.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A69F01A3-9AEE-D59E-C50E-883147008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45C69F-2745-FFD5-C3B5-9DF70605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33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483049-36EF-B3C4-A8DE-76ECA08B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Come il condominio accede all’agevolazione del </a:t>
            </a:r>
            <a:r>
              <a:rPr lang="it-IT" sz="4000" b="1" dirty="0" err="1"/>
              <a:t>Superbonus_Le</a:t>
            </a:r>
            <a:r>
              <a:rPr lang="it-IT" sz="4000" b="1" dirty="0"/>
              <a:t> FASI del processo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D2B468-F1D5-F505-8590-FC3FD7A0B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it-IT" sz="2200" b="1" dirty="0"/>
              <a:t>FASE 1</a:t>
            </a:r>
            <a:r>
              <a:rPr lang="it-IT" sz="2200" dirty="0"/>
              <a:t>: SCELTA DEL GENERAL CONTACTOR (Focus)</a:t>
            </a:r>
          </a:p>
          <a:p>
            <a:endParaRPr lang="it-IT" sz="2200" dirty="0"/>
          </a:p>
          <a:p>
            <a:r>
              <a:rPr lang="it-IT" sz="2200" b="1" dirty="0"/>
              <a:t>FASE 2</a:t>
            </a:r>
            <a:r>
              <a:rPr lang="it-IT" sz="2200" dirty="0"/>
              <a:t>: PRE ANALISI (Focus)</a:t>
            </a:r>
          </a:p>
          <a:p>
            <a:endParaRPr lang="it-IT" sz="2200" dirty="0"/>
          </a:p>
          <a:p>
            <a:r>
              <a:rPr lang="it-IT" sz="2200" b="1" dirty="0"/>
              <a:t>FASE 3</a:t>
            </a:r>
            <a:r>
              <a:rPr lang="it-IT" sz="2200" dirty="0"/>
              <a:t>: FIRMA CONTRATTO D’APPALTO TRA CONDOMINIO E GENERAL CONTRACTOR</a:t>
            </a:r>
          </a:p>
          <a:p>
            <a:endParaRPr lang="it-IT" sz="2200" dirty="0"/>
          </a:p>
          <a:p>
            <a:r>
              <a:rPr lang="it-IT" sz="2200" b="1" dirty="0"/>
              <a:t>FASE 4</a:t>
            </a:r>
            <a:r>
              <a:rPr lang="it-IT" sz="2200" dirty="0"/>
              <a:t>: ESECUZIONE OPERE</a:t>
            </a:r>
          </a:p>
          <a:p>
            <a:endParaRPr lang="it-IT" sz="2200" dirty="0"/>
          </a:p>
          <a:p>
            <a:r>
              <a:rPr lang="it-IT" sz="2200" b="1" dirty="0"/>
              <a:t>FASE 5</a:t>
            </a:r>
            <a:r>
              <a:rPr lang="it-IT" sz="2200" dirty="0"/>
              <a:t>: VISTO DI CONFORMITA’</a:t>
            </a:r>
          </a:p>
          <a:p>
            <a:endParaRPr lang="it-IT" dirty="0"/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85DF83B7-1C41-F010-DAFC-9DA7E8F33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5E5D20-7EC4-21B1-B9DC-13CE5DE1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40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E5827-A045-B359-5885-3409E5AC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Come il condominio accede all’agevolazione del </a:t>
            </a:r>
            <a:r>
              <a:rPr lang="it-IT" b="1" dirty="0" err="1"/>
              <a:t>Superbonus_FASE</a:t>
            </a:r>
            <a:r>
              <a:rPr lang="it-IT" b="1" dirty="0"/>
              <a:t> 1_Scelta General Contractor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FE1199-E673-72BE-480D-4E5FAE49B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4864"/>
            <a:ext cx="10515600" cy="4888011"/>
          </a:xfrm>
        </p:spPr>
        <p:txBody>
          <a:bodyPr>
            <a:normAutofit lnSpcReduction="10000"/>
          </a:bodyPr>
          <a:lstStyle/>
          <a:p>
            <a:r>
              <a:rPr lang="it-IT" sz="2200" dirty="0"/>
              <a:t>Il General Contractor è la società che stipula un contratto d’appalto con il condominio, ove è compreso l’accordo sulla Cessione del credito/ Sconto in fattura;</a:t>
            </a:r>
          </a:p>
          <a:p>
            <a:r>
              <a:rPr lang="it-IT" sz="2200" dirty="0"/>
              <a:t>Il General Contractor deve possedere le seguenti caratteristiche, di cui richiedere evidenza all’Amministratore: </a:t>
            </a:r>
            <a:br>
              <a:rPr lang="it-IT" sz="2200" dirty="0"/>
            </a:br>
            <a:r>
              <a:rPr lang="it-IT" sz="2200" dirty="0"/>
              <a:t>- Solidità economico finanziaria (analisi Bilanci ultimi 3 esercizi)</a:t>
            </a:r>
            <a:br>
              <a:rPr lang="it-IT" sz="2200" dirty="0"/>
            </a:br>
            <a:r>
              <a:rPr lang="it-IT" sz="2200" dirty="0"/>
              <a:t>- </a:t>
            </a:r>
            <a:r>
              <a:rPr lang="it-IT" sz="2200" dirty="0" err="1"/>
              <a:t>Economics</a:t>
            </a:r>
            <a:r>
              <a:rPr lang="it-IT" sz="2200" dirty="0"/>
              <a:t> in grado di sostenere il tipo di investimento richiesto dall’intervento</a:t>
            </a:r>
            <a:br>
              <a:rPr lang="it-IT" sz="2200" dirty="0"/>
            </a:br>
            <a:r>
              <a:rPr lang="it-IT" sz="2200" dirty="0"/>
              <a:t>- Storicità nell’esecuzione delle opere (richiedere evidenza opere eseguite in condomini negli ultimi 3 anni);</a:t>
            </a:r>
          </a:p>
          <a:p>
            <a:r>
              <a:rPr lang="it-IT" sz="2200" dirty="0"/>
              <a:t>Relativamente ai condomini il General Contractor è generalmente un big player (ENI, ENEL-X, TEP- RENOVIT, DUFERCO Ecc.), che a sua volta sub appalta parte o tutte le opere a società di costruzioni dallo stesso approvate con «Verifica Reputazionale» prevista dalla policy aziendale (es. TEP- RENOVIT richiesta documentazione ultimi 5 anni a ciascun sub appaltatore);</a:t>
            </a:r>
          </a:p>
          <a:p>
            <a:r>
              <a:rPr lang="it-IT" sz="2200" dirty="0"/>
              <a:t>Relativamente ai condomini, il Genera Contractor può anche essere una società di costruzioni, che non sub appalta alcuna opera ed effettua direttamente sconto in fattura al condominio.</a:t>
            </a:r>
          </a:p>
          <a:p>
            <a:endParaRPr lang="it-IT" sz="2200" dirty="0"/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3FCD1B60-053D-B880-0677-B25BEC42E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097E22F-14F4-DC54-A1AE-31C20708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72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6EC8FD-0846-01E4-362D-31E00855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Come il condominio accede all’agevolazione del </a:t>
            </a:r>
            <a:r>
              <a:rPr lang="it-IT" sz="4000" b="1" dirty="0" err="1"/>
              <a:t>Superbonus_FASE</a:t>
            </a:r>
            <a:r>
              <a:rPr lang="it-IT" sz="4000" b="1" dirty="0"/>
              <a:t> 2_La </a:t>
            </a:r>
            <a:r>
              <a:rPr lang="it-IT" sz="4000" b="1" dirty="0" err="1"/>
              <a:t>Pre</a:t>
            </a:r>
            <a:r>
              <a:rPr lang="it-IT" sz="4000" b="1" dirty="0"/>
              <a:t> Analisi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69D59B-A1D1-EA94-EEBA-DCE6F158D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/>
              <a:t>La </a:t>
            </a:r>
            <a:r>
              <a:rPr lang="it-IT" sz="2200" dirty="0" err="1"/>
              <a:t>Pre</a:t>
            </a:r>
            <a:r>
              <a:rPr lang="it-IT" sz="2200" dirty="0"/>
              <a:t> Analisi è affidata dal condominio ad un Professionista Abilitato, generalmente un Ingegnere /Architetto / Studio Tecnico</a:t>
            </a:r>
          </a:p>
          <a:p>
            <a:r>
              <a:rPr lang="it-IT" sz="2200" dirty="0"/>
              <a:t>La </a:t>
            </a:r>
            <a:r>
              <a:rPr lang="it-IT" sz="2200" dirty="0" err="1"/>
              <a:t>Pre</a:t>
            </a:r>
            <a:r>
              <a:rPr lang="it-IT" sz="2200" dirty="0"/>
              <a:t> Analisi ha un costo in Lombardia che può esser compreso tra i 200 ed i 400 Euro ad U.I.</a:t>
            </a:r>
          </a:p>
          <a:p>
            <a:r>
              <a:rPr lang="it-IT" sz="2200" dirty="0"/>
              <a:t>La </a:t>
            </a:r>
            <a:r>
              <a:rPr lang="it-IT" sz="2200" dirty="0" err="1"/>
              <a:t>Pre</a:t>
            </a:r>
            <a:r>
              <a:rPr lang="it-IT" sz="2200" dirty="0"/>
              <a:t> Analisi è composta da:</a:t>
            </a:r>
            <a:br>
              <a:rPr lang="it-IT" sz="2200" dirty="0"/>
            </a:br>
            <a:r>
              <a:rPr lang="it-IT" sz="2200" dirty="0"/>
              <a:t>- APE </a:t>
            </a:r>
            <a:r>
              <a:rPr lang="it-IT" sz="2200" dirty="0" err="1"/>
              <a:t>Pre</a:t>
            </a:r>
            <a:r>
              <a:rPr lang="it-IT" sz="2200" dirty="0"/>
              <a:t> ed APE Post per salto delle due classi Energetiche, fattispecie ECOBONUS</a:t>
            </a:r>
            <a:br>
              <a:rPr lang="it-IT" sz="2200" dirty="0"/>
            </a:br>
            <a:r>
              <a:rPr lang="it-IT" sz="2200" dirty="0"/>
              <a:t>- Diagnosi Energetica Dell’Edificio</a:t>
            </a:r>
            <a:br>
              <a:rPr lang="it-IT" sz="2200" dirty="0"/>
            </a:br>
            <a:r>
              <a:rPr lang="it-IT" sz="2200" dirty="0"/>
              <a:t>- Analisi Salto Classe Rischio Sismico, ove applicato SISMABONUS</a:t>
            </a:r>
            <a:br>
              <a:rPr lang="it-IT" sz="2200" dirty="0"/>
            </a:br>
            <a:r>
              <a:rPr lang="it-IT" sz="2200" dirty="0"/>
              <a:t>- Computo Metrico Estimativo, ossia il progetto, stimato sulla base del listino Nazionale utilizzato per lavori pubblici (DEI)</a:t>
            </a:r>
          </a:p>
          <a:p>
            <a:r>
              <a:rPr lang="it-IT" sz="2200" dirty="0"/>
              <a:t> La </a:t>
            </a:r>
            <a:r>
              <a:rPr lang="it-IT" sz="2200" dirty="0" err="1"/>
              <a:t>Pre</a:t>
            </a:r>
            <a:r>
              <a:rPr lang="it-IT" sz="2200" dirty="0"/>
              <a:t> Analisi, ove eseguita in modo corretto, richiede mediamente N° 2 mesi per esser eseguita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F4B41A-2F50-25DF-45C3-1B336494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808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CC68B3-BEDE-566A-C67F-FFE7286D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Superbonus 110%_Impatto rispetto al contesto Macroeconomico Nazionale ed Internazionale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563A8-53F2-191B-F0A0-451B8C03C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707"/>
            <a:ext cx="11208872" cy="5175768"/>
          </a:xfrm>
        </p:spPr>
        <p:txBody>
          <a:bodyPr>
            <a:noAutofit/>
          </a:bodyPr>
          <a:lstStyle/>
          <a:p>
            <a:r>
              <a:rPr lang="it-IT" sz="2200" b="1" dirty="0"/>
              <a:t>PUNTI DI FORZA</a:t>
            </a:r>
            <a:br>
              <a:rPr lang="it-IT" sz="2200" b="1" dirty="0"/>
            </a:br>
            <a:r>
              <a:rPr lang="it-IT" sz="2200" dirty="0"/>
              <a:t>- Favorisce la transizione ecologica;</a:t>
            </a:r>
            <a:br>
              <a:rPr lang="it-IT" sz="2200" dirty="0"/>
            </a:br>
            <a:r>
              <a:rPr lang="it-IT" sz="2200" dirty="0"/>
              <a:t>- Normativa a favore dell’individuo e del welfare</a:t>
            </a:r>
            <a:br>
              <a:rPr lang="it-IT" sz="2200" dirty="0"/>
            </a:br>
            <a:r>
              <a:rPr lang="it-IT" sz="2200" dirty="0"/>
              <a:t>- Normativa a tutela del diritto di proprietà</a:t>
            </a:r>
            <a:br>
              <a:rPr lang="it-IT" sz="2200" dirty="0"/>
            </a:br>
            <a:r>
              <a:rPr lang="it-IT" sz="2200" dirty="0"/>
              <a:t>- Aumento del PIL</a:t>
            </a:r>
            <a:br>
              <a:rPr lang="it-IT" sz="2200" dirty="0"/>
            </a:br>
            <a:r>
              <a:rPr lang="it-IT" sz="2200" dirty="0"/>
              <a:t>- Maggiore occupazione lavorativa</a:t>
            </a:r>
          </a:p>
          <a:p>
            <a:r>
              <a:rPr lang="it-IT" sz="2200" b="1" dirty="0"/>
              <a:t>PUNTI DI DEBOLEZZA</a:t>
            </a:r>
            <a:br>
              <a:rPr lang="it-IT" sz="2200" b="1" dirty="0"/>
            </a:br>
            <a:r>
              <a:rPr lang="it-IT" sz="2200" dirty="0"/>
              <a:t>- Presenza nel mercato di soggetti giuridici (General Contractor in particolare) non capienti o appena costituiti;</a:t>
            </a:r>
            <a:br>
              <a:rPr lang="it-IT" sz="2200" dirty="0"/>
            </a:br>
            <a:r>
              <a:rPr lang="it-IT" sz="2200" dirty="0"/>
              <a:t>- Rispetto al punto precedente, rischio che le banche non acquistino il credito con conseguente blocco dei cantieri spesso lasciati incompiuti;</a:t>
            </a:r>
            <a:br>
              <a:rPr lang="it-IT" sz="2200" dirty="0"/>
            </a:br>
            <a:r>
              <a:rPr lang="it-IT" sz="2200" dirty="0"/>
              <a:t>- L’inflazione crescente determina un valore del denaro più basso nel medio lungo periodo </a:t>
            </a:r>
            <a:r>
              <a:rPr lang="it-IT" sz="2200" dirty="0">
                <a:sym typeface="Wingdings" panose="05000000000000000000" pitchFamily="2" charset="2"/>
              </a:rPr>
              <a:t> es. nel 2020/2021 le banche acquistavano i crediti a 100/110, oggi li acquistano mediamente intorno al 85%;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>
                <a:sym typeface="Wingdings" panose="05000000000000000000" pitchFamily="2" charset="2"/>
              </a:rPr>
              <a:t>- L’inflazione crescente ha determinato aumento prezzi materie prime, che sono sempre più scarse a livello nazionale ed internazionale vista la domanda sempre più crescente.</a:t>
            </a:r>
            <a:br>
              <a:rPr lang="it-IT" sz="2200" dirty="0">
                <a:sym typeface="Wingdings" panose="05000000000000000000" pitchFamily="2" charset="2"/>
              </a:rPr>
            </a:br>
            <a:r>
              <a:rPr lang="it-IT" sz="2200" dirty="0"/>
              <a:t> </a:t>
            </a:r>
          </a:p>
          <a:p>
            <a:pPr marL="0" indent="0">
              <a:buNone/>
            </a:pPr>
            <a:endParaRPr lang="it-IT" sz="2200" dirty="0"/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6E327B8B-1A63-3F91-1C49-F1CD00BFA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50DE50-46DB-0758-D7D0-3BC04D43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93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EDE3E-2963-3A0E-AF9B-EDA4E21E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23" y="2103437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GRAZIE PER L’ATTENZIONE!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E1F586-5242-82C0-33E3-F446F5F5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7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21CAA7D7-C029-DEBD-4B20-C658C7DBE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19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742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Corso di Economia  A.A. 2022_2023 UTE_Università della Terza Età «Cardinale Giovanni Colombo»</vt:lpstr>
      <vt:lpstr>Come il condominio accede all’agevolazione del Superbonus_Gli attori coinvolti</vt:lpstr>
      <vt:lpstr>Come il condominio accede all’agevolazione del Superbonus_Le FASI del processo</vt:lpstr>
      <vt:lpstr>Come il condominio accede all’agevolazione del Superbonus_FASE 1_Scelta General Contractor</vt:lpstr>
      <vt:lpstr>Come il condominio accede all’agevolazione del Superbonus_FASE 2_La Pre Analisi</vt:lpstr>
      <vt:lpstr>Superbonus 110%_Impatto rispetto al contesto Macroeconomico Nazionale ed Internazionale</vt:lpstr>
      <vt:lpstr>GRAZIE PER L’ATTENZIONE!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Economia  A.A. 2022_2023 UTE_Università della Terza Età «Cardinale Giovanni Colombo»</dc:title>
  <dc:creator>Alan Vukelic</dc:creator>
  <cp:lastModifiedBy>Alan Vukelic</cp:lastModifiedBy>
  <cp:revision>3</cp:revision>
  <dcterms:created xsi:type="dcterms:W3CDTF">2022-10-18T09:49:33Z</dcterms:created>
  <dcterms:modified xsi:type="dcterms:W3CDTF">2022-10-19T19:07:43Z</dcterms:modified>
</cp:coreProperties>
</file>