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62" r:id="rId3"/>
    <p:sldId id="263" r:id="rId4"/>
    <p:sldId id="258" r:id="rId5"/>
    <p:sldId id="259" r:id="rId6"/>
    <p:sldId id="265" r:id="rId7"/>
    <p:sldId id="267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53240-4802-4061-A161-898C0F34BFF1}" type="datetimeFigureOut">
              <a:rPr lang="it-IT" smtClean="0"/>
              <a:t>19/10/2022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BA3EF9-5C31-42EA-91C7-BC2D7C5995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0051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D8738F-64BF-00EE-86ED-D71BE72D1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528534B-5241-F08C-2191-CABFCFF63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22DD57-39A3-9526-9454-1B0CAB0A0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81925-F3EE-4744-AD0F-E388000BBC71}" type="datetime1">
              <a:rPr lang="it-IT" smtClean="0"/>
              <a:t>19/10/2022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4746A0-3FCE-2941-A47B-47B41CBF0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E16F72F-63DD-4249-39E4-69BE25520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0610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4D406A-EEA5-6752-E885-EF9D9BAA5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DB9E6B1-ADF4-9DAF-482B-5DD317BBCC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E6CC13-3327-643F-230E-BB0562DE4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F38C2-D9D8-4013-96DD-5490B5A0ED0F}" type="datetime1">
              <a:rPr lang="it-IT" smtClean="0"/>
              <a:t>19/10/2022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11B4C78-70E5-D2AF-9618-40B0D1D31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32121E8-E362-0D5E-5742-D7EC81827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561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BFA74EE-6C1B-18B1-B05C-0FBBCF04BC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0D31F4F-B914-49AE-2540-2C72534587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493C3E-AC24-04DA-5D42-19A8CECE4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8496B-5702-4FC0-BCEC-E69018B97250}" type="datetime1">
              <a:rPr lang="it-IT" smtClean="0"/>
              <a:t>19/10/2022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8567E8-EBE0-F364-3868-E92F15236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CA81D1-DC33-187F-8019-216BBA8A2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679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3B5BF0-7911-D655-78CE-6745DC87A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EE8902-A70B-F3EF-CF51-DE5668545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1A30F6-E6D6-1555-CBAC-4532BCDE0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D7DF6-42D7-4C1A-B429-1C71E13F9E9E}" type="datetime1">
              <a:rPr lang="it-IT" smtClean="0"/>
              <a:t>19/10/2022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C293F81-51E0-A47C-A425-CEB13FDD4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55E13C-5402-3AD6-2E5A-4B0B51377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4980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FE669A-5C2F-C8FE-7237-DD7D2E9E8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B113570-A3A7-CC86-9DF7-EAFB57B05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0410829-408A-2AC1-994C-19DFF0BBB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B26C8-FD00-4310-807B-A9667458FA09}" type="datetime1">
              <a:rPr lang="it-IT" smtClean="0"/>
              <a:t>19/10/2022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CA9AD6F-11B0-F2B7-21A0-0B7F5DA31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84EBAE-7E90-560F-F5F1-24089FF05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8026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24C1C1-D233-1551-329F-5D707EB1C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96626A-AA0A-C52C-D7C9-34442FCF8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9D83C2C-6E1C-AF88-354E-7B4BEE31F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8D92CA2-81AC-3312-5483-EDA21F9C3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E2F32-9CA3-4265-A999-7DF49655C639}" type="datetime1">
              <a:rPr lang="it-IT" smtClean="0"/>
              <a:t>19/10/2022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A3B3304-C93C-0E28-A9D9-D7E573FB1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682BA53-02CC-88D7-3CF4-655526575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3705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F9D49D-B1EC-2B88-4360-E93E14129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095FA75-76F7-C29A-F953-669B63244B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18E59E0-9892-15EE-6A16-3A37F0269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B36B493-2A12-672B-C1C9-6F23ACEE86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7616046-7AA1-12EC-A2B9-67E1AE01B6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BF2AA18-F300-E254-A7F1-EB1A6DC60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2E5CB-CFF2-4B22-B85B-B5B89BA19FB9}" type="datetime1">
              <a:rPr lang="it-IT" smtClean="0"/>
              <a:t>19/10/2022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2E9FE41-BC16-2F0D-5E03-B0CCCC4AD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FCBF317-6E8C-89B0-7B93-5D3DCCD44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2054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A80E42-80F9-A6ED-2F37-65248F95A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7063FAD-331B-1508-1064-525BFA5FB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21F1D-6834-4EA0-B459-954D12008816}" type="datetime1">
              <a:rPr lang="it-IT" smtClean="0"/>
              <a:t>19/10/2022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4DC297A-78A1-66B2-5B4C-4443C7561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70E69D1-6F9E-82AB-D0A7-802B6213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1683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288E66F-6BAA-141F-3B9F-5C10ED7F1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D257-CA78-484A-A196-DC5A728CAD63}" type="datetime1">
              <a:rPr lang="it-IT" smtClean="0"/>
              <a:t>19/10/2022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5C1FE51-B16F-BFE8-E896-33C5086E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EE8E832-5F14-899C-6883-5D93E9E68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4525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B4EB2E-9DDC-4997-BD4B-450B813D1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ADAAC6-E23D-CBFB-132E-7E456B9BE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059997C-F90F-7452-7CF7-D8F484DCCD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BD82C5-A66C-DBC0-79B7-89723B8FC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B0564-94E4-47D2-939F-A8576F0EB4E6}" type="datetime1">
              <a:rPr lang="it-IT" smtClean="0"/>
              <a:t>19/10/2022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F63A4E2-6378-62A5-52B9-B361DBA3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5EEAAC3-DCA2-773A-6430-7C166B47A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396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FB706A-722D-CDBD-2A07-06E5A72B8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0206EE4-728F-B29A-EED3-730616C16C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B29C1BA-1AFF-7F97-A56A-6866B3C2E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EDFFF62-C0AC-194B-A639-8947A7464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160A7-9D0E-40AE-AAC3-3A38C8EA86DF}" type="datetime1">
              <a:rPr lang="it-IT" smtClean="0"/>
              <a:t>19/10/2022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28D2600-7648-ACA9-A238-5850078AB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DAF5A0C-6470-D878-8B51-7AA1B3126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5405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24FCD79-F973-CBCB-18A0-79D246CE5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A0F65EF-F159-5D24-EC8D-F85F9DCC8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98FDFD0-6EE5-51E7-1AF8-FA91747DB5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43537-31D0-4F29-8F79-5A958E3E1CA9}" type="datetime1">
              <a:rPr lang="it-IT" smtClean="0"/>
              <a:t>19/10/2022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84CFF0-67FD-7515-EB87-79152B6276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C0BBA42-6A7B-9239-25AA-D09CD56E18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DF8AE-4C54-40EB-ACC6-93C0275E15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0963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59CF6B-C594-B54F-1A23-9D69215558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Corso di Economia </a:t>
            </a:r>
            <a:br>
              <a:rPr lang="it-IT" b="1" dirty="0"/>
            </a:br>
            <a:r>
              <a:rPr lang="it-IT" b="1" dirty="0"/>
              <a:t>A.A. 2022_2023</a:t>
            </a:r>
            <a:br>
              <a:rPr lang="it-IT" b="1" dirty="0"/>
            </a:br>
            <a:r>
              <a:rPr lang="it-IT" b="1" dirty="0" err="1"/>
              <a:t>UTE_Università</a:t>
            </a:r>
            <a:r>
              <a:rPr lang="it-IT" b="1" dirty="0"/>
              <a:t> della Terza Età «Cardinale Giovanni Colombo»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D696450-8103-4709-5205-4EA5859239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4123" y="4225925"/>
            <a:ext cx="9144000" cy="1655762"/>
          </a:xfrm>
        </p:spPr>
        <p:txBody>
          <a:bodyPr>
            <a:normAutofit/>
          </a:bodyPr>
          <a:lstStyle/>
          <a:p>
            <a:r>
              <a:rPr lang="it-IT" sz="2800" dirty="0"/>
              <a:t>Prof. Alan Vukelic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4AEBF10-40E0-193B-9160-6A9E92B24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37248-60BD-481F-949C-E71A626D62C4}" type="slidenum">
              <a:rPr lang="it-IT" smtClean="0"/>
              <a:t>1</a:t>
            </a:fld>
            <a:endParaRPr lang="it-IT"/>
          </a:p>
        </p:txBody>
      </p:sp>
      <p:pic>
        <p:nvPicPr>
          <p:cNvPr id="7" name="Immagine 6" descr="Immagine che contiene testo&#10;&#10;Descrizione generata automaticamente">
            <a:extLst>
              <a:ext uri="{FF2B5EF4-FFF2-40B4-BE49-F238E27FC236}">
                <a16:creationId xmlns:a16="http://schemas.microsoft.com/office/drawing/2014/main" id="{44FCB200-92C4-77BF-E5A5-47A76DAA78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998" y="5224462"/>
            <a:ext cx="1238250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799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92E5E8-20F5-221C-405A-1092BAEA1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Come il condominio accede all’agevolazione del </a:t>
            </a:r>
            <a:r>
              <a:rPr lang="it-IT" sz="4000" b="1" dirty="0" err="1"/>
              <a:t>Superbonus_Gli</a:t>
            </a:r>
            <a:r>
              <a:rPr lang="it-IT" sz="4000" b="1" dirty="0"/>
              <a:t> attori coinvolti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3846C3-6902-7411-F71B-9EFD735C5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5"/>
          </a:xfrm>
        </p:spPr>
        <p:txBody>
          <a:bodyPr>
            <a:normAutofit lnSpcReduction="10000"/>
          </a:bodyPr>
          <a:lstStyle/>
          <a:p>
            <a:r>
              <a:rPr lang="it-IT" sz="2200" b="1" dirty="0"/>
              <a:t>General Contractor </a:t>
            </a:r>
            <a:r>
              <a:rPr lang="it-IT" sz="2200" dirty="0">
                <a:sym typeface="Wingdings" panose="05000000000000000000" pitchFamily="2" charset="2"/>
              </a:rPr>
              <a:t> stipula con il condominio contratto di appalto per l’esecuzione delle opere;</a:t>
            </a:r>
          </a:p>
          <a:p>
            <a:r>
              <a:rPr lang="it-IT" sz="2200" b="1" dirty="0">
                <a:sym typeface="Wingdings" panose="05000000000000000000" pitchFamily="2" charset="2"/>
              </a:rPr>
              <a:t>Sub Appaltatore </a:t>
            </a:r>
            <a:r>
              <a:rPr lang="it-IT" sz="2200" dirty="0">
                <a:sym typeface="Wingdings" panose="05000000000000000000" pitchFamily="2" charset="2"/>
              </a:rPr>
              <a:t> ove il GC non effettua direttamente le opere, può affidarle ad un altro soggetto definito sub appaltatore;</a:t>
            </a:r>
          </a:p>
          <a:p>
            <a:r>
              <a:rPr lang="it-IT" sz="2200" b="1" dirty="0">
                <a:sym typeface="Wingdings" panose="05000000000000000000" pitchFamily="2" charset="2"/>
              </a:rPr>
              <a:t>Professionista Abilitato</a:t>
            </a:r>
            <a:r>
              <a:rPr lang="it-IT" sz="2200" dirty="0">
                <a:sym typeface="Wingdings" panose="05000000000000000000" pitchFamily="2" charset="2"/>
              </a:rPr>
              <a:t>  è il tecnico incaricato dal condominio per effettuare </a:t>
            </a:r>
            <a:r>
              <a:rPr lang="it-IT" sz="2200" dirty="0" err="1">
                <a:sym typeface="Wingdings" panose="05000000000000000000" pitchFamily="2" charset="2"/>
              </a:rPr>
              <a:t>Pre</a:t>
            </a:r>
            <a:r>
              <a:rPr lang="it-IT" sz="2200" dirty="0">
                <a:sym typeface="Wingdings" panose="05000000000000000000" pitchFamily="2" charset="2"/>
              </a:rPr>
              <a:t> Analisi e per asseverare la congruità delle spese sostenute per interventi agevolati;</a:t>
            </a:r>
          </a:p>
          <a:p>
            <a:r>
              <a:rPr lang="it-IT" sz="2200" b="1" dirty="0">
                <a:sym typeface="Wingdings" panose="05000000000000000000" pitchFamily="2" charset="2"/>
              </a:rPr>
              <a:t>Direttore Lavori</a:t>
            </a:r>
            <a:r>
              <a:rPr lang="it-IT" sz="2200" dirty="0">
                <a:sym typeface="Wingdings" panose="05000000000000000000" pitchFamily="2" charset="2"/>
              </a:rPr>
              <a:t>  Verifica che le opere procedano come da progetto secondo SAL (Stato Avanzamento Lavori) e si occupa di gestire eventuali problematiche «di cantiere»;</a:t>
            </a:r>
          </a:p>
          <a:p>
            <a:r>
              <a:rPr lang="it-IT" sz="2200" b="1" dirty="0">
                <a:sym typeface="Wingdings" panose="05000000000000000000" pitchFamily="2" charset="2"/>
              </a:rPr>
              <a:t>Responsabile Coordinamento e Sicurezza</a:t>
            </a:r>
            <a:r>
              <a:rPr lang="it-IT" sz="2200" dirty="0">
                <a:sym typeface="Wingdings" panose="05000000000000000000" pitchFamily="2" charset="2"/>
              </a:rPr>
              <a:t>  stipula contratto direttamente con il condominio ed effettua sconto in fattura;</a:t>
            </a:r>
          </a:p>
          <a:p>
            <a:r>
              <a:rPr lang="it-IT" sz="2200" b="1" dirty="0">
                <a:sym typeface="Wingdings" panose="05000000000000000000" pitchFamily="2" charset="2"/>
              </a:rPr>
              <a:t>Responsabile Visto di Conformità</a:t>
            </a:r>
            <a:r>
              <a:rPr lang="it-IT" sz="2200" dirty="0">
                <a:sym typeface="Wingdings" panose="05000000000000000000" pitchFamily="2" charset="2"/>
              </a:rPr>
              <a:t>  verifica formale della documentazione che deve essere presente e rispettare i requisiti di legge. Generalmente il condominio stipula contratto con Studio Commercialista che effettua poi sconto in fattura al condominio stesso.</a:t>
            </a:r>
          </a:p>
        </p:txBody>
      </p:sp>
      <p:pic>
        <p:nvPicPr>
          <p:cNvPr id="4" name="Immagine 3" descr="Immagine che contiene testo&#10;&#10;Descrizione generata automaticamente">
            <a:extLst>
              <a:ext uri="{FF2B5EF4-FFF2-40B4-BE49-F238E27FC236}">
                <a16:creationId xmlns:a16="http://schemas.microsoft.com/office/drawing/2014/main" id="{A69F01A3-9AEE-D59E-C50E-8831470084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28" y="6044407"/>
            <a:ext cx="587719" cy="623886"/>
          </a:xfrm>
          <a:prstGeom prst="rect">
            <a:avLst/>
          </a:prstGeom>
        </p:spPr>
      </p:pic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545C69F-2745-FFD5-C3B5-9DF706056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8330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483049-36EF-B3C4-A8DE-76ECA08BE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Come il condominio accede all’agevolazione del </a:t>
            </a:r>
            <a:r>
              <a:rPr lang="it-IT" sz="4000" b="1" dirty="0" err="1"/>
              <a:t>Superbonus_Le</a:t>
            </a:r>
            <a:r>
              <a:rPr lang="it-IT" sz="4000" b="1" dirty="0"/>
              <a:t> FASI del processo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D2B468-F1D5-F505-8590-FC3FD7A0B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it-IT" sz="2200" b="1" dirty="0"/>
              <a:t>FASE 1</a:t>
            </a:r>
            <a:r>
              <a:rPr lang="it-IT" sz="2200" dirty="0"/>
              <a:t>: SCELTA DEL GENERAL CONTACTOR (Focus)</a:t>
            </a:r>
          </a:p>
          <a:p>
            <a:endParaRPr lang="it-IT" sz="2200" dirty="0"/>
          </a:p>
          <a:p>
            <a:r>
              <a:rPr lang="it-IT" sz="2200" b="1" dirty="0"/>
              <a:t>FASE 2</a:t>
            </a:r>
            <a:r>
              <a:rPr lang="it-IT" sz="2200" dirty="0"/>
              <a:t>: PRE ANALISI (Focus)</a:t>
            </a:r>
          </a:p>
          <a:p>
            <a:endParaRPr lang="it-IT" sz="2200" dirty="0"/>
          </a:p>
          <a:p>
            <a:r>
              <a:rPr lang="it-IT" sz="2200" b="1" dirty="0"/>
              <a:t>FASE 3</a:t>
            </a:r>
            <a:r>
              <a:rPr lang="it-IT" sz="2200" dirty="0"/>
              <a:t>: FIRMA CONTRATTO D’APPALTO TRA CONDOMINIO E GENERAL CONTRACTOR</a:t>
            </a:r>
          </a:p>
          <a:p>
            <a:endParaRPr lang="it-IT" sz="2200" dirty="0"/>
          </a:p>
          <a:p>
            <a:r>
              <a:rPr lang="it-IT" sz="2200" b="1" dirty="0"/>
              <a:t>FASE 4</a:t>
            </a:r>
            <a:r>
              <a:rPr lang="it-IT" sz="2200" dirty="0"/>
              <a:t>: ESECUZIONE OPERE</a:t>
            </a:r>
          </a:p>
          <a:p>
            <a:endParaRPr lang="it-IT" sz="2200" dirty="0"/>
          </a:p>
          <a:p>
            <a:r>
              <a:rPr lang="it-IT" sz="2200" b="1" dirty="0"/>
              <a:t>FASE 5</a:t>
            </a:r>
            <a:r>
              <a:rPr lang="it-IT" sz="2200" dirty="0"/>
              <a:t>: VISTO DI CONFORMITA’</a:t>
            </a:r>
          </a:p>
          <a:p>
            <a:endParaRPr lang="it-IT" dirty="0"/>
          </a:p>
        </p:txBody>
      </p:sp>
      <p:pic>
        <p:nvPicPr>
          <p:cNvPr id="4" name="Immagine 3" descr="Immagine che contiene testo&#10;&#10;Descrizione generata automaticamente">
            <a:extLst>
              <a:ext uri="{FF2B5EF4-FFF2-40B4-BE49-F238E27FC236}">
                <a16:creationId xmlns:a16="http://schemas.microsoft.com/office/drawing/2014/main" id="{85DF83B7-1C41-F010-DAFC-9DA7E8F334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28" y="6044407"/>
            <a:ext cx="587719" cy="623886"/>
          </a:xfrm>
          <a:prstGeom prst="rect">
            <a:avLst/>
          </a:prstGeom>
        </p:spPr>
      </p:pic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75E5D20-7EC4-21B1-B9DC-13CE5DE1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9409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5E5827-A045-B359-5885-3409E5ACC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Come il condominio accede all’agevolazione del </a:t>
            </a:r>
            <a:r>
              <a:rPr lang="it-IT" b="1" dirty="0" err="1"/>
              <a:t>Superbonus_FASE</a:t>
            </a:r>
            <a:r>
              <a:rPr lang="it-IT" b="1" dirty="0"/>
              <a:t> 1_Scelta General Contractor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FE1199-E673-72BE-480D-4E5FAE49B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4864"/>
            <a:ext cx="10515600" cy="4888011"/>
          </a:xfrm>
        </p:spPr>
        <p:txBody>
          <a:bodyPr>
            <a:normAutofit lnSpcReduction="10000"/>
          </a:bodyPr>
          <a:lstStyle/>
          <a:p>
            <a:r>
              <a:rPr lang="it-IT" sz="2200" dirty="0"/>
              <a:t>Il General Contractor è la società che stipula un contratto d’appalto con il condominio, ove è compreso l’accordo sulla Cessione del credito/ Sconto in fattura;</a:t>
            </a:r>
          </a:p>
          <a:p>
            <a:r>
              <a:rPr lang="it-IT" sz="2200" dirty="0"/>
              <a:t>Il General Contractor deve possedere le seguenti caratteristiche, di cui richiedere evidenza all’Amministratore: </a:t>
            </a:r>
            <a:br>
              <a:rPr lang="it-IT" sz="2200" dirty="0"/>
            </a:br>
            <a:r>
              <a:rPr lang="it-IT" sz="2200" dirty="0"/>
              <a:t>- Solidità economico finanziaria (analisi Bilanci ultimi 3 esercizi)</a:t>
            </a:r>
            <a:br>
              <a:rPr lang="it-IT" sz="2200" dirty="0"/>
            </a:br>
            <a:r>
              <a:rPr lang="it-IT" sz="2200" dirty="0"/>
              <a:t>- </a:t>
            </a:r>
            <a:r>
              <a:rPr lang="it-IT" sz="2200" dirty="0" err="1"/>
              <a:t>Economics</a:t>
            </a:r>
            <a:r>
              <a:rPr lang="it-IT" sz="2200" dirty="0"/>
              <a:t> in grado di sostenere il tipo di investimento richiesto dall’intervento</a:t>
            </a:r>
            <a:br>
              <a:rPr lang="it-IT" sz="2200" dirty="0"/>
            </a:br>
            <a:r>
              <a:rPr lang="it-IT" sz="2200" dirty="0"/>
              <a:t>- Storicità nell’esecuzione delle opere (richiedere evidenza opere eseguite in condomini negli ultimi 3 anni);</a:t>
            </a:r>
          </a:p>
          <a:p>
            <a:r>
              <a:rPr lang="it-IT" sz="2200" dirty="0"/>
              <a:t>Relativamente ai condomini il General Contractor è generalmente un big player (ENI, ENEL-X, TEP- RENOVIT, DUFERCO Ecc.), che a sua volta sub appalta parte o tutte le opere a società di costruzioni dallo stesso approvate con «Verifica Reputazionale» prevista dalla policy aziendale (es. TEP- RENOVIT richiesta documentazione ultimi 5 anni a ciascun sub appaltatore);</a:t>
            </a:r>
          </a:p>
          <a:p>
            <a:r>
              <a:rPr lang="it-IT" sz="2200" dirty="0"/>
              <a:t>Relativamente ai condomini, il Genera Contractor può anche essere una società di costruzioni, che non sub appalta alcuna opera ed effettua direttamente sconto in fattura al condominio.</a:t>
            </a:r>
          </a:p>
          <a:p>
            <a:endParaRPr lang="it-IT" sz="2200" dirty="0"/>
          </a:p>
        </p:txBody>
      </p:sp>
      <p:pic>
        <p:nvPicPr>
          <p:cNvPr id="4" name="Immagine 3" descr="Immagine che contiene testo&#10;&#10;Descrizione generata automaticamente">
            <a:extLst>
              <a:ext uri="{FF2B5EF4-FFF2-40B4-BE49-F238E27FC236}">
                <a16:creationId xmlns:a16="http://schemas.microsoft.com/office/drawing/2014/main" id="{3FCD1B60-053D-B880-0677-B25BEC42E9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28" y="6044407"/>
            <a:ext cx="587719" cy="623886"/>
          </a:xfrm>
          <a:prstGeom prst="rect">
            <a:avLst/>
          </a:prstGeom>
        </p:spPr>
      </p:pic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097E22F-14F4-DC54-A1AE-31C20708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5727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6EC8FD-0846-01E4-362D-31E008554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Come il condominio accede all’agevolazione del </a:t>
            </a:r>
            <a:r>
              <a:rPr lang="it-IT" sz="4000" b="1" dirty="0" err="1"/>
              <a:t>Superbonus_FASE</a:t>
            </a:r>
            <a:r>
              <a:rPr lang="it-IT" sz="4000" b="1" dirty="0"/>
              <a:t> 2_La </a:t>
            </a:r>
            <a:r>
              <a:rPr lang="it-IT" sz="4000" b="1" dirty="0" err="1"/>
              <a:t>Pre</a:t>
            </a:r>
            <a:r>
              <a:rPr lang="it-IT" sz="4000" b="1" dirty="0"/>
              <a:t> Analisi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69D59B-A1D1-EA94-EEBA-DCE6F158D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200" dirty="0"/>
              <a:t>La </a:t>
            </a:r>
            <a:r>
              <a:rPr lang="it-IT" sz="2200" dirty="0" err="1"/>
              <a:t>Pre</a:t>
            </a:r>
            <a:r>
              <a:rPr lang="it-IT" sz="2200" dirty="0"/>
              <a:t> Analisi è affidata dal condominio ad un Professionista Abilitato, generalmente un Ingegnere /Architetto / Studio Tecnico</a:t>
            </a:r>
          </a:p>
          <a:p>
            <a:r>
              <a:rPr lang="it-IT" sz="2200" dirty="0"/>
              <a:t>La </a:t>
            </a:r>
            <a:r>
              <a:rPr lang="it-IT" sz="2200" dirty="0" err="1"/>
              <a:t>Pre</a:t>
            </a:r>
            <a:r>
              <a:rPr lang="it-IT" sz="2200" dirty="0"/>
              <a:t> Analisi ha un costo in Lombardia che può esser compreso tra i 200 ed i 400 Euro ad U.I.</a:t>
            </a:r>
          </a:p>
          <a:p>
            <a:r>
              <a:rPr lang="it-IT" sz="2200" dirty="0"/>
              <a:t>La </a:t>
            </a:r>
            <a:r>
              <a:rPr lang="it-IT" sz="2200" dirty="0" err="1"/>
              <a:t>Pre</a:t>
            </a:r>
            <a:r>
              <a:rPr lang="it-IT" sz="2200" dirty="0"/>
              <a:t> Analisi è composta da:</a:t>
            </a:r>
            <a:br>
              <a:rPr lang="it-IT" sz="2200" dirty="0"/>
            </a:br>
            <a:r>
              <a:rPr lang="it-IT" sz="2200" dirty="0"/>
              <a:t>- APE </a:t>
            </a:r>
            <a:r>
              <a:rPr lang="it-IT" sz="2200" dirty="0" err="1"/>
              <a:t>Pre</a:t>
            </a:r>
            <a:r>
              <a:rPr lang="it-IT" sz="2200" dirty="0"/>
              <a:t> ed APE Post per salto delle due classi Energetiche, fattispecie ECOBONUS</a:t>
            </a:r>
            <a:br>
              <a:rPr lang="it-IT" sz="2200" dirty="0"/>
            </a:br>
            <a:r>
              <a:rPr lang="it-IT" sz="2200" dirty="0"/>
              <a:t>- Diagnosi Energetica Dell’Edificio</a:t>
            </a:r>
            <a:br>
              <a:rPr lang="it-IT" sz="2200" dirty="0"/>
            </a:br>
            <a:r>
              <a:rPr lang="it-IT" sz="2200" dirty="0"/>
              <a:t>- Analisi Salto Classe Rischio Sismico, ove applicato SISMABONUS</a:t>
            </a:r>
            <a:br>
              <a:rPr lang="it-IT" sz="2200" dirty="0"/>
            </a:br>
            <a:r>
              <a:rPr lang="it-IT" sz="2200" dirty="0"/>
              <a:t>- Computo Metrico Estimativo, ossia il progetto, stimato sulla base del listino Nazionale utilizzato per lavori pubblici (DEI)</a:t>
            </a:r>
          </a:p>
          <a:p>
            <a:r>
              <a:rPr lang="it-IT" sz="2200" dirty="0"/>
              <a:t> La </a:t>
            </a:r>
            <a:r>
              <a:rPr lang="it-IT" sz="2200" dirty="0" err="1"/>
              <a:t>Pre</a:t>
            </a:r>
            <a:r>
              <a:rPr lang="it-IT" sz="2200" dirty="0"/>
              <a:t> Analisi, ove eseguita in modo corretto, richiede mediamente N° 2 mesi per esser eseguita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4F4B41A-2F50-25DF-45C3-1B336494B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4808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CC68B3-BEDE-566A-C67F-FFE7286D8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Superbonus 110%_Impatto rispetto al contesto Macroeconomico Nazionale ed Internazionale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3563A8-53F2-191B-F0A0-451B8C03C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5707"/>
            <a:ext cx="11208872" cy="5175768"/>
          </a:xfrm>
        </p:spPr>
        <p:txBody>
          <a:bodyPr>
            <a:noAutofit/>
          </a:bodyPr>
          <a:lstStyle/>
          <a:p>
            <a:r>
              <a:rPr lang="it-IT" sz="2200" b="1" dirty="0"/>
              <a:t>PUNTI DI FORZA</a:t>
            </a:r>
            <a:br>
              <a:rPr lang="it-IT" sz="2200" b="1" dirty="0"/>
            </a:br>
            <a:r>
              <a:rPr lang="it-IT" sz="2200" dirty="0"/>
              <a:t>- Favorisce la transizione ecologica;</a:t>
            </a:r>
            <a:br>
              <a:rPr lang="it-IT" sz="2200" dirty="0"/>
            </a:br>
            <a:r>
              <a:rPr lang="it-IT" sz="2200" dirty="0"/>
              <a:t>- Normativa a favore dell’individuo e del welfare</a:t>
            </a:r>
            <a:br>
              <a:rPr lang="it-IT" sz="2200" dirty="0"/>
            </a:br>
            <a:r>
              <a:rPr lang="it-IT" sz="2200" dirty="0"/>
              <a:t>- Normativa a tutela del diritto di proprietà</a:t>
            </a:r>
            <a:br>
              <a:rPr lang="it-IT" sz="2200" dirty="0"/>
            </a:br>
            <a:r>
              <a:rPr lang="it-IT" sz="2200" dirty="0"/>
              <a:t>- Aumento del PIL</a:t>
            </a:r>
            <a:br>
              <a:rPr lang="it-IT" sz="2200" dirty="0"/>
            </a:br>
            <a:r>
              <a:rPr lang="it-IT" sz="2200" dirty="0"/>
              <a:t>- Maggiore occupazione lavorativa</a:t>
            </a:r>
          </a:p>
          <a:p>
            <a:r>
              <a:rPr lang="it-IT" sz="2200" b="1" dirty="0"/>
              <a:t>PUNTI DI DEBOLEZZA</a:t>
            </a:r>
            <a:br>
              <a:rPr lang="it-IT" sz="2200" b="1" dirty="0"/>
            </a:br>
            <a:r>
              <a:rPr lang="it-IT" sz="2200" dirty="0"/>
              <a:t>- Presenza nel mercato di soggetti giuridici (General Contractor in particolare) non capienti o appena costituiti;</a:t>
            </a:r>
            <a:br>
              <a:rPr lang="it-IT" sz="2200" dirty="0"/>
            </a:br>
            <a:r>
              <a:rPr lang="it-IT" sz="2200" dirty="0"/>
              <a:t>- Rispetto al punto precedente, rischio che le banche non acquistino il credito con conseguente blocco dei cantieri spesso lasciati incompiuti;</a:t>
            </a:r>
            <a:br>
              <a:rPr lang="it-IT" sz="2200" dirty="0"/>
            </a:br>
            <a:r>
              <a:rPr lang="it-IT" sz="2200" dirty="0"/>
              <a:t>- L’inflazione crescente determina un valore del denaro più basso nel medio lungo periodo </a:t>
            </a:r>
            <a:r>
              <a:rPr lang="it-IT" sz="2200" dirty="0">
                <a:sym typeface="Wingdings" panose="05000000000000000000" pitchFamily="2" charset="2"/>
              </a:rPr>
              <a:t> es. nel 2020/2021 le banche acquistavano i crediti a 100/110, oggi li acquistano mediamente intorno al 85%;</a:t>
            </a:r>
            <a:br>
              <a:rPr lang="it-IT" sz="2200" dirty="0">
                <a:sym typeface="Wingdings" panose="05000000000000000000" pitchFamily="2" charset="2"/>
              </a:rPr>
            </a:br>
            <a:r>
              <a:rPr lang="it-IT" sz="2200" dirty="0">
                <a:sym typeface="Wingdings" panose="05000000000000000000" pitchFamily="2" charset="2"/>
              </a:rPr>
              <a:t>- L’inflazione crescente ha determinato aumento prezzi materie prime, che sono sempre più scarse a livello nazionale ed internazionale vista la domanda sempre più crescente.</a:t>
            </a:r>
            <a:br>
              <a:rPr lang="it-IT" sz="2200" dirty="0">
                <a:sym typeface="Wingdings" panose="05000000000000000000" pitchFamily="2" charset="2"/>
              </a:rPr>
            </a:br>
            <a:r>
              <a:rPr lang="it-IT" sz="2200" dirty="0"/>
              <a:t> </a:t>
            </a:r>
          </a:p>
          <a:p>
            <a:pPr marL="0" indent="0">
              <a:buNone/>
            </a:pPr>
            <a:endParaRPr lang="it-IT" sz="2200" dirty="0"/>
          </a:p>
        </p:txBody>
      </p:sp>
      <p:pic>
        <p:nvPicPr>
          <p:cNvPr id="4" name="Immagine 3" descr="Immagine che contiene testo&#10;&#10;Descrizione generata automaticamente">
            <a:extLst>
              <a:ext uri="{FF2B5EF4-FFF2-40B4-BE49-F238E27FC236}">
                <a16:creationId xmlns:a16="http://schemas.microsoft.com/office/drawing/2014/main" id="{6E327B8B-1A63-3F91-1C49-F1CD00BFA9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28" y="6044407"/>
            <a:ext cx="587719" cy="623886"/>
          </a:xfrm>
          <a:prstGeom prst="rect">
            <a:avLst/>
          </a:prstGeom>
        </p:spPr>
      </p:pic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650DE50-46DB-0758-D7D0-3BC04D434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DF8AE-4C54-40EB-ACC6-93C0275E155F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8934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BEDE3E-2963-3A0E-AF9B-EDA4E21E8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323" y="2103437"/>
            <a:ext cx="10515600" cy="1325563"/>
          </a:xfrm>
        </p:spPr>
        <p:txBody>
          <a:bodyPr/>
          <a:lstStyle/>
          <a:p>
            <a:pPr algn="ctr"/>
            <a:r>
              <a:rPr lang="it-IT" b="1" dirty="0"/>
              <a:t>GRAZIE PER L’ATTENZIONE!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EE1F586-5242-82C0-33E3-F446F5F54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37248-60BD-481F-949C-E71A626D62C4}" type="slidenum">
              <a:rPr lang="it-IT" smtClean="0"/>
              <a:t>7</a:t>
            </a:fld>
            <a:endParaRPr lang="it-IT"/>
          </a:p>
        </p:txBody>
      </p:sp>
      <p:pic>
        <p:nvPicPr>
          <p:cNvPr id="5" name="Immagine 4" descr="Immagine che contiene testo&#10;&#10;Descrizione generata automaticamente">
            <a:extLst>
              <a:ext uri="{FF2B5EF4-FFF2-40B4-BE49-F238E27FC236}">
                <a16:creationId xmlns:a16="http://schemas.microsoft.com/office/drawing/2014/main" id="{21CAA7D7-C029-DEBD-4B20-C658C7DBE8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998" y="5224462"/>
            <a:ext cx="1238250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8198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742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Corso di Economia  A.A. 2022_2023 UTE_Università della Terza Età «Cardinale Giovanni Colombo»</vt:lpstr>
      <vt:lpstr>Come il condominio accede all’agevolazione del Superbonus_Gli attori coinvolti</vt:lpstr>
      <vt:lpstr>Come il condominio accede all’agevolazione del Superbonus_Le FASI del processo</vt:lpstr>
      <vt:lpstr>Come il condominio accede all’agevolazione del Superbonus_FASE 1_Scelta General Contractor</vt:lpstr>
      <vt:lpstr>Come il condominio accede all’agevolazione del Superbonus_FASE 2_La Pre Analisi</vt:lpstr>
      <vt:lpstr>Superbonus 110%_Impatto rispetto al contesto Macroeconomico Nazionale ed Internazionale</vt:lpstr>
      <vt:lpstr>GRAZIE PER L’ATTENZIONE!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Economia  A.A. 2022_2023 UTE_Università della Terza Età «Cardinale Giovanni Colombo»</dc:title>
  <dc:creator>Alan Vukelic</dc:creator>
  <cp:lastModifiedBy>Alan Vukelic</cp:lastModifiedBy>
  <cp:revision>3</cp:revision>
  <dcterms:created xsi:type="dcterms:W3CDTF">2022-10-18T09:49:33Z</dcterms:created>
  <dcterms:modified xsi:type="dcterms:W3CDTF">2022-10-19T19:07:43Z</dcterms:modified>
</cp:coreProperties>
</file>