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2" r:id="rId2"/>
    <p:sldId id="287" r:id="rId3"/>
    <p:sldId id="288" r:id="rId4"/>
    <p:sldId id="299" r:id="rId5"/>
    <p:sldId id="289" r:id="rId6"/>
    <p:sldId id="256" r:id="rId7"/>
    <p:sldId id="290" r:id="rId8"/>
    <p:sldId id="291" r:id="rId9"/>
    <p:sldId id="286" r:id="rId10"/>
    <p:sldId id="300" r:id="rId11"/>
    <p:sldId id="258" r:id="rId12"/>
    <p:sldId id="261" r:id="rId13"/>
    <p:sldId id="259" r:id="rId14"/>
    <p:sldId id="275" r:id="rId15"/>
    <p:sldId id="274" r:id="rId16"/>
    <p:sldId id="262" r:id="rId17"/>
    <p:sldId id="263" r:id="rId18"/>
    <p:sldId id="264" r:id="rId19"/>
    <p:sldId id="265" r:id="rId20"/>
    <p:sldId id="266" r:id="rId21"/>
    <p:sldId id="268" r:id="rId22"/>
    <p:sldId id="276" r:id="rId23"/>
    <p:sldId id="277" r:id="rId24"/>
    <p:sldId id="278" r:id="rId25"/>
    <p:sldId id="269" r:id="rId26"/>
    <p:sldId id="271" r:id="rId27"/>
    <p:sldId id="272" r:id="rId28"/>
    <p:sldId id="273" r:id="rId29"/>
    <p:sldId id="280" r:id="rId30"/>
    <p:sldId id="282" r:id="rId31"/>
    <p:sldId id="283" r:id="rId32"/>
    <p:sldId id="284" r:id="rId33"/>
    <p:sldId id="281" r:id="rId34"/>
    <p:sldId id="296" r:id="rId35"/>
    <p:sldId id="294" r:id="rId36"/>
    <p:sldId id="293" r:id="rId37"/>
    <p:sldId id="295" r:id="rId38"/>
    <p:sldId id="297" r:id="rId39"/>
    <p:sldId id="298"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80322" autoAdjust="0"/>
  </p:normalViewPr>
  <p:slideViewPr>
    <p:cSldViewPr snapToGrid="0">
      <p:cViewPr varScale="1">
        <p:scale>
          <a:sx n="116" d="100"/>
          <a:sy n="116" d="100"/>
        </p:scale>
        <p:origin x="390" y="10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36EB7D-AF6D-43E9-887D-E216C1DA042B}" type="datetimeFigureOut">
              <a:rPr lang="it-IT" smtClean="0"/>
              <a:t>07/11/2022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2DCB1-6016-45C8-99FF-B4D1DF369761}" type="slidenum">
              <a:rPr lang="it-IT" smtClean="0"/>
              <a:t>‹N›</a:t>
            </a:fld>
            <a:endParaRPr lang="it-IT"/>
          </a:p>
        </p:txBody>
      </p:sp>
    </p:spTree>
    <p:extLst>
      <p:ext uri="{BB962C8B-B14F-4D97-AF65-F5344CB8AC3E}">
        <p14:creationId xmlns:p14="http://schemas.microsoft.com/office/powerpoint/2010/main" val="116347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oraprimarycare.com/blog/herbal-tea-benefit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cambridge.org/core/journals/british-journal-of-nutrition/article/effects-of-tea-intake-on-blood-pressure-a-metaanalysis-of-randomised-controlled-trials/AD10B8AF38E3184FCFDDC9778F833835"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hajournals.org/doi/abs/10.1161/CIRCULATIONAHA.118.037398"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kcl.ac.uk/news/can-red-wine-lower-your-blood-pressure"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pubs.acs.org/doi/abs/10.1021/jf053011q" TargetMode="External"/><Relationship Id="rId13" Type="http://schemas.openxmlformats.org/officeDocument/2006/relationships/hyperlink" Target="https://www.ncbi.nlm.nih.gov/pmc/articles/PMC7361353/" TargetMode="External"/><Relationship Id="rId3" Type="http://schemas.openxmlformats.org/officeDocument/2006/relationships/hyperlink" Target="https://www.naturopataonline.org/alimentazione/alimenti/15-antiossidanti-naturali-i-migliori-alimenti-ed-erbe/" TargetMode="External"/><Relationship Id="rId7" Type="http://schemas.openxmlformats.org/officeDocument/2006/relationships/hyperlink" Target="https://link.springer.com/article/10.1007/s11274-010-0325-7" TargetMode="External"/><Relationship Id="rId12" Type="http://schemas.openxmlformats.org/officeDocument/2006/relationships/hyperlink" Target="https://www.ncbi.nlm.nih.gov/pubmed/27085843" TargetMode="External"/><Relationship Id="rId17" Type="http://schemas.openxmlformats.org/officeDocument/2006/relationships/hyperlink" Target="https://pubmed.ncbi.nlm.nih.gov/10975958/" TargetMode="External"/><Relationship Id="rId2" Type="http://schemas.openxmlformats.org/officeDocument/2006/relationships/slide" Target="../slides/slide23.xml"/><Relationship Id="rId16" Type="http://schemas.openxmlformats.org/officeDocument/2006/relationships/hyperlink" Target="https://www.naturopataonline.org/alimentazione/alimenti/cioccolato-fondente-proprieta-benefici-e-valori-nutrizionali/"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abs/pii/S096399691530034X" TargetMode="External"/><Relationship Id="rId11" Type="http://schemas.openxmlformats.org/officeDocument/2006/relationships/hyperlink" Target="https://pubmed.ncbi.nlm.nih.gov/29044265/" TargetMode="External"/><Relationship Id="rId5" Type="http://schemas.openxmlformats.org/officeDocument/2006/relationships/hyperlink" Target="https://www.ncbi.nlm.nih.gov/pmc/articles/PMC6164842/#B101-biomedicines-06-00091" TargetMode="External"/><Relationship Id="rId15" Type="http://schemas.openxmlformats.org/officeDocument/2006/relationships/hyperlink" Target="https://www.naturopataonline.org/alimentazione/alimenti/cacao-proprieta-e-benefici/" TargetMode="External"/><Relationship Id="rId10" Type="http://schemas.openxmlformats.org/officeDocument/2006/relationships/hyperlink" Target="https://www.ncbi.nlm.nih.gov/pmc/articles/PMC4882663/" TargetMode="External"/><Relationship Id="rId4" Type="http://schemas.openxmlformats.org/officeDocument/2006/relationships/hyperlink" Target="https://www.naturopataonline.org/salute/cure-naturali/candidosi-infezione-da-candida-albicans-causa-cure-e-i-rimedi-naturali/" TargetMode="External"/><Relationship Id="rId9" Type="http://schemas.openxmlformats.org/officeDocument/2006/relationships/hyperlink" Target="https://pubmed.ncbi.nlm.nih.gov/25206691/" TargetMode="External"/><Relationship Id="rId14" Type="http://schemas.openxmlformats.org/officeDocument/2006/relationships/hyperlink" Target="https://www.named.it/it/guidaprodotti/supporto_difese_naturali-21/viraxil-296"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pubmed/3089467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atural-cure.org/health-tips/health-benefits-of-organic-garlic/"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natural-cure.org/diet-and-nutrition/olive-oil-benefits/"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issalute.it/index.php/la-salute-dalla-a-alla-z-menu/l/latte-e-prodotti-lattiero-caseari" TargetMode="External"/><Relationship Id="rId3" Type="http://schemas.openxmlformats.org/officeDocument/2006/relationships/hyperlink" Target="https://www.issalute.it/index.php/la-salute-dalla-a-alla-z-menu/p/pressione-alta" TargetMode="External"/><Relationship Id="rId7" Type="http://schemas.openxmlformats.org/officeDocument/2006/relationships/hyperlink" Target="https://www.issalute.it/index.php/la-salute-dalla-a-alla-z-menu/a/alimenti-integrali" TargetMode="External"/><Relationship Id="rId12" Type="http://schemas.openxmlformats.org/officeDocument/2006/relationships/hyperlink" Target="https://www.issalute.it/index.php/la-salute-dalla-a-alla-z-menu/t/trigliceridi-analisi-clinich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issalute.it/index.php/la-salute-dalla-a-alla-z-menu/c/cereali" TargetMode="External"/><Relationship Id="rId11" Type="http://schemas.openxmlformats.org/officeDocument/2006/relationships/hyperlink" Target="https://www.issalute.it/index.php/la-salute-dalla-a-alla-z-menu/c/colesterolo-analisi-cliniche" TargetMode="External"/><Relationship Id="rId5" Type="http://schemas.openxmlformats.org/officeDocument/2006/relationships/hyperlink" Target="https://www.issalute.it/index.php/la-salute-dalla-a-alla-z-menu/c/carboidrati" TargetMode="External"/><Relationship Id="rId10" Type="http://schemas.openxmlformats.org/officeDocument/2006/relationships/hyperlink" Target="https://www.issalute.it/index.php/la-salute-dalla-a-alla-z-menu/s/sale" TargetMode="External"/><Relationship Id="rId4" Type="http://schemas.openxmlformats.org/officeDocument/2006/relationships/hyperlink" Target="https://www.issalute.it/index.php/la-salute-dalla-a-alla-z-menu/d/dieta" TargetMode="External"/><Relationship Id="rId9" Type="http://schemas.openxmlformats.org/officeDocument/2006/relationships/hyperlink" Target="https://www.issalute.it/index.php/la-salute-dalla-a-alla-z-menu/g/grassi-alimentari"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bi.nlm.nih.gov/pmc/articles/PMC6412427"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ayoclinic.org/diseases-conditions/heart-disease/in-depth/nuts/art-2004663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sph.harvard.edu/nutritionsource/food-features/dark-chocolat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eart.org/en/health-topics/high-blood-pressure/changes-you-can-make-to-manage-high-blood-pressure/how-potassium-can-help-control-high-blood-pressure#:~:text=The%20more%20potassium%20you%20eat,80%20who%20are%20otherwise%20health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82880" marR="0" lvl="0" indent="-182880" algn="l" defTabSz="914400" rtl="0" eaLnBrk="1" fontAlgn="base" latinLnBrk="0" hangingPunct="1">
              <a:lnSpc>
                <a:spcPct val="100000"/>
              </a:lnSpc>
              <a:spcBef>
                <a:spcPts val="600"/>
              </a:spcBef>
              <a:spcAft>
                <a:spcPct val="0"/>
              </a:spcAft>
              <a:buClrTx/>
              <a:buSzTx/>
              <a:buFont typeface="Arial" pitchFamily="34" charset="0"/>
              <a:buChar char="•"/>
              <a:tabLst/>
              <a:defRPr/>
            </a:pPr>
            <a:r>
              <a:rPr lang="en-US" sz="1400" noProof="0" dirty="0"/>
              <a:t>; PCSK9, </a:t>
            </a:r>
            <a:r>
              <a:rPr lang="en-US" sz="1400" noProof="0" dirty="0" err="1"/>
              <a:t>proprotein</a:t>
            </a:r>
            <a:r>
              <a:rPr lang="en-US" sz="1400" noProof="0" dirty="0"/>
              <a:t> convertase </a:t>
            </a:r>
            <a:r>
              <a:rPr lang="en-US" sz="1400" noProof="0" dirty="0" err="1"/>
              <a:t>subtilisin</a:t>
            </a:r>
            <a:r>
              <a:rPr lang="en-US" sz="1400" noProof="0" dirty="0"/>
              <a:t>/</a:t>
            </a:r>
            <a:r>
              <a:rPr lang="en-US" sz="1400" noProof="0" dirty="0" err="1"/>
              <a:t>kexin</a:t>
            </a:r>
            <a:r>
              <a:rPr lang="en-US" sz="1400" noProof="0" dirty="0"/>
              <a:t> type 9.</a:t>
            </a:r>
          </a:p>
          <a:p>
            <a:pPr marL="0" indent="0">
              <a:buNone/>
            </a:pPr>
            <a:endParaRPr lang="it-IT" dirty="0"/>
          </a:p>
        </p:txBody>
      </p:sp>
    </p:spTree>
    <p:extLst>
      <p:ext uri="{BB962C8B-B14F-4D97-AF65-F5344CB8AC3E}">
        <p14:creationId xmlns:p14="http://schemas.microsoft.com/office/powerpoint/2010/main" val="107950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Green tea and other </a:t>
            </a:r>
            <a:r>
              <a:rPr lang="en-US" sz="1200" b="0" i="0" u="sng" kern="1200" dirty="0">
                <a:solidFill>
                  <a:schemeClr val="tx1"/>
                </a:solidFill>
                <a:effectLst/>
                <a:latin typeface="+mn-lt"/>
                <a:ea typeface="+mn-ea"/>
                <a:cs typeface="+mn-cs"/>
                <a:hlinkClick r:id="rId3"/>
              </a:rPr>
              <a:t>herbal teas</a:t>
            </a:r>
            <a:r>
              <a:rPr lang="en-US" sz="1200" b="0" i="0" kern="1200" dirty="0">
                <a:solidFill>
                  <a:schemeClr val="tx1"/>
                </a:solidFill>
                <a:effectLst/>
                <a:latin typeface="+mn-lt"/>
                <a:ea typeface="+mn-ea"/>
                <a:cs typeface="+mn-cs"/>
              </a:rPr>
              <a:t> are steeped in antioxidants and have wonderful immune-boosting effects. No wonder why it has been used for centuries for medicinal use. </a:t>
            </a:r>
            <a:r>
              <a:rPr lang="en-US" sz="1200" b="0" i="0" u="sng" kern="1200" dirty="0">
                <a:solidFill>
                  <a:schemeClr val="tx1"/>
                </a:solidFill>
                <a:effectLst/>
                <a:latin typeface="+mn-lt"/>
                <a:ea typeface="+mn-ea"/>
                <a:cs typeface="+mn-cs"/>
                <a:hlinkClick r:id="rId4"/>
              </a:rPr>
              <a:t>Research</a:t>
            </a:r>
            <a:r>
              <a:rPr lang="en-US" sz="1200" b="0" i="0" kern="1200" dirty="0">
                <a:solidFill>
                  <a:schemeClr val="tx1"/>
                </a:solidFill>
                <a:effectLst/>
                <a:latin typeface="+mn-lt"/>
                <a:ea typeface="+mn-ea"/>
                <a:cs typeface="+mn-cs"/>
              </a:rPr>
              <a:t> suggests it may lower blood pressure when consumed on a long-term basis. </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21</a:t>
            </a:fld>
            <a:endParaRPr lang="it-IT"/>
          </a:p>
        </p:txBody>
      </p:sp>
    </p:spTree>
    <p:extLst>
      <p:ext uri="{BB962C8B-B14F-4D97-AF65-F5344CB8AC3E}">
        <p14:creationId xmlns:p14="http://schemas.microsoft.com/office/powerpoint/2010/main" val="3578667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mn-lt"/>
                <a:ea typeface="+mn-ea"/>
                <a:cs typeface="+mn-cs"/>
              </a:rPr>
              <a:t>What is the association of blood pressure with wine?</a:t>
            </a:r>
          </a:p>
          <a:p>
            <a:r>
              <a:rPr lang="en-US" sz="1200" b="0" i="0" kern="1200" dirty="0">
                <a:solidFill>
                  <a:schemeClr val="tx1"/>
                </a:solidFill>
                <a:effectLst/>
                <a:latin typeface="+mn-lt"/>
                <a:ea typeface="+mn-ea"/>
                <a:cs typeface="+mn-cs"/>
              </a:rPr>
              <a:t>A lot of health risk and myths surround this subject. A lot has been said about the risk element vice visa the benefits associated with the combination of these two. We have been told that glass of wine can lower the risks of high blood pressure, but where exactly is the truth? Has the relation between wine and blood pressure been established yet?</a:t>
            </a:r>
          </a:p>
          <a:p>
            <a:r>
              <a:rPr lang="en-US" sz="1200" b="0" i="0" kern="1200" dirty="0">
                <a:solidFill>
                  <a:schemeClr val="tx1"/>
                </a:solidFill>
                <a:effectLst/>
                <a:latin typeface="+mn-lt"/>
                <a:ea typeface="+mn-ea"/>
                <a:cs typeface="+mn-cs"/>
              </a:rPr>
              <a:t>The closet scientific explanation is that alcohol increases the high-density lipoprotein (HDL) cholesterol levels (good cholesterol) in the blood. This is the same effect regular exercise, and a good-balanced diet has on our bodies. They too raise HDL levels. The abundance of HDL, in turn, can lower the low-density lipoprotein (LDL) levels (which is considered the bad cholesterol).</a:t>
            </a:r>
          </a:p>
          <a:p>
            <a:endParaRPr lang="it-IT" dirty="0"/>
          </a:p>
          <a:p>
            <a:endParaRPr lang="it-IT" dirty="0"/>
          </a:p>
          <a:p>
            <a:r>
              <a:rPr lang="en-US" sz="1200" b="1" i="0" kern="1200" dirty="0">
                <a:solidFill>
                  <a:schemeClr val="tx1"/>
                </a:solidFill>
                <a:effectLst/>
                <a:latin typeface="+mn-lt"/>
                <a:ea typeface="+mn-ea"/>
                <a:cs typeface="+mn-cs"/>
              </a:rPr>
              <a:t>1. Wine in lowering blood sugar</a:t>
            </a:r>
          </a:p>
          <a:p>
            <a:r>
              <a:rPr lang="en-US" sz="1200" b="0" i="0" kern="1200" dirty="0">
                <a:solidFill>
                  <a:schemeClr val="tx1"/>
                </a:solidFill>
                <a:effectLst/>
                <a:latin typeface="+mn-lt"/>
                <a:ea typeface="+mn-ea"/>
                <a:cs typeface="+mn-cs"/>
              </a:rPr>
              <a:t>Red wine has been associated with the health benefits to lower blood pressure and other heart diseases. In this sense, (especially red wine) regulates blood sugar.  Scientifically, the grapes used to make it contain a compound called resveratrol which is believed to have a positive effect on the blood sugar level. This same compound is responsible for keeping a sharp and active memory. For this reason, red wine is perceived to be useful in maintaining a healthy brain.</a:t>
            </a:r>
          </a:p>
          <a:p>
            <a:endParaRPr lang="it-IT" dirty="0"/>
          </a:p>
          <a:p>
            <a:endParaRPr lang="it-IT" dirty="0"/>
          </a:p>
          <a:p>
            <a:r>
              <a:rPr lang="en-US" sz="1200" b="1" i="0" kern="1200" dirty="0">
                <a:solidFill>
                  <a:schemeClr val="tx1"/>
                </a:solidFill>
                <a:effectLst/>
                <a:latin typeface="+mn-lt"/>
                <a:ea typeface="+mn-ea"/>
                <a:cs typeface="+mn-cs"/>
              </a:rPr>
              <a:t>2. Wine as a stress reliever</a:t>
            </a:r>
          </a:p>
          <a:p>
            <a:r>
              <a:rPr lang="en-US" sz="1200" b="0" i="0" kern="1200" dirty="0">
                <a:solidFill>
                  <a:schemeClr val="tx1"/>
                </a:solidFill>
                <a:effectLst/>
                <a:latin typeface="+mn-lt"/>
                <a:ea typeface="+mn-ea"/>
                <a:cs typeface="+mn-cs"/>
              </a:rPr>
              <a:t>When it comes to relieving stress, a glass of wine is believed to bring relaxation to both the mind and body. Chronic stress increases the chance of high blood pressure. Therefore, if wine can relax the mind, then it will have reduced your stress levels, thus lowering your hypertension levels.</a:t>
            </a:r>
          </a:p>
          <a:p>
            <a:r>
              <a:rPr lang="en-US" sz="1200" b="0" i="0" kern="1200" dirty="0">
                <a:solidFill>
                  <a:schemeClr val="tx1"/>
                </a:solidFill>
                <a:effectLst/>
                <a:latin typeface="+mn-lt"/>
                <a:ea typeface="+mn-ea"/>
                <a:cs typeface="+mn-cs"/>
              </a:rPr>
              <a:t>A glass of wine allows the mind to relax and thus releases any mental tension and anxiety that you might be experiencing. However, don’t overindulge in the process of ‘relieving tension’ and mess with your entire system, especially if you already are under blood pressure medication.</a:t>
            </a:r>
          </a:p>
          <a:p>
            <a:endParaRPr lang="it-IT" dirty="0"/>
          </a:p>
          <a:p>
            <a:endParaRPr lang="it-IT" dirty="0"/>
          </a:p>
          <a:p>
            <a:r>
              <a:rPr lang="en-US" sz="1200" b="1" i="0" kern="1200" dirty="0">
                <a:solidFill>
                  <a:schemeClr val="tx1"/>
                </a:solidFill>
                <a:effectLst/>
                <a:latin typeface="+mn-lt"/>
                <a:ea typeface="+mn-ea"/>
                <a:cs typeface="+mn-cs"/>
              </a:rPr>
              <a:t>3. Fights common cold and flu</a:t>
            </a:r>
          </a:p>
          <a:p>
            <a:r>
              <a:rPr lang="en-US" sz="1200" b="0" i="0" kern="1200" dirty="0">
                <a:solidFill>
                  <a:schemeClr val="tx1"/>
                </a:solidFill>
                <a:effectLst/>
                <a:latin typeface="+mn-lt"/>
                <a:ea typeface="+mn-ea"/>
                <a:cs typeface="+mn-cs"/>
              </a:rPr>
              <a:t>Another great reason for consuming red wine is that it can protect one from common cold ailments because of its antioxidant properties. Chemically, these antioxidants fight the free-forming radicals in the body. These radicals bring about colds as a result of a weak immune system.</a:t>
            </a:r>
          </a:p>
          <a:p>
            <a:endParaRPr lang="it-IT" dirty="0"/>
          </a:p>
          <a:p>
            <a:endParaRPr lang="it-IT" dirty="0"/>
          </a:p>
          <a:p>
            <a:r>
              <a:rPr lang="it-IT" sz="1200" b="0" i="0" kern="1200" dirty="0">
                <a:solidFill>
                  <a:schemeClr val="tx1"/>
                </a:solidFill>
                <a:effectLst/>
                <a:latin typeface="+mn-lt"/>
                <a:ea typeface="+mn-ea"/>
                <a:cs typeface="+mn-cs"/>
              </a:rPr>
              <a:t>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del vino rosso può combattere l'ipertensione, ma difficilmente attraverso il bicchiere. Un recente studio condotto da ricercatori del </a:t>
            </a:r>
            <a:r>
              <a:rPr lang="it-IT" sz="1200" b="0" i="0" kern="1200" dirty="0" err="1">
                <a:solidFill>
                  <a:schemeClr val="tx1"/>
                </a:solidFill>
                <a:effectLst/>
                <a:latin typeface="+mn-lt"/>
                <a:ea typeface="+mn-ea"/>
                <a:cs typeface="+mn-cs"/>
              </a:rPr>
              <a:t>King's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British</a:t>
            </a:r>
            <a:r>
              <a:rPr lang="it-IT" sz="1200" b="0" i="0" kern="1200" dirty="0">
                <a:solidFill>
                  <a:schemeClr val="tx1"/>
                </a:solidFill>
                <a:effectLst/>
                <a:latin typeface="+mn-lt"/>
                <a:ea typeface="+mn-ea"/>
                <a:cs typeface="+mn-cs"/>
              </a:rPr>
              <a:t> Heart Foundation Center of </a:t>
            </a:r>
            <a:r>
              <a:rPr lang="it-IT" sz="1200" b="0" i="0" kern="1200" dirty="0" err="1">
                <a:solidFill>
                  <a:schemeClr val="tx1"/>
                </a:solidFill>
                <a:effectLst/>
                <a:latin typeface="+mn-lt"/>
                <a:ea typeface="+mn-ea"/>
                <a:cs typeface="+mn-cs"/>
              </a:rPr>
              <a:t>Excellence</a:t>
            </a:r>
            <a:r>
              <a:rPr lang="it-IT" sz="1200" b="0" i="0" kern="1200" dirty="0">
                <a:solidFill>
                  <a:schemeClr val="tx1"/>
                </a:solidFill>
                <a:effectLst/>
                <a:latin typeface="+mn-lt"/>
                <a:ea typeface="+mn-ea"/>
                <a:cs typeface="+mn-cs"/>
              </a:rPr>
              <a:t> (BHF) del </a:t>
            </a:r>
            <a:r>
              <a:rPr lang="it-IT" sz="1200" b="1" i="0" kern="1200" dirty="0" err="1">
                <a:solidFill>
                  <a:schemeClr val="tx1"/>
                </a:solidFill>
                <a:effectLst/>
                <a:latin typeface="+mn-lt"/>
                <a:ea typeface="+mn-ea"/>
                <a:cs typeface="+mn-cs"/>
              </a:rPr>
              <a:t>King's</a:t>
            </a:r>
            <a:r>
              <a:rPr lang="it-IT" sz="1200" b="1" i="0" kern="1200" dirty="0">
                <a:solidFill>
                  <a:schemeClr val="tx1"/>
                </a:solidFill>
                <a:effectLst/>
                <a:latin typeface="+mn-lt"/>
                <a:ea typeface="+mn-ea"/>
                <a:cs typeface="+mn-cs"/>
              </a:rPr>
              <a:t> College </a:t>
            </a:r>
            <a:r>
              <a:rPr lang="it-IT" sz="1200" b="1" i="0" kern="1200" dirty="0" err="1">
                <a:solidFill>
                  <a:schemeClr val="tx1"/>
                </a:solidFill>
                <a:effectLst/>
                <a:latin typeface="+mn-lt"/>
                <a:ea typeface="+mn-ea"/>
                <a:cs typeface="+mn-cs"/>
              </a:rPr>
              <a:t>London</a:t>
            </a:r>
            <a:r>
              <a:rPr lang="it-IT" sz="1200" b="0" i="0" kern="1200" dirty="0">
                <a:solidFill>
                  <a:schemeClr val="tx1"/>
                </a:solidFill>
                <a:effectLst/>
                <a:latin typeface="+mn-lt"/>
                <a:ea typeface="+mn-ea"/>
                <a:cs typeface="+mn-cs"/>
              </a:rPr>
              <a:t>, e pubblicato sulla rivista </a:t>
            </a:r>
            <a:r>
              <a:rPr lang="it-IT" sz="1200" b="0" i="1" u="sng" kern="1200" dirty="0" err="1">
                <a:solidFill>
                  <a:schemeClr val="tx1"/>
                </a:solidFill>
                <a:effectLst/>
                <a:latin typeface="+mn-lt"/>
                <a:ea typeface="+mn-ea"/>
                <a:cs typeface="+mn-cs"/>
                <a:hlinkClick r:id="rId3"/>
              </a:rPr>
              <a:t>Circulation</a:t>
            </a:r>
            <a:r>
              <a:rPr lang="it-IT" sz="1200" b="0" i="0" kern="1200" dirty="0">
                <a:solidFill>
                  <a:schemeClr val="tx1"/>
                </a:solidFill>
                <a:effectLst/>
                <a:latin typeface="+mn-lt"/>
                <a:ea typeface="+mn-ea"/>
                <a:cs typeface="+mn-cs"/>
              </a:rPr>
              <a:t>, ha confermato che la molecola presente nel vino rosso provoca un calo della pressione sanguigna, tale che potrebbe aiutare la medicina a combattere la pressione alta e prevenire malattie cardio-circolatorie. Il </a:t>
            </a:r>
            <a:r>
              <a:rPr lang="it-IT" sz="1200" b="1"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in particolare si trova nella buccia dell'uva e nel vino, in misura maggiore in quello rosso. Da tempo è indicato come una delle chiavi benefiche della dieta mediterranea che si accompagna da millenni al consumo del vino. Tuttavia era stato finora difficile per i ricercatori capire i meccanismi di azione di questa molecola, tanto che lo stesso annuncio del </a:t>
            </a:r>
            <a:r>
              <a:rPr lang="it-IT" sz="1200" b="0" i="0" u="sng" kern="1200" dirty="0" err="1">
                <a:solidFill>
                  <a:schemeClr val="tx1"/>
                </a:solidFill>
                <a:effectLst/>
                <a:latin typeface="+mn-lt"/>
                <a:ea typeface="+mn-ea"/>
                <a:cs typeface="+mn-cs"/>
                <a:hlinkClick r:id="rId4"/>
              </a:rPr>
              <a:t>King's</a:t>
            </a:r>
            <a:r>
              <a:rPr lang="it-IT" sz="1200" b="0" i="0" u="sng" kern="1200" dirty="0">
                <a:solidFill>
                  <a:schemeClr val="tx1"/>
                </a:solidFill>
                <a:effectLst/>
                <a:latin typeface="+mn-lt"/>
                <a:ea typeface="+mn-ea"/>
                <a:cs typeface="+mn-cs"/>
                <a:hlinkClick r:id="rId4"/>
              </a:rPr>
              <a:t> College </a:t>
            </a:r>
            <a:r>
              <a:rPr lang="it-IT" sz="1200" b="0" i="0" u="sng" kern="1200" dirty="0" err="1">
                <a:solidFill>
                  <a:schemeClr val="tx1"/>
                </a:solidFill>
                <a:effectLst/>
                <a:latin typeface="+mn-lt"/>
                <a:ea typeface="+mn-ea"/>
                <a:cs typeface="+mn-cs"/>
                <a:hlinkClick r:id="rId4"/>
              </a:rPr>
              <a:t>London</a:t>
            </a:r>
            <a:r>
              <a:rPr lang="it-IT" sz="1200" b="0" i="0" kern="1200" dirty="0">
                <a:solidFill>
                  <a:schemeClr val="tx1"/>
                </a:solidFill>
                <a:effectLst/>
                <a:latin typeface="+mn-lt"/>
                <a:ea typeface="+mn-ea"/>
                <a:cs typeface="+mn-cs"/>
              </a:rPr>
              <a:t> pone un cauto punto interrogativo sulla possibilità che il vino rosso possa abbassare la pressione</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22</a:t>
            </a:fld>
            <a:endParaRPr lang="it-IT"/>
          </a:p>
        </p:txBody>
      </p:sp>
    </p:spTree>
    <p:extLst>
      <p:ext uri="{BB962C8B-B14F-4D97-AF65-F5344CB8AC3E}">
        <p14:creationId xmlns:p14="http://schemas.microsoft.com/office/powerpoint/2010/main" val="2921771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r>
              <a:rPr lang="it-IT" sz="1200" b="0" i="0" kern="1200" dirty="0">
                <a:solidFill>
                  <a:schemeClr val="tx1"/>
                </a:solidFill>
                <a:effectLst/>
                <a:latin typeface="+mn-lt"/>
                <a:ea typeface="+mn-ea"/>
                <a:cs typeface="+mn-cs"/>
              </a:rPr>
              <a:t>Considerato da alcuni esperti, uno degli </a:t>
            </a:r>
            <a:r>
              <a:rPr lang="it-IT" sz="1200" b="1" i="0" u="none" strike="noStrike" kern="1200" dirty="0">
                <a:solidFill>
                  <a:schemeClr val="tx1"/>
                </a:solidFill>
                <a:effectLst/>
                <a:latin typeface="+mn-lt"/>
                <a:ea typeface="+mn-ea"/>
                <a:cs typeface="+mn-cs"/>
                <a:hlinkClick r:id="rId3"/>
              </a:rPr>
              <a:t>antiossidanti più importanti</a:t>
            </a:r>
            <a:r>
              <a:rPr lang="it-IT" sz="1200" b="0" i="0" kern="1200" dirty="0">
                <a:solidFill>
                  <a:schemeClr val="tx1"/>
                </a:solidFill>
                <a:effectLst/>
                <a:latin typeface="+mn-lt"/>
                <a:ea typeface="+mn-ea"/>
                <a:cs typeface="+mn-cs"/>
              </a:rPr>
              <a:t>,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è da alcuni decenni al centro dell’attenzione scientifica grazie anche al fenomeno conosciuto come il “</a:t>
            </a:r>
            <a:r>
              <a:rPr lang="it-IT" sz="1200" b="1" i="0" kern="1200" dirty="0">
                <a:solidFill>
                  <a:schemeClr val="tx1"/>
                </a:solidFill>
                <a:effectLst/>
                <a:latin typeface="+mn-lt"/>
                <a:ea typeface="+mn-ea"/>
                <a:cs typeface="+mn-cs"/>
              </a:rPr>
              <a:t>Paradosso Francese</a:t>
            </a:r>
            <a:r>
              <a:rPr lang="it-IT" sz="1200" b="0" i="0" kern="1200" dirty="0">
                <a:solidFill>
                  <a:schemeClr val="tx1"/>
                </a:solidFill>
                <a:effectLst/>
                <a:latin typeface="+mn-lt"/>
                <a:ea typeface="+mn-ea"/>
                <a:cs typeface="+mn-cs"/>
              </a:rPr>
              <a:t>”. La fama mondiale che circonda questo antiossidante è infatti legata ad un vero e proprio paradigma nato negli anni 80.</a:t>
            </a:r>
          </a:p>
          <a:p>
            <a:pPr fontAlgn="base"/>
            <a:r>
              <a:rPr lang="it-IT" sz="1200" b="0" i="0" kern="1200" dirty="0">
                <a:solidFill>
                  <a:schemeClr val="tx1"/>
                </a:solidFill>
                <a:effectLst/>
                <a:latin typeface="+mn-lt"/>
                <a:ea typeface="+mn-ea"/>
                <a:cs typeface="+mn-cs"/>
              </a:rPr>
              <a:t>La domanda infatti non semplice, pone un quesito, come può una nazione con un elevato consumo di alimenti ricchi di zuccheri e grassi avere una bassa incidenza di malattie cardiovascolari?</a:t>
            </a:r>
          </a:p>
          <a:p>
            <a:pPr fontAlgn="base"/>
            <a:r>
              <a:rPr lang="it-IT" sz="1200" b="0" i="0" kern="1200" dirty="0">
                <a:solidFill>
                  <a:schemeClr val="tx1"/>
                </a:solidFill>
                <a:effectLst/>
                <a:latin typeface="+mn-lt"/>
                <a:ea typeface="+mn-ea"/>
                <a:cs typeface="+mn-cs"/>
              </a:rPr>
              <a:t>Per alcuni il paradosso francese è una semplice illusione creata da statistiche raccolte diversamente da altri stati, ma per altri invece, è proprio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contenuto anche all’interno del vino rosso.</a:t>
            </a:r>
          </a:p>
          <a:p>
            <a:pPr fontAlgn="base"/>
            <a:r>
              <a:rPr lang="it-IT" sz="1200" b="0" i="0" kern="1200" dirty="0">
                <a:solidFill>
                  <a:schemeClr val="tx1"/>
                </a:solidFill>
                <a:effectLst/>
                <a:latin typeface="+mn-lt"/>
                <a:ea typeface="+mn-ea"/>
                <a:cs typeface="+mn-cs"/>
              </a:rPr>
              <a:t>Ma cos’è esattamente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Lo possiamo solo trovare nel vino e funziona davvero?</a:t>
            </a:r>
          </a:p>
          <a:p>
            <a:endParaRPr lang="it-IT" dirty="0"/>
          </a:p>
          <a:p>
            <a:endParaRPr lang="it-IT" dirty="0"/>
          </a:p>
          <a:p>
            <a:pPr fontAlgn="base"/>
            <a:r>
              <a:rPr lang="it-IT" sz="1200" b="1" i="0" kern="1200" dirty="0">
                <a:solidFill>
                  <a:schemeClr val="tx1"/>
                </a:solidFill>
                <a:effectLst/>
                <a:latin typeface="+mn-lt"/>
                <a:ea typeface="+mn-ea"/>
                <a:cs typeface="+mn-cs"/>
              </a:rPr>
              <a:t>Che cos’è il </a:t>
            </a:r>
            <a:r>
              <a:rPr lang="it-IT" sz="1200" b="1" i="0" kern="1200" dirty="0" err="1">
                <a:solidFill>
                  <a:schemeClr val="tx1"/>
                </a:solidFill>
                <a:effectLst/>
                <a:latin typeface="+mn-lt"/>
                <a:ea typeface="+mn-ea"/>
                <a:cs typeface="+mn-cs"/>
              </a:rPr>
              <a:t>resveratrolo</a:t>
            </a:r>
            <a:endParaRPr lang="it-IT" sz="1200" b="1" i="0" kern="1200" dirty="0">
              <a:solidFill>
                <a:schemeClr val="tx1"/>
              </a:solidFill>
              <a:effectLst/>
              <a:latin typeface="+mn-lt"/>
              <a:ea typeface="+mn-ea"/>
              <a:cs typeface="+mn-cs"/>
            </a:endParaRPr>
          </a:p>
          <a:p>
            <a:pPr fontAlgn="base"/>
            <a:r>
              <a:rPr lang="it-IT" sz="1200" b="0" i="0" kern="1200" dirty="0">
                <a:solidFill>
                  <a:schemeClr val="tx1"/>
                </a:solidFill>
                <a:effectLst/>
                <a:latin typeface="+mn-lt"/>
                <a:ea typeface="+mn-ea"/>
                <a:cs typeface="+mn-cs"/>
              </a:rPr>
              <a:t>La sostanza conosciuta come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è un </a:t>
            </a:r>
            <a:r>
              <a:rPr lang="it-IT" sz="1200" b="0" i="0" kern="1200" dirty="0" err="1">
                <a:solidFill>
                  <a:schemeClr val="tx1"/>
                </a:solidFill>
                <a:effectLst/>
                <a:latin typeface="+mn-lt"/>
                <a:ea typeface="+mn-ea"/>
                <a:cs typeface="+mn-cs"/>
              </a:rPr>
              <a:t>bioflavonoide</a:t>
            </a:r>
            <a:r>
              <a:rPr lang="it-IT" sz="1200" b="0" i="0" kern="1200" dirty="0">
                <a:solidFill>
                  <a:schemeClr val="tx1"/>
                </a:solidFill>
                <a:effectLst/>
                <a:latin typeface="+mn-lt"/>
                <a:ea typeface="+mn-ea"/>
                <a:cs typeface="+mn-cs"/>
              </a:rPr>
              <a:t> polifenico ed una </a:t>
            </a:r>
            <a:r>
              <a:rPr lang="it-IT" sz="1200" b="0" i="0" kern="1200" dirty="0" err="1">
                <a:solidFill>
                  <a:schemeClr val="tx1"/>
                </a:solidFill>
                <a:effectLst/>
                <a:latin typeface="+mn-lt"/>
                <a:ea typeface="+mn-ea"/>
                <a:cs typeface="+mn-cs"/>
              </a:rPr>
              <a:t>fitoalessina</a:t>
            </a:r>
            <a:r>
              <a:rPr lang="it-IT" sz="1200" b="0" i="0" kern="1200" dirty="0">
                <a:solidFill>
                  <a:schemeClr val="tx1"/>
                </a:solidFill>
                <a:effectLst/>
                <a:latin typeface="+mn-lt"/>
                <a:ea typeface="+mn-ea"/>
                <a:cs typeface="+mn-cs"/>
              </a:rPr>
              <a:t> prodotta da alcune piante. Ciò che risulta particolarmente interessante è in realtà, la ragione per cui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viene creato, infatti fa parte di un meccanismo di difesa che questi vegetali impiegano in risposta a fattori di stress come ad esempio: insetti, lesioni e infezioni fungine.</a:t>
            </a:r>
          </a:p>
          <a:p>
            <a:pPr fontAlgn="base"/>
            <a:r>
              <a:rPr lang="it-IT" sz="1200" b="0" i="0" kern="1200" dirty="0">
                <a:solidFill>
                  <a:schemeClr val="tx1"/>
                </a:solidFill>
                <a:effectLst/>
                <a:latin typeface="+mn-lt"/>
                <a:ea typeface="+mn-ea"/>
                <a:cs typeface="+mn-cs"/>
              </a:rPr>
              <a:t>In realtà, sebbene la vite del vino rossa sia la fonte più conosciuta di questo antiossidante, è il processo di fermentazione che subisce il succo di uva in vino ad arricchire i livelli di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Detto ciò però non bisogna dimenticare che questo flavonide non è unico dell’uva, ed è principalmente concentrato nella sua buccia.</a:t>
            </a:r>
          </a:p>
          <a:p>
            <a:pPr fontAlgn="base"/>
            <a:r>
              <a:rPr lang="it-IT" sz="1200" b="0" i="0" kern="1200" dirty="0">
                <a:solidFill>
                  <a:schemeClr val="tx1"/>
                </a:solidFill>
                <a:effectLst/>
                <a:latin typeface="+mn-lt"/>
                <a:ea typeface="+mn-ea"/>
                <a:cs typeface="+mn-cs"/>
              </a:rPr>
              <a:t>Le fave di cacao, le more di gelso, ma anche i mirtilli sia blue che rossi sono ricchi di questa sostanza, anche se non con la stessa biodisponibilità offerta dal processo di fermentazione.</a:t>
            </a:r>
          </a:p>
          <a:p>
            <a:endParaRPr lang="it-IT" dirty="0"/>
          </a:p>
          <a:p>
            <a:pPr fontAlgn="base"/>
            <a:r>
              <a:rPr lang="it-IT" sz="1200" b="1" i="0" kern="1200" dirty="0">
                <a:solidFill>
                  <a:schemeClr val="tx1"/>
                </a:solidFill>
                <a:effectLst/>
                <a:latin typeface="+mn-lt"/>
                <a:ea typeface="+mn-ea"/>
                <a:cs typeface="+mn-cs"/>
              </a:rPr>
              <a:t>1. Utile contro alcuni batteri</a:t>
            </a:r>
          </a:p>
          <a:p>
            <a:pPr fontAlgn="base"/>
            <a:r>
              <a:rPr lang="it-IT" sz="1200" b="0" i="0" kern="1200" dirty="0">
                <a:solidFill>
                  <a:schemeClr val="tx1"/>
                </a:solidFill>
                <a:effectLst/>
                <a:latin typeface="+mn-lt"/>
                <a:ea typeface="+mn-ea"/>
                <a:cs typeface="+mn-cs"/>
              </a:rPr>
              <a:t>Tra le diverse capacità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sussiste il potenziale effetto di inibire la proliferazione di alcuni batteri </a:t>
            </a:r>
            <a:r>
              <a:rPr lang="it-IT" sz="1200" b="0" i="0" kern="1200" dirty="0" err="1">
                <a:solidFill>
                  <a:schemeClr val="tx1"/>
                </a:solidFill>
                <a:effectLst/>
                <a:latin typeface="+mn-lt"/>
                <a:ea typeface="+mn-ea"/>
                <a:cs typeface="+mn-cs"/>
              </a:rPr>
              <a:t>gram</a:t>
            </a:r>
            <a:r>
              <a:rPr lang="it-IT" sz="1200" b="0" i="0" kern="1200" dirty="0">
                <a:solidFill>
                  <a:schemeClr val="tx1"/>
                </a:solidFill>
                <a:effectLst/>
                <a:latin typeface="+mn-lt"/>
                <a:ea typeface="+mn-ea"/>
                <a:cs typeface="+mn-cs"/>
              </a:rPr>
              <a:t> positivi e negativi. In particolare i derivati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sembrano possedere una lieve azione antimicotica contro la </a:t>
            </a:r>
            <a:r>
              <a:rPr lang="it-IT" sz="1200" b="1" i="0" u="none" strike="noStrike" kern="1200" dirty="0">
                <a:solidFill>
                  <a:schemeClr val="tx1"/>
                </a:solidFill>
                <a:effectLst/>
                <a:latin typeface="+mn-lt"/>
                <a:ea typeface="+mn-ea"/>
                <a:cs typeface="+mn-cs"/>
                <a:hlinkClick r:id="rId4"/>
              </a:rPr>
              <a:t>Candida </a:t>
            </a:r>
            <a:r>
              <a:rPr lang="it-IT" sz="1200" b="1" i="0" u="none" strike="noStrike" kern="1200" dirty="0" err="1">
                <a:solidFill>
                  <a:schemeClr val="tx1"/>
                </a:solidFill>
                <a:effectLst/>
                <a:latin typeface="+mn-lt"/>
                <a:ea typeface="+mn-ea"/>
                <a:cs typeface="+mn-cs"/>
                <a:hlinkClick r:id="rId4"/>
              </a:rPr>
              <a:t>albicans</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5"/>
              </a:rPr>
              <a:t>1</a:t>
            </a:r>
            <a:r>
              <a:rPr lang="it-IT" sz="1200" b="0" i="0" kern="1200" dirty="0">
                <a:solidFill>
                  <a:schemeClr val="tx1"/>
                </a:solidFill>
                <a:effectLst/>
                <a:latin typeface="+mn-lt"/>
                <a:ea typeface="+mn-ea"/>
                <a:cs typeface="+mn-cs"/>
              </a:rPr>
              <a:t>)</a:t>
            </a:r>
          </a:p>
          <a:p>
            <a:pPr fontAlgn="base"/>
            <a:r>
              <a:rPr lang="it-IT" sz="1200" b="0" i="0" kern="1200" dirty="0">
                <a:solidFill>
                  <a:schemeClr val="tx1"/>
                </a:solidFill>
                <a:effectLst/>
                <a:latin typeface="+mn-lt"/>
                <a:ea typeface="+mn-ea"/>
                <a:cs typeface="+mn-cs"/>
              </a:rPr>
              <a:t>Anche se sono necessari più studi al riguardo e non esiste ancora un consenso generale sull’attività antimicotica di questo </a:t>
            </a:r>
            <a:r>
              <a:rPr lang="it-IT" sz="1200" b="0" i="0" kern="1200" dirty="0" err="1">
                <a:solidFill>
                  <a:schemeClr val="tx1"/>
                </a:solidFill>
                <a:effectLst/>
                <a:latin typeface="+mn-lt"/>
                <a:ea typeface="+mn-ea"/>
                <a:cs typeface="+mn-cs"/>
              </a:rPr>
              <a:t>bioflavonoide</a:t>
            </a:r>
            <a:r>
              <a:rPr lang="it-IT" sz="1200" b="0" i="0" kern="1200" dirty="0">
                <a:solidFill>
                  <a:schemeClr val="tx1"/>
                </a:solidFill>
                <a:effectLst/>
                <a:latin typeface="+mn-lt"/>
                <a:ea typeface="+mn-ea"/>
                <a:cs typeface="+mn-cs"/>
              </a:rPr>
              <a:t> contro la candida, esistono simili effetti verso altri batteri come ad esempio Il </a:t>
            </a:r>
            <a:r>
              <a:rPr lang="it-IT" sz="1200" b="0" i="0" kern="1200" dirty="0" err="1">
                <a:solidFill>
                  <a:schemeClr val="tx1"/>
                </a:solidFill>
                <a:effectLst/>
                <a:latin typeface="+mn-lt"/>
                <a:ea typeface="+mn-ea"/>
                <a:cs typeface="+mn-cs"/>
              </a:rPr>
              <a:t>Campylobacter</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jejuni</a:t>
            </a:r>
            <a:r>
              <a:rPr lang="it-IT" sz="1200" b="0" i="0" kern="1200" dirty="0">
                <a:solidFill>
                  <a:schemeClr val="tx1"/>
                </a:solidFill>
                <a:effectLst/>
                <a:latin typeface="+mn-lt"/>
                <a:ea typeface="+mn-ea"/>
                <a:cs typeface="+mn-cs"/>
              </a:rPr>
              <a:t> e il </a:t>
            </a:r>
            <a:r>
              <a:rPr lang="it-IT" sz="1200" b="0" i="0" kern="1200" dirty="0" err="1">
                <a:solidFill>
                  <a:schemeClr val="tx1"/>
                </a:solidFill>
                <a:effectLst/>
                <a:latin typeface="+mn-lt"/>
                <a:ea typeface="+mn-ea"/>
                <a:cs typeface="+mn-cs"/>
              </a:rPr>
              <a:t>Campylobacter</a:t>
            </a:r>
            <a:r>
              <a:rPr lang="it-IT" sz="1200" b="0" i="0" kern="1200" dirty="0">
                <a:solidFill>
                  <a:schemeClr val="tx1"/>
                </a:solidFill>
                <a:effectLst/>
                <a:latin typeface="+mn-lt"/>
                <a:ea typeface="+mn-ea"/>
                <a:cs typeface="+mn-cs"/>
              </a:rPr>
              <a:t>.</a:t>
            </a:r>
          </a:p>
          <a:p>
            <a:pPr fontAlgn="base"/>
            <a:r>
              <a:rPr lang="it-IT" sz="1200" b="0" i="0" kern="1200" dirty="0">
                <a:solidFill>
                  <a:schemeClr val="tx1"/>
                </a:solidFill>
                <a:effectLst/>
                <a:latin typeface="+mn-lt"/>
                <a:ea typeface="+mn-ea"/>
                <a:cs typeface="+mn-cs"/>
              </a:rPr>
              <a:t>Questi batteri sono anche più comunemente conosciuti come gli agenti responsabili per la maggior parte dei casi di gastroenterite batterica. In particolare è molto interessante come i complessi di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a:t>
            </a:r>
            <a:r>
              <a:rPr lang="it-IT" sz="1200" b="0" i="0" kern="1200" dirty="0" err="1">
                <a:solidFill>
                  <a:schemeClr val="tx1"/>
                </a:solidFill>
                <a:effectLst/>
                <a:latin typeface="+mn-lt"/>
                <a:ea typeface="+mn-ea"/>
                <a:cs typeface="+mn-cs"/>
              </a:rPr>
              <a:t>idrossipropil</a:t>
            </a:r>
            <a:r>
              <a:rPr lang="it-IT" sz="1200" b="0" i="0" kern="1200" dirty="0">
                <a:solidFill>
                  <a:schemeClr val="tx1"/>
                </a:solidFill>
                <a:effectLst/>
                <a:latin typeface="+mn-lt"/>
                <a:ea typeface="+mn-ea"/>
                <a:cs typeface="+mn-cs"/>
              </a:rPr>
              <a:t>-γ-</a:t>
            </a:r>
            <a:r>
              <a:rPr lang="it-IT" sz="1200" b="0" i="0" kern="1200" dirty="0" err="1">
                <a:solidFill>
                  <a:schemeClr val="tx1"/>
                </a:solidFill>
                <a:effectLst/>
                <a:latin typeface="+mn-lt"/>
                <a:ea typeface="+mn-ea"/>
                <a:cs typeface="+mn-cs"/>
              </a:rPr>
              <a:t>ciclodestrina</a:t>
            </a:r>
            <a:r>
              <a:rPr lang="it-IT" sz="1200" b="0" i="0" kern="1200" dirty="0">
                <a:solidFill>
                  <a:schemeClr val="tx1"/>
                </a:solidFill>
                <a:effectLst/>
                <a:latin typeface="+mn-lt"/>
                <a:ea typeface="+mn-ea"/>
                <a:cs typeface="+mn-cs"/>
              </a:rPr>
              <a:t> hanno dimostrato tali effetti, promuovendo anche un effetto “barriera” che sta venendo studiato come possibile uso industriale nella conservazione di alcuni alimenti. (</a:t>
            </a:r>
            <a:r>
              <a:rPr lang="it-IT" sz="1200" b="0" i="0" u="none" strike="noStrike" kern="1200" dirty="0">
                <a:solidFill>
                  <a:schemeClr val="tx1"/>
                </a:solidFill>
                <a:effectLst/>
                <a:latin typeface="+mn-lt"/>
                <a:ea typeface="+mn-ea"/>
                <a:cs typeface="+mn-cs"/>
                <a:hlinkClick r:id="rId6"/>
              </a:rPr>
              <a:t>2</a:t>
            </a:r>
            <a:r>
              <a:rPr lang="it-IT" sz="1200" b="0" i="0" kern="1200" dirty="0">
                <a:solidFill>
                  <a:schemeClr val="tx1"/>
                </a:solidFill>
                <a:effectLst/>
                <a:latin typeface="+mn-lt"/>
                <a:ea typeface="+mn-ea"/>
                <a:cs typeface="+mn-cs"/>
              </a:rPr>
              <a:t>)</a:t>
            </a:r>
          </a:p>
          <a:p>
            <a:pPr fontAlgn="base"/>
            <a:r>
              <a:rPr lang="it-IT" sz="1200" b="0" i="0" kern="1200" dirty="0">
                <a:solidFill>
                  <a:schemeClr val="tx1"/>
                </a:solidFill>
                <a:effectLst/>
                <a:latin typeface="+mn-lt"/>
                <a:ea typeface="+mn-ea"/>
                <a:cs typeface="+mn-cs"/>
              </a:rPr>
              <a:t>Diversi sono gli studi sulla funzione antibatterica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e dati preliminari suggeriscono inoltre che una potenziale azione batteriostatica contro i batteri Gram-positivi. (</a:t>
            </a:r>
            <a:r>
              <a:rPr lang="it-IT" sz="1200" b="0" i="0" u="none" strike="noStrike" kern="1200" dirty="0">
                <a:solidFill>
                  <a:schemeClr val="tx1"/>
                </a:solidFill>
                <a:effectLst/>
                <a:latin typeface="+mn-lt"/>
                <a:ea typeface="+mn-ea"/>
                <a:cs typeface="+mn-cs"/>
                <a:hlinkClick r:id="rId7"/>
              </a:rPr>
              <a:t>3</a:t>
            </a:r>
            <a:r>
              <a:rPr lang="it-IT" sz="1200" b="0" i="0" kern="1200" dirty="0">
                <a:solidFill>
                  <a:schemeClr val="tx1"/>
                </a:solidFill>
                <a:effectLst/>
                <a:latin typeface="+mn-lt"/>
                <a:ea typeface="+mn-ea"/>
                <a:cs typeface="+mn-cs"/>
              </a:rPr>
              <a:t>)</a:t>
            </a:r>
          </a:p>
          <a:p>
            <a:endParaRPr lang="it-IT" dirty="0"/>
          </a:p>
          <a:p>
            <a:endParaRPr lang="it-IT" dirty="0"/>
          </a:p>
          <a:p>
            <a:pPr fontAlgn="base"/>
            <a:r>
              <a:rPr lang="it-IT" sz="1200" b="1" i="0" kern="1200" dirty="0">
                <a:solidFill>
                  <a:schemeClr val="tx1"/>
                </a:solidFill>
                <a:effectLst/>
                <a:latin typeface="+mn-lt"/>
                <a:ea typeface="+mn-ea"/>
                <a:cs typeface="+mn-cs"/>
              </a:rPr>
              <a:t>2. Facilita la funzione cognitiva</a:t>
            </a:r>
          </a:p>
          <a:p>
            <a:pPr fontAlgn="base"/>
            <a:r>
              <a:rPr lang="it-IT" sz="1200" b="0" i="0" kern="1200" dirty="0">
                <a:solidFill>
                  <a:schemeClr val="tx1"/>
                </a:solidFill>
                <a:effectLst/>
                <a:latin typeface="+mn-lt"/>
                <a:ea typeface="+mn-ea"/>
                <a:cs typeface="+mn-cs"/>
              </a:rPr>
              <a:t>In relazione alla salute del cervello, in genere tutti gli antiossidanti sono considerati utili, ma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lo è in maniera particolare in quanto riesce ad attraversare la barriera </a:t>
            </a:r>
            <a:r>
              <a:rPr lang="it-IT" sz="1200" b="0" i="0" kern="1200" dirty="0" err="1">
                <a:solidFill>
                  <a:schemeClr val="tx1"/>
                </a:solidFill>
                <a:effectLst/>
                <a:latin typeface="+mn-lt"/>
                <a:ea typeface="+mn-ea"/>
                <a:cs typeface="+mn-cs"/>
              </a:rPr>
              <a:t>emato</a:t>
            </a:r>
            <a:r>
              <a:rPr lang="it-IT" sz="1200" b="0" i="0" kern="1200" dirty="0">
                <a:solidFill>
                  <a:schemeClr val="tx1"/>
                </a:solidFill>
                <a:effectLst/>
                <a:latin typeface="+mn-lt"/>
                <a:ea typeface="+mn-ea"/>
                <a:cs typeface="+mn-cs"/>
              </a:rPr>
              <a:t>-encefalica, un’unità anatomico funzionale necessaria per la protezione del tessuto celebrare da possibili elementi nocivi nel sangue.</a:t>
            </a:r>
          </a:p>
          <a:p>
            <a:pPr fontAlgn="base"/>
            <a:r>
              <a:rPr lang="it-IT" sz="1200" b="0" i="0" kern="1200" dirty="0">
                <a:solidFill>
                  <a:schemeClr val="tx1"/>
                </a:solidFill>
                <a:effectLst/>
                <a:latin typeface="+mn-lt"/>
                <a:ea typeface="+mn-ea"/>
                <a:cs typeface="+mn-cs"/>
              </a:rPr>
              <a:t>Infatti secondo uno studio, questo </a:t>
            </a:r>
            <a:r>
              <a:rPr lang="it-IT" sz="1200" b="0" i="0" kern="1200" dirty="0" err="1">
                <a:solidFill>
                  <a:schemeClr val="tx1"/>
                </a:solidFill>
                <a:effectLst/>
                <a:latin typeface="+mn-lt"/>
                <a:ea typeface="+mn-ea"/>
                <a:cs typeface="+mn-cs"/>
              </a:rPr>
              <a:t>bioflavonoide</a:t>
            </a:r>
            <a:r>
              <a:rPr lang="it-IT" sz="1200" b="0" i="0" kern="1200" dirty="0">
                <a:solidFill>
                  <a:schemeClr val="tx1"/>
                </a:solidFill>
                <a:effectLst/>
                <a:latin typeface="+mn-lt"/>
                <a:ea typeface="+mn-ea"/>
                <a:cs typeface="+mn-cs"/>
              </a:rPr>
              <a:t> è stato in grado di aumentare il flusso di sangue al cervello, una caratteristica fondamentale per la funzione cognitiva e la nostra salute.</a:t>
            </a:r>
          </a:p>
          <a:p>
            <a:pPr fontAlgn="base"/>
            <a:r>
              <a:rPr lang="it-IT" sz="1200" b="0" i="0" kern="1200" dirty="0">
                <a:solidFill>
                  <a:schemeClr val="tx1"/>
                </a:solidFill>
                <a:effectLst/>
                <a:latin typeface="+mn-lt"/>
                <a:ea typeface="+mn-ea"/>
                <a:cs typeface="+mn-cs"/>
              </a:rPr>
              <a:t>Questa non è l’unica evidenza a sostegno dei benefici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per il cervello, in quanto anche il Journal of </a:t>
            </a:r>
            <a:r>
              <a:rPr lang="it-IT" sz="1200" b="0" i="0" kern="1200" dirty="0" err="1">
                <a:solidFill>
                  <a:schemeClr val="tx1"/>
                </a:solidFill>
                <a:effectLst/>
                <a:latin typeface="+mn-lt"/>
                <a:ea typeface="+mn-ea"/>
                <a:cs typeface="+mn-cs"/>
              </a:rPr>
              <a:t>Agricultural</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Food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Chemistry</a:t>
            </a:r>
            <a:r>
              <a:rPr lang="it-IT" sz="1200" b="0" i="0" kern="1200" dirty="0">
                <a:solidFill>
                  <a:schemeClr val="tx1"/>
                </a:solidFill>
                <a:effectLst/>
                <a:latin typeface="+mn-lt"/>
                <a:ea typeface="+mn-ea"/>
                <a:cs typeface="+mn-cs"/>
              </a:rPr>
              <a:t> ha sostenuto come infusioni di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siano in grado di causare effetti </a:t>
            </a:r>
            <a:r>
              <a:rPr lang="it-IT" sz="1200" b="0" i="0" kern="1200" dirty="0" err="1">
                <a:solidFill>
                  <a:schemeClr val="tx1"/>
                </a:solidFill>
                <a:effectLst/>
                <a:latin typeface="+mn-lt"/>
                <a:ea typeface="+mn-ea"/>
                <a:cs typeface="+mn-cs"/>
              </a:rPr>
              <a:t>neuroprotettivi</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8"/>
              </a:rPr>
              <a:t>4</a:t>
            </a:r>
            <a:r>
              <a:rPr lang="it-IT" sz="1200" b="0" i="0" kern="1200" dirty="0">
                <a:solidFill>
                  <a:schemeClr val="tx1"/>
                </a:solidFill>
                <a:effectLst/>
                <a:latin typeface="+mn-lt"/>
                <a:ea typeface="+mn-ea"/>
                <a:cs typeface="+mn-cs"/>
              </a:rPr>
              <a:t>)</a:t>
            </a:r>
          </a:p>
          <a:p>
            <a:endParaRPr lang="it-IT" dirty="0"/>
          </a:p>
          <a:p>
            <a:pPr fontAlgn="base"/>
            <a:r>
              <a:rPr lang="it-IT" sz="1200" b="1" i="0" kern="1200" dirty="0">
                <a:solidFill>
                  <a:schemeClr val="tx1"/>
                </a:solidFill>
                <a:effectLst/>
                <a:latin typeface="+mn-lt"/>
                <a:ea typeface="+mn-ea"/>
                <a:cs typeface="+mn-cs"/>
              </a:rPr>
              <a:t>3. È un potentissimo antiossidante</a:t>
            </a:r>
          </a:p>
          <a:p>
            <a:pPr fontAlgn="base"/>
            <a:r>
              <a:rPr lang="it-IT" sz="1200" b="0" i="0" kern="1200" dirty="0">
                <a:solidFill>
                  <a:schemeClr val="tx1"/>
                </a:solidFill>
                <a:effectLst/>
                <a:latin typeface="+mn-lt"/>
                <a:ea typeface="+mn-ea"/>
                <a:cs typeface="+mn-cs"/>
              </a:rPr>
              <a:t>Neutralizzare i radicali liberi è vitale per restare in salute. Infatti questi “nemici invisibili” sono prodotti normalmente dal nostro organismo ogni giorno, in reazione a funzioni normalissime come quelle di mangiare e l’esercizio fisici.</a:t>
            </a:r>
          </a:p>
          <a:p>
            <a:pPr fontAlgn="base"/>
            <a:r>
              <a:rPr lang="it-IT" sz="1200" b="0" i="0" kern="1200" dirty="0">
                <a:solidFill>
                  <a:schemeClr val="tx1"/>
                </a:solidFill>
                <a:effectLst/>
                <a:latin typeface="+mn-lt"/>
                <a:ea typeface="+mn-ea"/>
                <a:cs typeface="+mn-cs"/>
              </a:rPr>
              <a:t>Ma in presenza di cattive abitudini alimentari, vizi come il fumo o l’alcol, i radicali liberi invadono il nostro corpo, ed è per questo che l’attività antiossidante è così fondamentale per prevenire lo stress ossidativo.</a:t>
            </a:r>
          </a:p>
          <a:p>
            <a:pPr fontAlgn="base"/>
            <a:r>
              <a:rPr lang="it-IT" sz="1200" b="0" i="0" kern="1200" dirty="0">
                <a:solidFill>
                  <a:schemeClr val="tx1"/>
                </a:solidFill>
                <a:effectLst/>
                <a:latin typeface="+mn-lt"/>
                <a:ea typeface="+mn-ea"/>
                <a:cs typeface="+mn-cs"/>
              </a:rPr>
              <a:t>Quando la strada è spianta, i radicali liberi possono causare danni a livello cellulare, causando anche diversi disturbi e facilitando l’invecchiamento. Mantenersi in forma con l’esercizio, ma anche condurre una dieta sana ricca di antiossidanti ed alimenti vegetali è un ottimo modo per restare in salute.</a:t>
            </a:r>
          </a:p>
          <a:p>
            <a:pPr fontAlgn="base"/>
            <a:r>
              <a:rPr lang="it-IT" sz="1200" b="0" i="0" kern="1200" dirty="0">
                <a:solidFill>
                  <a:schemeClr val="tx1"/>
                </a:solidFill>
                <a:effectLst/>
                <a:latin typeface="+mn-lt"/>
                <a:ea typeface="+mn-ea"/>
                <a:cs typeface="+mn-cs"/>
              </a:rPr>
              <a:t>È noto come le proprietà antiossidanti di questo </a:t>
            </a:r>
            <a:r>
              <a:rPr lang="it-IT" sz="1200" b="0" i="0" kern="1200" dirty="0" err="1">
                <a:solidFill>
                  <a:schemeClr val="tx1"/>
                </a:solidFill>
                <a:effectLst/>
                <a:latin typeface="+mn-lt"/>
                <a:ea typeface="+mn-ea"/>
                <a:cs typeface="+mn-cs"/>
              </a:rPr>
              <a:t>bioflavonoide</a:t>
            </a:r>
            <a:r>
              <a:rPr lang="it-IT" sz="1200" b="0" i="0" kern="1200" dirty="0">
                <a:solidFill>
                  <a:schemeClr val="tx1"/>
                </a:solidFill>
                <a:effectLst/>
                <a:latin typeface="+mn-lt"/>
                <a:ea typeface="+mn-ea"/>
                <a:cs typeface="+mn-cs"/>
              </a:rPr>
              <a:t> sono state utilizzate con successo nella prevenzione dallo stress ossidativo causato perossido di idrogeno. Questo trattamento ha ottenuto un ottimo tasso di sopravvivenza delle cellule dopo l’esposizione alle radiazioni UV.</a:t>
            </a:r>
          </a:p>
          <a:p>
            <a:pPr fontAlgn="base"/>
            <a:r>
              <a:rPr lang="it-IT" sz="1200" b="0" i="0" kern="1200" dirty="0">
                <a:solidFill>
                  <a:schemeClr val="tx1"/>
                </a:solidFill>
                <a:effectLst/>
                <a:latin typeface="+mn-lt"/>
                <a:ea typeface="+mn-ea"/>
                <a:cs typeface="+mn-cs"/>
              </a:rPr>
              <a:t>Sembra infatti, che questo meccanismo di prevenzione dello stress ossidativo sia stato ottenuto grazie alla capacità unica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nei processi di modulazione dei percorsi antiossidanti cellulari. (</a:t>
            </a:r>
            <a:r>
              <a:rPr lang="it-IT" sz="1200" b="0" i="0" u="none" strike="noStrike" kern="1200" dirty="0">
                <a:solidFill>
                  <a:schemeClr val="tx1"/>
                </a:solidFill>
                <a:effectLst/>
                <a:latin typeface="+mn-lt"/>
                <a:ea typeface="+mn-ea"/>
                <a:cs typeface="+mn-cs"/>
                <a:hlinkClick r:id="rId9"/>
              </a:rPr>
              <a:t>5</a:t>
            </a:r>
            <a:r>
              <a:rPr lang="it-IT" sz="1200" b="0" i="0" kern="1200" dirty="0">
                <a:solidFill>
                  <a:schemeClr val="tx1"/>
                </a:solidFill>
                <a:effectLst/>
                <a:latin typeface="+mn-lt"/>
                <a:ea typeface="+mn-ea"/>
                <a:cs typeface="+mn-cs"/>
              </a:rPr>
              <a:t>)</a:t>
            </a:r>
          </a:p>
          <a:p>
            <a:pPr fontAlgn="base"/>
            <a:r>
              <a:rPr lang="it-IT" sz="1200" b="0" i="0" kern="1200" dirty="0">
                <a:solidFill>
                  <a:schemeClr val="tx1"/>
                </a:solidFill>
                <a:effectLst/>
                <a:latin typeface="+mn-lt"/>
                <a:ea typeface="+mn-ea"/>
                <a:cs typeface="+mn-cs"/>
              </a:rPr>
              <a:t>Purtroppo come per tutte le cose, esistono degli svantaggi. Un punto debole di questo antiossidante è la bassa biodisponibilità. Molta ricerca si sta orientando per superare questo ostacolo specialmente nel campo alimentare e della conversazione degli alimenti in particolare.</a:t>
            </a:r>
          </a:p>
          <a:p>
            <a:pPr fontAlgn="base"/>
            <a:r>
              <a:rPr lang="it-IT" sz="1200" b="0" i="0" kern="1200" dirty="0">
                <a:solidFill>
                  <a:schemeClr val="tx1"/>
                </a:solidFill>
                <a:effectLst/>
                <a:latin typeface="+mn-lt"/>
                <a:ea typeface="+mn-ea"/>
                <a:cs typeface="+mn-cs"/>
              </a:rPr>
              <a:t>Infatti i derivati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potrebbero essere utilizzati in futuro come agenti antiossidanti nel processo di conservazione degli alimenti.</a:t>
            </a:r>
          </a:p>
          <a:p>
            <a:pPr fontAlgn="base"/>
            <a:r>
              <a:rPr lang="it-IT" sz="1200" b="1" i="0" kern="1200" dirty="0">
                <a:solidFill>
                  <a:schemeClr val="tx1"/>
                </a:solidFill>
                <a:effectLst/>
                <a:latin typeface="+mn-lt"/>
                <a:ea typeface="+mn-ea"/>
                <a:cs typeface="+mn-cs"/>
              </a:rPr>
              <a:t>4. Favorisce la salute cardiovascolare</a:t>
            </a:r>
          </a:p>
          <a:p>
            <a:pPr fontAlgn="base"/>
            <a:r>
              <a:rPr lang="it-IT" sz="1200" b="0" i="0" kern="1200" dirty="0">
                <a:solidFill>
                  <a:schemeClr val="tx1"/>
                </a:solidFill>
                <a:effectLst/>
                <a:latin typeface="+mn-lt"/>
                <a:ea typeface="+mn-ea"/>
                <a:cs typeface="+mn-cs"/>
              </a:rPr>
              <a:t>L’azione antinfiammatoria del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è molto interessante per la salute cardiovascolare. Infatti esistono modelli scientifici che confermano come possa essere potenzialmente utile nella prevenzione dell’l’aterosclerosi, una malattia caratterizzata dall’interruzione del flusso sanguigno dovuta all’ostruzione delle arterie. (</a:t>
            </a:r>
            <a:r>
              <a:rPr lang="it-IT" sz="1200" b="0" i="0" u="none" strike="noStrike" kern="1200" dirty="0">
                <a:solidFill>
                  <a:schemeClr val="tx1"/>
                </a:solidFill>
                <a:effectLst/>
                <a:latin typeface="+mn-lt"/>
                <a:ea typeface="+mn-ea"/>
                <a:cs typeface="+mn-cs"/>
                <a:hlinkClick r:id="rId10"/>
              </a:rPr>
              <a:t>6</a:t>
            </a:r>
            <a:r>
              <a:rPr lang="it-IT" sz="1200" b="0" i="0" kern="1200" dirty="0">
                <a:solidFill>
                  <a:schemeClr val="tx1"/>
                </a:solidFill>
                <a:effectLst/>
                <a:latin typeface="+mn-lt"/>
                <a:ea typeface="+mn-ea"/>
                <a:cs typeface="+mn-cs"/>
              </a:rPr>
              <a:t>)</a:t>
            </a:r>
          </a:p>
          <a:p>
            <a:pPr fontAlgn="base"/>
            <a:r>
              <a:rPr lang="it-IT" sz="1200" b="0" i="0" kern="1200" dirty="0">
                <a:solidFill>
                  <a:schemeClr val="tx1"/>
                </a:solidFill>
                <a:effectLst/>
                <a:latin typeface="+mn-lt"/>
                <a:ea typeface="+mn-ea"/>
                <a:cs typeface="+mn-cs"/>
              </a:rPr>
              <a:t>Come se ciò non bastasse, questo </a:t>
            </a:r>
            <a:r>
              <a:rPr lang="it-IT" sz="1200" b="0" i="0" kern="1200" dirty="0" err="1">
                <a:solidFill>
                  <a:schemeClr val="tx1"/>
                </a:solidFill>
                <a:effectLst/>
                <a:latin typeface="+mn-lt"/>
                <a:ea typeface="+mn-ea"/>
                <a:cs typeface="+mn-cs"/>
              </a:rPr>
              <a:t>bioflavonoide</a:t>
            </a:r>
            <a:r>
              <a:rPr lang="it-IT" sz="1200" b="0" i="0" kern="1200" dirty="0">
                <a:solidFill>
                  <a:schemeClr val="tx1"/>
                </a:solidFill>
                <a:effectLst/>
                <a:latin typeface="+mn-lt"/>
                <a:ea typeface="+mn-ea"/>
                <a:cs typeface="+mn-cs"/>
              </a:rPr>
              <a:t> è stato collegato a marcatori molecolari in futuro potenzialmente utili in terapie per alcune malattie come la sindrome metabolica, l’ischemia e l’aterosclerosi, anche se saranno necessari anni. (</a:t>
            </a:r>
            <a:r>
              <a:rPr lang="it-IT" sz="1200" b="0" i="0" u="none" strike="noStrike" kern="1200" dirty="0">
                <a:solidFill>
                  <a:schemeClr val="tx1"/>
                </a:solidFill>
                <a:effectLst/>
                <a:latin typeface="+mn-lt"/>
                <a:ea typeface="+mn-ea"/>
                <a:cs typeface="+mn-cs"/>
                <a:hlinkClick r:id="rId11"/>
              </a:rPr>
              <a:t>7</a:t>
            </a:r>
            <a:r>
              <a:rPr lang="it-IT" sz="1200" b="0" i="0" kern="1200" dirty="0">
                <a:solidFill>
                  <a:schemeClr val="tx1"/>
                </a:solidFill>
                <a:effectLst/>
                <a:latin typeface="+mn-lt"/>
                <a:ea typeface="+mn-ea"/>
                <a:cs typeface="+mn-cs"/>
              </a:rPr>
              <a:t>)</a:t>
            </a:r>
          </a:p>
          <a:p>
            <a:endParaRPr lang="it-IT" dirty="0"/>
          </a:p>
          <a:p>
            <a:endParaRPr lang="it-IT" dirty="0"/>
          </a:p>
          <a:p>
            <a:pPr fontAlgn="base"/>
            <a:r>
              <a:rPr lang="it-IT" sz="1200" b="1" i="0" kern="1200" dirty="0">
                <a:solidFill>
                  <a:schemeClr val="tx1"/>
                </a:solidFill>
                <a:effectLst/>
                <a:latin typeface="+mn-lt"/>
                <a:ea typeface="+mn-ea"/>
                <a:cs typeface="+mn-cs"/>
              </a:rPr>
              <a:t>5. Promuove l’aumento della riserva follicolare ovarica</a:t>
            </a:r>
          </a:p>
          <a:p>
            <a:pPr fontAlgn="base"/>
            <a:r>
              <a:rPr lang="it-IT" sz="1200" b="0" i="0" kern="1200" dirty="0">
                <a:solidFill>
                  <a:schemeClr val="tx1"/>
                </a:solidFill>
                <a:effectLst/>
                <a:latin typeface="+mn-lt"/>
                <a:ea typeface="+mn-ea"/>
                <a:cs typeface="+mn-cs"/>
              </a:rPr>
              <a:t>Sotto il profilo femminile,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è stato dimostrato essere utile in relazioni ad i danni ovarici causati dall’ischemia e dalla successiva </a:t>
            </a:r>
            <a:r>
              <a:rPr lang="it-IT" sz="1200" b="0" i="0" kern="1200" dirty="0" err="1">
                <a:solidFill>
                  <a:schemeClr val="tx1"/>
                </a:solidFill>
                <a:effectLst/>
                <a:latin typeface="+mn-lt"/>
                <a:ea typeface="+mn-ea"/>
                <a:cs typeface="+mn-cs"/>
              </a:rPr>
              <a:t>riperfusione</a:t>
            </a:r>
            <a:r>
              <a:rPr lang="it-IT" sz="1200" b="0" i="0" kern="1200" dirty="0">
                <a:solidFill>
                  <a:schemeClr val="tx1"/>
                </a:solidFill>
                <a:effectLst/>
                <a:latin typeface="+mn-lt"/>
                <a:ea typeface="+mn-ea"/>
                <a:cs typeface="+mn-cs"/>
              </a:rPr>
              <a:t>. È inoltre interessante l’associazione tra il consumo di questo antiossidante con l’aumento della riserva follicolare ovarica, suggerendo un possibile effetto antinvecchiamento.  L’effetto citostatico suggerito dalle ricerche è altrettanto potenzialmente rilevante, ma è ancora prematuro. (</a:t>
            </a:r>
            <a:r>
              <a:rPr lang="it-IT" sz="1200" b="0" i="0" u="none" strike="noStrike" kern="1200" dirty="0">
                <a:solidFill>
                  <a:schemeClr val="tx1"/>
                </a:solidFill>
                <a:effectLst/>
                <a:latin typeface="+mn-lt"/>
                <a:ea typeface="+mn-ea"/>
                <a:cs typeface="+mn-cs"/>
                <a:hlinkClick r:id="rId12"/>
              </a:rPr>
              <a:t>8</a:t>
            </a:r>
            <a:r>
              <a:rPr lang="it-IT" sz="1200" b="0" i="0" kern="1200" dirty="0">
                <a:solidFill>
                  <a:schemeClr val="tx1"/>
                </a:solidFill>
                <a:effectLst/>
                <a:latin typeface="+mn-lt"/>
                <a:ea typeface="+mn-ea"/>
                <a:cs typeface="+mn-cs"/>
              </a:rPr>
              <a:t>)</a:t>
            </a:r>
          </a:p>
          <a:p>
            <a:pPr fontAlgn="base"/>
            <a:r>
              <a:rPr lang="it-IT" sz="1200" b="1" i="0" kern="1200" dirty="0" err="1">
                <a:solidFill>
                  <a:schemeClr val="tx1"/>
                </a:solidFill>
                <a:effectLst/>
                <a:latin typeface="+mn-lt"/>
                <a:ea typeface="+mn-ea"/>
                <a:cs typeface="+mn-cs"/>
              </a:rPr>
              <a:t>Resveratrolo</a:t>
            </a:r>
            <a:r>
              <a:rPr lang="it-IT" sz="1200" b="1" i="0" kern="1200" dirty="0">
                <a:solidFill>
                  <a:schemeClr val="tx1"/>
                </a:solidFill>
                <a:effectLst/>
                <a:latin typeface="+mn-lt"/>
                <a:ea typeface="+mn-ea"/>
                <a:cs typeface="+mn-cs"/>
              </a:rPr>
              <a:t> e coronavirus</a:t>
            </a:r>
          </a:p>
          <a:p>
            <a:pPr fontAlgn="base"/>
            <a:r>
              <a:rPr lang="it-IT" sz="1200" b="0" i="0" kern="1200" dirty="0">
                <a:solidFill>
                  <a:schemeClr val="tx1"/>
                </a:solidFill>
                <a:effectLst/>
                <a:latin typeface="+mn-lt"/>
                <a:ea typeface="+mn-ea"/>
                <a:cs typeface="+mn-cs"/>
              </a:rPr>
              <a:t>Secondo alcuni studi,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già potenzialmente utile contro altri virus sarebbe in grado di limitare la patogenesi della SARS-CoV-2, con la regolazione del sistema renina-</a:t>
            </a:r>
            <a:r>
              <a:rPr lang="it-IT" sz="1200" b="0" i="0" kern="1200" dirty="0" err="1">
                <a:solidFill>
                  <a:schemeClr val="tx1"/>
                </a:solidFill>
                <a:effectLst/>
                <a:latin typeface="+mn-lt"/>
                <a:ea typeface="+mn-ea"/>
                <a:cs typeface="+mn-cs"/>
              </a:rPr>
              <a:t>angiotensina</a:t>
            </a:r>
            <a:r>
              <a:rPr lang="it-IT" sz="1200" b="0" i="0" kern="1200" dirty="0">
                <a:solidFill>
                  <a:schemeClr val="tx1"/>
                </a:solidFill>
                <a:effectLst/>
                <a:latin typeface="+mn-lt"/>
                <a:ea typeface="+mn-ea"/>
                <a:cs typeface="+mn-cs"/>
              </a:rPr>
              <a:t> e l’espressione dell’enzima di conversione dell’</a:t>
            </a:r>
            <a:r>
              <a:rPr lang="it-IT" sz="1200" b="0" i="0" kern="1200" dirty="0" err="1">
                <a:solidFill>
                  <a:schemeClr val="tx1"/>
                </a:solidFill>
                <a:effectLst/>
                <a:latin typeface="+mn-lt"/>
                <a:ea typeface="+mn-ea"/>
                <a:cs typeface="+mn-cs"/>
              </a:rPr>
              <a:t>angiotensina</a:t>
            </a:r>
            <a:r>
              <a:rPr lang="it-IT" sz="1200" b="0" i="0" kern="1200" dirty="0">
                <a:solidFill>
                  <a:schemeClr val="tx1"/>
                </a:solidFill>
                <a:effectLst/>
                <a:latin typeface="+mn-lt"/>
                <a:ea typeface="+mn-ea"/>
                <a:cs typeface="+mn-cs"/>
              </a:rPr>
              <a:t> 2.  Anche se alcuni di questi dati sono preliminari,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potrebbe svolgere un ruolo di supporto contro il coronavirus. (</a:t>
            </a:r>
            <a:r>
              <a:rPr lang="it-IT" sz="1200" b="0" i="0" u="none" strike="noStrike" kern="1200" dirty="0">
                <a:solidFill>
                  <a:schemeClr val="tx1"/>
                </a:solidFill>
                <a:effectLst/>
                <a:latin typeface="+mn-lt"/>
                <a:ea typeface="+mn-ea"/>
                <a:cs typeface="+mn-cs"/>
                <a:hlinkClick r:id="rId13"/>
              </a:rPr>
              <a:t>9</a:t>
            </a:r>
            <a:r>
              <a:rPr lang="it-IT" sz="1200" b="0" i="0" kern="1200" dirty="0">
                <a:solidFill>
                  <a:schemeClr val="tx1"/>
                </a:solidFill>
                <a:effectLst/>
                <a:latin typeface="+mn-lt"/>
                <a:ea typeface="+mn-ea"/>
                <a:cs typeface="+mn-cs"/>
              </a:rPr>
              <a:t>)</a:t>
            </a:r>
          </a:p>
          <a:p>
            <a:pPr fontAlgn="base"/>
            <a:r>
              <a:rPr lang="it-IT" sz="1200" b="1" i="0" kern="1200" dirty="0">
                <a:solidFill>
                  <a:schemeClr val="tx1"/>
                </a:solidFill>
                <a:effectLst/>
                <a:latin typeface="+mn-lt"/>
                <a:ea typeface="+mn-ea"/>
                <a:cs typeface="+mn-cs"/>
              </a:rPr>
              <a:t>Integrazione</a:t>
            </a:r>
          </a:p>
          <a:p>
            <a:pPr fontAlgn="base"/>
            <a:r>
              <a:rPr lang="it-IT" sz="1200" b="0" i="0" kern="1200" dirty="0">
                <a:solidFill>
                  <a:schemeClr val="tx1"/>
                </a:solidFill>
                <a:effectLst/>
                <a:latin typeface="+mn-lt"/>
                <a:ea typeface="+mn-ea"/>
                <a:cs typeface="+mn-cs"/>
              </a:rPr>
              <a:t>L’uso di antiossidanti è quasi sempre consigliato. L’integrazione di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è un ottimo modo per sfruttare al meglio i suoi pregi in sicurezza. Lo possiamo trovare in molte forme, ma è generalmente utile quando complimentato da una strategia più completa e in sinergia con altre sostanze.</a:t>
            </a:r>
          </a:p>
          <a:p>
            <a:pPr fontAlgn="base"/>
            <a:r>
              <a:rPr lang="it-IT" sz="1200" b="0" i="0" kern="1200" dirty="0" err="1">
                <a:solidFill>
                  <a:schemeClr val="tx1"/>
                </a:solidFill>
                <a:effectLst/>
                <a:latin typeface="+mn-lt"/>
                <a:ea typeface="+mn-ea"/>
                <a:cs typeface="+mn-cs"/>
              </a:rPr>
              <a:t>Viraxil</a:t>
            </a:r>
            <a:r>
              <a:rPr lang="it-IT" sz="1200" b="0" i="0" kern="1200" dirty="0">
                <a:solidFill>
                  <a:schemeClr val="tx1"/>
                </a:solidFill>
                <a:effectLst/>
                <a:latin typeface="+mn-lt"/>
                <a:ea typeface="+mn-ea"/>
                <a:cs typeface="+mn-cs"/>
              </a:rPr>
              <a:t> è un integratore a base di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Cordyceps</a:t>
            </a:r>
            <a:r>
              <a:rPr lang="it-IT" sz="1200" b="0" i="0" kern="1200" dirty="0">
                <a:solidFill>
                  <a:schemeClr val="tx1"/>
                </a:solidFill>
                <a:effectLst/>
                <a:latin typeface="+mn-lt"/>
                <a:ea typeface="+mn-ea"/>
                <a:cs typeface="+mn-cs"/>
              </a:rPr>
              <a:t>, sambuco e </a:t>
            </a:r>
            <a:r>
              <a:rPr lang="it-IT" sz="1200" b="0" i="0" kern="1200" dirty="0" err="1">
                <a:solidFill>
                  <a:schemeClr val="tx1"/>
                </a:solidFill>
                <a:effectLst/>
                <a:latin typeface="+mn-lt"/>
                <a:ea typeface="+mn-ea"/>
                <a:cs typeface="+mn-cs"/>
              </a:rPr>
              <a:t>Andrographis</a:t>
            </a:r>
            <a:r>
              <a:rPr lang="it-IT" sz="1200" b="0" i="0" kern="1200" dirty="0">
                <a:solidFill>
                  <a:schemeClr val="tx1"/>
                </a:solidFill>
                <a:effectLst/>
                <a:latin typeface="+mn-lt"/>
                <a:ea typeface="+mn-ea"/>
                <a:cs typeface="+mn-cs"/>
              </a:rPr>
              <a:t>. Contiene inoltre Vitamine B6, B12, C e D in una formula ideale per il supporto alle difese naturali dell’organismo e per la funzionalità delle prime vie respiratorie.  In questa formula sono presenti tutti i micronutrienti essenziali per l’immunocompetenza, in una formula pratica ed utile.</a:t>
            </a:r>
          </a:p>
          <a:p>
            <a:pPr fontAlgn="base"/>
            <a:r>
              <a:rPr lang="it-IT" sz="1200" b="1" i="0" u="none" strike="noStrike" kern="1200" dirty="0">
                <a:solidFill>
                  <a:schemeClr val="tx1"/>
                </a:solidFill>
                <a:effectLst/>
                <a:latin typeface="+mn-lt"/>
                <a:ea typeface="+mn-ea"/>
                <a:cs typeface="+mn-cs"/>
                <a:hlinkClick r:id="rId14"/>
              </a:rPr>
              <a:t>Per approfondimenti e ulteriori informazioni visitate questo indirizzo.</a:t>
            </a:r>
            <a:endParaRPr lang="it-IT" sz="1200" b="0" i="0" kern="1200" dirty="0">
              <a:solidFill>
                <a:schemeClr val="tx1"/>
              </a:solidFill>
              <a:effectLst/>
              <a:latin typeface="+mn-lt"/>
              <a:ea typeface="+mn-ea"/>
              <a:cs typeface="+mn-cs"/>
            </a:endParaRPr>
          </a:p>
          <a:p>
            <a:pPr fontAlgn="base"/>
            <a:r>
              <a:rPr lang="it-IT" sz="1200" b="1" i="0" kern="1200" dirty="0">
                <a:solidFill>
                  <a:schemeClr val="tx1"/>
                </a:solidFill>
                <a:effectLst/>
                <a:latin typeface="+mn-lt"/>
                <a:ea typeface="+mn-ea"/>
                <a:cs typeface="+mn-cs"/>
              </a:rPr>
              <a:t>Dove si trova?</a:t>
            </a:r>
          </a:p>
          <a:p>
            <a:pPr fontAlgn="base"/>
            <a:r>
              <a:rPr lang="it-IT" sz="1200" b="0" i="0" kern="1200" dirty="0">
                <a:solidFill>
                  <a:schemeClr val="tx1"/>
                </a:solidFill>
                <a:effectLst/>
                <a:latin typeface="+mn-lt"/>
                <a:ea typeface="+mn-ea"/>
                <a:cs typeface="+mn-cs"/>
              </a:rPr>
              <a:t>Come già detto, possiamo trovare il </a:t>
            </a:r>
            <a:r>
              <a:rPr lang="it-IT" sz="1200" b="0"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all’interno di molti alimenti, e per introdurlo nella propria dieta non è necessario solo bere vino rosso, anzi:</a:t>
            </a:r>
          </a:p>
          <a:p>
            <a:pPr fontAlgn="base"/>
            <a:r>
              <a:rPr lang="it-IT" sz="1200" b="0" i="0" kern="1200" dirty="0">
                <a:solidFill>
                  <a:schemeClr val="tx1"/>
                </a:solidFill>
                <a:effectLst/>
                <a:latin typeface="+mn-lt"/>
                <a:ea typeface="+mn-ea"/>
                <a:cs typeface="+mn-cs"/>
              </a:rPr>
              <a:t>Uva rossa</a:t>
            </a:r>
          </a:p>
          <a:p>
            <a:pPr fontAlgn="base"/>
            <a:r>
              <a:rPr lang="it-IT" sz="1200" b="0" i="0" kern="1200" dirty="0">
                <a:solidFill>
                  <a:schemeClr val="tx1"/>
                </a:solidFill>
                <a:effectLst/>
                <a:latin typeface="+mn-lt"/>
                <a:ea typeface="+mn-ea"/>
                <a:cs typeface="+mn-cs"/>
              </a:rPr>
              <a:t>Mirtilli</a:t>
            </a:r>
          </a:p>
          <a:p>
            <a:pPr fontAlgn="base"/>
            <a:r>
              <a:rPr lang="it-IT" sz="1200" b="0" i="0" kern="1200" dirty="0" err="1">
                <a:solidFill>
                  <a:schemeClr val="tx1"/>
                </a:solidFill>
                <a:effectLst/>
                <a:latin typeface="+mn-lt"/>
                <a:ea typeface="+mn-ea"/>
                <a:cs typeface="+mn-cs"/>
              </a:rPr>
              <a:t>Lingonberry</a:t>
            </a:r>
            <a:endParaRPr lang="it-IT" sz="1200" b="0" i="0" kern="1200" dirty="0">
              <a:solidFill>
                <a:schemeClr val="tx1"/>
              </a:solidFill>
              <a:effectLst/>
              <a:latin typeface="+mn-lt"/>
              <a:ea typeface="+mn-ea"/>
              <a:cs typeface="+mn-cs"/>
            </a:endParaRPr>
          </a:p>
          <a:p>
            <a:pPr fontAlgn="base"/>
            <a:r>
              <a:rPr lang="it-IT" sz="1200" b="1" i="0" u="none" strike="noStrike" kern="1200" dirty="0">
                <a:solidFill>
                  <a:schemeClr val="tx1"/>
                </a:solidFill>
                <a:effectLst/>
                <a:latin typeface="+mn-lt"/>
                <a:ea typeface="+mn-ea"/>
                <a:cs typeface="+mn-cs"/>
                <a:hlinkClick r:id="rId15"/>
              </a:rPr>
              <a:t>Cacao</a:t>
            </a:r>
            <a:endParaRPr lang="it-IT" sz="1200" b="0" i="0" kern="1200" dirty="0">
              <a:solidFill>
                <a:schemeClr val="tx1"/>
              </a:solidFill>
              <a:effectLst/>
              <a:latin typeface="+mn-lt"/>
              <a:ea typeface="+mn-ea"/>
              <a:cs typeface="+mn-cs"/>
            </a:endParaRPr>
          </a:p>
          <a:p>
            <a:pPr fontAlgn="base"/>
            <a:r>
              <a:rPr lang="it-IT" sz="1200" b="1" i="0" u="none" strike="noStrike" kern="1200" dirty="0">
                <a:solidFill>
                  <a:schemeClr val="tx1"/>
                </a:solidFill>
                <a:effectLst/>
                <a:latin typeface="+mn-lt"/>
                <a:ea typeface="+mn-ea"/>
                <a:cs typeface="+mn-cs"/>
                <a:hlinkClick r:id="rId16"/>
              </a:rPr>
              <a:t>Cioccolato fondente</a:t>
            </a:r>
            <a:endParaRPr lang="it-IT" sz="1200" b="0" i="0" kern="1200" dirty="0">
              <a:solidFill>
                <a:schemeClr val="tx1"/>
              </a:solidFill>
              <a:effectLst/>
              <a:latin typeface="+mn-lt"/>
              <a:ea typeface="+mn-ea"/>
              <a:cs typeface="+mn-cs"/>
            </a:endParaRPr>
          </a:p>
          <a:p>
            <a:pPr fontAlgn="base"/>
            <a:r>
              <a:rPr lang="it-IT" sz="1200" b="0" i="0" kern="1200" dirty="0">
                <a:solidFill>
                  <a:schemeClr val="tx1"/>
                </a:solidFill>
                <a:effectLst/>
                <a:latin typeface="+mn-lt"/>
                <a:ea typeface="+mn-ea"/>
                <a:cs typeface="+mn-cs"/>
              </a:rPr>
              <a:t>Pistacchi</a:t>
            </a:r>
          </a:p>
          <a:p>
            <a:pPr fontAlgn="base"/>
            <a:r>
              <a:rPr lang="it-IT" sz="1200" b="0" i="0" kern="1200" dirty="0">
                <a:solidFill>
                  <a:schemeClr val="tx1"/>
                </a:solidFill>
                <a:effectLst/>
                <a:latin typeface="+mn-lt"/>
                <a:ea typeface="+mn-ea"/>
                <a:cs typeface="+mn-cs"/>
              </a:rPr>
              <a:t>More di gelso</a:t>
            </a:r>
          </a:p>
          <a:p>
            <a:pPr fontAlgn="base"/>
            <a:r>
              <a:rPr lang="it-IT" sz="1200" b="0" i="0" kern="1200" dirty="0">
                <a:solidFill>
                  <a:schemeClr val="tx1"/>
                </a:solidFill>
                <a:effectLst/>
                <a:latin typeface="+mn-lt"/>
                <a:ea typeface="+mn-ea"/>
                <a:cs typeface="+mn-cs"/>
              </a:rPr>
              <a:t>Tè </a:t>
            </a:r>
            <a:r>
              <a:rPr lang="it-IT" sz="1200" b="0" i="0" kern="1200" dirty="0" err="1">
                <a:solidFill>
                  <a:schemeClr val="tx1"/>
                </a:solidFill>
                <a:effectLst/>
                <a:latin typeface="+mn-lt"/>
                <a:ea typeface="+mn-ea"/>
                <a:cs typeface="+mn-cs"/>
              </a:rPr>
              <a:t>Itadori</a:t>
            </a:r>
            <a:endParaRPr lang="it-IT" sz="1200" b="0" i="0" kern="1200" dirty="0">
              <a:solidFill>
                <a:schemeClr val="tx1"/>
              </a:solidFill>
              <a:effectLst/>
              <a:latin typeface="+mn-lt"/>
              <a:ea typeface="+mn-ea"/>
              <a:cs typeface="+mn-cs"/>
            </a:endParaRPr>
          </a:p>
          <a:p>
            <a:pPr fontAlgn="base"/>
            <a:r>
              <a:rPr lang="it-IT" sz="1200" b="0" i="0" kern="1200" dirty="0">
                <a:solidFill>
                  <a:schemeClr val="tx1"/>
                </a:solidFill>
                <a:effectLst/>
                <a:latin typeface="+mn-lt"/>
                <a:ea typeface="+mn-ea"/>
                <a:cs typeface="+mn-cs"/>
              </a:rPr>
              <a:t>Arachidi</a:t>
            </a:r>
          </a:p>
          <a:p>
            <a:pPr fontAlgn="base"/>
            <a:r>
              <a:rPr lang="it-IT" sz="1200" b="0" i="0" kern="1200" dirty="0">
                <a:solidFill>
                  <a:schemeClr val="tx1"/>
                </a:solidFill>
                <a:effectLst/>
                <a:latin typeface="+mn-lt"/>
                <a:ea typeface="+mn-ea"/>
                <a:cs typeface="+mn-cs"/>
              </a:rPr>
              <a:t>Germi di soia</a:t>
            </a:r>
          </a:p>
          <a:p>
            <a:pPr fontAlgn="base"/>
            <a:r>
              <a:rPr lang="it-IT" sz="1200" b="1" i="0" kern="1200" dirty="0">
                <a:solidFill>
                  <a:schemeClr val="tx1"/>
                </a:solidFill>
                <a:effectLst/>
                <a:latin typeface="+mn-lt"/>
                <a:ea typeface="+mn-ea"/>
                <a:cs typeface="+mn-cs"/>
              </a:rPr>
              <a:t>Il paradosso francese</a:t>
            </a:r>
          </a:p>
          <a:p>
            <a:pPr fontAlgn="base"/>
            <a:r>
              <a:rPr lang="it-IT" sz="1200" kern="1200" dirty="0">
                <a:solidFill>
                  <a:schemeClr val="tx1"/>
                </a:solidFill>
                <a:effectLst/>
                <a:latin typeface="+mn-lt"/>
                <a:ea typeface="+mn-ea"/>
                <a:cs typeface="+mn-cs"/>
              </a:rPr>
              <a:t>“</a:t>
            </a:r>
            <a:r>
              <a:rPr lang="it-IT" sz="1200" b="1" i="1" kern="1200" dirty="0">
                <a:solidFill>
                  <a:schemeClr val="tx1"/>
                </a:solidFill>
                <a:effectLst/>
                <a:latin typeface="+mn-lt"/>
                <a:ea typeface="+mn-ea"/>
                <a:cs typeface="+mn-cs"/>
              </a:rPr>
              <a:t>La vita è l’arte di trarre conclusioni sufficienti da premesse insufficienti” Samuel Butler</a:t>
            </a:r>
          </a:p>
          <a:p>
            <a:pPr fontAlgn="base"/>
            <a:r>
              <a:rPr lang="it-IT" sz="1200" b="0" i="0" kern="1200" dirty="0">
                <a:solidFill>
                  <a:schemeClr val="tx1"/>
                </a:solidFill>
                <a:effectLst/>
                <a:latin typeface="+mn-lt"/>
                <a:ea typeface="+mn-ea"/>
                <a:cs typeface="+mn-cs"/>
              </a:rPr>
              <a:t>Nato negli anni 80, il paradosso francese è un argomento che dopo quarant’anni accende ancora un serio dibattito all’interno della comunità scientifica. È nato dopo la pubblicazione </a:t>
            </a:r>
            <a:r>
              <a:rPr lang="it-IT" sz="1200" b="1" i="0" kern="1200" dirty="0">
                <a:solidFill>
                  <a:schemeClr val="tx1"/>
                </a:solidFill>
                <a:effectLst/>
                <a:latin typeface="+mn-lt"/>
                <a:ea typeface="+mn-ea"/>
                <a:cs typeface="+mn-cs"/>
              </a:rPr>
              <a:t>di bassi tassi di mortalità per malattie coronariche in </a:t>
            </a:r>
            <a:r>
              <a:rPr lang="it-IT" sz="1200" b="0" i="0" kern="1200" dirty="0">
                <a:solidFill>
                  <a:schemeClr val="tx1"/>
                </a:solidFill>
                <a:effectLst/>
                <a:latin typeface="+mn-lt"/>
                <a:ea typeface="+mn-ea"/>
                <a:cs typeface="+mn-cs"/>
              </a:rPr>
              <a:t>Francia in relazione ad alti livelli di colesterolo e grassi saturi.</a:t>
            </a:r>
          </a:p>
          <a:p>
            <a:pPr fontAlgn="base"/>
            <a:r>
              <a:rPr lang="it-IT" sz="1200" b="0" i="0" kern="1200" dirty="0">
                <a:solidFill>
                  <a:schemeClr val="tx1"/>
                </a:solidFill>
                <a:effectLst/>
                <a:latin typeface="+mn-lt"/>
                <a:ea typeface="+mn-ea"/>
                <a:cs typeface="+mn-cs"/>
              </a:rPr>
              <a:t>Non esiste una soluzione reale e definitiva, e molte teorie sono state proposte come risoluzione di questo paradosso, come ad esempio quella del vino rosso.</a:t>
            </a:r>
          </a:p>
          <a:p>
            <a:pPr fontAlgn="base"/>
            <a:r>
              <a:rPr lang="it-IT" sz="1200" b="0" i="0" kern="1200" dirty="0">
                <a:solidFill>
                  <a:schemeClr val="tx1"/>
                </a:solidFill>
                <a:effectLst/>
                <a:latin typeface="+mn-lt"/>
                <a:ea typeface="+mn-ea"/>
                <a:cs typeface="+mn-cs"/>
              </a:rPr>
              <a:t>La teoria del vino è basata sulla bassa incidenza di morte per malattie cardiovascolare dei i paesi dell’Europa Meridionale legata al particolare stile di vita. Dopo aver confermato che i livelli di colesterolo in Francia erano simili a quelli nel Regno Unito e Negli Usa, alcuni ricercatori hanno effettuato un’analisi a regressione tra il tasso di mortalità in comparazione consumo di grassi da latte e vino, </a:t>
            </a:r>
            <a:r>
              <a:rPr lang="it-IT" sz="1200" b="1" i="0" kern="1200" dirty="0">
                <a:solidFill>
                  <a:schemeClr val="tx1"/>
                </a:solidFill>
                <a:effectLst/>
                <a:latin typeface="+mn-lt"/>
                <a:ea typeface="+mn-ea"/>
                <a:cs typeface="+mn-cs"/>
              </a:rPr>
              <a:t>suggerendo che il paradosso francese può essere causato dal vino.</a:t>
            </a:r>
          </a:p>
          <a:p>
            <a:pPr fontAlgn="base"/>
            <a:r>
              <a:rPr lang="it-IT" sz="1200" b="0" i="0" kern="1200" dirty="0">
                <a:solidFill>
                  <a:schemeClr val="tx1"/>
                </a:solidFill>
                <a:effectLst/>
                <a:latin typeface="+mn-lt"/>
                <a:ea typeface="+mn-ea"/>
                <a:cs typeface="+mn-cs"/>
              </a:rPr>
              <a:t>Questo è stato l’inizio del lungo dibattito sulla teoria del vino e il paradosso francese. I successivi risultati sono stati caotici e differenti in base al paese dove sono stati condotti. In particolare il consumo di alcolici e il metodo di assunzione sembrano avere influito altrettanto.</a:t>
            </a:r>
          </a:p>
          <a:p>
            <a:pPr fontAlgn="base"/>
            <a:r>
              <a:rPr lang="it-IT" sz="1200" b="0" i="0" kern="1200" dirty="0">
                <a:solidFill>
                  <a:schemeClr val="tx1"/>
                </a:solidFill>
                <a:effectLst/>
                <a:latin typeface="+mn-lt"/>
                <a:ea typeface="+mn-ea"/>
                <a:cs typeface="+mn-cs"/>
              </a:rPr>
              <a:t>Secondo questi risultati, l’unica costante è come </a:t>
            </a:r>
            <a:r>
              <a:rPr lang="it-IT" sz="1200" b="1" i="0" kern="1200" dirty="0">
                <a:solidFill>
                  <a:schemeClr val="tx1"/>
                </a:solidFill>
                <a:effectLst/>
                <a:latin typeface="+mn-lt"/>
                <a:ea typeface="+mn-ea"/>
                <a:cs typeface="+mn-cs"/>
              </a:rPr>
              <a:t>l’assunzione lieve e moderata di alcol si sia dimostrata utile nella prevenzione di alcune malattie cardiovascolari. In particolare una ricerca condotta in Danimarca e in Francia ha dimostrato come un consumo moderato di vino si sia rivelato più utile ed abbia una mortalità inferiore rispetto ad altre sostanze alcoliche</a:t>
            </a:r>
            <a:r>
              <a:rPr lang="it-IT" sz="1200" b="0" i="0" kern="1200" dirty="0">
                <a:solidFill>
                  <a:schemeClr val="tx1"/>
                </a:solidFill>
                <a:effectLst/>
                <a:latin typeface="+mn-lt"/>
                <a:ea typeface="+mn-ea"/>
                <a:cs typeface="+mn-cs"/>
              </a:rPr>
              <a:t>. (</a:t>
            </a:r>
            <a:r>
              <a:rPr lang="it-IT" sz="1200" b="0" i="0" u="none" strike="noStrike" kern="1200" dirty="0">
                <a:solidFill>
                  <a:schemeClr val="tx1"/>
                </a:solidFill>
                <a:effectLst/>
                <a:latin typeface="+mn-lt"/>
                <a:ea typeface="+mn-ea"/>
                <a:cs typeface="+mn-cs"/>
                <a:hlinkClick r:id="rId17"/>
              </a:rPr>
              <a:t>10</a:t>
            </a:r>
            <a:r>
              <a:rPr lang="it-IT" sz="1200" b="0" i="0" kern="1200" dirty="0">
                <a:solidFill>
                  <a:schemeClr val="tx1"/>
                </a:solidFill>
                <a:effectLst/>
                <a:latin typeface="+mn-lt"/>
                <a:ea typeface="+mn-ea"/>
                <a:cs typeface="+mn-cs"/>
              </a:rPr>
              <a:t>)</a:t>
            </a: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23</a:t>
            </a:fld>
            <a:endParaRPr lang="it-IT"/>
          </a:p>
        </p:txBody>
      </p:sp>
    </p:spTree>
    <p:extLst>
      <p:ext uri="{BB962C8B-B14F-4D97-AF65-F5344CB8AC3E}">
        <p14:creationId xmlns:p14="http://schemas.microsoft.com/office/powerpoint/2010/main" val="207798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a:solidFill>
                  <a:schemeClr val="tx1"/>
                </a:solidFill>
                <a:effectLst/>
                <a:latin typeface="+mn-lt"/>
                <a:ea typeface="+mn-ea"/>
                <a:cs typeface="+mn-cs"/>
              </a:rPr>
              <a:t>Effetti benefici delle </a:t>
            </a:r>
            <a:r>
              <a:rPr lang="it-IT" sz="1200" b="1" i="0" kern="1200" dirty="0" err="1">
                <a:solidFill>
                  <a:schemeClr val="tx1"/>
                </a:solidFill>
                <a:effectLst/>
                <a:latin typeface="+mn-lt"/>
                <a:ea typeface="+mn-ea"/>
                <a:cs typeface="+mn-cs"/>
              </a:rPr>
              <a:t>proantocianidine</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Le </a:t>
            </a:r>
            <a:r>
              <a:rPr lang="it-IT" sz="1200" b="1" i="0" kern="1200" dirty="0" err="1">
                <a:solidFill>
                  <a:schemeClr val="tx1"/>
                </a:solidFill>
                <a:effectLst/>
                <a:latin typeface="+mn-lt"/>
                <a:ea typeface="+mn-ea"/>
                <a:cs typeface="+mn-cs"/>
              </a:rPr>
              <a:t>proantocianidine</a:t>
            </a:r>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GSPE</a:t>
            </a:r>
            <a:r>
              <a:rPr lang="it-IT" sz="1200" b="0" i="0" kern="1200" dirty="0">
                <a:solidFill>
                  <a:schemeClr val="tx1"/>
                </a:solidFill>
                <a:effectLst/>
                <a:latin typeface="+mn-lt"/>
                <a:ea typeface="+mn-ea"/>
                <a:cs typeface="+mn-cs"/>
              </a:rPr>
              <a:t>), sempre presenti nei semi d’uva, sono dei veri e propri </a:t>
            </a:r>
            <a:r>
              <a:rPr lang="it-IT" sz="1200" b="1" i="0" kern="1200" dirty="0">
                <a:solidFill>
                  <a:schemeClr val="tx1"/>
                </a:solidFill>
                <a:effectLst/>
                <a:latin typeface="+mn-lt"/>
                <a:ea typeface="+mn-ea"/>
                <a:cs typeface="+mn-cs"/>
              </a:rPr>
              <a:t>spazzini dei radicali liberi</a:t>
            </a:r>
            <a:r>
              <a:rPr lang="it-IT" sz="1200" b="0" i="0" kern="1200" dirty="0">
                <a:solidFill>
                  <a:schemeClr val="tx1"/>
                </a:solidFill>
                <a:effectLst/>
                <a:latin typeface="+mn-lt"/>
                <a:ea typeface="+mn-ea"/>
                <a:cs typeface="+mn-cs"/>
              </a:rPr>
              <a:t>, ben più potenti delle vitamine E </a:t>
            </a:r>
            <a:r>
              <a:rPr lang="it-IT" sz="1200" b="0" i="0" kern="1200" dirty="0" err="1">
                <a:solidFill>
                  <a:schemeClr val="tx1"/>
                </a:solidFill>
                <a:effectLst/>
                <a:latin typeface="+mn-lt"/>
                <a:ea typeface="+mn-ea"/>
                <a:cs typeface="+mn-cs"/>
              </a:rPr>
              <a:t>e</a:t>
            </a:r>
            <a:r>
              <a:rPr lang="it-IT" sz="1200" b="0" i="0" kern="1200" dirty="0">
                <a:solidFill>
                  <a:schemeClr val="tx1"/>
                </a:solidFill>
                <a:effectLst/>
                <a:latin typeface="+mn-lt"/>
                <a:ea typeface="+mn-ea"/>
                <a:cs typeface="+mn-cs"/>
              </a:rPr>
              <a:t> C. La ricerca scientifica sostiene anche che le </a:t>
            </a:r>
            <a:r>
              <a:rPr lang="it-IT" sz="1200" b="0" i="0" kern="1200" dirty="0" err="1">
                <a:solidFill>
                  <a:schemeClr val="tx1"/>
                </a:solidFill>
                <a:effectLst/>
                <a:latin typeface="+mn-lt"/>
                <a:ea typeface="+mn-ea"/>
                <a:cs typeface="+mn-cs"/>
              </a:rPr>
              <a:t>proantocianidine</a:t>
            </a:r>
            <a:r>
              <a:rPr lang="it-IT"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stimolano i follicoli piliferi favorendo la crescita dei capelli, prevenendo la carie dentale, l’obesità e regolando la pressione sanguigna, le funzioni vascolari. </a:t>
            </a:r>
            <a:endParaRPr lang="it-IT" sz="1200" b="0" i="0" kern="1200" dirty="0">
              <a:solidFill>
                <a:schemeClr val="tx1"/>
              </a:solidFill>
              <a:effectLst/>
              <a:latin typeface="+mn-lt"/>
              <a:ea typeface="+mn-ea"/>
              <a:cs typeface="+mn-cs"/>
            </a:endParaRPr>
          </a:p>
          <a:p>
            <a:endParaRPr lang="it-IT" dirty="0"/>
          </a:p>
          <a:p>
            <a:endParaRPr lang="it-IT" dirty="0"/>
          </a:p>
          <a:p>
            <a:r>
              <a:rPr lang="it-IT" sz="1200" b="0" i="0" kern="1200" dirty="0">
                <a:solidFill>
                  <a:schemeClr val="tx1"/>
                </a:solidFill>
                <a:effectLst/>
                <a:latin typeface="+mn-lt"/>
                <a:ea typeface="+mn-ea"/>
                <a:cs typeface="+mn-cs"/>
              </a:rPr>
              <a:t>L’assunzione di </a:t>
            </a:r>
            <a:r>
              <a:rPr lang="it-IT" sz="1200" b="1" i="0" kern="1200" dirty="0" err="1">
                <a:solidFill>
                  <a:schemeClr val="tx1"/>
                </a:solidFill>
                <a:effectLst/>
                <a:latin typeface="+mn-lt"/>
                <a:ea typeface="+mn-ea"/>
                <a:cs typeface="+mn-cs"/>
              </a:rPr>
              <a:t>Proantocianidine</a:t>
            </a:r>
            <a:r>
              <a:rPr lang="it-IT" sz="1200" b="0" i="0" kern="1200" dirty="0">
                <a:solidFill>
                  <a:schemeClr val="tx1"/>
                </a:solidFill>
                <a:effectLst/>
                <a:latin typeface="+mn-lt"/>
                <a:ea typeface="+mn-ea"/>
                <a:cs typeface="+mn-cs"/>
              </a:rPr>
              <a:t> e </a:t>
            </a:r>
            <a:r>
              <a:rPr lang="it-IT" sz="1200" b="1" i="0" kern="1200" dirty="0" err="1">
                <a:solidFill>
                  <a:schemeClr val="tx1"/>
                </a:solidFill>
                <a:effectLst/>
                <a:latin typeface="+mn-lt"/>
                <a:ea typeface="+mn-ea"/>
                <a:cs typeface="+mn-cs"/>
              </a:rPr>
              <a:t>Resveratrolo</a:t>
            </a:r>
            <a:r>
              <a:rPr lang="it-IT" sz="1200" b="0" i="0" kern="1200" dirty="0">
                <a:solidFill>
                  <a:schemeClr val="tx1"/>
                </a:solidFill>
                <a:effectLst/>
                <a:latin typeface="+mn-lt"/>
                <a:ea typeface="+mn-ea"/>
                <a:cs typeface="+mn-cs"/>
              </a:rPr>
              <a:t> porta tantissimi benefici, con una sensazione immediata di benessere.</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Per esempio capita a tutti che, dopo aver trascorso troppe ore in piedi o seduti al lavoro, a fine giornata si abbia una </a:t>
            </a:r>
            <a:r>
              <a:rPr lang="it-IT" sz="1200" b="1" i="0" kern="1200" dirty="0">
                <a:solidFill>
                  <a:schemeClr val="tx1"/>
                </a:solidFill>
                <a:effectLst/>
                <a:latin typeface="+mn-lt"/>
                <a:ea typeface="+mn-ea"/>
                <a:cs typeface="+mn-cs"/>
              </a:rPr>
              <a:t>sensazione di gonfiore e di pesantezza alle gambe.</a:t>
            </a:r>
            <a:br>
              <a:rPr lang="it-IT" sz="1200" b="1"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Questo disturbo può essere alleviato proprio consumando i </a:t>
            </a:r>
            <a:r>
              <a:rPr lang="it-IT" sz="1200" b="1" i="0" kern="1200" dirty="0">
                <a:solidFill>
                  <a:schemeClr val="tx1"/>
                </a:solidFill>
                <a:effectLst/>
                <a:latin typeface="+mn-lt"/>
                <a:ea typeface="+mn-ea"/>
                <a:cs typeface="+mn-cs"/>
              </a:rPr>
              <a:t>semi</a:t>
            </a:r>
            <a:r>
              <a:rPr lang="it-IT" sz="1200" b="0" i="0" kern="1200" dirty="0">
                <a:solidFill>
                  <a:schemeClr val="tx1"/>
                </a:solidFill>
                <a:effectLst/>
                <a:latin typeface="+mn-lt"/>
                <a:ea typeface="+mn-ea"/>
                <a:cs typeface="+mn-cs"/>
              </a:rPr>
              <a:t> e la </a:t>
            </a:r>
            <a:r>
              <a:rPr lang="it-IT" sz="1200" b="1" i="0" kern="1200" dirty="0">
                <a:solidFill>
                  <a:schemeClr val="tx1"/>
                </a:solidFill>
                <a:effectLst/>
                <a:latin typeface="+mn-lt"/>
                <a:ea typeface="+mn-ea"/>
                <a:cs typeface="+mn-cs"/>
              </a:rPr>
              <a:t>buccia</a:t>
            </a:r>
            <a:r>
              <a:rPr lang="it-IT" sz="1200" b="0" i="0" kern="1200" dirty="0">
                <a:solidFill>
                  <a:schemeClr val="tx1"/>
                </a:solidFill>
                <a:effectLst/>
                <a:latin typeface="+mn-lt"/>
                <a:ea typeface="+mn-ea"/>
                <a:cs typeface="+mn-cs"/>
              </a:rPr>
              <a:t> dell’uva, un motivo in più per mangiarli anziché scartarli!</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Sono molti i prodotti che utilizzano le proprietà benefiche dell’estratto di semi d’uva.</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Sembra infatti che un </a:t>
            </a:r>
            <a:r>
              <a:rPr lang="it-IT" sz="1200" b="1" i="0" kern="1200" dirty="0">
                <a:solidFill>
                  <a:schemeClr val="tx1"/>
                </a:solidFill>
                <a:effectLst/>
                <a:latin typeface="+mn-lt"/>
                <a:ea typeface="+mn-ea"/>
                <a:cs typeface="+mn-cs"/>
              </a:rPr>
              <a:t>unguento</a:t>
            </a:r>
            <a:r>
              <a:rPr lang="it-IT" sz="1200" b="0" i="0" kern="1200" dirty="0">
                <a:solidFill>
                  <a:schemeClr val="tx1"/>
                </a:solidFill>
                <a:effectLst/>
                <a:latin typeface="+mn-lt"/>
                <a:ea typeface="+mn-ea"/>
                <a:cs typeface="+mn-cs"/>
              </a:rPr>
              <a:t> con estratto di semi  al 5% guarisca in minor tempo ferite anche da interventi chirurgici, mentre una crema con estratto al 2%  elasticizzi la pelle, ne migliori  la consistenza e ne riduca i segni dell’età.</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24</a:t>
            </a:fld>
            <a:endParaRPr lang="it-IT"/>
          </a:p>
        </p:txBody>
      </p:sp>
    </p:spTree>
    <p:extLst>
      <p:ext uri="{BB962C8B-B14F-4D97-AF65-F5344CB8AC3E}">
        <p14:creationId xmlns:p14="http://schemas.microsoft.com/office/powerpoint/2010/main" val="4207810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Research suggests that consuming low-fat dairy products such as fat-free and low-fat milk can lead to low blood pressure. Milk is packed with essential nutrients, including calcium, vitamin D and other nutrients that have a beneficial effect on blood pressure.</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25</a:t>
            </a:fld>
            <a:endParaRPr lang="it-IT"/>
          </a:p>
        </p:txBody>
      </p:sp>
    </p:spTree>
    <p:extLst>
      <p:ext uri="{BB962C8B-B14F-4D97-AF65-F5344CB8AC3E}">
        <p14:creationId xmlns:p14="http://schemas.microsoft.com/office/powerpoint/2010/main" val="289948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Eating raw garlic can bring down your blood pressure easily. This is a highly effective home remedy for hypertension. It tastes good with cooked rice. Eating it cooked or fried will not give you the same benefits as raw garlic.</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26</a:t>
            </a:fld>
            <a:endParaRPr lang="it-IT"/>
          </a:p>
        </p:txBody>
      </p:sp>
    </p:spTree>
    <p:extLst>
      <p:ext uri="{BB962C8B-B14F-4D97-AF65-F5344CB8AC3E}">
        <p14:creationId xmlns:p14="http://schemas.microsoft.com/office/powerpoint/2010/main" val="4224662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r>
              <a:rPr lang="it-IT" sz="1200" b="1" i="0" kern="1200" dirty="0">
                <a:solidFill>
                  <a:schemeClr val="tx1"/>
                </a:solidFill>
                <a:effectLst/>
                <a:latin typeface="+mn-lt"/>
                <a:ea typeface="+mn-ea"/>
                <a:cs typeface="+mn-cs"/>
              </a:rPr>
              <a:t>In generale ogni kg perso riduce di 1mmHg la pressione sia massima che minima</a:t>
            </a:r>
            <a:endParaRPr lang="it-IT" sz="1200" b="0" i="0" kern="1200" dirty="0">
              <a:solidFill>
                <a:schemeClr val="tx1"/>
              </a:solidFill>
              <a:effectLst/>
              <a:latin typeface="+mn-lt"/>
              <a:ea typeface="+mn-ea"/>
              <a:cs typeface="+mn-cs"/>
            </a:endParaRPr>
          </a:p>
          <a:p>
            <a:pPr fontAlgn="base"/>
            <a:r>
              <a:rPr lang="it-IT" sz="1200" b="0" i="0" kern="1200" dirty="0">
                <a:solidFill>
                  <a:schemeClr val="tx1"/>
                </a:solidFill>
                <a:effectLst/>
                <a:latin typeface="+mn-lt"/>
                <a:ea typeface="+mn-ea"/>
                <a:cs typeface="+mn-cs"/>
              </a:rPr>
              <a:t>Da diversi anni è stato dimostrato che il grado di fitness è inversamente proporzionale ai livelli di pressione arteriosa. </a:t>
            </a:r>
            <a:r>
              <a:rPr lang="it-IT" sz="1200" b="1" i="0" kern="1200" dirty="0">
                <a:solidFill>
                  <a:schemeClr val="tx1"/>
                </a:solidFill>
                <a:effectLst/>
                <a:latin typeface="+mn-lt"/>
                <a:ea typeface="+mn-ea"/>
                <a:cs typeface="+mn-cs"/>
              </a:rPr>
              <a:t>Tradotto in altri termini significa che una persona attiva ha un minor rischio di sviluppare l’ipertensione rispetto ad una persona sedentaria.</a:t>
            </a:r>
            <a:r>
              <a:rPr lang="it-IT" sz="1200" b="0" i="0" kern="1200" dirty="0">
                <a:solidFill>
                  <a:schemeClr val="tx1"/>
                </a:solidFill>
                <a:effectLst/>
                <a:latin typeface="+mn-lt"/>
                <a:ea typeface="+mn-ea"/>
                <a:cs typeface="+mn-cs"/>
              </a:rPr>
              <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Tale rischio aumenta già in giovane età se il bambino non viene avviato alla pratica di una regolare attività fisica e controllato nelle scelte dietetiche.</a:t>
            </a:r>
            <a:br>
              <a:rPr lang="it-IT" sz="1200" b="0" i="0" kern="1200" dirty="0">
                <a:solidFill>
                  <a:schemeClr val="tx1"/>
                </a:solidFill>
                <a:effectLst/>
                <a:latin typeface="+mn-lt"/>
                <a:ea typeface="+mn-ea"/>
                <a:cs typeface="+mn-cs"/>
              </a:rPr>
            </a:br>
            <a:r>
              <a:rPr lang="it-IT" sz="1200" b="1" i="0" kern="1200" dirty="0">
                <a:solidFill>
                  <a:schemeClr val="tx1"/>
                </a:solidFill>
                <a:effectLst/>
                <a:latin typeface="+mn-lt"/>
                <a:ea typeface="+mn-ea"/>
                <a:cs typeface="+mn-cs"/>
              </a:rPr>
              <a:t>Lo sport, inteso anche come lo svolgimento di attività motorie quotidiane di media intensità (giardinaggio, passeggio, faccende domestiche, </a:t>
            </a:r>
            <a:r>
              <a:rPr lang="it-IT" sz="1200" b="1" i="0" kern="1200" dirty="0" err="1">
                <a:solidFill>
                  <a:schemeClr val="tx1"/>
                </a:solidFill>
                <a:effectLst/>
                <a:latin typeface="+mn-lt"/>
                <a:ea typeface="+mn-ea"/>
                <a:cs typeface="+mn-cs"/>
              </a:rPr>
              <a:t>ecc</a:t>
            </a:r>
            <a:r>
              <a:rPr lang="it-IT" sz="1200" b="1" i="0" kern="1200" dirty="0">
                <a:solidFill>
                  <a:schemeClr val="tx1"/>
                </a:solidFill>
                <a:effectLst/>
                <a:latin typeface="+mn-lt"/>
                <a:ea typeface="+mn-ea"/>
                <a:cs typeface="+mn-cs"/>
              </a:rPr>
              <a:t>), oltre ad avere un’efficacia preventiva ha anche un’importantissima funzione terapeutica.</a:t>
            </a:r>
            <a:r>
              <a:rPr lang="it-IT" sz="1200" b="0" i="0" kern="1200" dirty="0">
                <a:solidFill>
                  <a:schemeClr val="tx1"/>
                </a:solidFill>
                <a:effectLst/>
                <a:latin typeface="+mn-lt"/>
                <a:ea typeface="+mn-ea"/>
                <a:cs typeface="+mn-cs"/>
              </a:rPr>
              <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L’utilità dell’attività fisica sulla riduzione pressoria in pazienti con ipertensione lieve/moderata è da tempo oggetto di numerosi studi. Tutte queste ricerche hanno dimostrato che un esercizio fisico regolare (bici, nuoto, jogging, marcia o le loro combinazioni) è in grado di ridurre i livelli di pressione a riposo in maniera significativa.</a:t>
            </a:r>
          </a:p>
          <a:p>
            <a:pPr fontAlgn="base"/>
            <a:endParaRPr lang="it-IT" sz="1200" b="0" i="0" kern="1200" dirty="0">
              <a:solidFill>
                <a:schemeClr val="tx1"/>
              </a:solidFill>
              <a:effectLst/>
              <a:latin typeface="+mn-lt"/>
              <a:ea typeface="+mn-ea"/>
              <a:cs typeface="+mn-cs"/>
            </a:endParaRPr>
          </a:p>
          <a:p>
            <a:pPr fontAlgn="base"/>
            <a:endParaRPr lang="it-IT" sz="1200" b="0" i="0" kern="1200" dirty="0">
              <a:solidFill>
                <a:schemeClr val="tx1"/>
              </a:solidFill>
              <a:effectLst/>
              <a:latin typeface="+mn-lt"/>
              <a:ea typeface="+mn-ea"/>
              <a:cs typeface="+mn-cs"/>
            </a:endParaRPr>
          </a:p>
          <a:p>
            <a:pPr fontAlgn="base"/>
            <a:r>
              <a:rPr lang="it-IT" sz="1200" b="0" i="0" kern="1200" dirty="0">
                <a:solidFill>
                  <a:schemeClr val="tx1"/>
                </a:solidFill>
                <a:effectLst/>
                <a:latin typeface="+mn-lt"/>
                <a:ea typeface="+mn-ea"/>
                <a:cs typeface="+mn-cs"/>
              </a:rPr>
              <a:t>li effetti benefici dell’allenamento sono dovuti a numerosi fattori tra cui i più importanti sono:</a:t>
            </a:r>
          </a:p>
          <a:p>
            <a:pPr fontAlgn="base"/>
            <a:r>
              <a:rPr lang="it-IT" sz="1200" b="1" i="0" kern="1200" dirty="0">
                <a:solidFill>
                  <a:schemeClr val="tx1"/>
                </a:solidFill>
                <a:effectLst/>
                <a:latin typeface="+mn-lt"/>
                <a:ea typeface="+mn-ea"/>
                <a:cs typeface="+mn-cs"/>
              </a:rPr>
              <a:t>CAPILARIZZAZIONE</a:t>
            </a:r>
            <a:r>
              <a:rPr lang="it-IT" sz="1200" b="0" i="0" kern="1200" dirty="0">
                <a:solidFill>
                  <a:schemeClr val="tx1"/>
                </a:solidFill>
                <a:effectLst/>
                <a:latin typeface="+mn-lt"/>
                <a:ea typeface="+mn-ea"/>
                <a:cs typeface="+mn-cs"/>
              </a:rPr>
              <a:t>: aumento del numero di capillari a livello muscolare e cardiaco dove lo sviluppo del </a:t>
            </a:r>
            <a:r>
              <a:rPr lang="it-IT" sz="1200" b="0" i="0" kern="1200" dirty="0" err="1">
                <a:solidFill>
                  <a:schemeClr val="tx1"/>
                </a:solidFill>
                <a:effectLst/>
                <a:latin typeface="+mn-lt"/>
                <a:ea typeface="+mn-ea"/>
                <a:cs typeface="+mn-cs"/>
              </a:rPr>
              <a:t>microciclo</a:t>
            </a:r>
            <a:r>
              <a:rPr lang="it-IT" sz="1200" b="0" i="0" kern="1200" dirty="0">
                <a:solidFill>
                  <a:schemeClr val="tx1"/>
                </a:solidFill>
                <a:effectLst/>
                <a:latin typeface="+mn-lt"/>
                <a:ea typeface="+mn-ea"/>
                <a:cs typeface="+mn-cs"/>
              </a:rPr>
              <a:t> coronarico allontana il rischio di angina ed infarto</a:t>
            </a:r>
          </a:p>
          <a:p>
            <a:pPr fontAlgn="base"/>
            <a:r>
              <a:rPr lang="it-IT" sz="1200" b="1" i="0" kern="1200" dirty="0">
                <a:solidFill>
                  <a:schemeClr val="tx1"/>
                </a:solidFill>
                <a:effectLst/>
                <a:latin typeface="+mn-lt"/>
                <a:ea typeface="+mn-ea"/>
                <a:cs typeface="+mn-cs"/>
              </a:rPr>
              <a:t>MAGGIOR APPORTO DI SANGUE ED OSSIGENO</a:t>
            </a:r>
            <a:r>
              <a:rPr lang="it-IT" sz="1200" b="0" i="0" kern="1200" dirty="0">
                <a:solidFill>
                  <a:schemeClr val="tx1"/>
                </a:solidFill>
                <a:effectLst/>
                <a:latin typeface="+mn-lt"/>
                <a:ea typeface="+mn-ea"/>
                <a:cs typeface="+mn-cs"/>
              </a:rPr>
              <a:t>: a tutti i tessuti ed in particolare al muscolo cardiaco</a:t>
            </a:r>
          </a:p>
          <a:p>
            <a:pPr fontAlgn="base"/>
            <a:r>
              <a:rPr lang="it-IT" sz="1200" b="1" i="0" kern="1200" dirty="0">
                <a:solidFill>
                  <a:schemeClr val="tx1"/>
                </a:solidFill>
                <a:effectLst/>
                <a:latin typeface="+mn-lt"/>
                <a:ea typeface="+mn-ea"/>
                <a:cs typeface="+mn-cs"/>
              </a:rPr>
              <a:t>RIDUZIONE DELLO STRESS</a:t>
            </a:r>
            <a:r>
              <a:rPr lang="it-IT" sz="1200" b="0" i="0" kern="1200" dirty="0">
                <a:solidFill>
                  <a:schemeClr val="tx1"/>
                </a:solidFill>
                <a:effectLst/>
                <a:latin typeface="+mn-lt"/>
                <a:ea typeface="+mn-ea"/>
                <a:cs typeface="+mn-cs"/>
              </a:rPr>
              <a:t>: sia transitorio che a lungo termine grazie al rilascio di sostanze euforizzanti che intervengono nella regolazione dell’umore (endorfine).</a:t>
            </a:r>
          </a:p>
          <a:p>
            <a:pPr fontAlgn="base"/>
            <a:r>
              <a:rPr lang="it-IT" sz="1200" b="1" i="0" kern="1200" dirty="0">
                <a:solidFill>
                  <a:schemeClr val="tx1"/>
                </a:solidFill>
                <a:effectLst/>
                <a:latin typeface="+mn-lt"/>
                <a:ea typeface="+mn-ea"/>
                <a:cs typeface="+mn-cs"/>
              </a:rPr>
              <a:t>RIDUZIONE DELLE RESISTENZE PERIFERICHE</a:t>
            </a:r>
            <a:r>
              <a:rPr lang="it-IT" sz="1200" b="0" i="0" kern="1200" dirty="0">
                <a:solidFill>
                  <a:schemeClr val="tx1"/>
                </a:solidFill>
                <a:effectLst/>
                <a:latin typeface="+mn-lt"/>
                <a:ea typeface="+mn-ea"/>
                <a:cs typeface="+mn-cs"/>
              </a:rPr>
              <a:t>: sia grazie alla riduzione dell’attività di alcuni ormoni e dei loro recettori (catecolamine), sia grazie all’aumento del letto capillare</a:t>
            </a:r>
          </a:p>
          <a:p>
            <a:pPr fontAlgn="base"/>
            <a:r>
              <a:rPr lang="it-IT" sz="1200" b="0" i="0" kern="1200" dirty="0">
                <a:solidFill>
                  <a:schemeClr val="tx1"/>
                </a:solidFill>
                <a:effectLst/>
                <a:latin typeface="+mn-lt"/>
                <a:ea typeface="+mn-ea"/>
                <a:cs typeface="+mn-cs"/>
              </a:rPr>
              <a:t>EFFETTO POSITIVO SUGLI ALTRI FATTORI DI RISCHIO: l’attività fisica svolge un effetto benefico su altre patologie che spesso si associano o causano l’ipertensione come diabete, dislipidemie ed obesità.</a:t>
            </a:r>
          </a:p>
          <a:p>
            <a:pPr fontAlgn="base"/>
            <a:endParaRPr lang="it-IT"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30</a:t>
            </a:fld>
            <a:endParaRPr lang="it-IT"/>
          </a:p>
        </p:txBody>
      </p:sp>
    </p:spTree>
    <p:extLst>
      <p:ext uri="{BB962C8B-B14F-4D97-AF65-F5344CB8AC3E}">
        <p14:creationId xmlns:p14="http://schemas.microsoft.com/office/powerpoint/2010/main" val="1571148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r>
              <a:rPr lang="it-IT" sz="1200" b="1" i="0" kern="1200" dirty="0">
                <a:solidFill>
                  <a:schemeClr val="tx1"/>
                </a:solidFill>
                <a:effectLst/>
                <a:latin typeface="+mn-lt"/>
                <a:ea typeface="+mn-ea"/>
                <a:cs typeface="+mn-cs"/>
              </a:rPr>
              <a:t>AEROBICO o cardiovascolare</a:t>
            </a:r>
            <a:r>
              <a:rPr lang="it-IT" sz="1200" b="0" i="0" kern="1200" dirty="0">
                <a:solidFill>
                  <a:schemeClr val="tx1"/>
                </a:solidFill>
                <a:effectLst/>
                <a:latin typeface="+mn-lt"/>
                <a:ea typeface="+mn-ea"/>
                <a:cs typeface="+mn-cs"/>
              </a:rPr>
              <a:t>: deve cioè essere un’attività fisica di durata svolta </a:t>
            </a:r>
            <a:r>
              <a:rPr lang="it-IT" sz="1200" b="1" i="0" kern="1200" dirty="0">
                <a:solidFill>
                  <a:schemeClr val="tx1"/>
                </a:solidFill>
                <a:effectLst/>
                <a:latin typeface="+mn-lt"/>
                <a:ea typeface="+mn-ea"/>
                <a:cs typeface="+mn-cs"/>
              </a:rPr>
              <a:t>a media intensità (40-70% del VO2max). </a:t>
            </a:r>
            <a:r>
              <a:rPr lang="it-IT" sz="1200" b="0" i="0" kern="1200" dirty="0">
                <a:solidFill>
                  <a:schemeClr val="tx1"/>
                </a:solidFill>
                <a:effectLst/>
                <a:latin typeface="+mn-lt"/>
                <a:ea typeface="+mn-ea"/>
                <a:cs typeface="+mn-cs"/>
              </a:rPr>
              <a:t>Per sapere qual è il livello di impegno fisico si può acquistare un cardiofrequenzimetro o, più semplicemente, mantenere uno sforzo che, </a:t>
            </a:r>
            <a:r>
              <a:rPr lang="it-IT" sz="1200" b="1" i="1" kern="1200" dirty="0">
                <a:solidFill>
                  <a:schemeClr val="tx1"/>
                </a:solidFill>
                <a:effectLst/>
                <a:latin typeface="+mn-lt"/>
                <a:ea typeface="+mn-ea"/>
                <a:cs typeface="+mn-cs"/>
              </a:rPr>
              <a:t>seppur impegnativo, consenta di parlare con il compagno di allenamento.</a:t>
            </a:r>
            <a:r>
              <a:rPr lang="it-IT" sz="1200" b="0" i="0" kern="1200" dirty="0">
                <a:solidFill>
                  <a:schemeClr val="tx1"/>
                </a:solidFill>
                <a:effectLst/>
                <a:latin typeface="+mn-lt"/>
                <a:ea typeface="+mn-ea"/>
                <a:cs typeface="+mn-cs"/>
              </a:rPr>
              <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Tipici esempi di lavoro cardiovascolare sono la marcia, il jogging, la corsa, il nuoto di resistenza ed il ciclismo.</a:t>
            </a:r>
          </a:p>
          <a:p>
            <a:pPr fontAlgn="base"/>
            <a:r>
              <a:rPr lang="it-IT" sz="1200" b="1" i="0" kern="1200" dirty="0">
                <a:solidFill>
                  <a:schemeClr val="tx1"/>
                </a:solidFill>
                <a:effectLst/>
                <a:latin typeface="+mn-lt"/>
                <a:ea typeface="+mn-ea"/>
                <a:cs typeface="+mn-cs"/>
              </a:rPr>
              <a:t>FREQUENZA DI ALLENAMENTO</a:t>
            </a:r>
            <a:r>
              <a:rPr lang="it-IT" sz="1200" b="0" i="0" kern="1200" dirty="0">
                <a:solidFill>
                  <a:schemeClr val="tx1"/>
                </a:solidFill>
                <a:effectLst/>
                <a:latin typeface="+mn-lt"/>
                <a:ea typeface="+mn-ea"/>
                <a:cs typeface="+mn-cs"/>
              </a:rPr>
              <a:t>: per essere veramente efficace l’esercizio fisico va ripetuto per almeno </a:t>
            </a:r>
            <a:r>
              <a:rPr lang="it-IT" sz="1200" b="1" i="0" kern="1200" dirty="0">
                <a:solidFill>
                  <a:schemeClr val="tx1"/>
                </a:solidFill>
                <a:effectLst/>
                <a:latin typeface="+mn-lt"/>
                <a:ea typeface="+mn-ea"/>
                <a:cs typeface="+mn-cs"/>
              </a:rPr>
              <a:t>tre volte alla settimana</a:t>
            </a:r>
            <a:r>
              <a:rPr lang="it-IT" sz="1200" b="0" i="0" kern="1200" dirty="0">
                <a:solidFill>
                  <a:schemeClr val="tx1"/>
                </a:solidFill>
                <a:effectLst/>
                <a:latin typeface="+mn-lt"/>
                <a:ea typeface="+mn-ea"/>
                <a:cs typeface="+mn-cs"/>
              </a:rPr>
              <a:t>. Il massimo effetto benefico lo si ottiene con </a:t>
            </a:r>
            <a:r>
              <a:rPr lang="it-IT" sz="1200" b="1" i="0" kern="1200" dirty="0">
                <a:solidFill>
                  <a:schemeClr val="tx1"/>
                </a:solidFill>
                <a:effectLst/>
                <a:latin typeface="+mn-lt"/>
                <a:ea typeface="+mn-ea"/>
                <a:cs typeface="+mn-cs"/>
              </a:rPr>
              <a:t>5 sedute settimanali</a:t>
            </a:r>
            <a:r>
              <a:rPr lang="it-IT" sz="1200" b="0" i="0" kern="1200" dirty="0">
                <a:solidFill>
                  <a:schemeClr val="tx1"/>
                </a:solidFill>
                <a:effectLst/>
                <a:latin typeface="+mn-lt"/>
                <a:ea typeface="+mn-ea"/>
                <a:cs typeface="+mn-cs"/>
              </a:rPr>
              <a:t>, anche se le differenze, in termine di calo pressorio, non sono significative. In questo caso migliorano invece i benefici sulla riduzione del peso corporeo e sull’efficacia del sistema cardiovascolare.</a:t>
            </a:r>
          </a:p>
          <a:p>
            <a:pPr fontAlgn="base"/>
            <a:r>
              <a:rPr lang="it-IT" sz="1200" b="1" i="0" kern="1200" dirty="0">
                <a:solidFill>
                  <a:schemeClr val="tx1"/>
                </a:solidFill>
                <a:effectLst/>
                <a:latin typeface="+mn-lt"/>
                <a:ea typeface="+mn-ea"/>
                <a:cs typeface="+mn-cs"/>
              </a:rPr>
              <a:t>DURATA</a:t>
            </a:r>
            <a:r>
              <a:rPr lang="it-IT" sz="1200" b="0" i="0" kern="1200" dirty="0">
                <a:solidFill>
                  <a:schemeClr val="tx1"/>
                </a:solidFill>
                <a:effectLst/>
                <a:latin typeface="+mn-lt"/>
                <a:ea typeface="+mn-ea"/>
                <a:cs typeface="+mn-cs"/>
              </a:rPr>
              <a:t>: per essere efficace l’attività deve protrarsi per </a:t>
            </a:r>
            <a:r>
              <a:rPr lang="it-IT" sz="1200" b="1" i="0" kern="1200" dirty="0">
                <a:solidFill>
                  <a:schemeClr val="tx1"/>
                </a:solidFill>
                <a:effectLst/>
                <a:latin typeface="+mn-lt"/>
                <a:ea typeface="+mn-ea"/>
                <a:cs typeface="+mn-cs"/>
              </a:rPr>
              <a:t>almeno 20-30 minuti</a:t>
            </a:r>
            <a:r>
              <a:rPr lang="it-IT" sz="1200" b="0" i="0" kern="1200" dirty="0">
                <a:solidFill>
                  <a:schemeClr val="tx1"/>
                </a:solidFill>
                <a:effectLst/>
                <a:latin typeface="+mn-lt"/>
                <a:ea typeface="+mn-ea"/>
                <a:cs typeface="+mn-cs"/>
              </a:rPr>
              <a:t>, possibilmente senza interruzioni. Anche in questo caso i risultati migliori si ottengono con un impegno superiore (</a:t>
            </a:r>
            <a:r>
              <a:rPr lang="it-IT" sz="1200" b="1" i="0" kern="1200" dirty="0">
                <a:solidFill>
                  <a:schemeClr val="tx1"/>
                </a:solidFill>
                <a:effectLst/>
                <a:latin typeface="+mn-lt"/>
                <a:ea typeface="+mn-ea"/>
                <a:cs typeface="+mn-cs"/>
              </a:rPr>
              <a:t>40-50 minuti</a:t>
            </a:r>
            <a:r>
              <a:rPr lang="it-IT" sz="1200" b="0" i="0" kern="1200" dirty="0">
                <a:solidFill>
                  <a:schemeClr val="tx1"/>
                </a:solidFill>
                <a:effectLst/>
                <a:latin typeface="+mn-lt"/>
                <a:ea typeface="+mn-ea"/>
                <a:cs typeface="+mn-cs"/>
              </a:rPr>
              <a:t>). Al di sotto dei venti minuti gli effetti positivi calano considerevolmente.</a:t>
            </a:r>
          </a:p>
          <a:p>
            <a:endParaRPr lang="it-IT" dirty="0"/>
          </a:p>
          <a:p>
            <a:endParaRPr lang="it-IT" dirty="0"/>
          </a:p>
          <a:p>
            <a:pPr fontAlgn="base"/>
            <a:r>
              <a:rPr lang="it-IT" sz="1200" b="0" i="0" kern="1200" dirty="0">
                <a:solidFill>
                  <a:schemeClr val="tx1"/>
                </a:solidFill>
                <a:effectLst/>
                <a:latin typeface="+mn-lt"/>
                <a:ea typeface="+mn-ea"/>
                <a:cs typeface="+mn-cs"/>
              </a:rPr>
              <a:t>Per tenere sotto controllo l’ipertensione non occorre diventare degli atleti. Come abbiamo visto in precedenza sono molto utili anche alcune attività quotidiane o semplici accorgimenti come quello di parcheggiare qualche centinaia di metri più lontano. Tuttavia i migliori benefici si ottengono grazie ad un programma appositamente studiato che tenga conto dei parametri visti nel paragrafo precedente. </a:t>
            </a:r>
            <a:r>
              <a:rPr lang="it-IT" sz="1200" b="1" i="0" kern="1200" dirty="0">
                <a:solidFill>
                  <a:schemeClr val="tx1"/>
                </a:solidFill>
                <a:effectLst/>
                <a:latin typeface="+mn-lt"/>
                <a:ea typeface="+mn-ea"/>
                <a:cs typeface="+mn-cs"/>
              </a:rPr>
              <a:t>L’intensità dello sforzo non dovrebbe quindi superare il 70% del massimale.</a:t>
            </a:r>
          </a:p>
          <a:p>
            <a:pPr fontAlgn="base"/>
            <a:r>
              <a:rPr lang="it-IT" sz="1200" b="0" i="0" kern="1200" dirty="0">
                <a:solidFill>
                  <a:schemeClr val="tx1"/>
                </a:solidFill>
                <a:effectLst/>
                <a:latin typeface="+mn-lt"/>
                <a:ea typeface="+mn-ea"/>
                <a:cs typeface="+mn-cs"/>
              </a:rPr>
              <a:t>Fino a qualche anno fa le attività a forte componente muscolare venivano controindicate al paziente iperteso. Durante la contrazione muscolare, per effetto stesso dei muscoli, si verifica una parziale occlusione dei vasi sanguigni. Il conseguente aumento delle resistenze periferiche richiede un maggior lavoro di pressione da parte del cuore.</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Se durante l’esecuzione </a:t>
            </a:r>
            <a:r>
              <a:rPr lang="it-IT" sz="1200" b="1" i="0" kern="1200" dirty="0">
                <a:solidFill>
                  <a:schemeClr val="tx1"/>
                </a:solidFill>
                <a:effectLst/>
                <a:latin typeface="+mn-lt"/>
                <a:ea typeface="+mn-ea"/>
                <a:cs typeface="+mn-cs"/>
              </a:rPr>
              <a:t>si trattiene istintivamente il respiro, </a:t>
            </a:r>
            <a:r>
              <a:rPr lang="it-IT" sz="1200" b="0" i="0" kern="1200" dirty="0">
                <a:solidFill>
                  <a:schemeClr val="tx1"/>
                </a:solidFill>
                <a:effectLst/>
                <a:latin typeface="+mn-lt"/>
                <a:ea typeface="+mn-ea"/>
                <a:cs typeface="+mn-cs"/>
              </a:rPr>
              <a:t>la pressione intratoracica aumenta ed il cuore è costretto a contrarsi contro ulteriori resistenze. Di conseguenza la pressione arteriosa sistolica (pressione massima) aumenta bruscamente fino a raggiungere valori di 300 mmHg contro i normali 120 mmHg.</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Questo brusco innalzamento di pressione è potenzialmente pericoloso per cardiopatici, ipertesi e diabetici.</a:t>
            </a: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31</a:t>
            </a:fld>
            <a:endParaRPr lang="it-IT"/>
          </a:p>
        </p:txBody>
      </p:sp>
    </p:spTree>
    <p:extLst>
      <p:ext uri="{BB962C8B-B14F-4D97-AF65-F5344CB8AC3E}">
        <p14:creationId xmlns:p14="http://schemas.microsoft.com/office/powerpoint/2010/main" val="514768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a:solidFill>
                  <a:schemeClr val="tx1"/>
                </a:solidFill>
                <a:effectLst/>
                <a:latin typeface="+mn-lt"/>
                <a:ea typeface="+mn-ea"/>
                <a:cs typeface="+mn-cs"/>
              </a:rPr>
              <a:t> </a:t>
            </a:r>
            <a:r>
              <a:rPr lang="it-IT" sz="1200" b="1" i="0" kern="1200" dirty="0" err="1" smtClean="0">
                <a:solidFill>
                  <a:schemeClr val="tx1"/>
                </a:solidFill>
                <a:effectLst/>
                <a:latin typeface="+mn-lt"/>
                <a:ea typeface="+mn-ea"/>
                <a:cs typeface="+mn-cs"/>
              </a:rPr>
              <a:t>Rruolo</a:t>
            </a:r>
            <a:r>
              <a:rPr lang="it-IT" sz="1200" b="1" i="0" kern="1200" dirty="0" smtClean="0">
                <a:solidFill>
                  <a:schemeClr val="tx1"/>
                </a:solidFill>
                <a:effectLst/>
                <a:latin typeface="+mn-lt"/>
                <a:ea typeface="+mn-ea"/>
                <a:cs typeface="+mn-cs"/>
              </a:rPr>
              <a:t> </a:t>
            </a:r>
            <a:r>
              <a:rPr lang="it-IT" sz="1200" b="1" i="0" kern="1200" dirty="0">
                <a:solidFill>
                  <a:schemeClr val="tx1"/>
                </a:solidFill>
                <a:effectLst/>
                <a:latin typeface="+mn-lt"/>
                <a:ea typeface="+mn-ea"/>
                <a:cs typeface="+mn-cs"/>
              </a:rPr>
              <a:t>dello stress</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In tale interpretazione patogenetica, lo stress psicologico cronico aumenta il rischio di ipertensione attraverso un meccanismo che coinvolge il midollo osseo e il sistema nervoso simpatico. L’attivazione della </a:t>
            </a:r>
            <a:r>
              <a:rPr lang="it-IT" sz="1200" b="0" i="0" kern="1200" dirty="0" err="1">
                <a:solidFill>
                  <a:schemeClr val="tx1"/>
                </a:solidFill>
                <a:effectLst/>
                <a:latin typeface="+mn-lt"/>
                <a:ea typeface="+mn-ea"/>
                <a:cs typeface="+mn-cs"/>
              </a:rPr>
              <a:t>microglia</a:t>
            </a:r>
            <a:r>
              <a:rPr lang="it-IT" sz="1200" b="0" i="0" kern="1200" dirty="0">
                <a:solidFill>
                  <a:schemeClr val="tx1"/>
                </a:solidFill>
                <a:effectLst/>
                <a:latin typeface="+mn-lt"/>
                <a:ea typeface="+mn-ea"/>
                <a:cs typeface="+mn-cs"/>
              </a:rPr>
              <a:t> cerebrale è un segno distintivo della </a:t>
            </a:r>
            <a:r>
              <a:rPr lang="it-IT" sz="1200" b="0" i="0" kern="1200" dirty="0" err="1">
                <a:solidFill>
                  <a:schemeClr val="tx1"/>
                </a:solidFill>
                <a:effectLst/>
                <a:latin typeface="+mn-lt"/>
                <a:ea typeface="+mn-ea"/>
                <a:cs typeface="+mn-cs"/>
              </a:rPr>
              <a:t>neuroinfiammazione</a:t>
            </a:r>
            <a:r>
              <a:rPr lang="it-IT" sz="1200" b="0" i="0" kern="1200" dirty="0">
                <a:solidFill>
                  <a:schemeClr val="tx1"/>
                </a:solidFill>
                <a:effectLst/>
                <a:latin typeface="+mn-lt"/>
                <a:ea typeface="+mn-ea"/>
                <a:cs typeface="+mn-cs"/>
              </a:rPr>
              <a:t> nell’ipertensione e il midollo osseo, si dice in questo articolo, contribuisce all’ipertensione aumentando lo stravaso delle cellule infiammatorie periferiche nel cervello.</a:t>
            </a:r>
          </a:p>
          <a:p>
            <a:r>
              <a:rPr lang="it-IT" sz="1200" b="0" i="0" kern="1200" dirty="0">
                <a:solidFill>
                  <a:schemeClr val="tx1"/>
                </a:solidFill>
                <a:effectLst/>
                <a:latin typeface="+mn-lt"/>
                <a:ea typeface="+mn-ea"/>
                <a:cs typeface="+mn-cs"/>
              </a:rPr>
              <a:t>Sempre più attenzione viene dunque posta ai meccanismi che determinano la </a:t>
            </a:r>
            <a:r>
              <a:rPr lang="it-IT" sz="1200" b="0" i="0" kern="1200" dirty="0" err="1">
                <a:solidFill>
                  <a:schemeClr val="tx1"/>
                </a:solidFill>
                <a:effectLst/>
                <a:latin typeface="+mn-lt"/>
                <a:ea typeface="+mn-ea"/>
                <a:cs typeface="+mn-cs"/>
              </a:rPr>
              <a:t>neuroinfiammazione</a:t>
            </a:r>
            <a:r>
              <a:rPr lang="it-IT" sz="1200" b="0" i="0" kern="1200" dirty="0">
                <a:solidFill>
                  <a:schemeClr val="tx1"/>
                </a:solidFill>
                <a:effectLst/>
                <a:latin typeface="+mn-lt"/>
                <a:ea typeface="+mn-ea"/>
                <a:cs typeface="+mn-cs"/>
              </a:rPr>
              <a:t> e il “</a:t>
            </a:r>
            <a:r>
              <a:rPr lang="it-IT" sz="1200" b="0" i="0" kern="1200" dirty="0" err="1">
                <a:solidFill>
                  <a:schemeClr val="tx1"/>
                </a:solidFill>
                <a:effectLst/>
                <a:latin typeface="+mn-lt"/>
                <a:ea typeface="+mn-ea"/>
                <a:cs typeface="+mn-cs"/>
              </a:rPr>
              <a:t>crosstalk</a:t>
            </a:r>
            <a:r>
              <a:rPr lang="it-IT" sz="1200" b="0" i="0" kern="1200" dirty="0">
                <a:solidFill>
                  <a:schemeClr val="tx1"/>
                </a:solidFill>
                <a:effectLst/>
                <a:latin typeface="+mn-lt"/>
                <a:ea typeface="+mn-ea"/>
                <a:cs typeface="+mn-cs"/>
              </a:rPr>
              <a:t>” immune, come si dice nel titolo di questo lavoro, alla base di malattie con manifestazioni a carico di vari organi e apparati, dal cardiovascolare allo stesso cervello.</a:t>
            </a:r>
          </a:p>
          <a:p>
            <a:r>
              <a:rPr lang="it-IT" sz="1200" b="0" i="0" kern="1200" dirty="0">
                <a:solidFill>
                  <a:schemeClr val="tx1"/>
                </a:solidFill>
                <a:effectLst/>
                <a:latin typeface="+mn-lt"/>
                <a:ea typeface="+mn-ea"/>
                <a:cs typeface="+mn-cs"/>
              </a:rPr>
              <a:t>«</a:t>
            </a:r>
            <a:r>
              <a:rPr lang="it-IT" sz="1200" b="1" i="0" kern="1200" dirty="0">
                <a:solidFill>
                  <a:schemeClr val="tx1"/>
                </a:solidFill>
                <a:effectLst/>
                <a:latin typeface="+mn-lt"/>
                <a:ea typeface="+mn-ea"/>
                <a:cs typeface="+mn-cs"/>
              </a:rPr>
              <a:t>Lo stress psicologico cronico sembra avere un importante ruolo nell’aumentare il rischio di ipertensione</a:t>
            </a:r>
            <a:r>
              <a:rPr lang="it-IT" sz="1200" b="0" i="0" kern="1200" dirty="0">
                <a:solidFill>
                  <a:schemeClr val="tx1"/>
                </a:solidFill>
                <a:effectLst/>
                <a:latin typeface="+mn-lt"/>
                <a:ea typeface="+mn-ea"/>
                <a:cs typeface="+mn-cs"/>
              </a:rPr>
              <a:t>», conclude Gianfranco Parati, «probabilmente proprio attraverso l’attivazione di questa interazione neuro-immunitaria. Nel nostro recente e  innovativo lavoro pubblicato sulla rivista Nature </a:t>
            </a:r>
            <a:r>
              <a:rPr lang="it-IT" sz="1200" b="0" i="0" kern="1200" dirty="0" err="1">
                <a:solidFill>
                  <a:schemeClr val="tx1"/>
                </a:solidFill>
                <a:effectLst/>
                <a:latin typeface="+mn-lt"/>
                <a:ea typeface="+mn-ea"/>
                <a:cs typeface="+mn-cs"/>
              </a:rPr>
              <a:t>Reviews</a:t>
            </a:r>
            <a:r>
              <a:rPr lang="it-IT" sz="1200" b="0" i="0" kern="1200" dirty="0">
                <a:solidFill>
                  <a:schemeClr val="tx1"/>
                </a:solidFill>
                <a:effectLst/>
                <a:latin typeface="+mn-lt"/>
                <a:ea typeface="+mn-ea"/>
                <a:cs typeface="+mn-cs"/>
              </a:rPr>
              <a:t>  in Cardiology, viene fornita una dettagliata analisi delle evidenze disponibili a questo proposito. Sia l’evidenza sperimentale sia le osservazioni cliniche sembrano in effetti dimostrare  il coinvolgimento di una interazione neuro-immunitaria alla base delle alterazioni  della regolazione del sistema cardiovascolare sottostanti l’ipertensione arteriosa. Un’immediata applicazione clinica di queste nuove interpretazioni fisiopatologiche potrà essere pertanto il suggerimento di analizzare, nello stesso paziente,  il contributo di più fattori neuro-immunitari e genetici, insieme ad  un’attenta lettura degli aspetti emozionali e psicologici. Le nuove evidenze scientifiche sembrano quindi supportare anche in questo campo la necessità di un approccio  multidisciplinare, allo scopo di ottenere  informazioni più dettagliate e più precise sul rischio cardiovascolare di un dato  paziente, nella prospettiva di una medicina che eroghi terapie quanto più possibile personalizzate».</a:t>
            </a:r>
          </a:p>
          <a:p>
            <a:r>
              <a:rPr lang="it-IT" sz="1200" b="0" i="0" u="sng" kern="1200" dirty="0">
                <a:solidFill>
                  <a:schemeClr val="tx1"/>
                </a:solidFill>
                <a:effectLst/>
                <a:latin typeface="+mn-lt"/>
                <a:ea typeface="+mn-ea"/>
                <a:cs typeface="+mn-cs"/>
                <a:hlinkClick r:id="rId3"/>
              </a:rPr>
              <a:t>Nature </a:t>
            </a:r>
            <a:r>
              <a:rPr lang="it-IT" sz="1200" b="0" i="0" u="sng" kern="1200" dirty="0" err="1">
                <a:solidFill>
                  <a:schemeClr val="tx1"/>
                </a:solidFill>
                <a:effectLst/>
                <a:latin typeface="+mn-lt"/>
                <a:ea typeface="+mn-ea"/>
                <a:cs typeface="+mn-cs"/>
                <a:hlinkClick r:id="rId3"/>
              </a:rPr>
              <a:t>Reviews</a:t>
            </a:r>
            <a:r>
              <a:rPr lang="it-IT" sz="1200" b="0" i="0" u="sng" kern="1200" dirty="0">
                <a:solidFill>
                  <a:schemeClr val="tx1"/>
                </a:solidFill>
                <a:effectLst/>
                <a:latin typeface="+mn-lt"/>
                <a:ea typeface="+mn-ea"/>
                <a:cs typeface="+mn-cs"/>
                <a:hlinkClick r:id="rId3"/>
              </a:rPr>
              <a:t> Cardiology 2019 Mar 20 </a:t>
            </a:r>
            <a:r>
              <a:rPr lang="it-IT" sz="1200" b="0" i="0" kern="1200" dirty="0">
                <a:solidFill>
                  <a:schemeClr val="tx1"/>
                </a:solidFill>
                <a:effectLst/>
                <a:latin typeface="+mn-lt"/>
                <a:ea typeface="+mn-ea"/>
                <a:cs typeface="+mn-cs"/>
              </a:rPr>
              <a:t/>
            </a:r>
            <a:br>
              <a:rPr lang="it-IT" sz="1200" b="0" i="0" kern="1200" dirty="0">
                <a:solidFill>
                  <a:schemeClr val="tx1"/>
                </a:solidFill>
                <a:effectLst/>
                <a:latin typeface="+mn-lt"/>
                <a:ea typeface="+mn-ea"/>
                <a:cs typeface="+mn-cs"/>
              </a:rPr>
            </a:br>
            <a:r>
              <a:rPr lang="it-IT" sz="1200" b="0" i="0" u="sng" kern="1200" dirty="0" err="1">
                <a:solidFill>
                  <a:schemeClr val="tx1"/>
                </a:solidFill>
                <a:effectLst/>
                <a:latin typeface="+mn-lt"/>
                <a:ea typeface="+mn-ea"/>
                <a:cs typeface="+mn-cs"/>
                <a:hlinkClick r:id="rId3"/>
              </a:rPr>
              <a:t>Neuroimmune</a:t>
            </a:r>
            <a:r>
              <a:rPr lang="it-IT" sz="1200" b="0" i="0" u="sng" kern="1200" dirty="0">
                <a:solidFill>
                  <a:schemeClr val="tx1"/>
                </a:solidFill>
                <a:effectLst/>
                <a:latin typeface="+mn-lt"/>
                <a:ea typeface="+mn-ea"/>
                <a:cs typeface="+mn-cs"/>
                <a:hlinkClick r:id="rId3"/>
              </a:rPr>
              <a:t> </a:t>
            </a:r>
            <a:r>
              <a:rPr lang="it-IT" sz="1200" b="0" i="0" u="sng" kern="1200" dirty="0" err="1">
                <a:solidFill>
                  <a:schemeClr val="tx1"/>
                </a:solidFill>
                <a:effectLst/>
                <a:latin typeface="+mn-lt"/>
                <a:ea typeface="+mn-ea"/>
                <a:cs typeface="+mn-cs"/>
                <a:hlinkClick r:id="rId3"/>
              </a:rPr>
              <a:t>crosstalk</a:t>
            </a:r>
            <a:r>
              <a:rPr lang="it-IT" sz="1200" b="0" i="0" u="sng" kern="1200" dirty="0">
                <a:solidFill>
                  <a:schemeClr val="tx1"/>
                </a:solidFill>
                <a:effectLst/>
                <a:latin typeface="+mn-lt"/>
                <a:ea typeface="+mn-ea"/>
                <a:cs typeface="+mn-cs"/>
                <a:hlinkClick r:id="rId3"/>
              </a:rPr>
              <a:t> in the </a:t>
            </a:r>
            <a:r>
              <a:rPr lang="it-IT" sz="1200" b="0" i="0" u="sng" kern="1200" dirty="0" err="1">
                <a:solidFill>
                  <a:schemeClr val="tx1"/>
                </a:solidFill>
                <a:effectLst/>
                <a:latin typeface="+mn-lt"/>
                <a:ea typeface="+mn-ea"/>
                <a:cs typeface="+mn-cs"/>
                <a:hlinkClick r:id="rId3"/>
              </a:rPr>
              <a:t>pathophysiology</a:t>
            </a:r>
            <a:r>
              <a:rPr lang="it-IT" sz="1200" b="0" i="0" u="sng" kern="1200" dirty="0">
                <a:solidFill>
                  <a:schemeClr val="tx1"/>
                </a:solidFill>
                <a:effectLst/>
                <a:latin typeface="+mn-lt"/>
                <a:ea typeface="+mn-ea"/>
                <a:cs typeface="+mn-cs"/>
                <a:hlinkClick r:id="rId3"/>
              </a:rPr>
              <a:t> of hypertension </a:t>
            </a:r>
            <a:r>
              <a:rPr lang="it-IT" sz="1200" b="0" i="0" kern="1200" dirty="0">
                <a:solidFill>
                  <a:schemeClr val="tx1"/>
                </a:solidFill>
                <a:effectLst/>
                <a:latin typeface="+mn-lt"/>
                <a:ea typeface="+mn-ea"/>
                <a:cs typeface="+mn-cs"/>
              </a:rPr>
              <a:t/>
            </a:r>
            <a:br>
              <a:rPr lang="it-IT" sz="1200" b="0" i="0" kern="1200" dirty="0">
                <a:solidFill>
                  <a:schemeClr val="tx1"/>
                </a:solidFill>
                <a:effectLst/>
                <a:latin typeface="+mn-lt"/>
                <a:ea typeface="+mn-ea"/>
                <a:cs typeface="+mn-cs"/>
              </a:rPr>
            </a:br>
            <a:r>
              <a:rPr lang="it-IT" sz="1200" b="0" i="0" u="sng" kern="1200" dirty="0" err="1">
                <a:solidFill>
                  <a:schemeClr val="tx1"/>
                </a:solidFill>
                <a:effectLst/>
                <a:latin typeface="+mn-lt"/>
                <a:ea typeface="+mn-ea"/>
                <a:cs typeface="+mn-cs"/>
                <a:hlinkClick r:id="rId3"/>
              </a:rPr>
              <a:t>Calvillo</a:t>
            </a:r>
            <a:r>
              <a:rPr lang="it-IT" sz="1200" b="0" i="0" u="sng" kern="1200" dirty="0">
                <a:solidFill>
                  <a:schemeClr val="tx1"/>
                </a:solidFill>
                <a:effectLst/>
                <a:latin typeface="+mn-lt"/>
                <a:ea typeface="+mn-ea"/>
                <a:cs typeface="+mn-cs"/>
                <a:hlinkClick r:id="rId3"/>
              </a:rPr>
              <a:t> L, Gironacci MM, Crotti L, </a:t>
            </a:r>
            <a:r>
              <a:rPr lang="it-IT" sz="1200" b="0" i="0" u="sng" kern="1200" dirty="0" err="1">
                <a:solidFill>
                  <a:schemeClr val="tx1"/>
                </a:solidFill>
                <a:effectLst/>
                <a:latin typeface="+mn-lt"/>
                <a:ea typeface="+mn-ea"/>
                <a:cs typeface="+mn-cs"/>
                <a:hlinkClick r:id="rId3"/>
              </a:rPr>
              <a:t>Meroni</a:t>
            </a:r>
            <a:r>
              <a:rPr lang="it-IT" sz="1200" b="0" i="0" u="sng" kern="1200" dirty="0">
                <a:solidFill>
                  <a:schemeClr val="tx1"/>
                </a:solidFill>
                <a:effectLst/>
                <a:latin typeface="+mn-lt"/>
                <a:ea typeface="+mn-ea"/>
                <a:cs typeface="+mn-cs"/>
                <a:hlinkClick r:id="rId3"/>
              </a:rPr>
              <a:t> PL, Parati G</a:t>
            </a:r>
            <a:endParaRPr lang="it-IT"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32</a:t>
            </a:fld>
            <a:endParaRPr lang="it-IT"/>
          </a:p>
        </p:txBody>
      </p:sp>
    </p:spTree>
    <p:extLst>
      <p:ext uri="{BB962C8B-B14F-4D97-AF65-F5344CB8AC3E}">
        <p14:creationId xmlns:p14="http://schemas.microsoft.com/office/powerpoint/2010/main" val="1997710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Al mare la pressione atmosferica è più alta, perché la spinta dell'aria è maggiore: infatti, la colonna d'aria è più alta. In montagna invece la pressione atmosferica è più bassa, perché la spinta dell'aria è minore: infatti, la colonna d'aria è più bassa.</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33</a:t>
            </a:fld>
            <a:endParaRPr lang="it-IT"/>
          </a:p>
        </p:txBody>
      </p:sp>
    </p:spTree>
    <p:extLst>
      <p:ext uri="{BB962C8B-B14F-4D97-AF65-F5344CB8AC3E}">
        <p14:creationId xmlns:p14="http://schemas.microsoft.com/office/powerpoint/2010/main" val="63666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10</a:t>
            </a:fld>
            <a:endParaRPr lang="it-IT"/>
          </a:p>
        </p:txBody>
      </p:sp>
    </p:spTree>
    <p:extLst>
      <p:ext uri="{BB962C8B-B14F-4D97-AF65-F5344CB8AC3E}">
        <p14:creationId xmlns:p14="http://schemas.microsoft.com/office/powerpoint/2010/main" val="3394169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34</a:t>
            </a:fld>
            <a:endParaRPr lang="it-IT"/>
          </a:p>
        </p:txBody>
      </p:sp>
    </p:spTree>
    <p:extLst>
      <p:ext uri="{BB962C8B-B14F-4D97-AF65-F5344CB8AC3E}">
        <p14:creationId xmlns:p14="http://schemas.microsoft.com/office/powerpoint/2010/main" val="3871211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The right diet is a cure in itself. Diet low in sodium and rich in potassium, calcium, and magnesium helps lower and normalize blood pressure. One in every three adults has blood pressure. Simple lifestyle and diet modification are one of the primary considerations in treating mild blood pressures and reducing the risks factors associated with it, as well as not to smoke, regular exercise, and sleep.</a:t>
            </a:r>
          </a:p>
          <a:p>
            <a:r>
              <a:rPr lang="en-US" sz="1200" b="0" i="0" kern="1200" dirty="0">
                <a:solidFill>
                  <a:schemeClr val="tx1"/>
                </a:solidFill>
                <a:effectLst/>
                <a:latin typeface="+mn-lt"/>
                <a:ea typeface="+mn-ea"/>
                <a:cs typeface="+mn-cs"/>
              </a:rPr>
              <a:t>High blood pressure is a serious condition that can lead to coronary heart disease, stroke, kidney failure, and other related health problems.</a:t>
            </a:r>
          </a:p>
          <a:p>
            <a:r>
              <a:rPr lang="en-US" sz="1200" b="0" i="0" kern="1200" dirty="0">
                <a:solidFill>
                  <a:schemeClr val="tx1"/>
                </a:solidFill>
                <a:effectLst/>
                <a:latin typeface="+mn-lt"/>
                <a:ea typeface="+mn-ea"/>
                <a:cs typeface="+mn-cs"/>
              </a:rPr>
              <a:t>Fresh Garlic Cloves</a:t>
            </a:r>
          </a:p>
          <a:p>
            <a:r>
              <a:rPr lang="en-US" sz="1200" b="0" i="0" u="none" strike="noStrike" kern="1200" dirty="0">
                <a:solidFill>
                  <a:schemeClr val="tx1"/>
                </a:solidFill>
                <a:effectLst/>
                <a:latin typeface="+mn-lt"/>
                <a:ea typeface="+mn-ea"/>
                <a:cs typeface="+mn-cs"/>
                <a:hlinkClick r:id="rId3"/>
              </a:rPr>
              <a:t>Garlic</a:t>
            </a:r>
            <a:r>
              <a:rPr lang="en-US" sz="1200" b="0" i="0" kern="1200" dirty="0">
                <a:solidFill>
                  <a:schemeClr val="tx1"/>
                </a:solidFill>
                <a:effectLst/>
                <a:latin typeface="+mn-lt"/>
                <a:ea typeface="+mn-ea"/>
                <a:cs typeface="+mn-cs"/>
              </a:rPr>
              <a:t> is highly recommended for all hypertension or blood pressure patient. 1-4 cloves of fresh garlic cloves every day in the morning provide a daily dose of 10mg </a:t>
            </a:r>
            <a:r>
              <a:rPr lang="en-US" sz="1200" b="1" i="0" u="sng" kern="1200" dirty="0" err="1">
                <a:solidFill>
                  <a:schemeClr val="tx1"/>
                </a:solidFill>
                <a:effectLst/>
                <a:latin typeface="+mn-lt"/>
                <a:ea typeface="+mn-ea"/>
                <a:cs typeface="+mn-cs"/>
              </a:rPr>
              <a:t>allicin</a:t>
            </a:r>
            <a:r>
              <a:rPr lang="en-US" sz="1200" b="0" i="0" kern="1200" dirty="0">
                <a:solidFill>
                  <a:schemeClr val="tx1"/>
                </a:solidFill>
                <a:effectLst/>
                <a:latin typeface="+mn-lt"/>
                <a:ea typeface="+mn-ea"/>
                <a:cs typeface="+mn-cs"/>
              </a:rPr>
              <a:t>. The essential compound of the garlic lies in its sulfur compound contained in it. Research proves that four crushed cloves of garlic taken everyday relaxes blood vessels up to 72% and significantly reduces the blood pressure if taken over a period of 24 weeks.</a:t>
            </a:r>
          </a:p>
          <a:p>
            <a:r>
              <a:rPr lang="en-US" sz="1200" b="1" i="0" kern="1200" dirty="0">
                <a:solidFill>
                  <a:schemeClr val="tx1"/>
                </a:solidFill>
                <a:effectLst/>
                <a:latin typeface="+mn-lt"/>
                <a:ea typeface="+mn-ea"/>
                <a:cs typeface="+mn-cs"/>
              </a:rPr>
              <a:t>Raisins provide a concentrated source of nutrients and fiber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Raisin is high in potassium; 220 mg in 1.5 oz. Potassium counteracts the effects of salt by excreting it from the body. The fiber and antioxidants in raisins help change the biochemistry of blood vessels, by making them more pliable. Always choose darker raisins, as it contains </a:t>
            </a:r>
            <a:r>
              <a:rPr lang="en-US" sz="1200" b="1" i="0" u="sng" kern="1200" dirty="0" err="1">
                <a:solidFill>
                  <a:schemeClr val="tx1"/>
                </a:solidFill>
                <a:effectLst/>
                <a:latin typeface="+mn-lt"/>
                <a:ea typeface="+mn-ea"/>
                <a:cs typeface="+mn-cs"/>
              </a:rPr>
              <a:t>catechins</a:t>
            </a:r>
            <a:r>
              <a:rPr lang="en-US" sz="1200" b="0" i="0" kern="1200" dirty="0">
                <a:solidFill>
                  <a:schemeClr val="tx1"/>
                </a:solidFill>
                <a:effectLst/>
                <a:latin typeface="+mn-lt"/>
                <a:ea typeface="+mn-ea"/>
                <a:cs typeface="+mn-cs"/>
              </a:rPr>
              <a:t>, powerful antioxidants that increase the blood flow to the arteries. Include raisins in your cereals, salads, or as a snack.</a:t>
            </a:r>
          </a:p>
          <a:p>
            <a:r>
              <a:rPr lang="en-US" sz="1200" b="1" i="0" kern="1200" dirty="0">
                <a:solidFill>
                  <a:schemeClr val="tx1"/>
                </a:solidFill>
                <a:effectLst/>
                <a:latin typeface="+mn-lt"/>
                <a:ea typeface="+mn-ea"/>
                <a:cs typeface="+mn-cs"/>
              </a:rPr>
              <a:t>Beets a good source of fiber and nitrates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cup of beats has 519 mg of potassium.  Nitrates are converted to nitric oxide during metabolism and they help in relaxing blood vessels and thus lowering blood pressure. The darker the beets more potent are the phytochemicals in them. Some other sources for potassium and nitrates are spinach and kale. Additionally, beetroot contains ‘betaine’ substance that relaxes the mind and helps treating depression and contribute to a sense of well being.</a:t>
            </a:r>
          </a:p>
          <a:p>
            <a:r>
              <a:rPr lang="en-US" sz="1200" b="1" i="0" kern="1200" dirty="0">
                <a:solidFill>
                  <a:schemeClr val="tx1"/>
                </a:solidFill>
                <a:effectLst/>
                <a:latin typeface="+mn-lt"/>
                <a:ea typeface="+mn-ea"/>
                <a:cs typeface="+mn-cs"/>
              </a:rPr>
              <a:t>Pomegranate is a superfood loaded with natural qualities to lower blood pressure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are rich in vitamins, minerals, and fiber, and drinking pomegranate juice has been reported to reduce blood pressure, one cup of pomegranate juice daily is linked with a drop in both systolic and diastolic blood pressure.</a:t>
            </a:r>
          </a:p>
          <a:p>
            <a:r>
              <a:rPr lang="en-US" sz="1200" b="1" i="0" kern="1200" dirty="0">
                <a:solidFill>
                  <a:schemeClr val="tx1"/>
                </a:solidFill>
                <a:effectLst/>
                <a:latin typeface="+mn-lt"/>
                <a:ea typeface="+mn-ea"/>
                <a:cs typeface="+mn-cs"/>
              </a:rPr>
              <a:t>Dairy is a good source of calcium, a mineral important for lowering blood pressure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Low calcium in diet causes ‘calcium leak’ or excretion of calcium from the kidney which causes an imbalance in mineral metabolism in blood pressure regulation. Aim for at least three servings of low-fat dairy in the form of milk, cheese or yogurt. Lactose intolerant or vegan can choose a non-dairy source for calcium like soy or almond.</a:t>
            </a:r>
          </a:p>
          <a:p>
            <a:r>
              <a:rPr lang="en-US" sz="1200" b="1" i="0" kern="1200" dirty="0">
                <a:solidFill>
                  <a:schemeClr val="tx1"/>
                </a:solidFill>
                <a:effectLst/>
                <a:latin typeface="+mn-lt"/>
                <a:ea typeface="+mn-ea"/>
                <a:cs typeface="+mn-cs"/>
              </a:rPr>
              <a:t>Flaxseeds is  a good source of magnesium</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Flaxseeds contain alpha-linolenic acid (ALA), an omega-3 fatty acids which prevent heart and vascular disease.  Deficiency of magnesium causes an imbalance of sodium, potassium, and calcium, which constricts blood vessels causing the blood pressure to rise. Flaxseeds are high in flavonoids and antioxidants, it reduces inflammation in our body. Inflammation in the arteries, which is the largest muscle in our body, is the trigger point for blood pressure, blood clots, and heart attacks. Add flaxseeds in your soups, sambars, smoothies or pancake.</a:t>
            </a:r>
          </a:p>
          <a:p>
            <a:r>
              <a:rPr lang="en-US" sz="1200" b="1" i="0" kern="1200" dirty="0">
                <a:solidFill>
                  <a:schemeClr val="tx1"/>
                </a:solidFill>
                <a:effectLst/>
                <a:latin typeface="+mn-lt"/>
                <a:ea typeface="+mn-ea"/>
                <a:cs typeface="+mn-cs"/>
              </a:rPr>
              <a:t>Walnuts are heart-healthy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Walnuts are exceptionally high in ALA, which helps in lowering cholesterol levels, inflammation and improve blood flow throughout the arteries. Walnuts are not only good for the heart but also for the brain. Omega 3 fatty acids are preferred by brain and nervous system. They are also a good source of magnesium, which regulates calcium channel in our body.</a:t>
            </a:r>
          </a:p>
          <a:p>
            <a:r>
              <a:rPr lang="en-US" sz="1200" b="0" i="0" kern="1200" dirty="0">
                <a:solidFill>
                  <a:schemeClr val="tx1"/>
                </a:solidFill>
                <a:effectLst/>
                <a:latin typeface="+mn-lt"/>
                <a:ea typeface="+mn-ea"/>
                <a:cs typeface="+mn-cs"/>
              </a:rPr>
              <a:t>Olive Oil</a:t>
            </a:r>
          </a:p>
          <a:p>
            <a:r>
              <a:rPr lang="en-US" sz="1200" b="0" i="0" kern="1200" dirty="0">
                <a:solidFill>
                  <a:schemeClr val="tx1"/>
                </a:solidFill>
                <a:effectLst/>
                <a:latin typeface="+mn-lt"/>
                <a:ea typeface="+mn-ea"/>
                <a:cs typeface="+mn-cs"/>
              </a:rPr>
              <a:t>The polyphenol-rich </a:t>
            </a:r>
            <a:r>
              <a:rPr lang="en-US" sz="1200" b="0" i="0" u="none" strike="noStrike" kern="1200" dirty="0">
                <a:solidFill>
                  <a:schemeClr val="tx1"/>
                </a:solidFill>
                <a:effectLst/>
                <a:latin typeface="+mn-lt"/>
                <a:ea typeface="+mn-ea"/>
                <a:cs typeface="+mn-cs"/>
                <a:hlinkClick r:id="rId4"/>
              </a:rPr>
              <a:t>olive oil</a:t>
            </a:r>
            <a:r>
              <a:rPr lang="en-US" sz="1200" b="0" i="0" kern="1200" dirty="0">
                <a:solidFill>
                  <a:schemeClr val="tx1"/>
                </a:solidFill>
                <a:effectLst/>
                <a:latin typeface="+mn-lt"/>
                <a:ea typeface="+mn-ea"/>
                <a:cs typeface="+mn-cs"/>
              </a:rPr>
              <a:t> was linked with drops in systolic and diastolic blood pressure—especially among women with higher blood pressure.</a:t>
            </a:r>
          </a:p>
          <a:p>
            <a:r>
              <a:rPr lang="en-US" sz="1200" b="0" i="0" kern="1200" dirty="0">
                <a:solidFill>
                  <a:schemeClr val="tx1"/>
                </a:solidFill>
                <a:effectLst/>
                <a:latin typeface="+mn-lt"/>
                <a:ea typeface="+mn-ea"/>
                <a:cs typeface="+mn-cs"/>
              </a:rPr>
              <a:t>Dark Chocolate or cocoa products are rich in </a:t>
            </a:r>
            <a:r>
              <a:rPr lang="en-US" sz="1200" b="0" i="0" kern="1200" dirty="0" err="1">
                <a:solidFill>
                  <a:schemeClr val="tx1"/>
                </a:solidFill>
                <a:effectLst/>
                <a:latin typeface="+mn-lt"/>
                <a:ea typeface="+mn-ea"/>
                <a:cs typeface="+mn-cs"/>
              </a:rPr>
              <a:t>flavanols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polyphenols and </a:t>
            </a:r>
            <a:r>
              <a:rPr lang="en-US" sz="1200" b="0" i="0" kern="1200" dirty="0" err="1">
                <a:solidFill>
                  <a:schemeClr val="tx1"/>
                </a:solidFill>
                <a:effectLst/>
                <a:latin typeface="+mn-lt"/>
                <a:ea typeface="+mn-ea"/>
                <a:cs typeface="+mn-cs"/>
              </a:rPr>
              <a:t>flavanols</a:t>
            </a:r>
            <a:r>
              <a:rPr lang="en-US" sz="1200" b="0" i="0" kern="1200" dirty="0">
                <a:solidFill>
                  <a:schemeClr val="tx1"/>
                </a:solidFill>
                <a:effectLst/>
                <a:latin typeface="+mn-lt"/>
                <a:ea typeface="+mn-ea"/>
                <a:cs typeface="+mn-cs"/>
              </a:rPr>
              <a:t> in cocoa products form nitric oxide a substance known to widen the blood vessels which eases the blood flow and lowers the blood pressure.</a:t>
            </a: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11</a:t>
            </a:fld>
            <a:endParaRPr lang="it-IT"/>
          </a:p>
        </p:txBody>
      </p:sp>
    </p:spTree>
    <p:extLst>
      <p:ext uri="{BB962C8B-B14F-4D97-AF65-F5344CB8AC3E}">
        <p14:creationId xmlns:p14="http://schemas.microsoft.com/office/powerpoint/2010/main" val="31481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La dieta DASH è un regime alimentare promosso dall'Istituto per il Cuore, i Polmoni e il Sangue</a:t>
            </a:r>
            <a:r>
              <a:rPr lang="it-IT" sz="1200" b="0" i="1" kern="1200" dirty="0">
                <a:solidFill>
                  <a:schemeClr val="tx1"/>
                </a:solidFill>
                <a:effectLst/>
                <a:latin typeface="+mn-lt"/>
                <a:ea typeface="+mn-ea"/>
                <a:cs typeface="+mn-cs"/>
              </a:rPr>
              <a:t> (National Heart, </a:t>
            </a:r>
            <a:r>
              <a:rPr lang="it-IT" sz="1200" b="0" i="1" kern="1200" dirty="0" err="1">
                <a:solidFill>
                  <a:schemeClr val="tx1"/>
                </a:solidFill>
                <a:effectLst/>
                <a:latin typeface="+mn-lt"/>
                <a:ea typeface="+mn-ea"/>
                <a:cs typeface="+mn-cs"/>
              </a:rPr>
              <a:t>Lung</a:t>
            </a:r>
            <a:r>
              <a:rPr lang="it-IT" sz="1200" b="0" i="1" kern="1200" dirty="0">
                <a:solidFill>
                  <a:schemeClr val="tx1"/>
                </a:solidFill>
                <a:effectLst/>
                <a:latin typeface="+mn-lt"/>
                <a:ea typeface="+mn-ea"/>
                <a:cs typeface="+mn-cs"/>
              </a:rPr>
              <a:t>, and Blood </a:t>
            </a:r>
            <a:r>
              <a:rPr lang="it-IT" sz="1200" b="0" i="1" kern="1200" dirty="0" err="1">
                <a:solidFill>
                  <a:schemeClr val="tx1"/>
                </a:solidFill>
                <a:effectLst/>
                <a:latin typeface="+mn-lt"/>
                <a:ea typeface="+mn-ea"/>
                <a:cs typeface="+mn-cs"/>
              </a:rPr>
              <a:t>Institute</a:t>
            </a:r>
            <a:r>
              <a:rPr lang="it-IT" sz="1200" b="0" i="1" kern="1200" dirty="0">
                <a:solidFill>
                  <a:schemeClr val="tx1"/>
                </a:solidFill>
                <a:effectLst/>
                <a:latin typeface="+mn-lt"/>
                <a:ea typeface="+mn-ea"/>
                <a:cs typeface="+mn-cs"/>
              </a:rPr>
              <a:t>) </a:t>
            </a:r>
            <a:r>
              <a:rPr lang="it-IT" sz="1200" b="0" i="0" kern="1200" dirty="0">
                <a:solidFill>
                  <a:schemeClr val="tx1"/>
                </a:solidFill>
                <a:effectLst/>
                <a:latin typeface="+mn-lt"/>
                <a:ea typeface="+mn-ea"/>
                <a:cs typeface="+mn-cs"/>
              </a:rPr>
              <a:t>dell’Istituto Nazionale per la Salute degli Stati Uniti (NIH), al fine di aiutare a prevenire, o migliorare, la </a:t>
            </a:r>
            <a:r>
              <a:rPr lang="it-IT" sz="1200" b="0" i="0" u="none" strike="noStrike" kern="1200" dirty="0">
                <a:solidFill>
                  <a:schemeClr val="tx1"/>
                </a:solidFill>
                <a:effectLst/>
                <a:latin typeface="+mn-lt"/>
                <a:ea typeface="+mn-ea"/>
                <a:cs typeface="+mn-cs"/>
                <a:hlinkClick r:id="rId3" tooltip="ipertensione arteriosa o pressione alta"/>
              </a:rPr>
              <a:t>pressione arteriosa alta</a:t>
            </a:r>
            <a:r>
              <a:rPr lang="it-IT" sz="1200" b="0" i="0" kern="1200" dirty="0">
                <a:solidFill>
                  <a:schemeClr val="tx1"/>
                </a:solidFill>
                <a:effectLst/>
                <a:latin typeface="+mn-lt"/>
                <a:ea typeface="+mn-ea"/>
                <a:cs typeface="+mn-cs"/>
              </a:rPr>
              <a:t> (ipertensione arteriosa). La sigla DASH, infatti, sta per </a:t>
            </a:r>
            <a:r>
              <a:rPr lang="it-IT" sz="1200" b="0" i="1" kern="1200" dirty="0" err="1">
                <a:solidFill>
                  <a:schemeClr val="tx1"/>
                </a:solidFill>
                <a:effectLst/>
                <a:latin typeface="+mn-lt"/>
                <a:ea typeface="+mn-ea"/>
                <a:cs typeface="+mn-cs"/>
              </a:rPr>
              <a:t>Dietary</a:t>
            </a:r>
            <a:r>
              <a:rPr lang="it-IT" sz="1200" b="0" i="1" kern="1200" dirty="0">
                <a:solidFill>
                  <a:schemeClr val="tx1"/>
                </a:solidFill>
                <a:effectLst/>
                <a:latin typeface="+mn-lt"/>
                <a:ea typeface="+mn-ea"/>
                <a:cs typeface="+mn-cs"/>
              </a:rPr>
              <a:t> </a:t>
            </a:r>
            <a:r>
              <a:rPr lang="it-IT" sz="1200" b="0" i="1" kern="1200" dirty="0" err="1">
                <a:solidFill>
                  <a:schemeClr val="tx1"/>
                </a:solidFill>
                <a:effectLst/>
                <a:latin typeface="+mn-lt"/>
                <a:ea typeface="+mn-ea"/>
                <a:cs typeface="+mn-cs"/>
              </a:rPr>
              <a:t>Approaches</a:t>
            </a:r>
            <a:r>
              <a:rPr lang="it-IT" sz="1200" b="0" i="1" kern="1200" dirty="0">
                <a:solidFill>
                  <a:schemeClr val="tx1"/>
                </a:solidFill>
                <a:effectLst/>
                <a:latin typeface="+mn-lt"/>
                <a:ea typeface="+mn-ea"/>
                <a:cs typeface="+mn-cs"/>
              </a:rPr>
              <a:t> to Stop Hypertension</a:t>
            </a:r>
            <a:r>
              <a:rPr lang="it-IT" sz="1200" b="0" i="0" kern="1200" dirty="0">
                <a:solidFill>
                  <a:schemeClr val="tx1"/>
                </a:solidFill>
                <a:effectLst/>
                <a:latin typeface="+mn-lt"/>
                <a:ea typeface="+mn-ea"/>
                <a:cs typeface="+mn-cs"/>
              </a:rPr>
              <a:t>, ossia </a:t>
            </a:r>
            <a:r>
              <a:rPr lang="it-IT" sz="1200" b="0" i="1" kern="1200" dirty="0">
                <a:solidFill>
                  <a:schemeClr val="tx1"/>
                </a:solidFill>
                <a:effectLst/>
                <a:latin typeface="+mn-lt"/>
                <a:ea typeface="+mn-ea"/>
                <a:cs typeface="+mn-cs"/>
              </a:rPr>
              <a:t>Approcci dietetici contro l’ipertensione</a:t>
            </a:r>
            <a:r>
              <a:rPr lang="it-IT" sz="1200" b="0" i="0" kern="1200" dirty="0">
                <a:solidFill>
                  <a:schemeClr val="tx1"/>
                </a:solidFill>
                <a:effectLst/>
                <a:latin typeface="+mn-lt"/>
                <a:ea typeface="+mn-ea"/>
                <a:cs typeface="+mn-cs"/>
              </a:rPr>
              <a:t>.</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Nella sua forma originale, quindi, </a:t>
            </a:r>
            <a:r>
              <a:rPr lang="it-IT" sz="1200" b="1" i="0" kern="1200" dirty="0">
                <a:solidFill>
                  <a:schemeClr val="tx1"/>
                </a:solidFill>
                <a:effectLst/>
                <a:latin typeface="+mn-lt"/>
                <a:ea typeface="+mn-ea"/>
                <a:cs typeface="+mn-cs"/>
              </a:rPr>
              <a:t>non è una </a:t>
            </a:r>
            <a:r>
              <a:rPr lang="it-IT" sz="1200" b="1" i="0" u="none" strike="noStrike" kern="1200" dirty="0">
                <a:solidFill>
                  <a:schemeClr val="tx1"/>
                </a:solidFill>
                <a:effectLst/>
                <a:latin typeface="+mn-lt"/>
                <a:ea typeface="+mn-ea"/>
                <a:cs typeface="+mn-cs"/>
                <a:hlinkClick r:id="rId4" tooltip="dieta"/>
              </a:rPr>
              <a:t>dieta</a:t>
            </a:r>
            <a:r>
              <a:rPr lang="it-IT" sz="1200" b="1" i="0" kern="1200" dirty="0">
                <a:solidFill>
                  <a:schemeClr val="tx1"/>
                </a:solidFill>
                <a:effectLst/>
                <a:latin typeface="+mn-lt"/>
                <a:ea typeface="+mn-ea"/>
                <a:cs typeface="+mn-cs"/>
              </a:rPr>
              <a:t> concepita per dimagrire</a:t>
            </a:r>
            <a:r>
              <a:rPr lang="it-IT" sz="1200" b="0" i="0" kern="1200" dirty="0">
                <a:solidFill>
                  <a:schemeClr val="tx1"/>
                </a:solidFill>
                <a:effectLst/>
                <a:latin typeface="+mn-lt"/>
                <a:ea typeface="+mn-ea"/>
                <a:cs typeface="+mn-cs"/>
              </a:rPr>
              <a:t>, perché il numero di calorie introdotte non è più basso di quelle che sono necessarie ogni giorno (in altre parole è una dieta </a:t>
            </a:r>
            <a:r>
              <a:rPr lang="it-IT" sz="1200" b="1" i="1" kern="1200" dirty="0">
                <a:solidFill>
                  <a:schemeClr val="tx1"/>
                </a:solidFill>
                <a:effectLst/>
                <a:latin typeface="+mn-lt"/>
                <a:ea typeface="+mn-ea"/>
                <a:cs typeface="+mn-cs"/>
              </a:rPr>
              <a:t>isocalorica</a:t>
            </a:r>
            <a:r>
              <a:rPr lang="it-IT" sz="1200" b="0" i="0" kern="1200" dirty="0">
                <a:solidFill>
                  <a:schemeClr val="tx1"/>
                </a:solidFill>
                <a:effectLst/>
                <a:latin typeface="+mn-lt"/>
                <a:ea typeface="+mn-ea"/>
                <a:cs typeface="+mn-cs"/>
              </a:rPr>
              <a:t>).</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Piuttosto, è un regime alimentare che prevede il consumo prevalente di alcuni alimenti e la riduzione o l'eliminazione di altri. Nello specifico, </a:t>
            </a:r>
            <a:r>
              <a:rPr lang="it-IT" sz="1200" b="1" i="0" kern="1200" dirty="0">
                <a:solidFill>
                  <a:schemeClr val="tx1"/>
                </a:solidFill>
                <a:effectLst/>
                <a:latin typeface="+mn-lt"/>
                <a:ea typeface="+mn-ea"/>
                <a:cs typeface="+mn-cs"/>
              </a:rPr>
              <a:t>privilegia frutta, verdura, </a:t>
            </a:r>
            <a:r>
              <a:rPr lang="it-IT" sz="1200" b="1" i="0" u="none" strike="noStrike" kern="1200" dirty="0">
                <a:solidFill>
                  <a:schemeClr val="tx1"/>
                </a:solidFill>
                <a:effectLst/>
                <a:latin typeface="+mn-lt"/>
                <a:ea typeface="+mn-ea"/>
                <a:cs typeface="+mn-cs"/>
                <a:hlinkClick r:id="rId5" tooltip="carboidrati"/>
              </a:rPr>
              <a:t>carboidrati</a:t>
            </a:r>
            <a:r>
              <a:rPr lang="it-IT" sz="1200" b="1" i="0" kern="1200" dirty="0">
                <a:solidFill>
                  <a:schemeClr val="tx1"/>
                </a:solidFill>
                <a:effectLst/>
                <a:latin typeface="+mn-lt"/>
                <a:ea typeface="+mn-ea"/>
                <a:cs typeface="+mn-cs"/>
              </a:rPr>
              <a:t> da </a:t>
            </a:r>
            <a:r>
              <a:rPr lang="it-IT" sz="1200" b="1" i="0" u="none" strike="noStrike" kern="1200" dirty="0">
                <a:solidFill>
                  <a:schemeClr val="tx1"/>
                </a:solidFill>
                <a:effectLst/>
                <a:latin typeface="+mn-lt"/>
                <a:ea typeface="+mn-ea"/>
                <a:cs typeface="+mn-cs"/>
                <a:hlinkClick r:id="rId6" tooltip="cereali"/>
              </a:rPr>
              <a:t>cereali</a:t>
            </a:r>
            <a:r>
              <a:rPr lang="it-IT" sz="1200" b="1" i="0" kern="1200" dirty="0">
                <a:solidFill>
                  <a:schemeClr val="tx1"/>
                </a:solidFill>
                <a:effectLst/>
                <a:latin typeface="+mn-lt"/>
                <a:ea typeface="+mn-ea"/>
                <a:cs typeface="+mn-cs"/>
              </a:rPr>
              <a:t> </a:t>
            </a:r>
            <a:r>
              <a:rPr lang="it-IT" sz="1200" b="1" i="0" u="none" strike="noStrike" kern="1200" dirty="0">
                <a:solidFill>
                  <a:schemeClr val="tx1"/>
                </a:solidFill>
                <a:effectLst/>
                <a:latin typeface="+mn-lt"/>
                <a:ea typeface="+mn-ea"/>
                <a:cs typeface="+mn-cs"/>
                <a:hlinkClick r:id="rId7" tooltip="alimenti integrali"/>
              </a:rPr>
              <a:t>integrali</a:t>
            </a:r>
            <a:r>
              <a:rPr lang="it-IT" sz="1200" b="1" i="0" kern="1200" dirty="0">
                <a:solidFill>
                  <a:schemeClr val="tx1"/>
                </a:solidFill>
                <a:effectLst/>
                <a:latin typeface="+mn-lt"/>
                <a:ea typeface="+mn-ea"/>
                <a:cs typeface="+mn-cs"/>
              </a:rPr>
              <a:t>, </a:t>
            </a:r>
            <a:r>
              <a:rPr lang="it-IT" sz="1200" b="1" i="0" u="none" strike="noStrike" kern="1200" dirty="0">
                <a:solidFill>
                  <a:schemeClr val="tx1"/>
                </a:solidFill>
                <a:effectLst/>
                <a:latin typeface="+mn-lt"/>
                <a:ea typeface="+mn-ea"/>
                <a:cs typeface="+mn-cs"/>
                <a:hlinkClick r:id="rId8" tooltip="latte e prodotti lattiero-caseari"/>
              </a:rPr>
              <a:t>derivati del latte</a:t>
            </a:r>
            <a:r>
              <a:rPr lang="it-IT" sz="1200" b="1" i="0" kern="1200" dirty="0">
                <a:solidFill>
                  <a:schemeClr val="tx1"/>
                </a:solidFill>
                <a:effectLst/>
                <a:latin typeface="+mn-lt"/>
                <a:ea typeface="+mn-ea"/>
                <a:cs typeface="+mn-cs"/>
              </a:rPr>
              <a:t> a basso contenuto di </a:t>
            </a:r>
            <a:r>
              <a:rPr lang="it-IT" sz="1200" b="1" i="0" u="none" strike="noStrike" kern="1200" dirty="0">
                <a:solidFill>
                  <a:schemeClr val="tx1"/>
                </a:solidFill>
                <a:effectLst/>
                <a:latin typeface="+mn-lt"/>
                <a:ea typeface="+mn-ea"/>
                <a:cs typeface="+mn-cs"/>
                <a:hlinkClick r:id="rId9" tooltip="grassi alimentari"/>
              </a:rPr>
              <a:t>grassi</a:t>
            </a:r>
            <a:r>
              <a:rPr lang="it-IT" sz="1200" b="1" i="0" kern="1200" dirty="0">
                <a:solidFill>
                  <a:schemeClr val="tx1"/>
                </a:solidFill>
                <a:effectLst/>
                <a:latin typeface="+mn-lt"/>
                <a:ea typeface="+mn-ea"/>
                <a:cs typeface="+mn-cs"/>
              </a:rPr>
              <a:t>, pesce, carne bianca, oli vegetali e prevede una sostanziale diminuzione, o eliminazione, di carne rossa, grassi animali, zucchero e alcol. </a:t>
            </a:r>
            <a:r>
              <a:rPr lang="it-IT" sz="1200" b="0" i="0" kern="1200" dirty="0">
                <a:solidFill>
                  <a:schemeClr val="tx1"/>
                </a:solidFill>
                <a:effectLst/>
                <a:latin typeface="+mn-lt"/>
                <a:ea typeface="+mn-ea"/>
                <a:cs typeface="+mn-cs"/>
              </a:rPr>
              <a:t>Alla dieta DASH, inoltre, è solitamente affiancato un ridotto uso di </a:t>
            </a:r>
            <a:r>
              <a:rPr lang="it-IT" sz="1200" b="0" i="0" u="none" strike="noStrike" kern="1200" dirty="0">
                <a:solidFill>
                  <a:schemeClr val="tx1"/>
                </a:solidFill>
                <a:effectLst/>
                <a:latin typeface="+mn-lt"/>
                <a:ea typeface="+mn-ea"/>
                <a:cs typeface="+mn-cs"/>
                <a:hlinkClick r:id="rId10" tooltip="sale"/>
              </a:rPr>
              <a:t>sale</a:t>
            </a:r>
            <a:r>
              <a:rPr lang="it-IT" sz="1200" b="0" i="0" kern="1200" dirty="0">
                <a:solidFill>
                  <a:schemeClr val="tx1"/>
                </a:solidFill>
                <a:effectLst/>
                <a:latin typeface="+mn-lt"/>
                <a:ea typeface="+mn-ea"/>
                <a:cs typeface="+mn-cs"/>
              </a:rPr>
              <a:t> da cucina.</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Una serie di studi clinici condotti negli Stati Uniti, successivamente confermati anche in altri Paesi</a:t>
            </a:r>
            <a:r>
              <a:rPr lang="it-IT" sz="1200" b="1" i="0" kern="1200" dirty="0">
                <a:solidFill>
                  <a:schemeClr val="tx1"/>
                </a:solidFill>
                <a:effectLst/>
                <a:latin typeface="+mn-lt"/>
                <a:ea typeface="+mn-ea"/>
                <a:cs typeface="+mn-cs"/>
              </a:rPr>
              <a:t>, ha dimostrato che la dieta DASH è efficace nel ridurre la pressione arteriosa, nonché altri parametri di rischio cardiovascolare, tra cui livelli troppo alti di </a:t>
            </a:r>
            <a:r>
              <a:rPr lang="it-IT" sz="1200" b="1" i="0" u="none" strike="noStrike" kern="1200" dirty="0">
                <a:solidFill>
                  <a:schemeClr val="tx1"/>
                </a:solidFill>
                <a:effectLst/>
                <a:latin typeface="+mn-lt"/>
                <a:ea typeface="+mn-ea"/>
                <a:cs typeface="+mn-cs"/>
                <a:hlinkClick r:id="rId11" tooltip="colesterolo (analisi cliniche)"/>
              </a:rPr>
              <a:t>colesterolo</a:t>
            </a:r>
            <a:r>
              <a:rPr lang="it-IT" sz="1200" b="1" i="0" kern="1200" dirty="0">
                <a:solidFill>
                  <a:schemeClr val="tx1"/>
                </a:solidFill>
                <a:effectLst/>
                <a:latin typeface="+mn-lt"/>
                <a:ea typeface="+mn-ea"/>
                <a:cs typeface="+mn-cs"/>
              </a:rPr>
              <a:t> e </a:t>
            </a:r>
            <a:r>
              <a:rPr lang="it-IT" sz="1200" b="1" i="0" u="none" strike="noStrike" kern="1200" dirty="0">
                <a:solidFill>
                  <a:schemeClr val="tx1"/>
                </a:solidFill>
                <a:effectLst/>
                <a:latin typeface="+mn-lt"/>
                <a:ea typeface="+mn-ea"/>
                <a:cs typeface="+mn-cs"/>
                <a:hlinkClick r:id="rId12" tooltip="trigliceridi (analisi cliniche)"/>
              </a:rPr>
              <a:t>trigliceridi</a:t>
            </a:r>
            <a:r>
              <a:rPr lang="it-IT" sz="1200" b="1" i="0" kern="1200" dirty="0">
                <a:solidFill>
                  <a:schemeClr val="tx1"/>
                </a:solidFill>
                <a:effectLst/>
                <a:latin typeface="+mn-lt"/>
                <a:ea typeface="+mn-ea"/>
                <a:cs typeface="+mn-cs"/>
              </a:rPr>
              <a:t> nel sangue</a:t>
            </a:r>
            <a:r>
              <a:rPr lang="it-IT" sz="1200" b="0" i="0" kern="1200" dirty="0">
                <a:solidFill>
                  <a:schemeClr val="tx1"/>
                </a:solidFill>
                <a:effectLst/>
                <a:latin typeface="+mn-lt"/>
                <a:ea typeface="+mn-ea"/>
                <a:cs typeface="+mn-cs"/>
              </a:rPr>
              <a:t>. Per questa ragione, è attualmente consigliata da molte associazioni mediche in tutto il mondo per le persone a rischio di sviluppare una malattia cardiovascolare.</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Dal momento che il sovrappeso è a sua volta un fattore di rischio, esistono anche versioni della dieta DASH che mantengono la stessa ripartizione per quanto riguarda le categorie di alimenti, ma con un ridotto apporto di calorie totali, così da favorire anche riduzione del peso.</a:t>
            </a: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12</a:t>
            </a:fld>
            <a:endParaRPr lang="it-IT"/>
          </a:p>
        </p:txBody>
      </p:sp>
    </p:spTree>
    <p:extLst>
      <p:ext uri="{BB962C8B-B14F-4D97-AF65-F5344CB8AC3E}">
        <p14:creationId xmlns:p14="http://schemas.microsoft.com/office/powerpoint/2010/main" val="169027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1" i="0" kern="1200" dirty="0">
                <a:solidFill>
                  <a:schemeClr val="tx1"/>
                </a:solidFill>
                <a:effectLst/>
                <a:latin typeface="+mn-lt"/>
                <a:ea typeface="+mn-ea"/>
                <a:cs typeface="+mn-cs"/>
              </a:rPr>
              <a:t>The “salty six” culprits to stay away from:</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Slices of bread and Rolls: T</a:t>
            </a:r>
            <a:r>
              <a:rPr lang="en-US" sz="1200" b="0" i="0" kern="1200" dirty="0">
                <a:solidFill>
                  <a:schemeClr val="tx1"/>
                </a:solidFill>
                <a:effectLst/>
                <a:latin typeface="+mn-lt"/>
                <a:ea typeface="+mn-ea"/>
                <a:cs typeface="+mn-cs"/>
              </a:rPr>
              <a:t>hat slice of bread you eat in various recipes throughout the day without a worry can add up to a lot of sodium even though each serving may not seem high in sodium.</a:t>
            </a:r>
          </a:p>
          <a:p>
            <a:r>
              <a:rPr lang="en-US" sz="1200" b="1" i="0" kern="1200" dirty="0">
                <a:solidFill>
                  <a:schemeClr val="tx1"/>
                </a:solidFill>
                <a:effectLst/>
                <a:latin typeface="+mn-lt"/>
                <a:ea typeface="+mn-ea"/>
                <a:cs typeface="+mn-cs"/>
              </a:rPr>
              <a:t>Pizza: </a:t>
            </a:r>
            <a:r>
              <a:rPr lang="en-US" sz="1200" b="0" i="0" kern="1200" dirty="0">
                <a:solidFill>
                  <a:schemeClr val="tx1"/>
                </a:solidFill>
                <a:effectLst/>
                <a:latin typeface="+mn-lt"/>
                <a:ea typeface="+mn-ea"/>
                <a:cs typeface="+mn-cs"/>
              </a:rPr>
              <a:t>With just </a:t>
            </a:r>
            <a:r>
              <a:rPr lang="en-US" sz="1200" b="0" i="0" kern="1200" dirty="0" smtClean="0">
                <a:solidFill>
                  <a:schemeClr val="tx1"/>
                </a:solidFill>
                <a:effectLst/>
                <a:latin typeface="+mn-lt"/>
                <a:ea typeface="+mn-ea"/>
                <a:cs typeface="+mn-cs"/>
              </a:rPr>
              <a:t>o ne </a:t>
            </a:r>
            <a:r>
              <a:rPr lang="en-US" sz="1200" b="0" i="0" kern="1200" dirty="0">
                <a:solidFill>
                  <a:schemeClr val="tx1"/>
                </a:solidFill>
                <a:effectLst/>
                <a:latin typeface="+mn-lt"/>
                <a:ea typeface="+mn-ea"/>
                <a:cs typeface="+mn-cs"/>
              </a:rPr>
              <a:t>slice of pepperoni pizza your daily recommended dietary sodium is exhausted by a third. How about opting for vegetables and fruits, instead.</a:t>
            </a:r>
          </a:p>
          <a:p>
            <a:r>
              <a:rPr lang="en-US" sz="1200" b="0" i="0" kern="1200" dirty="0">
                <a:solidFill>
                  <a:schemeClr val="tx1"/>
                </a:solidFill>
                <a:effectLst/>
                <a:latin typeface="+mn-lt"/>
                <a:ea typeface="+mn-ea"/>
                <a:cs typeface="+mn-cs"/>
              </a:rPr>
              <a:t>Sandwiches: One sandwich or burger that you pick up on the go can exhaust more than 100 per cent of your daily suggested dietary sodium limit. </a:t>
            </a:r>
          </a:p>
          <a:p>
            <a:r>
              <a:rPr lang="en-US" sz="1200" b="1" i="0" kern="1200" dirty="0">
                <a:solidFill>
                  <a:schemeClr val="tx1"/>
                </a:solidFill>
                <a:effectLst/>
                <a:latin typeface="+mn-lt"/>
                <a:ea typeface="+mn-ea"/>
                <a:cs typeface="+mn-cs"/>
              </a:rPr>
              <a:t>Cold Cuts and Cured Meats:</a:t>
            </a:r>
            <a:r>
              <a:rPr lang="en-US" sz="1200" b="0" i="0" kern="1200" dirty="0">
                <a:solidFill>
                  <a:schemeClr val="tx1"/>
                </a:solidFill>
                <a:effectLst/>
                <a:latin typeface="+mn-lt"/>
                <a:ea typeface="+mn-ea"/>
                <a:cs typeface="+mn-cs"/>
              </a:rPr>
              <a:t> Preserving and storing of factory-farmed meat can contain as much as a third of your daily recommended dietary sodium. Instead, how about a sandwich with layers of healthy lettuce, tomatoes, avocados, and bell peppers?</a:t>
            </a:r>
          </a:p>
          <a:p>
            <a:r>
              <a:rPr lang="en-US" sz="1200" b="1" i="0" kern="1200" dirty="0">
                <a:solidFill>
                  <a:schemeClr val="tx1"/>
                </a:solidFill>
                <a:effectLst/>
                <a:latin typeface="+mn-lt"/>
                <a:ea typeface="+mn-ea"/>
                <a:cs typeface="+mn-cs"/>
              </a:rPr>
              <a:t>Soup: </a:t>
            </a:r>
            <a:r>
              <a:rPr lang="en-US" sz="1200" b="0" i="0" kern="1200" dirty="0">
                <a:solidFill>
                  <a:schemeClr val="tx1"/>
                </a:solidFill>
                <a:effectLst/>
                <a:latin typeface="+mn-lt"/>
                <a:ea typeface="+mn-ea"/>
                <a:cs typeface="+mn-cs"/>
              </a:rPr>
              <a:t>Sodium in one cup of canned soup of the same variety can range from 49 to 830 milligrams  – more than a third of your daily recommended intake. Check the labels to find lower sodium varieties, suggests heart.org. Better yet, prepare soup at home using low sodium salt</a:t>
            </a:r>
          </a:p>
          <a:p>
            <a:r>
              <a:rPr lang="en-US" sz="1200" b="1" i="0" kern="1200" dirty="0">
                <a:solidFill>
                  <a:schemeClr val="tx1"/>
                </a:solidFill>
                <a:effectLst/>
                <a:latin typeface="+mn-lt"/>
                <a:ea typeface="+mn-ea"/>
                <a:cs typeface="+mn-cs"/>
              </a:rPr>
              <a:t>Chips, </a:t>
            </a:r>
            <a:r>
              <a:rPr lang="en-US" sz="1200" b="1" i="0" kern="1200" dirty="0" err="1">
                <a:solidFill>
                  <a:schemeClr val="tx1"/>
                </a:solidFill>
                <a:effectLst/>
                <a:latin typeface="+mn-lt"/>
                <a:ea typeface="+mn-ea"/>
                <a:cs typeface="+mn-cs"/>
              </a:rPr>
              <a:t>Namkeen</a:t>
            </a:r>
            <a:r>
              <a:rPr lang="en-US" sz="1200" b="1" i="0" kern="1200" dirty="0">
                <a:solidFill>
                  <a:schemeClr val="tx1"/>
                </a:solidFill>
                <a:effectLst/>
                <a:latin typeface="+mn-lt"/>
                <a:ea typeface="+mn-ea"/>
                <a:cs typeface="+mn-cs"/>
              </a:rPr>
              <a:t>, Burritos and Tacos:</a:t>
            </a:r>
            <a:r>
              <a:rPr lang="en-US" sz="1200" b="0" i="0" kern="1200" dirty="0">
                <a:solidFill>
                  <a:schemeClr val="tx1"/>
                </a:solidFill>
                <a:effectLst/>
                <a:latin typeface="+mn-lt"/>
                <a:ea typeface="+mn-ea"/>
                <a:cs typeface="+mn-cs"/>
              </a:rPr>
              <a:t> Taco toppings and burrito fillings can pack a big sodium punch. Choose burritos and tacos that are full of veggies and lean sources of protein. </a:t>
            </a:r>
          </a:p>
          <a:p>
            <a:r>
              <a:rPr lang="en-US" sz="1200" b="1" i="0" kern="1200" dirty="0">
                <a:solidFill>
                  <a:schemeClr val="tx1"/>
                </a:solidFill>
                <a:effectLst/>
                <a:latin typeface="+mn-lt"/>
                <a:ea typeface="+mn-ea"/>
                <a:cs typeface="+mn-cs"/>
              </a:rPr>
              <a:t>What about salt content in regular Indian food?</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Salt intake in India is high, concluded a</a:t>
            </a:r>
            <a:r>
              <a:rPr lang="en-US" sz="1200" b="0" i="0" u="none" strike="noStrike" kern="1200" dirty="0">
                <a:solidFill>
                  <a:schemeClr val="tx1"/>
                </a:solidFill>
                <a:effectLst/>
                <a:latin typeface="+mn-lt"/>
                <a:ea typeface="+mn-ea"/>
                <a:cs typeface="+mn-cs"/>
                <a:hlinkClick r:id="rId3"/>
              </a:rPr>
              <a:t> research paper</a:t>
            </a:r>
            <a:r>
              <a:rPr lang="en-US" sz="1200" b="0" i="0" kern="1200" dirty="0">
                <a:solidFill>
                  <a:schemeClr val="tx1"/>
                </a:solidFill>
                <a:effectLst/>
                <a:latin typeface="+mn-lt"/>
                <a:ea typeface="+mn-ea"/>
                <a:cs typeface="+mn-cs"/>
              </a:rPr>
              <a:t> submitted by The George Institute for Global Health, The University of New South Wales, Sydney, NSW 2006, Australia. The study results were published in February 2016 and the researchers concluded that the heavy salt intake came mainly from added salt. </a:t>
            </a:r>
          </a:p>
          <a:p>
            <a:r>
              <a:rPr lang="en-US" sz="1200" b="0" i="0" kern="1200" dirty="0">
                <a:solidFill>
                  <a:schemeClr val="tx1"/>
                </a:solidFill>
                <a:effectLst/>
                <a:latin typeface="+mn-lt"/>
                <a:ea typeface="+mn-ea"/>
                <a:cs typeface="+mn-cs"/>
              </a:rPr>
              <a:t>This data is shocking as the researchers also concluded that urgent action is needed to implement a program to achieve the WHO salt reduction target of a 30 per cent reduction by 2025. Recent data on salt intake levels in India show consumption is around 11 g per day, higher than the World Health Organization’s (WHO) recommended intake of 5 g per day.</a:t>
            </a:r>
          </a:p>
          <a:p>
            <a:r>
              <a:rPr lang="en-US" sz="1200" b="0" i="0" kern="1200" dirty="0">
                <a:solidFill>
                  <a:schemeClr val="tx1"/>
                </a:solidFill>
                <a:effectLst/>
                <a:latin typeface="+mn-lt"/>
                <a:ea typeface="+mn-ea"/>
                <a:cs typeface="+mn-cs"/>
              </a:rPr>
              <a:t>Researchers noted that the data on the salt content of Indian foods are sparse, exacerbated by the lack of compliance with nutrition labelling and absence of a comprehensive, validated nutrition composition database to date, which would facilitate more accurate estimation of major dietary sources of salt from dietary surveys. The study titled "</a:t>
            </a:r>
            <a:r>
              <a:rPr lang="en-US" sz="1200" b="1" i="1" kern="1200" dirty="0">
                <a:solidFill>
                  <a:schemeClr val="tx1"/>
                </a:solidFill>
                <a:effectLst/>
                <a:latin typeface="+mn-lt"/>
                <a:ea typeface="+mn-ea"/>
                <a:cs typeface="+mn-cs"/>
              </a:rPr>
              <a:t>Sources of Dietary Salt in North and South India Estimated from 24 Hour Dietary Recall</a:t>
            </a:r>
            <a:r>
              <a:rPr lang="en-US" sz="1200" b="0" i="0" kern="1200" dirty="0">
                <a:solidFill>
                  <a:schemeClr val="tx1"/>
                </a:solidFill>
                <a:effectLst/>
                <a:latin typeface="+mn-lt"/>
                <a:ea typeface="+mn-ea"/>
                <a:cs typeface="+mn-cs"/>
              </a:rPr>
              <a:t>" included 2332 participants. </a:t>
            </a:r>
          </a:p>
          <a:p>
            <a:r>
              <a:rPr lang="en-US" sz="1200" b="1" i="0" kern="1200" dirty="0">
                <a:solidFill>
                  <a:schemeClr val="tx1"/>
                </a:solidFill>
                <a:effectLst/>
                <a:latin typeface="+mn-lt"/>
                <a:ea typeface="+mn-ea"/>
                <a:cs typeface="+mn-cs"/>
              </a:rPr>
              <a:t>Sources of Salt in the Diet</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both regions, the main source of sodium in the diet was added salt: 87.71 per cent in Andhra Pradesh and 83.45 per cent in Delhi and Haryana. </a:t>
            </a:r>
          </a:p>
          <a:p>
            <a:r>
              <a:rPr lang="en-US" sz="1200" b="1" i="0" kern="1200" dirty="0">
                <a:solidFill>
                  <a:schemeClr val="tx1"/>
                </a:solidFill>
                <a:effectLst/>
                <a:latin typeface="+mn-lt"/>
                <a:ea typeface="+mn-ea"/>
                <a:cs typeface="+mn-cs"/>
              </a:rPr>
              <a:t>Meat, poultry, and eggs:</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other main food sources of salt in Andhra Pradesh were meat, poultry, and eggs (6.33 per cent), followed by dairy and dairy products (2.62 per cent), fish and seafood (1.61 per cent), and fruits and vegetables (1.11 per cent). </a:t>
            </a:r>
          </a:p>
          <a:p>
            <a:r>
              <a:rPr lang="en-US" sz="1200" b="1" i="0" kern="1200" dirty="0">
                <a:solidFill>
                  <a:schemeClr val="tx1"/>
                </a:solidFill>
                <a:effectLst/>
                <a:latin typeface="+mn-lt"/>
                <a:ea typeface="+mn-ea"/>
                <a:cs typeface="+mn-cs"/>
              </a:rPr>
              <a:t>Dairy and dairy products:</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In Delhi and Haryana, the main sources of salt in foods were dairy and dairy products (6.36 per cent), followed by bread and bakery products (3.34 per cent), fruits and vegetables (2.07 per cent) and snack foods (2.05 per cent). </a:t>
            </a:r>
          </a:p>
          <a:p>
            <a:r>
              <a:rPr lang="en-US" sz="1200" b="0" i="0" kern="1200" dirty="0">
                <a:solidFill>
                  <a:schemeClr val="tx1"/>
                </a:solidFill>
                <a:effectLst/>
                <a:latin typeface="+mn-lt"/>
                <a:ea typeface="+mn-ea"/>
                <a:cs typeface="+mn-cs"/>
              </a:rPr>
              <a:t>Now that you know what foods add the unwanted and unhealthy amount of salt to your food, you must make wise and informed choices so as to not raise your blood pressure. Better yet, prepare food with your heart in mind. If you want to beat hypertension or high BP, ask your doctor about the DASH diet.</a:t>
            </a:r>
          </a:p>
          <a:p>
            <a:r>
              <a:rPr lang="en-US" sz="1200" b="0" i="1" kern="1200" dirty="0">
                <a:solidFill>
                  <a:schemeClr val="tx1"/>
                </a:solidFill>
                <a:effectLst/>
                <a:latin typeface="+mn-lt"/>
                <a:ea typeface="+mn-ea"/>
                <a:cs typeface="+mn-cs"/>
              </a:rPr>
              <a:t>Disclaimer: Tips and suggestions mentioned in the article are for general information purposes only and should not be construed as professional medical advice. Always consult your doctor or a professional healthcare provider if you have any specific questions about any medical matter.</a:t>
            </a:r>
            <a:endParaRPr lang="en-US"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15</a:t>
            </a:fld>
            <a:endParaRPr lang="it-IT"/>
          </a:p>
        </p:txBody>
      </p:sp>
    </p:spTree>
    <p:extLst>
      <p:ext uri="{BB962C8B-B14F-4D97-AF65-F5344CB8AC3E}">
        <p14:creationId xmlns:p14="http://schemas.microsoft.com/office/powerpoint/2010/main" val="259911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Nuts are packed with protein and are a favorite healthy snack item. For those with high blood pressure, </a:t>
            </a:r>
            <a:r>
              <a:rPr lang="en-US" sz="1200" b="0" i="0" u="sng" kern="1200" dirty="0">
                <a:solidFill>
                  <a:schemeClr val="tx1"/>
                </a:solidFill>
                <a:effectLst/>
                <a:latin typeface="+mn-lt"/>
                <a:ea typeface="+mn-ea"/>
                <a:cs typeface="+mn-cs"/>
                <a:hlinkClick r:id="rId3"/>
              </a:rPr>
              <a:t>incorporating nuts into your diet</a:t>
            </a:r>
            <a:r>
              <a:rPr lang="en-US" sz="1200" b="0" i="0" kern="1200" dirty="0">
                <a:solidFill>
                  <a:schemeClr val="tx1"/>
                </a:solidFill>
                <a:effectLst/>
                <a:latin typeface="+mn-lt"/>
                <a:ea typeface="+mn-ea"/>
                <a:cs typeface="+mn-cs"/>
              </a:rPr>
              <a:t> will give you a boost of unsaturated fats, omega-3 fatty acids, fiber, and more. When choosing your nuts, be sure to look for raw or dry-roasted unsalted nuts and limit your serving to a small handful. </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16</a:t>
            </a:fld>
            <a:endParaRPr lang="it-IT"/>
          </a:p>
        </p:txBody>
      </p:sp>
    </p:spTree>
    <p:extLst>
      <p:ext uri="{BB962C8B-B14F-4D97-AF65-F5344CB8AC3E}">
        <p14:creationId xmlns:p14="http://schemas.microsoft.com/office/powerpoint/2010/main" val="427828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research from </a:t>
            </a:r>
            <a:r>
              <a:rPr lang="en-US" sz="1200" b="0" i="0" u="sng" kern="1200" dirty="0">
                <a:solidFill>
                  <a:schemeClr val="tx1"/>
                </a:solidFill>
                <a:effectLst/>
                <a:latin typeface="+mn-lt"/>
                <a:ea typeface="+mn-ea"/>
                <a:cs typeface="+mn-cs"/>
                <a:hlinkClick r:id="rId3"/>
              </a:rPr>
              <a:t>Harvard</a:t>
            </a:r>
            <a:r>
              <a:rPr lang="en-US" sz="1200" b="0" i="0" kern="1200" dirty="0">
                <a:solidFill>
                  <a:schemeClr val="tx1"/>
                </a:solidFill>
                <a:effectLst/>
                <a:latin typeface="+mn-lt"/>
                <a:ea typeface="+mn-ea"/>
                <a:cs typeface="+mn-cs"/>
              </a:rPr>
              <a:t>, dark chocolate is a great dessert replacement for those with high blood pressure. It tends to have less sugar than milk chocolate or other sweets. Cocoa (found in dark chocolate) is rich in a plant chemical called </a:t>
            </a:r>
            <a:r>
              <a:rPr lang="en-US" sz="1200" b="0" i="0" kern="1200" dirty="0" err="1">
                <a:solidFill>
                  <a:schemeClr val="tx1"/>
                </a:solidFill>
                <a:effectLst/>
                <a:latin typeface="+mn-lt"/>
                <a:ea typeface="+mn-ea"/>
                <a:cs typeface="+mn-cs"/>
              </a:rPr>
              <a:t>flavanols</a:t>
            </a:r>
            <a:r>
              <a:rPr lang="en-US" sz="1200" b="0" i="0" kern="1200" dirty="0">
                <a:solidFill>
                  <a:schemeClr val="tx1"/>
                </a:solidFill>
                <a:effectLst/>
                <a:latin typeface="+mn-lt"/>
                <a:ea typeface="+mn-ea"/>
                <a:cs typeface="+mn-cs"/>
              </a:rPr>
              <a:t> which is shown to support the production of nitric oxide in the inner lining of blood vessels. This process helps to improve blood flow and relax blood vessels which ultimately lowers blood pressure. </a:t>
            </a:r>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17</a:t>
            </a:fld>
            <a:endParaRPr lang="it-IT"/>
          </a:p>
        </p:txBody>
      </p:sp>
    </p:spTree>
    <p:extLst>
      <p:ext uri="{BB962C8B-B14F-4D97-AF65-F5344CB8AC3E}">
        <p14:creationId xmlns:p14="http://schemas.microsoft.com/office/powerpoint/2010/main" val="4084166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a:t>
            </a:r>
            <a:r>
              <a:rPr lang="en-US" sz="1200" b="0" i="0" u="sng" kern="1200" dirty="0">
                <a:solidFill>
                  <a:schemeClr val="tx1"/>
                </a:solidFill>
                <a:effectLst/>
                <a:latin typeface="+mn-lt"/>
                <a:ea typeface="+mn-ea"/>
                <a:cs typeface="+mn-cs"/>
                <a:hlinkClick r:id="rId3"/>
              </a:rPr>
              <a:t>American Heart Association</a:t>
            </a:r>
            <a:r>
              <a:rPr lang="en-US" sz="1200" b="0" i="0" kern="1200" dirty="0">
                <a:solidFill>
                  <a:schemeClr val="tx1"/>
                </a:solidFill>
                <a:effectLst/>
                <a:latin typeface="+mn-lt"/>
                <a:ea typeface="+mn-ea"/>
                <a:cs typeface="+mn-cs"/>
              </a:rPr>
              <a:t>, foods rich in potassium are important in managing high blood pressure. The more potassium you eat, the more sodium you lose through urine. Also, potassium helps ease tension in the blood vessel walls, which helps lower blood pressure even further. That being said, there are numerous fruits and vegetables rich in potassium to include in your diet. Here are several to choose from:</a:t>
            </a:r>
          </a:p>
          <a:p>
            <a:r>
              <a:rPr lang="en-US" sz="1200" b="0" i="0" kern="1200" dirty="0">
                <a:solidFill>
                  <a:schemeClr val="tx1"/>
                </a:solidFill>
                <a:effectLst/>
                <a:latin typeface="+mn-lt"/>
                <a:ea typeface="+mn-ea"/>
                <a:cs typeface="+mn-cs"/>
              </a:rPr>
              <a:t>Apricots</a:t>
            </a:r>
          </a:p>
          <a:p>
            <a:r>
              <a:rPr lang="en-US" sz="1200" b="0" i="0" kern="1200" dirty="0">
                <a:solidFill>
                  <a:schemeClr val="tx1"/>
                </a:solidFill>
                <a:effectLst/>
                <a:latin typeface="+mn-lt"/>
                <a:ea typeface="+mn-ea"/>
                <a:cs typeface="+mn-cs"/>
              </a:rPr>
              <a:t>Avocados</a:t>
            </a:r>
          </a:p>
          <a:p>
            <a:r>
              <a:rPr lang="en-US" sz="1200" b="0" i="0" kern="1200" dirty="0">
                <a:solidFill>
                  <a:schemeClr val="tx1"/>
                </a:solidFill>
                <a:effectLst/>
                <a:latin typeface="+mn-lt"/>
                <a:ea typeface="+mn-ea"/>
                <a:cs typeface="+mn-cs"/>
              </a:rPr>
              <a:t>Cantaloupe and honeydew melon</a:t>
            </a:r>
          </a:p>
          <a:p>
            <a:r>
              <a:rPr lang="en-US" sz="1200" b="0" i="0" kern="1200" dirty="0">
                <a:solidFill>
                  <a:schemeClr val="tx1"/>
                </a:solidFill>
                <a:effectLst/>
                <a:latin typeface="+mn-lt"/>
                <a:ea typeface="+mn-ea"/>
                <a:cs typeface="+mn-cs"/>
              </a:rPr>
              <a:t>Grapefruit</a:t>
            </a:r>
          </a:p>
          <a:p>
            <a:r>
              <a:rPr lang="en-US" sz="1200" b="0" i="0" kern="1200" dirty="0">
                <a:solidFill>
                  <a:schemeClr val="tx1"/>
                </a:solidFill>
                <a:effectLst/>
                <a:latin typeface="+mn-lt"/>
                <a:ea typeface="+mn-ea"/>
                <a:cs typeface="+mn-cs"/>
              </a:rPr>
              <a:t>Greens</a:t>
            </a:r>
          </a:p>
          <a:p>
            <a:r>
              <a:rPr lang="en-US" sz="1200" b="0" i="0" kern="1200" dirty="0">
                <a:solidFill>
                  <a:schemeClr val="tx1"/>
                </a:solidFill>
                <a:effectLst/>
                <a:latin typeface="+mn-lt"/>
                <a:ea typeface="+mn-ea"/>
                <a:cs typeface="+mn-cs"/>
              </a:rPr>
              <a:t>Lima Beans </a:t>
            </a:r>
          </a:p>
          <a:p>
            <a:r>
              <a:rPr lang="en-US" sz="1200" b="0" i="0" kern="1200" dirty="0">
                <a:solidFill>
                  <a:schemeClr val="tx1"/>
                </a:solidFill>
                <a:effectLst/>
                <a:latin typeface="+mn-lt"/>
                <a:ea typeface="+mn-ea"/>
                <a:cs typeface="+mn-cs"/>
              </a:rPr>
              <a:t>Mushrooms</a:t>
            </a:r>
          </a:p>
          <a:p>
            <a:r>
              <a:rPr lang="en-US" sz="1200" b="0" i="0" kern="1200" dirty="0">
                <a:solidFill>
                  <a:schemeClr val="tx1"/>
                </a:solidFill>
                <a:effectLst/>
                <a:latin typeface="+mn-lt"/>
                <a:ea typeface="+mn-ea"/>
                <a:cs typeface="+mn-cs"/>
              </a:rPr>
              <a:t>Oranges</a:t>
            </a:r>
          </a:p>
          <a:p>
            <a:r>
              <a:rPr lang="en-US" sz="1200" b="0" i="0" kern="1200" dirty="0">
                <a:solidFill>
                  <a:schemeClr val="tx1"/>
                </a:solidFill>
                <a:effectLst/>
                <a:latin typeface="+mn-lt"/>
                <a:ea typeface="+mn-ea"/>
                <a:cs typeface="+mn-cs"/>
              </a:rPr>
              <a:t>Peas</a:t>
            </a:r>
          </a:p>
          <a:p>
            <a:r>
              <a:rPr lang="en-US" sz="1200" b="0" i="0" kern="1200" dirty="0">
                <a:solidFill>
                  <a:schemeClr val="tx1"/>
                </a:solidFill>
                <a:effectLst/>
                <a:latin typeface="+mn-lt"/>
                <a:ea typeface="+mn-ea"/>
                <a:cs typeface="+mn-cs"/>
              </a:rPr>
              <a:t>Potatoes</a:t>
            </a:r>
          </a:p>
          <a:p>
            <a:r>
              <a:rPr lang="en-US" sz="1200" b="0" i="0" kern="1200" dirty="0">
                <a:solidFill>
                  <a:schemeClr val="tx1"/>
                </a:solidFill>
                <a:effectLst/>
                <a:latin typeface="+mn-lt"/>
                <a:ea typeface="+mn-ea"/>
                <a:cs typeface="+mn-cs"/>
              </a:rPr>
              <a:t>Prunes and Raisins</a:t>
            </a:r>
          </a:p>
          <a:p>
            <a:r>
              <a:rPr lang="en-US" sz="1200" b="0" i="0" kern="1200" dirty="0">
                <a:solidFill>
                  <a:schemeClr val="tx1"/>
                </a:solidFill>
                <a:effectLst/>
                <a:latin typeface="+mn-lt"/>
                <a:ea typeface="+mn-ea"/>
                <a:cs typeface="+mn-cs"/>
              </a:rPr>
              <a:t>Spinach </a:t>
            </a:r>
          </a:p>
          <a:p>
            <a:r>
              <a:rPr lang="en-US" sz="1200" b="0" i="0" kern="1200" dirty="0">
                <a:solidFill>
                  <a:schemeClr val="tx1"/>
                </a:solidFill>
                <a:effectLst/>
                <a:latin typeface="+mn-lt"/>
                <a:ea typeface="+mn-ea"/>
                <a:cs typeface="+mn-cs"/>
              </a:rPr>
              <a:t>Tomatoes</a:t>
            </a: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18</a:t>
            </a:fld>
            <a:endParaRPr lang="it-IT"/>
          </a:p>
        </p:txBody>
      </p:sp>
    </p:spTree>
    <p:extLst>
      <p:ext uri="{BB962C8B-B14F-4D97-AF65-F5344CB8AC3E}">
        <p14:creationId xmlns:p14="http://schemas.microsoft.com/office/powerpoint/2010/main" val="679084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1 medium banana</a:t>
            </a:r>
          </a:p>
          <a:p>
            <a:r>
              <a:rPr lang="it-IT" sz="1200" b="0" i="0" kern="1200" dirty="0">
                <a:solidFill>
                  <a:schemeClr val="tx1"/>
                </a:solidFill>
                <a:effectLst/>
                <a:latin typeface="+mn-lt"/>
                <a:ea typeface="+mn-ea"/>
                <a:cs typeface="+mn-cs"/>
              </a:rPr>
              <a:t>½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sliced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strawberries</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½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blueberries</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¼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low-fat</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Greek</a:t>
            </a:r>
            <a:r>
              <a:rPr lang="it-IT" sz="1200" b="0" i="0" kern="1200" dirty="0">
                <a:solidFill>
                  <a:schemeClr val="tx1"/>
                </a:solidFill>
                <a:effectLst/>
                <a:latin typeface="+mn-lt"/>
                <a:ea typeface="+mn-ea"/>
                <a:cs typeface="+mn-cs"/>
              </a:rPr>
              <a:t> yogurt</a:t>
            </a:r>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tbsp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almond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butter</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½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baby </a:t>
            </a:r>
            <a:r>
              <a:rPr lang="it-IT" sz="1200" b="0" i="0" kern="1200" dirty="0" err="1">
                <a:solidFill>
                  <a:schemeClr val="tx1"/>
                </a:solidFill>
                <a:effectLst/>
                <a:latin typeface="+mn-lt"/>
                <a:ea typeface="+mn-ea"/>
                <a:cs typeface="+mn-cs"/>
              </a:rPr>
              <a:t>spinach</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½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almond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milk</a:t>
            </a:r>
            <a:endParaRPr lang="it-IT" sz="1200" b="0" i="0" kern="1200" dirty="0">
              <a:solidFill>
                <a:schemeClr val="tx1"/>
              </a:solidFill>
              <a:effectLst/>
              <a:latin typeface="+mn-lt"/>
              <a:ea typeface="+mn-ea"/>
              <a:cs typeface="+mn-cs"/>
            </a:endParaRPr>
          </a:p>
          <a:p>
            <a:endParaRPr lang="it-IT" dirty="0"/>
          </a:p>
          <a:p>
            <a:endParaRPr lang="it-IT" dirty="0"/>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coconut</a:t>
            </a:r>
            <a:r>
              <a:rPr lang="it-IT" sz="1200" b="0" i="0" kern="1200" dirty="0">
                <a:solidFill>
                  <a:schemeClr val="tx1"/>
                </a:solidFill>
                <a:effectLst/>
                <a:latin typeface="+mn-lt"/>
                <a:ea typeface="+mn-ea"/>
                <a:cs typeface="+mn-cs"/>
              </a:rPr>
              <a:t> water</a:t>
            </a:r>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tbsp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fresh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lemon</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juice</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tsp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matcha</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powder</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fresh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kale</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stemmed</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fresh</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spinach</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¼ ripe avocado</a:t>
            </a:r>
          </a:p>
          <a:p>
            <a:r>
              <a:rPr lang="it-IT" sz="1200" b="0" i="0" kern="1200" dirty="0">
                <a:solidFill>
                  <a:schemeClr val="tx1"/>
                </a:solidFill>
                <a:effectLst/>
                <a:latin typeface="+mn-lt"/>
                <a:ea typeface="+mn-ea"/>
                <a:cs typeface="+mn-cs"/>
              </a:rPr>
              <a:t>2 </a:t>
            </a:r>
            <a:r>
              <a:rPr lang="it-IT" sz="1200" b="0" i="0" kern="1200" dirty="0" err="1">
                <a:solidFill>
                  <a:schemeClr val="tx1"/>
                </a:solidFill>
                <a:effectLst/>
                <a:latin typeface="+mn-lt"/>
                <a:ea typeface="+mn-ea"/>
                <a:cs typeface="+mn-cs"/>
              </a:rPr>
              <a:t>pitted</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dates</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1 </a:t>
            </a:r>
            <a:r>
              <a:rPr lang="it-IT" sz="1200" b="0" i="0" kern="1200" dirty="0" err="1">
                <a:solidFill>
                  <a:schemeClr val="tx1"/>
                </a:solidFill>
                <a:effectLst/>
                <a:latin typeface="+mn-lt"/>
                <a:ea typeface="+mn-ea"/>
                <a:cs typeface="+mn-cs"/>
              </a:rPr>
              <a:t>cup</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ice</a:t>
            </a:r>
            <a:endParaRPr lang="it-IT"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7C22DCB1-6016-45C8-99FF-B4D1DF369761}" type="slidenum">
              <a:rPr lang="it-IT" smtClean="0"/>
              <a:t>19</a:t>
            </a:fld>
            <a:endParaRPr lang="it-IT"/>
          </a:p>
        </p:txBody>
      </p:sp>
    </p:spTree>
    <p:extLst>
      <p:ext uri="{BB962C8B-B14F-4D97-AF65-F5344CB8AC3E}">
        <p14:creationId xmlns:p14="http://schemas.microsoft.com/office/powerpoint/2010/main" val="230097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4B2D8A4-6B85-4B7E-9414-6201DABBE451}" type="datetimeFigureOut">
              <a:rPr lang="it-IT" smtClean="0"/>
              <a:t>07/11/2022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224134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4B2D8A4-6B85-4B7E-9414-6201DABBE451}" type="datetimeFigureOut">
              <a:rPr lang="it-IT" smtClean="0"/>
              <a:t>07/11/2022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063668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4B2D8A4-6B85-4B7E-9414-6201DABBE451}" type="datetimeFigureOut">
              <a:rPr lang="it-IT" smtClean="0"/>
              <a:t>07/11/2022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598947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4B2D8A4-6B85-4B7E-9414-6201DABBE451}" type="datetimeFigureOut">
              <a:rPr lang="it-IT" smtClean="0"/>
              <a:t>07/11/2022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08043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A4B2D8A4-6B85-4B7E-9414-6201DABBE451}" type="datetimeFigureOut">
              <a:rPr lang="it-IT" smtClean="0"/>
              <a:t>07/11/2022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935086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4B2D8A4-6B85-4B7E-9414-6201DABBE451}" type="datetimeFigureOut">
              <a:rPr lang="it-IT" smtClean="0"/>
              <a:t>07/11/2022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67271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4B2D8A4-6B85-4B7E-9414-6201DABBE451}" type="datetimeFigureOut">
              <a:rPr lang="it-IT" smtClean="0"/>
              <a:t>07/11/2022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412987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4B2D8A4-6B85-4B7E-9414-6201DABBE451}" type="datetimeFigureOut">
              <a:rPr lang="it-IT" smtClean="0"/>
              <a:t>07/11/2022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286251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4B2D8A4-6B85-4B7E-9414-6201DABBE451}" type="datetimeFigureOut">
              <a:rPr lang="it-IT" smtClean="0"/>
              <a:t>07/11/2022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119970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4B2D8A4-6B85-4B7E-9414-6201DABBE451}" type="datetimeFigureOut">
              <a:rPr lang="it-IT" smtClean="0"/>
              <a:t>07/11/2022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363387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4B2D8A4-6B85-4B7E-9414-6201DABBE451}" type="datetimeFigureOut">
              <a:rPr lang="it-IT" smtClean="0"/>
              <a:t>07/11/2022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3FE1E49-20F2-46AC-AB22-8AE52D3BEAFE}" type="slidenum">
              <a:rPr lang="it-IT" smtClean="0"/>
              <a:t>‹N›</a:t>
            </a:fld>
            <a:endParaRPr lang="it-IT"/>
          </a:p>
        </p:txBody>
      </p:sp>
    </p:spTree>
    <p:extLst>
      <p:ext uri="{BB962C8B-B14F-4D97-AF65-F5344CB8AC3E}">
        <p14:creationId xmlns:p14="http://schemas.microsoft.com/office/powerpoint/2010/main" val="1886791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2D8A4-6B85-4B7E-9414-6201DABBE451}" type="datetimeFigureOut">
              <a:rPr lang="it-IT" smtClean="0"/>
              <a:t>07/11/2022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FE1E49-20F2-46AC-AB22-8AE52D3BEAFE}" type="slidenum">
              <a:rPr lang="it-IT" smtClean="0"/>
              <a:t>‹N›</a:t>
            </a:fld>
            <a:endParaRPr lang="it-IT"/>
          </a:p>
        </p:txBody>
      </p:sp>
    </p:spTree>
    <p:extLst>
      <p:ext uri="{BB962C8B-B14F-4D97-AF65-F5344CB8AC3E}">
        <p14:creationId xmlns:p14="http://schemas.microsoft.com/office/powerpoint/2010/main" val="4027815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www.issalute.it/index.php/la-salute-dalla-a-alla-z-menu/l/latte-e-prodotti-lattiero-caseari" TargetMode="External"/><Relationship Id="rId3" Type="http://schemas.openxmlformats.org/officeDocument/2006/relationships/image" Target="../media/image13.jpeg"/><Relationship Id="rId7" Type="http://schemas.openxmlformats.org/officeDocument/2006/relationships/hyperlink" Target="https://www.issalute.it/index.php/la-salute-dalla-a-alla-z-menu/a/alimenti-integrali"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issalute.it/index.php/la-salute-dalla-a-alla-z-menu/c/cereali" TargetMode="External"/><Relationship Id="rId5" Type="http://schemas.openxmlformats.org/officeDocument/2006/relationships/hyperlink" Target="https://www.issalute.it/index.php/la-salute-dalla-a-alla-z-menu/c/carboidrati" TargetMode="External"/><Relationship Id="rId10" Type="http://schemas.openxmlformats.org/officeDocument/2006/relationships/hyperlink" Target="https://www.issalute.it/index.php/la-salute-dalla-a-alla-z-menu/s/sale" TargetMode="External"/><Relationship Id="rId4" Type="http://schemas.openxmlformats.org/officeDocument/2006/relationships/hyperlink" Target="https://www.issalute.it/index.php/la-salute-dalla-a-alla-z-menu/d/dieta" TargetMode="External"/><Relationship Id="rId9" Type="http://schemas.openxmlformats.org/officeDocument/2006/relationships/hyperlink" Target="https://www.issalute.it/index.php/la-salute-dalla-a-alla-z-menu/g/grassi-alimentari"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naturopataonline.org/alimentazione/alimenti/15-antiossidanti-naturali-i-migliori-alimenti-ed-erb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my-personaltrainer.it/farmacologia/citocromo-P450-21.html"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595263" y="6436426"/>
            <a:ext cx="2596738" cy="421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a:xfrm>
            <a:off x="134912" y="205068"/>
            <a:ext cx="11803088" cy="1019175"/>
          </a:xfrm>
        </p:spPr>
        <p:txBody>
          <a:bodyPr>
            <a:noAutofit/>
          </a:bodyPr>
          <a:lstStyle/>
          <a:p>
            <a:r>
              <a:rPr lang="en-US" sz="4000" b="1" dirty="0">
                <a:solidFill>
                  <a:srgbClr val="C00000"/>
                </a:solidFill>
                <a:effectLst>
                  <a:outerShdw blurRad="38100" dist="38100" dir="2700000" algn="tl">
                    <a:srgbClr val="000000">
                      <a:alpha val="43137"/>
                    </a:srgbClr>
                  </a:outerShdw>
                </a:effectLst>
              </a:rPr>
              <a:t>IPERTENSIONE ARTERIOSA, </a:t>
            </a:r>
            <a:r>
              <a:rPr lang="en-US" sz="4000" b="1" i="1" dirty="0" err="1">
                <a:solidFill>
                  <a:srgbClr val="C00000"/>
                </a:solidFill>
                <a:effectLst>
                  <a:outerShdw blurRad="38100" dist="38100" dir="2700000" algn="tl">
                    <a:srgbClr val="000000">
                      <a:alpha val="43137"/>
                    </a:srgbClr>
                  </a:outerShdw>
                </a:effectLst>
              </a:rPr>
              <a:t>alimentazione</a:t>
            </a:r>
            <a:r>
              <a:rPr lang="en-US" sz="4000" b="1" i="1" dirty="0">
                <a:solidFill>
                  <a:srgbClr val="C00000"/>
                </a:solidFill>
                <a:effectLst>
                  <a:outerShdw blurRad="38100" dist="38100" dir="2700000" algn="tl">
                    <a:srgbClr val="000000">
                      <a:alpha val="43137"/>
                    </a:srgbClr>
                  </a:outerShdw>
                </a:effectLst>
              </a:rPr>
              <a:t> e stile di vita!</a:t>
            </a:r>
            <a:endParaRPr lang="it-IT" sz="4000" b="1" i="1" dirty="0">
              <a:solidFill>
                <a:srgbClr val="C00000"/>
              </a:solidFill>
              <a:effectLst>
                <a:outerShdw blurRad="38100" dist="38100" dir="2700000" algn="tl">
                  <a:srgbClr val="000000">
                    <a:alpha val="43137"/>
                  </a:srgbClr>
                </a:outerShdw>
              </a:effectLst>
            </a:endParaRPr>
          </a:p>
        </p:txBody>
      </p:sp>
      <p:sp>
        <p:nvSpPr>
          <p:cNvPr id="6" name="Rettangolo 5"/>
          <p:cNvSpPr/>
          <p:nvPr/>
        </p:nvSpPr>
        <p:spPr>
          <a:xfrm>
            <a:off x="4890661" y="6436426"/>
            <a:ext cx="2507666" cy="407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uppo 6"/>
          <p:cNvGrpSpPr/>
          <p:nvPr/>
        </p:nvGrpSpPr>
        <p:grpSpPr>
          <a:xfrm>
            <a:off x="0" y="1244339"/>
            <a:ext cx="12192000" cy="5310840"/>
            <a:chOff x="0" y="1244339"/>
            <a:chExt cx="12192000" cy="5108960"/>
          </a:xfrm>
        </p:grpSpPr>
        <p:pic>
          <p:nvPicPr>
            <p:cNvPr id="3" name="Picture 2" descr="C:\Users\Cosmo\Downloads\20210307_183310.jpg"/>
            <p:cNvPicPr>
              <a:picLocks noChangeAspect="1" noChangeArrowheads="1"/>
            </p:cNvPicPr>
            <p:nvPr/>
          </p:nvPicPr>
          <p:blipFill>
            <a:blip r:embed="rId3" cstate="print"/>
            <a:srcRect b="30000"/>
            <a:stretch>
              <a:fillRect/>
            </a:stretch>
          </p:blipFill>
          <p:spPr bwMode="auto">
            <a:xfrm>
              <a:off x="0" y="1244339"/>
              <a:ext cx="12192000" cy="5108960"/>
            </a:xfrm>
            <a:prstGeom prst="rect">
              <a:avLst/>
            </a:prstGeom>
            <a:noFill/>
          </p:spPr>
        </p:pic>
        <p:sp>
          <p:nvSpPr>
            <p:cNvPr id="4" name="CasellaDiTesto 3"/>
            <p:cNvSpPr txBox="1"/>
            <p:nvPr/>
          </p:nvSpPr>
          <p:spPr>
            <a:xfrm flipH="1">
              <a:off x="928029" y="2073115"/>
              <a:ext cx="6307555" cy="1509993"/>
            </a:xfrm>
            <a:prstGeom prst="rect">
              <a:avLst/>
            </a:prstGeom>
            <a:noFill/>
          </p:spPr>
          <p:txBody>
            <a:bodyPr wrap="square" rtlCol="0">
              <a:spAutoFit/>
            </a:bodyPr>
            <a:lstStyle/>
            <a:p>
              <a:pPr algn="ctr"/>
              <a:r>
                <a:rPr lang="it-IT" sz="3200" b="1" dirty="0">
                  <a:solidFill>
                    <a:srgbClr val="0070C0"/>
                  </a:solidFill>
                </a:rPr>
                <a:t>Dr. Cosmo Godino</a:t>
              </a:r>
            </a:p>
            <a:p>
              <a:pPr algn="ctr"/>
              <a:r>
                <a:rPr lang="it-IT" sz="2400" dirty="0">
                  <a:solidFill>
                    <a:srgbClr val="0070C0"/>
                  </a:solidFill>
                </a:rPr>
                <a:t>Cardiologo-interventista, </a:t>
              </a:r>
              <a:r>
                <a:rPr lang="it-IT" sz="2400" i="1" dirty="0">
                  <a:solidFill>
                    <a:srgbClr val="0070C0"/>
                  </a:solidFill>
                </a:rPr>
                <a:t>Ospedale San Raffaele di Milano</a:t>
              </a:r>
            </a:p>
            <a:p>
              <a:pPr algn="ctr"/>
              <a:r>
                <a:rPr lang="it-IT" sz="1600" b="1" dirty="0">
                  <a:solidFill>
                    <a:srgbClr val="0070C0"/>
                  </a:solidFill>
                </a:rPr>
                <a:t>Cardiologia Clinica, Heart Valve Center</a:t>
              </a:r>
            </a:p>
          </p:txBody>
        </p:sp>
      </p:grpSp>
    </p:spTree>
    <p:extLst>
      <p:ext uri="{BB962C8B-B14F-4D97-AF65-F5344CB8AC3E}">
        <p14:creationId xmlns:p14="http://schemas.microsoft.com/office/powerpoint/2010/main" val="238774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134912" y="205068"/>
            <a:ext cx="11803088" cy="1019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IPERTENSIONE ARTERIOSA e </a:t>
            </a:r>
            <a:r>
              <a:rPr lang="en-US" sz="4000" b="1" i="1" dirty="0" err="1" smtClean="0">
                <a:solidFill>
                  <a:srgbClr val="C00000"/>
                </a:solidFill>
                <a:effectLst>
                  <a:outerShdw blurRad="38100" dist="38100" dir="2700000" algn="tl">
                    <a:srgbClr val="000000">
                      <a:alpha val="43137"/>
                    </a:srgbClr>
                  </a:outerShdw>
                </a:effectLst>
              </a:rPr>
              <a:t>alimentazione</a:t>
            </a:r>
            <a:r>
              <a:rPr lang="en-US" sz="4000" b="1" i="1" dirty="0" smtClean="0">
                <a:solidFill>
                  <a:srgbClr val="C00000"/>
                </a:solidFill>
                <a:effectLst>
                  <a:outerShdw blurRad="38100" dist="38100" dir="2700000" algn="tl">
                    <a:srgbClr val="000000">
                      <a:alpha val="43137"/>
                    </a:srgbClr>
                  </a:outerShdw>
                </a:effectLst>
              </a:rPr>
              <a:t>!</a:t>
            </a:r>
            <a:endParaRPr lang="it-IT" sz="4000" b="1" i="1" dirty="0">
              <a:solidFill>
                <a:srgbClr val="C00000"/>
              </a:solidFill>
              <a:effectLst>
                <a:outerShdw blurRad="38100" dist="38100" dir="2700000" algn="tl">
                  <a:srgbClr val="000000">
                    <a:alpha val="43137"/>
                  </a:srgbClr>
                </a:outerShdw>
              </a:effectLst>
            </a:endParaRPr>
          </a:p>
        </p:txBody>
      </p:sp>
      <p:sp>
        <p:nvSpPr>
          <p:cNvPr id="2" name="CasellaDiTesto 1"/>
          <p:cNvSpPr txBox="1"/>
          <p:nvPr/>
        </p:nvSpPr>
        <p:spPr>
          <a:xfrm>
            <a:off x="656823" y="1764407"/>
            <a:ext cx="11477822" cy="1323439"/>
          </a:xfrm>
          <a:prstGeom prst="rect">
            <a:avLst/>
          </a:prstGeom>
          <a:noFill/>
        </p:spPr>
        <p:txBody>
          <a:bodyPr wrap="none" rtlCol="0">
            <a:spAutoFit/>
          </a:bodyPr>
          <a:lstStyle/>
          <a:p>
            <a:r>
              <a:rPr lang="it-IT" sz="3200" b="1" i="1" dirty="0" smtClean="0">
                <a:solidFill>
                  <a:srgbClr val="C00000"/>
                </a:solidFill>
              </a:rPr>
              <a:t>«Lascia </a:t>
            </a:r>
            <a:r>
              <a:rPr lang="it-IT" sz="3200" b="1" i="1" dirty="0">
                <a:solidFill>
                  <a:srgbClr val="C00000"/>
                </a:solidFill>
              </a:rPr>
              <a:t>che il cibo sia la tua medicina e la medicina sia il tuo </a:t>
            </a:r>
            <a:r>
              <a:rPr lang="it-IT" sz="3200" b="1" i="1" dirty="0" smtClean="0">
                <a:solidFill>
                  <a:srgbClr val="C00000"/>
                </a:solidFill>
              </a:rPr>
              <a:t>cibo»</a:t>
            </a:r>
          </a:p>
          <a:p>
            <a:r>
              <a:rPr lang="it-IT" sz="2800" dirty="0">
                <a:solidFill>
                  <a:srgbClr val="C00000"/>
                </a:solidFill>
              </a:rPr>
              <a:t/>
            </a:r>
            <a:br>
              <a:rPr lang="it-IT" sz="2800" dirty="0">
                <a:solidFill>
                  <a:srgbClr val="C00000"/>
                </a:solidFill>
              </a:rPr>
            </a:br>
            <a:r>
              <a:rPr lang="it-IT" sz="2000" i="1" dirty="0">
                <a:solidFill>
                  <a:srgbClr val="C00000"/>
                </a:solidFill>
              </a:rPr>
              <a:t>Ippocrate</a:t>
            </a:r>
            <a:endParaRPr lang="it-IT" sz="2800" i="1" dirty="0">
              <a:solidFill>
                <a:srgbClr val="C00000"/>
              </a:solidFill>
            </a:endParaRPr>
          </a:p>
        </p:txBody>
      </p:sp>
      <p:sp>
        <p:nvSpPr>
          <p:cNvPr id="4" name="AutoShape 2" descr="la visione di Ippocr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3"/>
          <a:stretch>
            <a:fillRect/>
          </a:stretch>
        </p:blipFill>
        <p:spPr>
          <a:xfrm>
            <a:off x="5615189" y="2386412"/>
            <a:ext cx="6168979" cy="4383222"/>
          </a:xfrm>
          <a:prstGeom prst="rect">
            <a:avLst/>
          </a:prstGeom>
        </p:spPr>
      </p:pic>
    </p:spTree>
    <p:extLst>
      <p:ext uri="{BB962C8B-B14F-4D97-AF65-F5344CB8AC3E}">
        <p14:creationId xmlns:p14="http://schemas.microsoft.com/office/powerpoint/2010/main" val="3173910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od to Reduce Blood Pressure - JKYog Naturopathy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467" y="841466"/>
            <a:ext cx="7420883" cy="60165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242047" y="2061073"/>
            <a:ext cx="3761690" cy="2144185"/>
          </a:xfrm>
          <a:prstGeom prst="rect">
            <a:avLst/>
          </a:prstGeom>
          <a:solidFill>
            <a:srgbClr val="F8F9FA"/>
          </a:solidFill>
          <a:ln w="38100">
            <a:solidFill>
              <a:srgbClr val="00B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it-IT" altLang="it-IT" sz="2100" b="1" i="0" u="none" strike="noStrike" cap="none" normalizeH="0" baseline="0" dirty="0" smtClean="0">
                <a:ln>
                  <a:noFill/>
                </a:ln>
                <a:solidFill>
                  <a:srgbClr val="202124"/>
                </a:solidFill>
                <a:effectLst>
                  <a:outerShdw blurRad="38100" dist="38100" dir="2700000" algn="tl">
                    <a:srgbClr val="000000">
                      <a:alpha val="43137"/>
                    </a:srgbClr>
                  </a:outerShdw>
                </a:effectLst>
                <a:latin typeface="+mj-lt"/>
              </a:rPr>
              <a:t>La giusta dieta è di per sé una cura. </a:t>
            </a:r>
          </a:p>
          <a:p>
            <a:pPr marL="0" marR="0" lvl="0" indent="0"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Una dieta </a:t>
            </a:r>
            <a:r>
              <a:rPr kumimoji="0" lang="it-IT" altLang="it-IT" sz="2400" b="1" i="1"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povera di sodio </a:t>
            </a:r>
            <a:r>
              <a:rPr kumimoji="0" lang="it-IT" altLang="it-IT"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e </a:t>
            </a:r>
            <a:r>
              <a:rPr kumimoji="0" lang="it-IT" altLang="it-IT" sz="2400" b="1" i="1"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ricca di </a:t>
            </a:r>
            <a:r>
              <a:rPr kumimoji="0" lang="it-IT" altLang="it-IT" sz="2400" b="1" i="1" u="sng" strike="noStrike" cap="none" normalizeH="0" baseline="0" dirty="0" smtClean="0">
                <a:ln>
                  <a:noFill/>
                </a:ln>
                <a:solidFill>
                  <a:srgbClr val="00B050"/>
                </a:solidFill>
                <a:effectLst>
                  <a:outerShdw blurRad="38100" dist="38100" dir="2700000" algn="tl">
                    <a:srgbClr val="000000">
                      <a:alpha val="43137"/>
                    </a:srgbClr>
                  </a:outerShdw>
                </a:effectLst>
                <a:latin typeface="+mj-lt"/>
              </a:rPr>
              <a:t>potassio</a:t>
            </a:r>
            <a:r>
              <a:rPr kumimoji="0" lang="it-IT" altLang="it-IT" sz="2400" b="1" i="1"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 calcio e </a:t>
            </a:r>
            <a:r>
              <a:rPr kumimoji="0" lang="it-IT" altLang="it-IT" sz="2400" b="1" i="1" u="sng" strike="noStrike" cap="none" normalizeH="0" baseline="0" dirty="0" smtClean="0">
                <a:ln>
                  <a:noFill/>
                </a:ln>
                <a:solidFill>
                  <a:srgbClr val="00B050"/>
                </a:solidFill>
                <a:effectLst>
                  <a:outerShdw blurRad="38100" dist="38100" dir="2700000" algn="tl">
                    <a:srgbClr val="000000">
                      <a:alpha val="43137"/>
                    </a:srgbClr>
                  </a:outerShdw>
                </a:effectLst>
                <a:latin typeface="+mj-lt"/>
              </a:rPr>
              <a:t>magnesio</a:t>
            </a:r>
            <a:r>
              <a:rPr kumimoji="0" lang="it-IT" altLang="it-IT" sz="2400" b="1" i="1"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 </a:t>
            </a:r>
            <a:r>
              <a:rPr kumimoji="0" lang="it-IT" altLang="it-IT" sz="2400" b="1" i="0"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aiuta ad abbassare e normalizzare la pressione sanguigna.</a:t>
            </a:r>
            <a:r>
              <a:rPr kumimoji="0" lang="it-IT" altLang="it-IT" sz="900" b="1" i="0" u="none" strike="noStrike" cap="none" normalizeH="0" baseline="0" dirty="0" smtClean="0">
                <a:ln>
                  <a:noFill/>
                </a:ln>
                <a:solidFill>
                  <a:srgbClr val="00B050"/>
                </a:solidFill>
                <a:effectLst>
                  <a:outerShdw blurRad="38100" dist="38100" dir="2700000" algn="tl">
                    <a:srgbClr val="000000">
                      <a:alpha val="43137"/>
                    </a:srgbClr>
                  </a:outerShdw>
                </a:effectLst>
                <a:latin typeface="+mj-lt"/>
              </a:rPr>
              <a:t> </a:t>
            </a:r>
            <a:endParaRPr kumimoji="0" lang="it-IT" altLang="it-IT" sz="2000" b="1" i="0" u="none" strike="noStrike" cap="none" normalizeH="0" baseline="0" dirty="0" smtClean="0">
              <a:ln>
                <a:noFill/>
              </a:ln>
              <a:solidFill>
                <a:srgbClr val="00B050"/>
              </a:solidFill>
              <a:effectLst>
                <a:outerShdw blurRad="38100" dist="38100" dir="2700000" algn="tl">
                  <a:srgbClr val="000000">
                    <a:alpha val="43137"/>
                  </a:srgbClr>
                </a:outerShdw>
              </a:effectLst>
              <a:latin typeface="+mj-lt"/>
            </a:endParaRPr>
          </a:p>
        </p:txBody>
      </p:sp>
      <p:sp>
        <p:nvSpPr>
          <p:cNvPr id="5" name="Titolo 1"/>
          <p:cNvSpPr txBox="1">
            <a:spLocks/>
          </p:cNvSpPr>
          <p:nvPr/>
        </p:nvSpPr>
        <p:spPr>
          <a:xfrm>
            <a:off x="123825" y="205068"/>
            <a:ext cx="11814175" cy="1019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IPERTENSIONE ARTERIOSA e </a:t>
            </a:r>
            <a:r>
              <a:rPr lang="en-US" sz="4000" b="1" i="1" dirty="0" err="1" smtClean="0">
                <a:solidFill>
                  <a:srgbClr val="C00000"/>
                </a:solidFill>
                <a:effectLst>
                  <a:outerShdw blurRad="38100" dist="38100" dir="2700000" algn="tl">
                    <a:srgbClr val="000000">
                      <a:alpha val="43137"/>
                    </a:srgbClr>
                  </a:outerShdw>
                </a:effectLst>
              </a:rPr>
              <a:t>alimentazione</a:t>
            </a:r>
            <a:r>
              <a:rPr lang="en-US" sz="4000" b="1" i="1" dirty="0" smtClean="0">
                <a:solidFill>
                  <a:srgbClr val="C00000"/>
                </a:solidFill>
                <a:effectLst>
                  <a:outerShdw blurRad="38100" dist="38100" dir="2700000" algn="tl">
                    <a:srgbClr val="000000">
                      <a:alpha val="43137"/>
                    </a:srgbClr>
                  </a:outerShdw>
                </a:effectLst>
              </a:rPr>
              <a:t>!</a:t>
            </a:r>
            <a:endParaRPr lang="it-IT" sz="40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4398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 xmlns:a16="http://schemas.microsoft.com/office/drawing/2014/main" id="{FB1D3E54-7DFE-4669-9868-0BDDD95C29E2}"/>
              </a:ext>
            </a:extLst>
          </p:cNvPr>
          <p:cNvSpPr txBox="1"/>
          <p:nvPr/>
        </p:nvSpPr>
        <p:spPr>
          <a:xfrm>
            <a:off x="370703" y="308916"/>
            <a:ext cx="10147073" cy="677108"/>
          </a:xfrm>
          <a:prstGeom prst="rect">
            <a:avLst/>
          </a:prstGeom>
          <a:noFill/>
        </p:spPr>
        <p:txBody>
          <a:bodyPr wrap="none" rtlCol="0">
            <a:spAutoFit/>
          </a:bodyPr>
          <a:lstStyle/>
          <a:p>
            <a:r>
              <a:rPr lang="it-IT" sz="2000" b="1" i="1" kern="1200" dirty="0" err="1">
                <a:solidFill>
                  <a:srgbClr val="C00000"/>
                </a:solidFill>
                <a:effectLst/>
                <a:latin typeface="+mn-lt"/>
                <a:ea typeface="+mn-ea"/>
                <a:cs typeface="+mn-cs"/>
              </a:rPr>
              <a:t>Dietary</a:t>
            </a:r>
            <a:r>
              <a:rPr lang="it-IT" sz="2000" b="1" i="1" kern="1200" dirty="0">
                <a:solidFill>
                  <a:srgbClr val="C00000"/>
                </a:solidFill>
                <a:effectLst/>
                <a:latin typeface="+mn-lt"/>
                <a:ea typeface="+mn-ea"/>
                <a:cs typeface="+mn-cs"/>
              </a:rPr>
              <a:t> </a:t>
            </a:r>
            <a:r>
              <a:rPr lang="it-IT" sz="2000" b="1" i="1" kern="1200" dirty="0" err="1">
                <a:solidFill>
                  <a:srgbClr val="C00000"/>
                </a:solidFill>
                <a:effectLst/>
                <a:latin typeface="+mn-lt"/>
                <a:ea typeface="+mn-ea"/>
                <a:cs typeface="+mn-cs"/>
              </a:rPr>
              <a:t>Approaches</a:t>
            </a:r>
            <a:r>
              <a:rPr lang="it-IT" sz="2000" b="1" i="1" kern="1200" dirty="0">
                <a:solidFill>
                  <a:srgbClr val="C00000"/>
                </a:solidFill>
                <a:effectLst/>
                <a:latin typeface="+mn-lt"/>
                <a:ea typeface="+mn-ea"/>
                <a:cs typeface="+mn-cs"/>
              </a:rPr>
              <a:t> to Stop </a:t>
            </a:r>
            <a:r>
              <a:rPr lang="it-IT" sz="2000" b="1" i="1" kern="1200" dirty="0" smtClean="0">
                <a:solidFill>
                  <a:srgbClr val="C00000"/>
                </a:solidFill>
                <a:effectLst/>
                <a:latin typeface="+mn-lt"/>
                <a:ea typeface="+mn-ea"/>
                <a:cs typeface="+mn-cs"/>
              </a:rPr>
              <a:t>Hypertension (DASH)</a:t>
            </a:r>
            <a:r>
              <a:rPr lang="it-IT" sz="2000" b="1" i="0" kern="1200" dirty="0" smtClean="0">
                <a:solidFill>
                  <a:srgbClr val="C00000"/>
                </a:solidFill>
                <a:effectLst/>
                <a:latin typeface="+mn-lt"/>
                <a:ea typeface="+mn-ea"/>
                <a:cs typeface="+mn-cs"/>
              </a:rPr>
              <a:t>, </a:t>
            </a:r>
            <a:r>
              <a:rPr lang="it-IT" sz="2000" b="1" i="0" kern="1200" dirty="0">
                <a:solidFill>
                  <a:srgbClr val="C00000"/>
                </a:solidFill>
                <a:effectLst/>
                <a:latin typeface="+mn-lt"/>
                <a:ea typeface="+mn-ea"/>
                <a:cs typeface="+mn-cs"/>
              </a:rPr>
              <a:t>ossia </a:t>
            </a:r>
            <a:r>
              <a:rPr lang="it-IT" sz="2000" b="1" i="1" kern="1200" dirty="0">
                <a:solidFill>
                  <a:srgbClr val="C00000"/>
                </a:solidFill>
                <a:effectLst/>
                <a:latin typeface="+mn-lt"/>
                <a:ea typeface="+mn-ea"/>
                <a:cs typeface="+mn-cs"/>
              </a:rPr>
              <a:t>Approcci dietetici contro l’ipertensione</a:t>
            </a:r>
            <a:r>
              <a:rPr lang="it-IT" sz="2000" b="1" i="0" kern="1200" dirty="0">
                <a:solidFill>
                  <a:srgbClr val="C00000"/>
                </a:solidFill>
                <a:effectLst/>
                <a:latin typeface="+mn-lt"/>
                <a:ea typeface="+mn-ea"/>
                <a:cs typeface="+mn-cs"/>
              </a:rPr>
              <a:t>.</a:t>
            </a:r>
          </a:p>
          <a:p>
            <a:endParaRPr lang="it-IT" dirty="0"/>
          </a:p>
        </p:txBody>
      </p:sp>
      <p:pic>
        <p:nvPicPr>
          <p:cNvPr id="4" name="Picture 2" descr="4,057 Hypertension Food Images, Stock Photos &amp; Vectors | Shutterstock">
            <a:extLst>
              <a:ext uri="{FF2B5EF4-FFF2-40B4-BE49-F238E27FC236}">
                <a16:creationId xmlns="" xmlns:a16="http://schemas.microsoft.com/office/drawing/2014/main" id="{21EFD6D2-F7E1-4023-957B-FD1E41FBB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332" y="989045"/>
            <a:ext cx="7585394" cy="552216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CBD49D19-E370-46C3-ABF4-BAE7292E56D8}"/>
              </a:ext>
            </a:extLst>
          </p:cNvPr>
          <p:cNvSpPr txBox="1"/>
          <p:nvPr/>
        </p:nvSpPr>
        <p:spPr>
          <a:xfrm>
            <a:off x="370703" y="1409497"/>
            <a:ext cx="4362662" cy="3816429"/>
          </a:xfrm>
          <a:prstGeom prst="rect">
            <a:avLst/>
          </a:prstGeom>
          <a:solidFill>
            <a:schemeClr val="bg1"/>
          </a:solidFill>
        </p:spPr>
        <p:txBody>
          <a:bodyPr wrap="square" rtlCol="0">
            <a:spAutoFit/>
          </a:bodyPr>
          <a:lstStyle/>
          <a:p>
            <a:r>
              <a:rPr lang="it-IT" sz="2800" b="1" i="0" kern="1200" dirty="0" smtClean="0">
                <a:solidFill>
                  <a:srgbClr val="00B050"/>
                </a:solidFill>
                <a:effectLst/>
                <a:latin typeface="+mn-lt"/>
                <a:ea typeface="+mn-ea"/>
                <a:cs typeface="+mn-cs"/>
              </a:rPr>
              <a:t>La </a:t>
            </a:r>
            <a:r>
              <a:rPr lang="it-IT" sz="2800" b="1" dirty="0" smtClean="0">
                <a:solidFill>
                  <a:srgbClr val="00B050"/>
                </a:solidFill>
              </a:rPr>
              <a:t>dieta DASH </a:t>
            </a:r>
            <a:r>
              <a:rPr lang="it-IT" sz="2800" b="1" i="0" kern="1200" dirty="0" smtClean="0">
                <a:solidFill>
                  <a:schemeClr val="tx1"/>
                </a:solidFill>
                <a:effectLst/>
                <a:latin typeface="+mn-lt"/>
                <a:ea typeface="+mn-ea"/>
                <a:cs typeface="+mn-cs"/>
              </a:rPr>
              <a:t>non </a:t>
            </a:r>
            <a:r>
              <a:rPr lang="it-IT" sz="2800" b="1" i="0" kern="1200" dirty="0">
                <a:solidFill>
                  <a:schemeClr val="tx1"/>
                </a:solidFill>
                <a:effectLst/>
                <a:latin typeface="+mn-lt"/>
                <a:ea typeface="+mn-ea"/>
                <a:cs typeface="+mn-cs"/>
              </a:rPr>
              <a:t>è una </a:t>
            </a:r>
            <a:r>
              <a:rPr lang="it-IT" sz="2800" b="1" i="0" u="none" strike="noStrike" kern="1200" dirty="0">
                <a:solidFill>
                  <a:schemeClr val="tx1"/>
                </a:solidFill>
                <a:effectLst/>
                <a:latin typeface="+mn-lt"/>
                <a:ea typeface="+mn-ea"/>
                <a:cs typeface="+mn-cs"/>
                <a:hlinkClick r:id="rId4" tooltip="dieta"/>
              </a:rPr>
              <a:t>dieta</a:t>
            </a:r>
            <a:r>
              <a:rPr lang="it-IT" sz="2800" b="1" i="0" kern="1200" dirty="0">
                <a:solidFill>
                  <a:schemeClr val="tx1"/>
                </a:solidFill>
                <a:effectLst/>
                <a:latin typeface="+mn-lt"/>
                <a:ea typeface="+mn-ea"/>
                <a:cs typeface="+mn-cs"/>
              </a:rPr>
              <a:t> concepita per dimagrire</a:t>
            </a:r>
            <a:r>
              <a:rPr lang="it-IT" sz="2800" b="0" i="0" kern="1200" dirty="0">
                <a:solidFill>
                  <a:schemeClr val="tx1"/>
                </a:solidFill>
                <a:effectLst/>
                <a:latin typeface="+mn-lt"/>
                <a:ea typeface="+mn-ea"/>
                <a:cs typeface="+mn-cs"/>
              </a:rPr>
              <a:t>, perché il numero di calorie introdotte non è più basso di quelle che sono necessarie ogni giorno (in altre parole è una dieta </a:t>
            </a:r>
            <a:r>
              <a:rPr lang="it-IT" sz="2800" b="1" i="1" kern="1200" dirty="0">
                <a:solidFill>
                  <a:schemeClr val="tx1"/>
                </a:solidFill>
                <a:effectLst/>
                <a:latin typeface="+mn-lt"/>
                <a:ea typeface="+mn-ea"/>
                <a:cs typeface="+mn-cs"/>
              </a:rPr>
              <a:t>isocalorica</a:t>
            </a:r>
            <a:r>
              <a:rPr lang="it-IT" sz="2800" b="0" i="0" kern="1200" dirty="0">
                <a:solidFill>
                  <a:schemeClr val="tx1"/>
                </a:solidFill>
                <a:effectLst/>
                <a:latin typeface="+mn-lt"/>
                <a:ea typeface="+mn-ea"/>
                <a:cs typeface="+mn-cs"/>
              </a:rPr>
              <a:t>).</a:t>
            </a:r>
          </a:p>
          <a:p>
            <a:endParaRPr lang="it-IT" dirty="0"/>
          </a:p>
        </p:txBody>
      </p:sp>
      <p:sp>
        <p:nvSpPr>
          <p:cNvPr id="5" name="CasellaDiTesto 4"/>
          <p:cNvSpPr txBox="1"/>
          <p:nvPr/>
        </p:nvSpPr>
        <p:spPr>
          <a:xfrm>
            <a:off x="193184" y="5885644"/>
            <a:ext cx="11797048" cy="738664"/>
          </a:xfrm>
          <a:prstGeom prst="rect">
            <a:avLst/>
          </a:prstGeom>
          <a:solidFill>
            <a:schemeClr val="bg1"/>
          </a:solidFill>
        </p:spPr>
        <p:txBody>
          <a:bodyPr wrap="square" rtlCol="0">
            <a:spAutoFit/>
          </a:bodyPr>
          <a:lstStyle/>
          <a:p>
            <a:r>
              <a:rPr lang="it-IT" sz="1400" dirty="0" smtClean="0"/>
              <a:t>Nello </a:t>
            </a:r>
            <a:r>
              <a:rPr lang="it-IT" sz="1400" dirty="0"/>
              <a:t>specifico, </a:t>
            </a:r>
            <a:r>
              <a:rPr lang="it-IT" sz="1400" b="1" dirty="0">
                <a:solidFill>
                  <a:srgbClr val="00B050"/>
                </a:solidFill>
              </a:rPr>
              <a:t>privilegia</a:t>
            </a:r>
            <a:r>
              <a:rPr lang="it-IT" sz="1400" b="1" dirty="0"/>
              <a:t> frutta, verdura, </a:t>
            </a:r>
            <a:r>
              <a:rPr lang="it-IT" sz="1400" b="1" dirty="0">
                <a:hlinkClick r:id="rId5" tooltip="carboidrati"/>
              </a:rPr>
              <a:t>carboidrati</a:t>
            </a:r>
            <a:r>
              <a:rPr lang="it-IT" sz="1400" b="1" dirty="0"/>
              <a:t> </a:t>
            </a:r>
            <a:r>
              <a:rPr lang="it-IT" sz="1400" b="1" dirty="0" smtClean="0"/>
              <a:t>da</a:t>
            </a:r>
            <a:r>
              <a:rPr lang="it-IT" sz="1400" b="1" dirty="0"/>
              <a:t> </a:t>
            </a:r>
            <a:r>
              <a:rPr lang="it-IT" sz="1400" b="1" dirty="0">
                <a:hlinkClick r:id="rId6" tooltip="cereali"/>
              </a:rPr>
              <a:t>cereali</a:t>
            </a:r>
            <a:r>
              <a:rPr lang="it-IT" sz="1400" b="1" dirty="0"/>
              <a:t> </a:t>
            </a:r>
            <a:r>
              <a:rPr lang="it-IT" sz="1400" b="1" dirty="0">
                <a:hlinkClick r:id="rId7" tooltip="alimenti integrali"/>
              </a:rPr>
              <a:t>integrali</a:t>
            </a:r>
            <a:r>
              <a:rPr lang="it-IT" sz="1400" b="1" dirty="0"/>
              <a:t>, </a:t>
            </a:r>
            <a:r>
              <a:rPr lang="it-IT" sz="1400" b="1" dirty="0">
                <a:hlinkClick r:id="rId8" tooltip="latte e prodotti lattiero-caseari"/>
              </a:rPr>
              <a:t>derivati del latte</a:t>
            </a:r>
            <a:r>
              <a:rPr lang="it-IT" sz="1400" b="1" dirty="0"/>
              <a:t> a basso contenuto di </a:t>
            </a:r>
            <a:r>
              <a:rPr lang="it-IT" sz="1400" b="1" dirty="0">
                <a:hlinkClick r:id="rId9" tooltip="grassi alimentari"/>
              </a:rPr>
              <a:t>grassi</a:t>
            </a:r>
            <a:r>
              <a:rPr lang="it-IT" sz="1400" b="1" dirty="0"/>
              <a:t>, pesce, carne bianca, oli vegetali e prevede una sostanziale diminuzione, </a:t>
            </a:r>
            <a:r>
              <a:rPr lang="it-IT" sz="1400" b="1" dirty="0" smtClean="0"/>
              <a:t>o </a:t>
            </a:r>
            <a:r>
              <a:rPr lang="it-IT" sz="1400" b="1" dirty="0">
                <a:solidFill>
                  <a:srgbClr val="FF0000"/>
                </a:solidFill>
              </a:rPr>
              <a:t>eliminazione</a:t>
            </a:r>
            <a:r>
              <a:rPr lang="it-IT" sz="1400" b="1" dirty="0"/>
              <a:t>, di carne rossa, grassi animali, zucchero e alcol. </a:t>
            </a:r>
            <a:endParaRPr lang="it-IT" sz="1400" b="1" dirty="0" smtClean="0"/>
          </a:p>
          <a:p>
            <a:r>
              <a:rPr lang="it-IT" sz="1400" dirty="0" smtClean="0"/>
              <a:t>Alla </a:t>
            </a:r>
            <a:r>
              <a:rPr lang="it-IT" sz="1400" dirty="0"/>
              <a:t>dieta DASH, inoltre, è solitamente affiancato un ridotto uso di </a:t>
            </a:r>
            <a:r>
              <a:rPr lang="it-IT" sz="1400" dirty="0">
                <a:hlinkClick r:id="rId10" tooltip="sale"/>
              </a:rPr>
              <a:t>sale</a:t>
            </a:r>
            <a:r>
              <a:rPr lang="it-IT" sz="1400" dirty="0"/>
              <a:t> da cucina</a:t>
            </a:r>
            <a:r>
              <a:rPr lang="it-IT" sz="1400" dirty="0" smtClean="0"/>
              <a:t>.</a:t>
            </a:r>
            <a:endParaRPr lang="it-IT" dirty="0"/>
          </a:p>
        </p:txBody>
      </p:sp>
    </p:spTree>
    <p:extLst>
      <p:ext uri="{BB962C8B-B14F-4D97-AF65-F5344CB8AC3E}">
        <p14:creationId xmlns:p14="http://schemas.microsoft.com/office/powerpoint/2010/main" val="40384876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alth Healthcare Vector &amp; Photo (Free Trial) | Big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990" y="7787811"/>
            <a:ext cx="10349976" cy="11177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ealth Healthcare Vector &amp; Photo (Free Trial) | Bigstoc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794"/>
          <a:stretch/>
        </p:blipFill>
        <p:spPr bwMode="auto">
          <a:xfrm>
            <a:off x="3151414" y="516119"/>
            <a:ext cx="5641975" cy="555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624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7010400" cy="6038982"/>
          </a:xfrm>
          <a:prstGeom prst="rect">
            <a:avLst/>
          </a:prstGeom>
        </p:spPr>
      </p:pic>
      <p:grpSp>
        <p:nvGrpSpPr>
          <p:cNvPr id="4" name="Gruppo 3"/>
          <p:cNvGrpSpPr/>
          <p:nvPr/>
        </p:nvGrpSpPr>
        <p:grpSpPr>
          <a:xfrm>
            <a:off x="3822700" y="482600"/>
            <a:ext cx="8216900" cy="5520730"/>
            <a:chOff x="3822700" y="482600"/>
            <a:chExt cx="8216900" cy="5520730"/>
          </a:xfrm>
        </p:grpSpPr>
        <p:pic>
          <p:nvPicPr>
            <p:cNvPr id="15362" name="Picture 2" descr="Salt added to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261" y="482600"/>
              <a:ext cx="4641339" cy="348100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822700" y="5080000"/>
              <a:ext cx="6294415" cy="923330"/>
            </a:xfrm>
            <a:prstGeom prst="rect">
              <a:avLst/>
            </a:prstGeom>
            <a:solidFill>
              <a:schemeClr val="bg1"/>
            </a:solidFill>
          </p:spPr>
          <p:txBody>
            <a:bodyPr wrap="none" rtlCol="0">
              <a:spAutoFit/>
            </a:bodyPr>
            <a:lstStyle/>
            <a:p>
              <a:r>
                <a:rPr lang="it-IT" sz="5400" b="1" dirty="0" smtClean="0">
                  <a:solidFill>
                    <a:srgbClr val="C00000"/>
                  </a:solidFill>
                </a:rPr>
                <a:t>SALE e ipertensione</a:t>
              </a:r>
              <a:r>
                <a:rPr lang="it-IT" sz="5400" b="1" dirty="0" smtClean="0">
                  <a:solidFill>
                    <a:srgbClr val="C00000"/>
                  </a:solidFill>
                </a:rPr>
                <a:t>!!</a:t>
              </a:r>
              <a:endParaRPr lang="it-IT" sz="5400" b="1" dirty="0">
                <a:solidFill>
                  <a:srgbClr val="C00000"/>
                </a:solidFill>
              </a:endParaRPr>
            </a:p>
          </p:txBody>
        </p:sp>
      </p:grpSp>
    </p:spTree>
    <p:extLst>
      <p:ext uri="{BB962C8B-B14F-4D97-AF65-F5344CB8AC3E}">
        <p14:creationId xmlns:p14="http://schemas.microsoft.com/office/powerpoint/2010/main" val="2284799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void these 'salty six' foods or risk hypertension: How to strengthen heart  and beat high blood pressure | Health Tips and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538" y="270242"/>
            <a:ext cx="5240857" cy="658775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17500" y="5080000"/>
            <a:ext cx="4261038" cy="646331"/>
          </a:xfrm>
          <a:prstGeom prst="rect">
            <a:avLst/>
          </a:prstGeom>
          <a:solidFill>
            <a:schemeClr val="bg1"/>
          </a:solidFill>
        </p:spPr>
        <p:txBody>
          <a:bodyPr wrap="none" rtlCol="0">
            <a:spAutoFit/>
          </a:bodyPr>
          <a:lstStyle/>
          <a:p>
            <a:r>
              <a:rPr lang="it-IT" sz="3600" b="1" dirty="0" smtClean="0">
                <a:solidFill>
                  <a:srgbClr val="C00000"/>
                </a:solidFill>
              </a:rPr>
              <a:t>SALE e ipertensione!!</a:t>
            </a:r>
            <a:endParaRPr lang="it-IT" sz="3600" b="1" dirty="0">
              <a:solidFill>
                <a:srgbClr val="C00000"/>
              </a:solidFill>
            </a:endParaRPr>
          </a:p>
        </p:txBody>
      </p:sp>
    </p:spTree>
    <p:extLst>
      <p:ext uri="{BB962C8B-B14F-4D97-AF65-F5344CB8AC3E}">
        <p14:creationId xmlns:p14="http://schemas.microsoft.com/office/powerpoint/2010/main" val="2711997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Best Foods to Lower Blood Pressure If You're Over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533" y="1200639"/>
            <a:ext cx="8365467" cy="470557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 xmlns:a16="http://schemas.microsoft.com/office/drawing/2014/main" id="{58940025-6D31-4AB7-B5EA-61AF8E8D81B2}"/>
              </a:ext>
            </a:extLst>
          </p:cNvPr>
          <p:cNvSpPr txBox="1"/>
          <p:nvPr/>
        </p:nvSpPr>
        <p:spPr>
          <a:xfrm>
            <a:off x="326570" y="827903"/>
            <a:ext cx="3396344" cy="3600986"/>
          </a:xfrm>
          <a:prstGeom prst="rect">
            <a:avLst/>
          </a:prstGeom>
          <a:noFill/>
        </p:spPr>
        <p:txBody>
          <a:bodyPr wrap="square" rtlCol="0">
            <a:spAutoFit/>
          </a:bodyPr>
          <a:lstStyle/>
          <a:p>
            <a:r>
              <a:rPr lang="it-IT" sz="2000" dirty="0"/>
              <a:t>Le </a:t>
            </a:r>
            <a:r>
              <a:rPr lang="it-IT" sz="2800" b="1" dirty="0">
                <a:solidFill>
                  <a:srgbClr val="C00000"/>
                </a:solidFill>
              </a:rPr>
              <a:t>noci</a:t>
            </a:r>
            <a:r>
              <a:rPr lang="it-IT" sz="2000" dirty="0"/>
              <a:t> sono ricche di </a:t>
            </a:r>
            <a:r>
              <a:rPr lang="it-IT" sz="2000" dirty="0" smtClean="0"/>
              <a:t>proteine.</a:t>
            </a:r>
          </a:p>
          <a:p>
            <a:endParaRPr lang="it-IT" sz="2000" dirty="0"/>
          </a:p>
          <a:p>
            <a:r>
              <a:rPr lang="it-IT" sz="2000" dirty="0" smtClean="0"/>
              <a:t>Ricchi </a:t>
            </a:r>
            <a:r>
              <a:rPr lang="it-IT" sz="2000" b="1" dirty="0" smtClean="0"/>
              <a:t>di </a:t>
            </a:r>
            <a:r>
              <a:rPr lang="it-IT" sz="2000" b="1" dirty="0"/>
              <a:t>grassi insaturi, acidi grassi omega-3, fibre</a:t>
            </a:r>
            <a:r>
              <a:rPr lang="it-IT" sz="2000" dirty="0"/>
              <a:t> e altro ancora.</a:t>
            </a:r>
          </a:p>
          <a:p>
            <a:endParaRPr lang="it-IT" sz="2000" dirty="0"/>
          </a:p>
          <a:p>
            <a:r>
              <a:rPr lang="it-IT" sz="2000" dirty="0" smtClean="0"/>
              <a:t>Raccomandato</a:t>
            </a:r>
            <a:r>
              <a:rPr lang="it-IT" sz="2000" b="1" dirty="0" smtClean="0"/>
              <a:t> noci </a:t>
            </a:r>
            <a:r>
              <a:rPr lang="it-IT" sz="2000" b="1" dirty="0"/>
              <a:t>non salate crude o tostate a secco </a:t>
            </a:r>
            <a:r>
              <a:rPr lang="it-IT" sz="2000" dirty="0"/>
              <a:t>e limita la tua porzione </a:t>
            </a:r>
            <a:r>
              <a:rPr lang="it-IT" sz="2000" dirty="0" smtClean="0"/>
              <a:t>«a </a:t>
            </a:r>
            <a:r>
              <a:rPr lang="it-IT" sz="2000" dirty="0"/>
              <a:t>una </a:t>
            </a:r>
            <a:r>
              <a:rPr lang="it-IT" sz="2000" b="1" dirty="0"/>
              <a:t>piccola </a:t>
            </a:r>
            <a:r>
              <a:rPr lang="it-IT" sz="2000" b="1" dirty="0" smtClean="0"/>
              <a:t>manciata».</a:t>
            </a:r>
            <a:endParaRPr lang="it-IT" sz="2000" b="1" dirty="0"/>
          </a:p>
        </p:txBody>
      </p:sp>
      <p:sp>
        <p:nvSpPr>
          <p:cNvPr id="4" name="Titolo 1"/>
          <p:cNvSpPr txBox="1">
            <a:spLocks/>
          </p:cNvSpPr>
          <p:nvPr/>
        </p:nvSpPr>
        <p:spPr>
          <a:xfrm>
            <a:off x="123825" y="205068"/>
            <a:ext cx="11814175" cy="1019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IPERTENSIONE ARTERIOSA e </a:t>
            </a:r>
            <a:r>
              <a:rPr lang="en-US" sz="4000" b="1" i="1" dirty="0" err="1" smtClean="0">
                <a:solidFill>
                  <a:srgbClr val="C00000"/>
                </a:solidFill>
                <a:effectLst>
                  <a:outerShdw blurRad="38100" dist="38100" dir="2700000" algn="tl">
                    <a:srgbClr val="000000">
                      <a:alpha val="43137"/>
                    </a:srgbClr>
                  </a:outerShdw>
                </a:effectLst>
              </a:rPr>
              <a:t>alimentazione</a:t>
            </a:r>
            <a:r>
              <a:rPr lang="en-US" sz="4000" b="1" i="1" dirty="0" smtClean="0">
                <a:solidFill>
                  <a:srgbClr val="C00000"/>
                </a:solidFill>
                <a:effectLst>
                  <a:outerShdw blurRad="38100" dist="38100" dir="2700000" algn="tl">
                    <a:srgbClr val="000000">
                      <a:alpha val="43137"/>
                    </a:srgbClr>
                  </a:outerShdw>
                </a:effectLst>
              </a:rPr>
              <a:t>!</a:t>
            </a:r>
            <a:endParaRPr lang="it-IT" sz="40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23447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bar of dark choco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582" y="827903"/>
            <a:ext cx="8314418" cy="467686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B423C117-B237-4F52-84E5-E6B605DF9CEA}"/>
              </a:ext>
            </a:extLst>
          </p:cNvPr>
          <p:cNvSpPr txBox="1"/>
          <p:nvPr/>
        </p:nvSpPr>
        <p:spPr>
          <a:xfrm>
            <a:off x="160638" y="827903"/>
            <a:ext cx="3562276" cy="5109091"/>
          </a:xfrm>
          <a:prstGeom prst="rect">
            <a:avLst/>
          </a:prstGeom>
          <a:noFill/>
        </p:spPr>
        <p:txBody>
          <a:bodyPr wrap="square" rtlCol="0">
            <a:spAutoFit/>
          </a:bodyPr>
          <a:lstStyle/>
          <a:p>
            <a:r>
              <a:rPr lang="it-IT" dirty="0"/>
              <a:t>Secondo una ricerca di Harvard, il </a:t>
            </a:r>
            <a:r>
              <a:rPr lang="it-IT" sz="2000" b="1" dirty="0">
                <a:solidFill>
                  <a:srgbClr val="C00000"/>
                </a:solidFill>
              </a:rPr>
              <a:t>cioccolato</a:t>
            </a:r>
            <a:r>
              <a:rPr lang="it-IT" dirty="0"/>
              <a:t> </a:t>
            </a:r>
            <a:r>
              <a:rPr lang="it-IT" sz="2000" b="1" dirty="0">
                <a:solidFill>
                  <a:srgbClr val="C00000"/>
                </a:solidFill>
              </a:rPr>
              <a:t>fondente</a:t>
            </a:r>
            <a:r>
              <a:rPr lang="it-IT" dirty="0"/>
              <a:t> è un </a:t>
            </a:r>
            <a:r>
              <a:rPr lang="it-IT" b="1" dirty="0"/>
              <a:t>ottimo sostituto del dessert per chi soffre di pressione alta.</a:t>
            </a:r>
            <a:r>
              <a:rPr lang="it-IT" dirty="0"/>
              <a:t> </a:t>
            </a:r>
          </a:p>
          <a:p>
            <a:r>
              <a:rPr lang="it-IT" dirty="0"/>
              <a:t>Tende ad avere </a:t>
            </a:r>
            <a:r>
              <a:rPr lang="it-IT" u="sng" dirty="0"/>
              <a:t>meno zucchero del cioccolato al latte o di altri dolci.</a:t>
            </a:r>
          </a:p>
          <a:p>
            <a:endParaRPr lang="it-IT" dirty="0"/>
          </a:p>
          <a:p>
            <a:r>
              <a:rPr lang="it-IT" dirty="0"/>
              <a:t> Il </a:t>
            </a:r>
            <a:r>
              <a:rPr lang="it-IT" b="1" dirty="0">
                <a:solidFill>
                  <a:srgbClr val="C00000"/>
                </a:solidFill>
              </a:rPr>
              <a:t>cacao</a:t>
            </a:r>
            <a:r>
              <a:rPr lang="it-IT" dirty="0"/>
              <a:t> (che si trova nel cioccolato fondente</a:t>
            </a:r>
            <a:r>
              <a:rPr lang="it-IT" i="1" dirty="0"/>
              <a:t>) è ricco di una sostanza chimica vegetale chiamata </a:t>
            </a:r>
            <a:r>
              <a:rPr lang="it-IT" b="1" dirty="0" err="1" smtClean="0">
                <a:solidFill>
                  <a:srgbClr val="00B050"/>
                </a:solidFill>
              </a:rPr>
              <a:t>flavanoidi</a:t>
            </a:r>
            <a:r>
              <a:rPr lang="it-IT" i="1" dirty="0" smtClean="0">
                <a:solidFill>
                  <a:srgbClr val="00B050"/>
                </a:solidFill>
              </a:rPr>
              <a:t> </a:t>
            </a:r>
            <a:r>
              <a:rPr lang="it-IT" i="1" dirty="0"/>
              <a:t>che ha dimostrato di supportare la produzione di </a:t>
            </a:r>
            <a:r>
              <a:rPr lang="it-IT" b="1" i="1" dirty="0"/>
              <a:t>ossido nitrico </a:t>
            </a:r>
            <a:r>
              <a:rPr lang="it-IT" i="1" dirty="0"/>
              <a:t>nel rivestimento interno dei vasi sanguigni.</a:t>
            </a:r>
            <a:r>
              <a:rPr lang="it-IT" dirty="0"/>
              <a:t> Questo </a:t>
            </a:r>
            <a:r>
              <a:rPr lang="it-IT" b="1" dirty="0"/>
              <a:t>processo aiuta a migliorare il flusso sanguigno e rilassare i vasi sanguigni che alla fine abbassa la pressione</a:t>
            </a:r>
            <a:endParaRPr lang="it-IT" sz="2000" b="1" dirty="0"/>
          </a:p>
        </p:txBody>
      </p:sp>
      <p:sp>
        <p:nvSpPr>
          <p:cNvPr id="4" name="Titolo 1"/>
          <p:cNvSpPr txBox="1">
            <a:spLocks/>
          </p:cNvSpPr>
          <p:nvPr/>
        </p:nvSpPr>
        <p:spPr>
          <a:xfrm>
            <a:off x="123825" y="205068"/>
            <a:ext cx="11814175" cy="1019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IPERTENSIONE ARTERIOSA e </a:t>
            </a:r>
            <a:r>
              <a:rPr lang="en-US" sz="4000" b="1" i="1" dirty="0" err="1" smtClean="0">
                <a:solidFill>
                  <a:srgbClr val="C00000"/>
                </a:solidFill>
                <a:effectLst>
                  <a:outerShdw blurRad="38100" dist="38100" dir="2700000" algn="tl">
                    <a:srgbClr val="000000">
                      <a:alpha val="43137"/>
                    </a:srgbClr>
                  </a:outerShdw>
                </a:effectLst>
              </a:rPr>
              <a:t>alimentazione</a:t>
            </a:r>
            <a:r>
              <a:rPr lang="en-US" sz="4000" b="1" i="1" dirty="0" smtClean="0">
                <a:solidFill>
                  <a:srgbClr val="C00000"/>
                </a:solidFill>
                <a:effectLst>
                  <a:outerShdw blurRad="38100" dist="38100" dir="2700000" algn="tl">
                    <a:srgbClr val="000000">
                      <a:alpha val="43137"/>
                    </a:srgbClr>
                  </a:outerShdw>
                </a:effectLst>
              </a:rPr>
              <a:t>!</a:t>
            </a:r>
            <a:endParaRPr lang="it-IT" sz="40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5187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plat of fresh fruits &amp; vegg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507" y="956071"/>
            <a:ext cx="8339494" cy="469096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 xmlns:a16="http://schemas.microsoft.com/office/drawing/2014/main" id="{B931E9DF-78D4-4881-B806-BE2AD7831C7F}"/>
              </a:ext>
            </a:extLst>
          </p:cNvPr>
          <p:cNvSpPr txBox="1"/>
          <p:nvPr/>
        </p:nvSpPr>
        <p:spPr>
          <a:xfrm>
            <a:off x="160638" y="827903"/>
            <a:ext cx="3562276" cy="5355312"/>
          </a:xfrm>
          <a:prstGeom prst="rect">
            <a:avLst/>
          </a:prstGeom>
          <a:noFill/>
        </p:spPr>
        <p:txBody>
          <a:bodyPr wrap="square" rtlCol="0">
            <a:spAutoFit/>
          </a:bodyPr>
          <a:lstStyle/>
          <a:p>
            <a:r>
              <a:rPr lang="it-IT" dirty="0"/>
              <a:t>Secondo l'American Heart Association, </a:t>
            </a:r>
            <a:r>
              <a:rPr lang="it-IT" b="1" dirty="0"/>
              <a:t>gli alimenti ricchi di potassio sono importanti </a:t>
            </a:r>
            <a:r>
              <a:rPr lang="it-IT" dirty="0"/>
              <a:t>nella gestione della pressione alta. </a:t>
            </a:r>
            <a:r>
              <a:rPr lang="it-IT" b="1" i="1" dirty="0">
                <a:solidFill>
                  <a:srgbClr val="C00000"/>
                </a:solidFill>
              </a:rPr>
              <a:t>Più potassio mangi, più sodio perdi attraverso l'urina</a:t>
            </a:r>
            <a:r>
              <a:rPr lang="it-IT" i="1" dirty="0"/>
              <a:t>. </a:t>
            </a:r>
            <a:endParaRPr lang="it-IT" i="1" dirty="0" smtClean="0"/>
          </a:p>
          <a:p>
            <a:endParaRPr lang="it-IT" i="1" dirty="0"/>
          </a:p>
          <a:p>
            <a:r>
              <a:rPr lang="it-IT" dirty="0" smtClean="0"/>
              <a:t>Inoltre</a:t>
            </a:r>
            <a:r>
              <a:rPr lang="it-IT" dirty="0"/>
              <a:t>,</a:t>
            </a:r>
            <a:r>
              <a:rPr lang="it-IT" b="1" dirty="0"/>
              <a:t> il potassio aiuta ad alleviare la tensione nelle pareti dei vasi sanguigni, il che aiuta ad abbassare ulteriormente la pressione sanguigna.</a:t>
            </a:r>
            <a:r>
              <a:rPr lang="it-IT" dirty="0"/>
              <a:t> Detto questo, ci sono numerosi frutti e verdure ricchi di potassio da includere nella </a:t>
            </a:r>
            <a:r>
              <a:rPr lang="it-IT" dirty="0" smtClean="0"/>
              <a:t>dieta</a:t>
            </a:r>
            <a:r>
              <a:rPr lang="it-IT" dirty="0"/>
              <a:t>. </a:t>
            </a:r>
          </a:p>
          <a:p>
            <a:pPr algn="ctr"/>
            <a:endParaRPr lang="it-IT" i="1" dirty="0" smtClean="0"/>
          </a:p>
          <a:p>
            <a:pPr algn="ctr"/>
            <a:r>
              <a:rPr lang="it-IT" i="1" dirty="0" smtClean="0"/>
              <a:t>Albicocche </a:t>
            </a:r>
            <a:r>
              <a:rPr lang="it-IT" i="1" dirty="0"/>
              <a:t>Avocado Cantalupo e melone Uva Fagioli di Funghi Arance Piselli Patate Prugne  uvetta Spinaci Pomodori</a:t>
            </a:r>
            <a:endParaRPr lang="it-IT" sz="2000" b="1" i="1" dirty="0"/>
          </a:p>
        </p:txBody>
      </p:sp>
      <p:sp>
        <p:nvSpPr>
          <p:cNvPr id="4" name="Titolo 1"/>
          <p:cNvSpPr txBox="1">
            <a:spLocks/>
          </p:cNvSpPr>
          <p:nvPr/>
        </p:nvSpPr>
        <p:spPr>
          <a:xfrm>
            <a:off x="123825" y="205068"/>
            <a:ext cx="11814175" cy="1019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IPERTENSIONE ARTERIOSA e </a:t>
            </a:r>
            <a:r>
              <a:rPr lang="en-US" sz="4000" b="1" i="1" dirty="0" err="1" smtClean="0">
                <a:solidFill>
                  <a:srgbClr val="C00000"/>
                </a:solidFill>
                <a:effectLst>
                  <a:outerShdw blurRad="38100" dist="38100" dir="2700000" algn="tl">
                    <a:srgbClr val="000000">
                      <a:alpha val="43137"/>
                    </a:srgbClr>
                  </a:outerShdw>
                </a:effectLst>
              </a:rPr>
              <a:t>alimentazione</a:t>
            </a:r>
            <a:r>
              <a:rPr lang="en-US" sz="4000" b="1" i="1" dirty="0" smtClean="0">
                <a:solidFill>
                  <a:srgbClr val="C00000"/>
                </a:solidFill>
                <a:effectLst>
                  <a:outerShdw blurRad="38100" dist="38100" dir="2700000" algn="tl">
                    <a:srgbClr val="000000">
                      <a:alpha val="43137"/>
                    </a:srgbClr>
                  </a:outerShdw>
                </a:effectLst>
              </a:rPr>
              <a:t>!</a:t>
            </a:r>
            <a:endParaRPr lang="it-IT" sz="40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6547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ur fruit and veggie smooth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899" y="890784"/>
            <a:ext cx="9274629" cy="5216981"/>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1"/>
          <p:cNvSpPr txBox="1">
            <a:spLocks/>
          </p:cNvSpPr>
          <p:nvPr/>
        </p:nvSpPr>
        <p:spPr>
          <a:xfrm>
            <a:off x="123825" y="205068"/>
            <a:ext cx="11814175" cy="10191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C00000"/>
                </a:solidFill>
                <a:effectLst>
                  <a:outerShdw blurRad="38100" dist="38100" dir="2700000" algn="tl">
                    <a:srgbClr val="000000">
                      <a:alpha val="43137"/>
                    </a:srgbClr>
                  </a:outerShdw>
                </a:effectLst>
              </a:rPr>
              <a:t>IPERTENSIONE ARTERIOSA e </a:t>
            </a:r>
            <a:r>
              <a:rPr lang="en-US" sz="4000" b="1" i="1" dirty="0" err="1" smtClean="0">
                <a:solidFill>
                  <a:srgbClr val="C00000"/>
                </a:solidFill>
                <a:effectLst>
                  <a:outerShdw blurRad="38100" dist="38100" dir="2700000" algn="tl">
                    <a:srgbClr val="000000">
                      <a:alpha val="43137"/>
                    </a:srgbClr>
                  </a:outerShdw>
                </a:effectLst>
              </a:rPr>
              <a:t>alimentazione</a:t>
            </a:r>
            <a:r>
              <a:rPr lang="en-US" sz="4000" b="1" i="1" dirty="0" smtClean="0">
                <a:solidFill>
                  <a:srgbClr val="C00000"/>
                </a:solidFill>
                <a:effectLst>
                  <a:outerShdw blurRad="38100" dist="38100" dir="2700000" algn="tl">
                    <a:srgbClr val="000000">
                      <a:alpha val="43137"/>
                    </a:srgbClr>
                  </a:outerShdw>
                </a:effectLst>
              </a:rPr>
              <a:t>!</a:t>
            </a:r>
            <a:endParaRPr lang="it-IT" sz="40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3611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 Ipertensione: linee guida. Sintomi, cause farmaci e rimedi per la pressione alta"/>
          <p:cNvPicPr>
            <a:picLocks noChangeAspect="1" noChangeArrowheads="1"/>
          </p:cNvPicPr>
          <p:nvPr/>
        </p:nvPicPr>
        <p:blipFill rotWithShape="1">
          <a:blip r:embed="rId2">
            <a:extLst>
              <a:ext uri="{28A0092B-C50C-407E-A947-70E740481C1C}">
                <a14:useLocalDpi xmlns:a14="http://schemas.microsoft.com/office/drawing/2010/main" val="0"/>
              </a:ext>
            </a:extLst>
          </a:blip>
          <a:srcRect b="8200"/>
          <a:stretch/>
        </p:blipFill>
        <p:spPr bwMode="auto">
          <a:xfrm>
            <a:off x="1550630" y="227294"/>
            <a:ext cx="9300461" cy="640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48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81349" y="346697"/>
            <a:ext cx="9800696" cy="1200329"/>
          </a:xfrm>
          <a:prstGeom prst="rect">
            <a:avLst/>
          </a:prstGeom>
          <a:noFill/>
        </p:spPr>
        <p:txBody>
          <a:bodyPr wrap="none" rtlCol="0">
            <a:spAutoFit/>
          </a:bodyPr>
          <a:lstStyle/>
          <a:p>
            <a:r>
              <a:rPr lang="en-US" sz="5400" b="1" dirty="0" err="1">
                <a:solidFill>
                  <a:srgbClr val="0070C0"/>
                </a:solidFill>
              </a:rPr>
              <a:t>Bibite</a:t>
            </a:r>
            <a:r>
              <a:rPr lang="en-US" sz="5400" b="1" dirty="0">
                <a:solidFill>
                  <a:srgbClr val="0070C0"/>
                </a:solidFill>
              </a:rPr>
              <a:t> </a:t>
            </a:r>
            <a:r>
              <a:rPr lang="en-US" sz="5400" b="1" dirty="0" err="1">
                <a:solidFill>
                  <a:srgbClr val="0070C0"/>
                </a:solidFill>
              </a:rPr>
              <a:t>che</a:t>
            </a:r>
            <a:r>
              <a:rPr lang="en-US" sz="5400" b="1" dirty="0">
                <a:solidFill>
                  <a:srgbClr val="0070C0"/>
                </a:solidFill>
              </a:rPr>
              <a:t> </a:t>
            </a:r>
            <a:r>
              <a:rPr lang="en-US" sz="5400" b="1" dirty="0" err="1">
                <a:solidFill>
                  <a:srgbClr val="0070C0"/>
                </a:solidFill>
              </a:rPr>
              <a:t>riducono</a:t>
            </a:r>
            <a:r>
              <a:rPr lang="en-US" sz="5400" b="1" dirty="0">
                <a:solidFill>
                  <a:srgbClr val="0070C0"/>
                </a:solidFill>
              </a:rPr>
              <a:t> la </a:t>
            </a:r>
            <a:r>
              <a:rPr lang="en-US" sz="5400" b="1" dirty="0" err="1">
                <a:solidFill>
                  <a:srgbClr val="0070C0"/>
                </a:solidFill>
              </a:rPr>
              <a:t>pressione</a:t>
            </a:r>
            <a:r>
              <a:rPr lang="en-US" sz="5400" b="1" dirty="0">
                <a:solidFill>
                  <a:srgbClr val="0070C0"/>
                </a:solidFill>
              </a:rPr>
              <a:t>!!</a:t>
            </a:r>
            <a:endParaRPr lang="en-US" sz="5400" dirty="0">
              <a:solidFill>
                <a:srgbClr val="0070C0"/>
              </a:solidFill>
            </a:endParaRPr>
          </a:p>
          <a:p>
            <a:endParaRPr lang="it-IT" dirty="0"/>
          </a:p>
        </p:txBody>
      </p:sp>
      <p:pic>
        <p:nvPicPr>
          <p:cNvPr id="3" name="Picture 2" descr="Close up of an older woman drinking a glass of cold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067" y="1547026"/>
            <a:ext cx="7534061" cy="423791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247900" y="6015936"/>
            <a:ext cx="5247847" cy="523220"/>
          </a:xfrm>
          <a:prstGeom prst="rect">
            <a:avLst/>
          </a:prstGeom>
          <a:noFill/>
        </p:spPr>
        <p:txBody>
          <a:bodyPr wrap="none" rtlCol="0">
            <a:spAutoFit/>
          </a:bodyPr>
          <a:lstStyle/>
          <a:p>
            <a:r>
              <a:rPr lang="it-IT" sz="2800" i="1" dirty="0" smtClean="0"/>
              <a:t>Bere almeno 1L/1.5L di acqua die!!</a:t>
            </a:r>
            <a:endParaRPr lang="it-IT" sz="2800" i="1" dirty="0"/>
          </a:p>
        </p:txBody>
      </p:sp>
    </p:spTree>
    <p:extLst>
      <p:ext uri="{BB962C8B-B14F-4D97-AF65-F5344CB8AC3E}">
        <p14:creationId xmlns:p14="http://schemas.microsoft.com/office/powerpoint/2010/main" val="158635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wo cups of freshly brewed green t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930" y="1931651"/>
            <a:ext cx="7657070" cy="430710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181349" y="346697"/>
            <a:ext cx="9800696" cy="1200329"/>
          </a:xfrm>
          <a:prstGeom prst="rect">
            <a:avLst/>
          </a:prstGeom>
          <a:noFill/>
        </p:spPr>
        <p:txBody>
          <a:bodyPr wrap="none" rtlCol="0">
            <a:spAutoFit/>
          </a:bodyPr>
          <a:lstStyle/>
          <a:p>
            <a:r>
              <a:rPr lang="en-US" sz="5400" b="1" dirty="0" err="1">
                <a:solidFill>
                  <a:srgbClr val="0070C0"/>
                </a:solidFill>
              </a:rPr>
              <a:t>Bibite</a:t>
            </a:r>
            <a:r>
              <a:rPr lang="en-US" sz="5400" b="1" dirty="0">
                <a:solidFill>
                  <a:srgbClr val="0070C0"/>
                </a:solidFill>
              </a:rPr>
              <a:t> </a:t>
            </a:r>
            <a:r>
              <a:rPr lang="en-US" sz="5400" b="1" dirty="0" err="1">
                <a:solidFill>
                  <a:srgbClr val="0070C0"/>
                </a:solidFill>
              </a:rPr>
              <a:t>che</a:t>
            </a:r>
            <a:r>
              <a:rPr lang="en-US" sz="5400" b="1" dirty="0">
                <a:solidFill>
                  <a:srgbClr val="0070C0"/>
                </a:solidFill>
              </a:rPr>
              <a:t> </a:t>
            </a:r>
            <a:r>
              <a:rPr lang="en-US" sz="5400" b="1" dirty="0" err="1">
                <a:solidFill>
                  <a:srgbClr val="0070C0"/>
                </a:solidFill>
              </a:rPr>
              <a:t>riducono</a:t>
            </a:r>
            <a:r>
              <a:rPr lang="en-US" sz="5400" b="1" dirty="0">
                <a:solidFill>
                  <a:srgbClr val="0070C0"/>
                </a:solidFill>
              </a:rPr>
              <a:t> la </a:t>
            </a:r>
            <a:r>
              <a:rPr lang="en-US" sz="5400" b="1" dirty="0" err="1">
                <a:solidFill>
                  <a:srgbClr val="0070C0"/>
                </a:solidFill>
              </a:rPr>
              <a:t>pressione</a:t>
            </a:r>
            <a:r>
              <a:rPr lang="en-US" sz="5400" b="1" dirty="0">
                <a:solidFill>
                  <a:srgbClr val="0070C0"/>
                </a:solidFill>
              </a:rPr>
              <a:t>!!</a:t>
            </a:r>
            <a:endParaRPr lang="en-US" sz="5400" dirty="0">
              <a:solidFill>
                <a:srgbClr val="0070C0"/>
              </a:solidFill>
            </a:endParaRPr>
          </a:p>
          <a:p>
            <a:endParaRPr lang="it-IT" dirty="0"/>
          </a:p>
        </p:txBody>
      </p:sp>
      <p:sp>
        <p:nvSpPr>
          <p:cNvPr id="4" name="CasellaDiTesto 3">
            <a:extLst>
              <a:ext uri="{FF2B5EF4-FFF2-40B4-BE49-F238E27FC236}">
                <a16:creationId xmlns="" xmlns:a16="http://schemas.microsoft.com/office/drawing/2014/main" id="{2D6172AA-D85E-4CDA-A5BD-A602BEFDE2CD}"/>
              </a:ext>
            </a:extLst>
          </p:cNvPr>
          <p:cNvSpPr txBox="1"/>
          <p:nvPr/>
        </p:nvSpPr>
        <p:spPr>
          <a:xfrm>
            <a:off x="160637" y="1989964"/>
            <a:ext cx="4374293" cy="4216539"/>
          </a:xfrm>
          <a:prstGeom prst="rect">
            <a:avLst/>
          </a:prstGeom>
          <a:noFill/>
        </p:spPr>
        <p:txBody>
          <a:bodyPr wrap="square" rtlCol="0">
            <a:spAutoFit/>
          </a:bodyPr>
          <a:lstStyle/>
          <a:p>
            <a:r>
              <a:rPr lang="it-IT" sz="2400" dirty="0"/>
              <a:t>Il </a:t>
            </a:r>
            <a:r>
              <a:rPr lang="it-IT" sz="2800" b="1" dirty="0">
                <a:solidFill>
                  <a:srgbClr val="C00000"/>
                </a:solidFill>
              </a:rPr>
              <a:t>tè verde e altre tisane </a:t>
            </a:r>
            <a:r>
              <a:rPr lang="it-IT" sz="2400" dirty="0"/>
              <a:t>sono </a:t>
            </a:r>
            <a:r>
              <a:rPr lang="it-IT" sz="2400" b="1" dirty="0"/>
              <a:t>ricchi di antiossidanti e hanno </a:t>
            </a:r>
            <a:r>
              <a:rPr lang="it-IT" sz="2400" b="1" dirty="0" smtClean="0"/>
              <a:t>ottimi effetti </a:t>
            </a:r>
            <a:r>
              <a:rPr lang="it-IT" sz="2400" b="1" dirty="0"/>
              <a:t>di potenziamento immunitario.</a:t>
            </a:r>
          </a:p>
          <a:p>
            <a:endParaRPr lang="it-IT" sz="2400" b="1" dirty="0"/>
          </a:p>
          <a:p>
            <a:r>
              <a:rPr lang="it-IT" sz="2400" b="1" dirty="0"/>
              <a:t> </a:t>
            </a:r>
            <a:r>
              <a:rPr lang="it-IT" sz="2400" i="1" dirty="0"/>
              <a:t>Non c'è da stupirsi perché è stato usato per secoli per uso </a:t>
            </a:r>
            <a:r>
              <a:rPr lang="it-IT" sz="2400" i="1" dirty="0" smtClean="0"/>
              <a:t>medicinale</a:t>
            </a:r>
            <a:r>
              <a:rPr lang="it-IT" sz="2400" dirty="0" smtClean="0"/>
              <a:t>!!</a:t>
            </a:r>
            <a:r>
              <a:rPr lang="it-IT" sz="2400" dirty="0" smtClean="0"/>
              <a:t> </a:t>
            </a:r>
            <a:r>
              <a:rPr lang="it-IT" sz="2400" b="1" dirty="0"/>
              <a:t>La ricerca suggerisce che può abbassare la pressione sanguigna se consumato a lungo termine.</a:t>
            </a:r>
            <a:endParaRPr lang="it-IT" sz="2800" b="1" dirty="0"/>
          </a:p>
        </p:txBody>
      </p:sp>
    </p:spTree>
    <p:extLst>
      <p:ext uri="{BB962C8B-B14F-4D97-AF65-F5344CB8AC3E}">
        <p14:creationId xmlns:p14="http://schemas.microsoft.com/office/powerpoint/2010/main" val="2587671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Wine And Blood Pressure: Everything You Need To Know - Wine On My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48" y="1727200"/>
            <a:ext cx="8885252" cy="444262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275626" y="118097"/>
            <a:ext cx="9800696" cy="1200329"/>
          </a:xfrm>
          <a:prstGeom prst="rect">
            <a:avLst/>
          </a:prstGeom>
          <a:noFill/>
        </p:spPr>
        <p:txBody>
          <a:bodyPr wrap="none" rtlCol="0">
            <a:spAutoFit/>
          </a:bodyPr>
          <a:lstStyle/>
          <a:p>
            <a:r>
              <a:rPr lang="en-US" sz="5400" b="1" dirty="0" err="1">
                <a:solidFill>
                  <a:srgbClr val="0070C0"/>
                </a:solidFill>
              </a:rPr>
              <a:t>Bibite</a:t>
            </a:r>
            <a:r>
              <a:rPr lang="en-US" sz="5400" b="1" dirty="0">
                <a:solidFill>
                  <a:srgbClr val="0070C0"/>
                </a:solidFill>
              </a:rPr>
              <a:t> </a:t>
            </a:r>
            <a:r>
              <a:rPr lang="en-US" sz="5400" b="1" dirty="0" err="1">
                <a:solidFill>
                  <a:srgbClr val="0070C0"/>
                </a:solidFill>
              </a:rPr>
              <a:t>che</a:t>
            </a:r>
            <a:r>
              <a:rPr lang="en-US" sz="5400" b="1" dirty="0">
                <a:solidFill>
                  <a:srgbClr val="0070C0"/>
                </a:solidFill>
              </a:rPr>
              <a:t> </a:t>
            </a:r>
            <a:r>
              <a:rPr lang="en-US" sz="5400" b="1" dirty="0" err="1">
                <a:solidFill>
                  <a:srgbClr val="0070C0"/>
                </a:solidFill>
              </a:rPr>
              <a:t>riducono</a:t>
            </a:r>
            <a:r>
              <a:rPr lang="en-US" sz="5400" b="1" dirty="0">
                <a:solidFill>
                  <a:srgbClr val="0070C0"/>
                </a:solidFill>
              </a:rPr>
              <a:t> la </a:t>
            </a:r>
            <a:r>
              <a:rPr lang="en-US" sz="5400" b="1" dirty="0" err="1">
                <a:solidFill>
                  <a:srgbClr val="0070C0"/>
                </a:solidFill>
              </a:rPr>
              <a:t>pressione</a:t>
            </a:r>
            <a:r>
              <a:rPr lang="en-US" sz="5400" b="1" dirty="0">
                <a:solidFill>
                  <a:srgbClr val="0070C0"/>
                </a:solidFill>
              </a:rPr>
              <a:t>!!</a:t>
            </a:r>
            <a:endParaRPr lang="en-US" sz="5400" dirty="0">
              <a:solidFill>
                <a:srgbClr val="0070C0"/>
              </a:solidFill>
            </a:endParaRPr>
          </a:p>
          <a:p>
            <a:endParaRPr lang="it-IT" dirty="0"/>
          </a:p>
        </p:txBody>
      </p:sp>
      <p:sp>
        <p:nvSpPr>
          <p:cNvPr id="4" name="CasellaDiTesto 3">
            <a:extLst>
              <a:ext uri="{FF2B5EF4-FFF2-40B4-BE49-F238E27FC236}">
                <a16:creationId xmlns="" xmlns:a16="http://schemas.microsoft.com/office/drawing/2014/main" id="{E55C9E0B-367F-4DF5-9BB6-022B63CB9B5C}"/>
              </a:ext>
            </a:extLst>
          </p:cNvPr>
          <p:cNvSpPr txBox="1"/>
          <p:nvPr/>
        </p:nvSpPr>
        <p:spPr>
          <a:xfrm>
            <a:off x="175628" y="1265535"/>
            <a:ext cx="2938163" cy="5601533"/>
          </a:xfrm>
          <a:prstGeom prst="rect">
            <a:avLst/>
          </a:prstGeom>
          <a:noFill/>
        </p:spPr>
        <p:txBody>
          <a:bodyPr wrap="square" rtlCol="0">
            <a:spAutoFit/>
          </a:bodyPr>
          <a:lstStyle/>
          <a:p>
            <a:r>
              <a:rPr lang="it-IT" sz="2200" b="1" dirty="0">
                <a:solidFill>
                  <a:srgbClr val="C00000"/>
                </a:solidFill>
              </a:rPr>
              <a:t>L'alcol </a:t>
            </a:r>
            <a:r>
              <a:rPr lang="it-IT" sz="2200" dirty="0"/>
              <a:t>aumenta i livelli di colesterolo delle lipoproteine ad alta densità (HDL) (</a:t>
            </a:r>
            <a:r>
              <a:rPr lang="it-IT" sz="2200" i="1" dirty="0"/>
              <a:t>colesterolo buono</a:t>
            </a:r>
            <a:r>
              <a:rPr lang="it-IT" sz="2200" dirty="0"/>
              <a:t>) nel sangue.</a:t>
            </a:r>
          </a:p>
          <a:p>
            <a:r>
              <a:rPr lang="it-IT" sz="2200" dirty="0"/>
              <a:t>Il vino rosso regola la </a:t>
            </a:r>
            <a:r>
              <a:rPr lang="it-IT" sz="2200" i="1" dirty="0"/>
              <a:t>glicemia</a:t>
            </a:r>
            <a:r>
              <a:rPr lang="it-IT" sz="2200" dirty="0"/>
              <a:t>. Il </a:t>
            </a:r>
            <a:r>
              <a:rPr lang="it-IT" sz="2200" b="1" dirty="0">
                <a:solidFill>
                  <a:srgbClr val="C00000"/>
                </a:solidFill>
              </a:rPr>
              <a:t>resveratrolo</a:t>
            </a:r>
            <a:r>
              <a:rPr lang="it-IT" sz="2200" dirty="0"/>
              <a:t> ha un effetto positivo sul livello di zucchero nel sangue. </a:t>
            </a:r>
            <a:r>
              <a:rPr lang="it-IT" sz="2200" b="1" dirty="0"/>
              <a:t>Questo stesso composto è responsabile del mantenimento di una </a:t>
            </a:r>
            <a:r>
              <a:rPr lang="it-IT" sz="2200" i="1" dirty="0"/>
              <a:t>memoria acuta e attiva. </a:t>
            </a:r>
          </a:p>
          <a:p>
            <a:endParaRPr lang="it-IT" sz="2800" dirty="0"/>
          </a:p>
        </p:txBody>
      </p:sp>
    </p:spTree>
    <p:extLst>
      <p:ext uri="{BB962C8B-B14F-4D97-AF65-F5344CB8AC3E}">
        <p14:creationId xmlns:p14="http://schemas.microsoft.com/office/powerpoint/2010/main" val="19244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sveratrolo: a cosa serve e proprietà | Naturopata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207" y="1453877"/>
            <a:ext cx="7557327" cy="540412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74152" y="520995"/>
            <a:ext cx="10208692" cy="830997"/>
          </a:xfrm>
          <a:prstGeom prst="rect">
            <a:avLst/>
          </a:prstGeom>
          <a:solidFill>
            <a:schemeClr val="bg1"/>
          </a:solidFill>
        </p:spPr>
        <p:txBody>
          <a:bodyPr wrap="none" rtlCol="0">
            <a:spAutoFit/>
          </a:bodyPr>
          <a:lstStyle/>
          <a:p>
            <a:r>
              <a:rPr lang="it-IT" sz="4800" b="1" dirty="0" smtClean="0">
                <a:solidFill>
                  <a:srgbClr val="C00000"/>
                </a:solidFill>
              </a:rPr>
              <a:t>RESVELATROLO: potente vasodilatatore</a:t>
            </a:r>
            <a:endParaRPr lang="it-IT" sz="4800" b="1" dirty="0">
              <a:solidFill>
                <a:srgbClr val="C00000"/>
              </a:solidFill>
            </a:endParaRPr>
          </a:p>
        </p:txBody>
      </p:sp>
      <p:sp>
        <p:nvSpPr>
          <p:cNvPr id="3" name="CasellaDiTesto 2">
            <a:extLst>
              <a:ext uri="{FF2B5EF4-FFF2-40B4-BE49-F238E27FC236}">
                <a16:creationId xmlns="" xmlns:a16="http://schemas.microsoft.com/office/drawing/2014/main" id="{2D779D34-06D1-4CFD-B9B6-C680E092BF67}"/>
              </a:ext>
            </a:extLst>
          </p:cNvPr>
          <p:cNvSpPr txBox="1"/>
          <p:nvPr/>
        </p:nvSpPr>
        <p:spPr>
          <a:xfrm>
            <a:off x="169420" y="1588959"/>
            <a:ext cx="4612442" cy="5355312"/>
          </a:xfrm>
          <a:prstGeom prst="rect">
            <a:avLst/>
          </a:prstGeom>
          <a:noFill/>
        </p:spPr>
        <p:txBody>
          <a:bodyPr wrap="square" rtlCol="0">
            <a:spAutoFit/>
          </a:bodyPr>
          <a:lstStyle/>
          <a:p>
            <a:r>
              <a:rPr lang="it-IT" sz="1800" b="0" i="0" kern="1200" dirty="0">
                <a:solidFill>
                  <a:schemeClr val="tx1"/>
                </a:solidFill>
                <a:effectLst/>
                <a:latin typeface="+mn-lt"/>
                <a:ea typeface="+mn-ea"/>
                <a:cs typeface="+mn-cs"/>
              </a:rPr>
              <a:t>uno degli </a:t>
            </a:r>
            <a:r>
              <a:rPr lang="it-IT" sz="1800" b="1" i="0" u="none" strike="noStrike" kern="1200" dirty="0">
                <a:solidFill>
                  <a:schemeClr val="tx1"/>
                </a:solidFill>
                <a:effectLst/>
                <a:latin typeface="+mn-lt"/>
                <a:ea typeface="+mn-ea"/>
                <a:cs typeface="+mn-cs"/>
                <a:hlinkClick r:id="rId4"/>
              </a:rPr>
              <a:t>antiossidanti più importanti</a:t>
            </a:r>
            <a:endParaRPr lang="it-IT" sz="1800" b="1" i="0" u="none" strike="noStrike" kern="1200" dirty="0">
              <a:solidFill>
                <a:schemeClr val="tx1"/>
              </a:solidFill>
              <a:effectLst/>
              <a:latin typeface="+mn-lt"/>
              <a:ea typeface="+mn-ea"/>
              <a:cs typeface="+mn-cs"/>
            </a:endParaRPr>
          </a:p>
          <a:p>
            <a:endParaRPr lang="it-IT" sz="1800" b="1" i="0" kern="1200" dirty="0">
              <a:solidFill>
                <a:schemeClr val="tx1"/>
              </a:solidFill>
              <a:effectLst/>
              <a:latin typeface="+mn-lt"/>
              <a:ea typeface="+mn-ea"/>
              <a:cs typeface="+mn-cs"/>
            </a:endParaRPr>
          </a:p>
          <a:p>
            <a:pPr fontAlgn="base"/>
            <a:r>
              <a:rPr lang="it-IT" sz="1800" b="0" i="0" kern="1200" dirty="0">
                <a:solidFill>
                  <a:schemeClr val="tx1"/>
                </a:solidFill>
                <a:effectLst/>
                <a:latin typeface="+mn-lt"/>
                <a:ea typeface="+mn-ea"/>
                <a:cs typeface="+mn-cs"/>
              </a:rPr>
              <a:t>La sostanza conosciuta come resveratrolo è un </a:t>
            </a:r>
            <a:r>
              <a:rPr lang="it-IT" sz="1800" b="1" i="0" kern="1200" dirty="0" err="1">
                <a:solidFill>
                  <a:schemeClr val="tx1"/>
                </a:solidFill>
                <a:effectLst/>
                <a:latin typeface="+mn-lt"/>
                <a:ea typeface="+mn-ea"/>
                <a:cs typeface="+mn-cs"/>
              </a:rPr>
              <a:t>bioflavonoide</a:t>
            </a:r>
            <a:r>
              <a:rPr lang="it-IT" sz="1800" b="0" i="0" kern="1200" dirty="0">
                <a:solidFill>
                  <a:schemeClr val="tx1"/>
                </a:solidFill>
                <a:effectLst/>
                <a:latin typeface="+mn-lt"/>
                <a:ea typeface="+mn-ea"/>
                <a:cs typeface="+mn-cs"/>
              </a:rPr>
              <a:t> polifenico ed una </a:t>
            </a:r>
            <a:r>
              <a:rPr lang="it-IT" sz="1800" b="0" i="0" kern="1200" dirty="0" err="1">
                <a:solidFill>
                  <a:schemeClr val="tx1"/>
                </a:solidFill>
                <a:effectLst/>
                <a:latin typeface="+mn-lt"/>
                <a:ea typeface="+mn-ea"/>
                <a:cs typeface="+mn-cs"/>
              </a:rPr>
              <a:t>fitoalessina</a:t>
            </a:r>
            <a:r>
              <a:rPr lang="it-IT" sz="1800" b="0" i="0" kern="1200" dirty="0">
                <a:solidFill>
                  <a:schemeClr val="tx1"/>
                </a:solidFill>
                <a:effectLst/>
                <a:latin typeface="+mn-lt"/>
                <a:ea typeface="+mn-ea"/>
                <a:cs typeface="+mn-cs"/>
              </a:rPr>
              <a:t> prodotta da alcune piante. </a:t>
            </a:r>
          </a:p>
          <a:p>
            <a:pPr fontAlgn="base"/>
            <a:r>
              <a:rPr lang="it-IT" dirty="0"/>
              <a:t>F</a:t>
            </a:r>
            <a:r>
              <a:rPr lang="it-IT" sz="1800" b="0" i="0" kern="1200" dirty="0">
                <a:solidFill>
                  <a:schemeClr val="tx1"/>
                </a:solidFill>
                <a:effectLst/>
                <a:latin typeface="+mn-lt"/>
                <a:ea typeface="+mn-ea"/>
                <a:cs typeface="+mn-cs"/>
              </a:rPr>
              <a:t>a parte di un meccanismo di difesa che questi vegetali impiegano in risposta a fattori di stress come ad esempio: insetti, lesioni e infezioni fungine.</a:t>
            </a:r>
          </a:p>
          <a:p>
            <a:pPr fontAlgn="base"/>
            <a:endParaRPr lang="it-IT" sz="1800" b="0" i="0" kern="1200" dirty="0">
              <a:solidFill>
                <a:schemeClr val="tx1"/>
              </a:solidFill>
              <a:effectLst/>
              <a:latin typeface="+mn-lt"/>
              <a:ea typeface="+mn-ea"/>
              <a:cs typeface="+mn-cs"/>
            </a:endParaRPr>
          </a:p>
          <a:p>
            <a:pPr fontAlgn="base"/>
            <a:r>
              <a:rPr lang="it-IT" sz="1800" b="0" i="0" kern="1200" dirty="0">
                <a:solidFill>
                  <a:schemeClr val="tx1"/>
                </a:solidFill>
                <a:effectLst/>
                <a:latin typeface="+mn-lt"/>
                <a:ea typeface="+mn-ea"/>
                <a:cs typeface="+mn-cs"/>
              </a:rPr>
              <a:t>In realtà, sebbene la vite del vino rossa sia la fonte più conosciuta di questo antiossidante, è il </a:t>
            </a:r>
            <a:r>
              <a:rPr lang="it-IT" sz="1800" b="1" i="0" kern="1200" dirty="0">
                <a:solidFill>
                  <a:schemeClr val="tx1"/>
                </a:solidFill>
                <a:effectLst/>
                <a:latin typeface="+mn-lt"/>
                <a:ea typeface="+mn-ea"/>
                <a:cs typeface="+mn-cs"/>
              </a:rPr>
              <a:t>processo di fermentazione che subisce il succo di uva in vino ad arricchire i livelli di resveratrolo.</a:t>
            </a:r>
            <a:r>
              <a:rPr lang="it-IT" sz="1800" b="0" i="0" kern="1200" dirty="0">
                <a:solidFill>
                  <a:schemeClr val="tx1"/>
                </a:solidFill>
                <a:effectLst/>
                <a:latin typeface="+mn-lt"/>
                <a:ea typeface="+mn-ea"/>
                <a:cs typeface="+mn-cs"/>
              </a:rPr>
              <a:t> Detto ciò però non bisogna dimenticare che questo </a:t>
            </a:r>
            <a:r>
              <a:rPr lang="it-IT" sz="1800" b="1" i="0" kern="1200" dirty="0">
                <a:solidFill>
                  <a:schemeClr val="tx1"/>
                </a:solidFill>
                <a:effectLst/>
                <a:latin typeface="+mn-lt"/>
                <a:ea typeface="+mn-ea"/>
                <a:cs typeface="+mn-cs"/>
              </a:rPr>
              <a:t>flavonide non è unico dell’uva, ed è principalmente concentrato nella sua buccia.</a:t>
            </a:r>
          </a:p>
          <a:p>
            <a:r>
              <a:rPr lang="it-IT" sz="1800" b="0" i="0" kern="1200" dirty="0">
                <a:solidFill>
                  <a:schemeClr val="tx1"/>
                </a:solidFill>
                <a:effectLst/>
                <a:latin typeface="+mn-lt"/>
                <a:ea typeface="+mn-ea"/>
                <a:cs typeface="+mn-cs"/>
              </a:rPr>
              <a:t> </a:t>
            </a:r>
            <a:endParaRPr lang="it-IT" dirty="0"/>
          </a:p>
        </p:txBody>
      </p:sp>
    </p:spTree>
    <p:extLst>
      <p:ext uri="{BB962C8B-B14F-4D97-AF65-F5344CB8AC3E}">
        <p14:creationId xmlns:p14="http://schemas.microsoft.com/office/powerpoint/2010/main" val="911716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emi dell'uva: elisir di lunga vi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408" y="861237"/>
            <a:ext cx="10064402" cy="527374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4152" y="191384"/>
            <a:ext cx="11301171" cy="830997"/>
          </a:xfrm>
          <a:prstGeom prst="rect">
            <a:avLst/>
          </a:prstGeom>
          <a:solidFill>
            <a:schemeClr val="bg1"/>
          </a:solidFill>
        </p:spPr>
        <p:txBody>
          <a:bodyPr wrap="none" rtlCol="0">
            <a:spAutoFit/>
          </a:bodyPr>
          <a:lstStyle/>
          <a:p>
            <a:r>
              <a:rPr lang="it-IT" sz="4800" b="1" dirty="0">
                <a:solidFill>
                  <a:srgbClr val="C00000"/>
                </a:solidFill>
              </a:rPr>
              <a:t>RESVELATROLO e  </a:t>
            </a:r>
            <a:r>
              <a:rPr lang="it-IT" sz="4800" b="1" dirty="0" err="1">
                <a:solidFill>
                  <a:srgbClr val="C00000"/>
                </a:solidFill>
              </a:rPr>
              <a:t>proantocianidine</a:t>
            </a:r>
            <a:r>
              <a:rPr lang="it-IT" sz="4800" b="1" dirty="0">
                <a:solidFill>
                  <a:srgbClr val="C00000"/>
                </a:solidFill>
              </a:rPr>
              <a:t> (GSPE), </a:t>
            </a:r>
          </a:p>
        </p:txBody>
      </p:sp>
    </p:spTree>
    <p:extLst>
      <p:ext uri="{BB962C8B-B14F-4D97-AF65-F5344CB8AC3E}">
        <p14:creationId xmlns:p14="http://schemas.microsoft.com/office/powerpoint/2010/main" val="3703899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ose up of two seniors clicking glasses of milk, a salad in th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9174"/>
            <a:ext cx="7866641" cy="442498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094898" y="808074"/>
            <a:ext cx="2689839" cy="1323439"/>
          </a:xfrm>
          <a:prstGeom prst="rect">
            <a:avLst/>
          </a:prstGeom>
          <a:solidFill>
            <a:schemeClr val="bg1"/>
          </a:solidFill>
        </p:spPr>
        <p:txBody>
          <a:bodyPr wrap="none" rtlCol="0">
            <a:spAutoFit/>
          </a:bodyPr>
          <a:lstStyle/>
          <a:p>
            <a:r>
              <a:rPr lang="it-IT" sz="8000" b="1" dirty="0">
                <a:solidFill>
                  <a:srgbClr val="0070C0"/>
                </a:solidFill>
              </a:rPr>
              <a:t>LATTE</a:t>
            </a:r>
            <a:endParaRPr lang="it-IT" sz="2000" b="1" dirty="0">
              <a:solidFill>
                <a:srgbClr val="0070C0"/>
              </a:solidFill>
            </a:endParaRPr>
          </a:p>
        </p:txBody>
      </p:sp>
      <p:sp>
        <p:nvSpPr>
          <p:cNvPr id="3" name="CasellaDiTesto 2">
            <a:extLst>
              <a:ext uri="{FF2B5EF4-FFF2-40B4-BE49-F238E27FC236}">
                <a16:creationId xmlns="" xmlns:a16="http://schemas.microsoft.com/office/drawing/2014/main" id="{E772D63D-3D0E-415C-96D5-11F19203B026}"/>
              </a:ext>
            </a:extLst>
          </p:cNvPr>
          <p:cNvSpPr txBox="1"/>
          <p:nvPr/>
        </p:nvSpPr>
        <p:spPr>
          <a:xfrm>
            <a:off x="8049718" y="2698230"/>
            <a:ext cx="4142282" cy="2585323"/>
          </a:xfrm>
          <a:prstGeom prst="rect">
            <a:avLst/>
          </a:prstGeom>
          <a:noFill/>
        </p:spPr>
        <p:txBody>
          <a:bodyPr wrap="square" rtlCol="0">
            <a:spAutoFit/>
          </a:bodyPr>
          <a:lstStyle/>
          <a:p>
            <a:r>
              <a:rPr lang="it-IT" dirty="0"/>
              <a:t>La ricerca suggerisce </a:t>
            </a:r>
            <a:r>
              <a:rPr lang="it-IT" b="1" dirty="0"/>
              <a:t>che il consumo di latticini </a:t>
            </a:r>
            <a:r>
              <a:rPr lang="it-IT" b="1" u="sng" dirty="0">
                <a:solidFill>
                  <a:srgbClr val="C00000"/>
                </a:solidFill>
              </a:rPr>
              <a:t>a basso contenuto di grassi </a:t>
            </a:r>
            <a:r>
              <a:rPr lang="it-IT" b="1" dirty="0"/>
              <a:t>come il latte scremato e magro può portare a una bassa pressione sanguigna.</a:t>
            </a:r>
          </a:p>
          <a:p>
            <a:endParaRPr lang="it-IT" dirty="0"/>
          </a:p>
          <a:p>
            <a:r>
              <a:rPr lang="it-IT" dirty="0"/>
              <a:t> Il latte è ricco di nutrienti essenziali, tra cui calcio, </a:t>
            </a:r>
            <a:r>
              <a:rPr lang="it-IT" b="1" dirty="0"/>
              <a:t>vitamina D</a:t>
            </a:r>
            <a:r>
              <a:rPr lang="it-IT" dirty="0"/>
              <a:t> e altri nutrienti che hanno un effetto benefico sulla pressione sanguigna.</a:t>
            </a:r>
          </a:p>
        </p:txBody>
      </p:sp>
    </p:spTree>
    <p:extLst>
      <p:ext uri="{BB962C8B-B14F-4D97-AF65-F5344CB8AC3E}">
        <p14:creationId xmlns:p14="http://schemas.microsoft.com/office/powerpoint/2010/main" val="1276730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ow I Helped My Mother Lower Her Blood Pressure Using Food - RemedyGr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793" y="480831"/>
            <a:ext cx="8239027" cy="617927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784110" y="329609"/>
            <a:ext cx="5896742" cy="646331"/>
          </a:xfrm>
          <a:prstGeom prst="rect">
            <a:avLst/>
          </a:prstGeom>
          <a:solidFill>
            <a:schemeClr val="bg1"/>
          </a:solidFill>
        </p:spPr>
        <p:txBody>
          <a:bodyPr wrap="none" rtlCol="0">
            <a:spAutoFit/>
          </a:bodyPr>
          <a:lstStyle/>
          <a:p>
            <a:r>
              <a:rPr lang="it-IT" sz="3600" b="1" dirty="0">
                <a:solidFill>
                  <a:srgbClr val="C00000"/>
                </a:solidFill>
              </a:rPr>
              <a:t>Cibi che riducono la Pressione</a:t>
            </a:r>
          </a:p>
        </p:txBody>
      </p:sp>
      <p:sp>
        <p:nvSpPr>
          <p:cNvPr id="3" name="CasellaDiTesto 2"/>
          <p:cNvSpPr txBox="1"/>
          <p:nvPr/>
        </p:nvSpPr>
        <p:spPr>
          <a:xfrm>
            <a:off x="361951" y="139109"/>
            <a:ext cx="3552824" cy="2062103"/>
          </a:xfrm>
          <a:prstGeom prst="rect">
            <a:avLst/>
          </a:prstGeom>
          <a:solidFill>
            <a:schemeClr val="bg1"/>
          </a:solidFill>
        </p:spPr>
        <p:txBody>
          <a:bodyPr wrap="square" rtlCol="0">
            <a:spAutoFit/>
          </a:bodyPr>
          <a:lstStyle/>
          <a:p>
            <a:pPr algn="just"/>
            <a:r>
              <a:rPr lang="it-IT" sz="1600" b="1" dirty="0"/>
              <a:t>l'Aglio </a:t>
            </a:r>
            <a:r>
              <a:rPr lang="it-IT" sz="1600" b="1" dirty="0" smtClean="0"/>
              <a:t>«rilassa» </a:t>
            </a:r>
            <a:r>
              <a:rPr lang="it-IT" sz="1600" b="1" dirty="0"/>
              <a:t>le pareti dei vasi sanguigni svolgendo quindi un'azione </a:t>
            </a:r>
            <a:r>
              <a:rPr lang="it-IT" sz="1600" b="1" dirty="0">
                <a:solidFill>
                  <a:srgbClr val="00B050"/>
                </a:solidFill>
              </a:rPr>
              <a:t>vasodilatatrice</a:t>
            </a:r>
            <a:r>
              <a:rPr lang="it-IT" sz="1600" b="1" dirty="0"/>
              <a:t> e diminuendo la pressione sanguigna</a:t>
            </a:r>
            <a:r>
              <a:rPr lang="it-IT" sz="1600" dirty="0"/>
              <a:t>. Con l'aumento della fluidità del sangue, le piastrine hanno meno occasione di accumularsi nei vasi, riducendo così il rischio di problematiche circolatorie</a:t>
            </a:r>
          </a:p>
        </p:txBody>
      </p:sp>
      <p:sp>
        <p:nvSpPr>
          <p:cNvPr id="5" name="CasellaDiTesto 4"/>
          <p:cNvSpPr txBox="1"/>
          <p:nvPr/>
        </p:nvSpPr>
        <p:spPr>
          <a:xfrm>
            <a:off x="1590675" y="2790825"/>
            <a:ext cx="2020105" cy="369332"/>
          </a:xfrm>
          <a:prstGeom prst="rect">
            <a:avLst/>
          </a:prstGeom>
          <a:solidFill>
            <a:schemeClr val="bg1"/>
          </a:solidFill>
        </p:spPr>
        <p:txBody>
          <a:bodyPr wrap="none" rtlCol="0">
            <a:spAutoFit/>
          </a:bodyPr>
          <a:lstStyle/>
          <a:p>
            <a:r>
              <a:rPr lang="it-IT" dirty="0" smtClean="0"/>
              <a:t>Previene il CANCRO</a:t>
            </a:r>
            <a:endParaRPr lang="it-IT" dirty="0"/>
          </a:p>
        </p:txBody>
      </p:sp>
      <p:sp>
        <p:nvSpPr>
          <p:cNvPr id="7" name="CasellaDiTesto 6"/>
          <p:cNvSpPr txBox="1"/>
          <p:nvPr/>
        </p:nvSpPr>
        <p:spPr>
          <a:xfrm>
            <a:off x="1304925" y="3981450"/>
            <a:ext cx="2361159" cy="369332"/>
          </a:xfrm>
          <a:prstGeom prst="rect">
            <a:avLst/>
          </a:prstGeom>
          <a:solidFill>
            <a:schemeClr val="bg1"/>
          </a:solidFill>
        </p:spPr>
        <p:txBody>
          <a:bodyPr wrap="none" rtlCol="0">
            <a:spAutoFit/>
          </a:bodyPr>
          <a:lstStyle/>
          <a:p>
            <a:r>
              <a:rPr lang="it-IT" dirty="0" smtClean="0"/>
              <a:t>Riduce il COLESTEROLO</a:t>
            </a:r>
            <a:endParaRPr lang="it-IT" dirty="0"/>
          </a:p>
        </p:txBody>
      </p:sp>
      <p:sp>
        <p:nvSpPr>
          <p:cNvPr id="8" name="CasellaDiTesto 7"/>
          <p:cNvSpPr txBox="1"/>
          <p:nvPr/>
        </p:nvSpPr>
        <p:spPr>
          <a:xfrm>
            <a:off x="1457325" y="5019675"/>
            <a:ext cx="3386633" cy="369332"/>
          </a:xfrm>
          <a:prstGeom prst="rect">
            <a:avLst/>
          </a:prstGeom>
          <a:solidFill>
            <a:schemeClr val="bg1"/>
          </a:solidFill>
        </p:spPr>
        <p:txBody>
          <a:bodyPr wrap="none" rtlCol="0">
            <a:spAutoFit/>
          </a:bodyPr>
          <a:lstStyle/>
          <a:p>
            <a:pPr lvl="1"/>
            <a:r>
              <a:rPr lang="it-IT" dirty="0" smtClean="0"/>
              <a:t>È ANTISETTICO, </a:t>
            </a:r>
            <a:r>
              <a:rPr lang="it-IT" dirty="0" err="1" smtClean="0"/>
              <a:t>antimicrotico</a:t>
            </a:r>
            <a:endParaRPr lang="it-IT" dirty="0"/>
          </a:p>
        </p:txBody>
      </p:sp>
      <p:sp>
        <p:nvSpPr>
          <p:cNvPr id="9" name="CasellaDiTesto 8"/>
          <p:cNvSpPr txBox="1"/>
          <p:nvPr/>
        </p:nvSpPr>
        <p:spPr>
          <a:xfrm>
            <a:off x="7124700" y="1704975"/>
            <a:ext cx="1840697" cy="369332"/>
          </a:xfrm>
          <a:prstGeom prst="rect">
            <a:avLst/>
          </a:prstGeom>
          <a:solidFill>
            <a:schemeClr val="bg1"/>
          </a:solidFill>
        </p:spPr>
        <p:txBody>
          <a:bodyPr wrap="none" rtlCol="0">
            <a:spAutoFit/>
          </a:bodyPr>
          <a:lstStyle/>
          <a:p>
            <a:r>
              <a:rPr lang="it-IT" dirty="0" smtClean="0"/>
              <a:t>Regola la TIROIDE</a:t>
            </a:r>
            <a:endParaRPr lang="it-IT" dirty="0"/>
          </a:p>
        </p:txBody>
      </p:sp>
      <p:sp>
        <p:nvSpPr>
          <p:cNvPr id="10" name="CasellaDiTesto 9"/>
          <p:cNvSpPr txBox="1"/>
          <p:nvPr/>
        </p:nvSpPr>
        <p:spPr>
          <a:xfrm>
            <a:off x="6600825" y="3438525"/>
            <a:ext cx="1840697" cy="369332"/>
          </a:xfrm>
          <a:prstGeom prst="rect">
            <a:avLst/>
          </a:prstGeom>
          <a:solidFill>
            <a:schemeClr val="bg1"/>
          </a:solidFill>
        </p:spPr>
        <p:txBody>
          <a:bodyPr wrap="none" rtlCol="0">
            <a:spAutoFit/>
          </a:bodyPr>
          <a:lstStyle/>
          <a:p>
            <a:r>
              <a:rPr lang="it-IT" dirty="0" smtClean="0"/>
              <a:t>Regola la TIROIDE</a:t>
            </a:r>
            <a:endParaRPr lang="it-IT" dirty="0"/>
          </a:p>
        </p:txBody>
      </p:sp>
      <p:sp>
        <p:nvSpPr>
          <p:cNvPr id="11" name="CasellaDiTesto 10"/>
          <p:cNvSpPr txBox="1"/>
          <p:nvPr/>
        </p:nvSpPr>
        <p:spPr>
          <a:xfrm>
            <a:off x="5543550" y="4219575"/>
            <a:ext cx="3259354" cy="369332"/>
          </a:xfrm>
          <a:prstGeom prst="rect">
            <a:avLst/>
          </a:prstGeom>
          <a:solidFill>
            <a:schemeClr val="bg1"/>
          </a:solidFill>
        </p:spPr>
        <p:txBody>
          <a:bodyPr wrap="none" rtlCol="0">
            <a:spAutoFit/>
          </a:bodyPr>
          <a:lstStyle/>
          <a:p>
            <a:r>
              <a:rPr lang="it-IT" dirty="0" smtClean="0"/>
              <a:t>Aumenta le difese IMMUNITARIE</a:t>
            </a:r>
            <a:endParaRPr lang="it-IT" dirty="0"/>
          </a:p>
        </p:txBody>
      </p:sp>
    </p:spTree>
    <p:extLst>
      <p:ext uri="{BB962C8B-B14F-4D97-AF65-F5344CB8AC3E}">
        <p14:creationId xmlns:p14="http://schemas.microsoft.com/office/powerpoint/2010/main" val="305833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n on healthy foo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548640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in on healthy f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302" y="838361"/>
            <a:ext cx="8593263" cy="572884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784110" y="329609"/>
            <a:ext cx="5828199" cy="646331"/>
          </a:xfrm>
          <a:prstGeom prst="rect">
            <a:avLst/>
          </a:prstGeom>
          <a:solidFill>
            <a:schemeClr val="bg1"/>
          </a:solidFill>
        </p:spPr>
        <p:txBody>
          <a:bodyPr wrap="none" rtlCol="0">
            <a:spAutoFit/>
          </a:bodyPr>
          <a:lstStyle/>
          <a:p>
            <a:r>
              <a:rPr lang="it-IT" sz="3600" b="1" dirty="0">
                <a:solidFill>
                  <a:srgbClr val="00B050"/>
                </a:solidFill>
              </a:rPr>
              <a:t>Frutta che riduce la Pressione</a:t>
            </a:r>
          </a:p>
        </p:txBody>
      </p:sp>
      <p:sp>
        <p:nvSpPr>
          <p:cNvPr id="2" name="CasellaDiTesto 1"/>
          <p:cNvSpPr txBox="1"/>
          <p:nvPr/>
        </p:nvSpPr>
        <p:spPr>
          <a:xfrm>
            <a:off x="6715124" y="1952625"/>
            <a:ext cx="5162551" cy="1477328"/>
          </a:xfrm>
          <a:prstGeom prst="rect">
            <a:avLst/>
          </a:prstGeom>
          <a:solidFill>
            <a:schemeClr val="bg1"/>
          </a:solidFill>
        </p:spPr>
        <p:txBody>
          <a:bodyPr wrap="square" rtlCol="0">
            <a:spAutoFit/>
          </a:bodyPr>
          <a:lstStyle/>
          <a:p>
            <a:r>
              <a:rPr lang="it-IT" dirty="0"/>
              <a:t>Nei pazienti </a:t>
            </a:r>
            <a:r>
              <a:rPr lang="it-IT" b="1" dirty="0"/>
              <a:t>ipertesi</a:t>
            </a:r>
            <a:r>
              <a:rPr lang="it-IT" dirty="0"/>
              <a:t>, il consumo giornaliero di succo di </a:t>
            </a:r>
            <a:r>
              <a:rPr lang="it-IT" b="1" dirty="0"/>
              <a:t>melograno</a:t>
            </a:r>
            <a:r>
              <a:rPr lang="it-IT" dirty="0"/>
              <a:t> per 2 settimane ha </a:t>
            </a:r>
            <a:r>
              <a:rPr lang="it-IT" b="1" dirty="0"/>
              <a:t>ridotto</a:t>
            </a:r>
            <a:r>
              <a:rPr lang="it-IT" dirty="0"/>
              <a:t> l'attività </a:t>
            </a:r>
            <a:r>
              <a:rPr lang="it-IT" dirty="0">
                <a:solidFill>
                  <a:srgbClr val="C00000"/>
                </a:solidFill>
              </a:rPr>
              <a:t>dell'ACE (l'ormone che stimola la vasocostrizione aumentando la pressione arteriosa) </a:t>
            </a:r>
            <a:r>
              <a:rPr lang="it-IT" dirty="0"/>
              <a:t>del 36% </a:t>
            </a:r>
            <a:r>
              <a:rPr lang="it-IT" b="1" dirty="0"/>
              <a:t>e</a:t>
            </a:r>
            <a:r>
              <a:rPr lang="it-IT" dirty="0"/>
              <a:t> ha </a:t>
            </a:r>
            <a:r>
              <a:rPr lang="it-IT" b="1" dirty="0"/>
              <a:t>ridotto la pressione arteriosa del 5%</a:t>
            </a:r>
          </a:p>
        </p:txBody>
      </p:sp>
    </p:spTree>
    <p:extLst>
      <p:ext uri="{BB962C8B-B14F-4D97-AF65-F5344CB8AC3E}">
        <p14:creationId xmlns:p14="http://schemas.microsoft.com/office/powerpoint/2010/main" val="93881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5 foods to skip for better blood pressure | Adventist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932" y="623122"/>
            <a:ext cx="8368719" cy="557566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784110" y="329609"/>
            <a:ext cx="5828199" cy="646331"/>
          </a:xfrm>
          <a:prstGeom prst="rect">
            <a:avLst/>
          </a:prstGeom>
          <a:solidFill>
            <a:schemeClr val="bg1"/>
          </a:solidFill>
        </p:spPr>
        <p:txBody>
          <a:bodyPr wrap="none" rtlCol="0">
            <a:spAutoFit/>
          </a:bodyPr>
          <a:lstStyle/>
          <a:p>
            <a:r>
              <a:rPr lang="it-IT" sz="3600" b="1" dirty="0"/>
              <a:t>Frutta che riduce la Pressione</a:t>
            </a:r>
          </a:p>
        </p:txBody>
      </p:sp>
      <p:sp>
        <p:nvSpPr>
          <p:cNvPr id="2" name="CasellaDiTesto 1"/>
          <p:cNvSpPr txBox="1"/>
          <p:nvPr/>
        </p:nvSpPr>
        <p:spPr>
          <a:xfrm>
            <a:off x="333375" y="1819275"/>
            <a:ext cx="6408357" cy="461665"/>
          </a:xfrm>
          <a:prstGeom prst="rect">
            <a:avLst/>
          </a:prstGeom>
          <a:solidFill>
            <a:schemeClr val="bg1"/>
          </a:solidFill>
        </p:spPr>
        <p:txBody>
          <a:bodyPr wrap="none" rtlCol="0">
            <a:spAutoFit/>
          </a:bodyPr>
          <a:lstStyle/>
          <a:p>
            <a:r>
              <a:rPr lang="it-IT" sz="2400" b="1" dirty="0"/>
              <a:t>A</a:t>
            </a:r>
            <a:r>
              <a:rPr lang="it-IT" sz="2400" b="1" dirty="0" smtClean="0"/>
              <a:t>bbassare </a:t>
            </a:r>
            <a:r>
              <a:rPr lang="it-IT" sz="2400" b="1" dirty="0"/>
              <a:t>il colesterolo o la pressione arteriosa</a:t>
            </a:r>
            <a:r>
              <a:rPr lang="it-IT" sz="2400" dirty="0"/>
              <a:t>. </a:t>
            </a:r>
          </a:p>
        </p:txBody>
      </p:sp>
      <p:sp>
        <p:nvSpPr>
          <p:cNvPr id="4" name="CasellaDiTesto 3"/>
          <p:cNvSpPr txBox="1"/>
          <p:nvPr/>
        </p:nvSpPr>
        <p:spPr>
          <a:xfrm>
            <a:off x="1095376" y="5400675"/>
            <a:ext cx="10752914" cy="1169551"/>
          </a:xfrm>
          <a:prstGeom prst="rect">
            <a:avLst/>
          </a:prstGeom>
          <a:solidFill>
            <a:schemeClr val="bg1"/>
          </a:solidFill>
          <a:ln w="28575">
            <a:solidFill>
              <a:srgbClr val="C00000"/>
            </a:solidFill>
          </a:ln>
        </p:spPr>
        <p:txBody>
          <a:bodyPr wrap="square" rtlCol="0">
            <a:spAutoFit/>
          </a:bodyPr>
          <a:lstStyle/>
          <a:p>
            <a:r>
              <a:rPr lang="it-IT" sz="1400" i="1" dirty="0"/>
              <a:t>Eppure il </a:t>
            </a:r>
            <a:r>
              <a:rPr lang="it-IT" sz="1400" b="1" dirty="0"/>
              <a:t>succo di pompelmo</a:t>
            </a:r>
            <a:r>
              <a:rPr lang="it-IT" sz="1400" i="1" dirty="0"/>
              <a:t> può compromettere seriamente terapie a base di </a:t>
            </a:r>
            <a:r>
              <a:rPr lang="it-IT" sz="1400" i="1" dirty="0">
                <a:solidFill>
                  <a:srgbClr val="C00000"/>
                </a:solidFill>
              </a:rPr>
              <a:t>statine, calcio-antagonisti, </a:t>
            </a:r>
            <a:r>
              <a:rPr lang="it-IT" sz="1400" i="1" dirty="0" err="1">
                <a:solidFill>
                  <a:srgbClr val="C00000"/>
                </a:solidFill>
              </a:rPr>
              <a:t>etilenestradiolo</a:t>
            </a:r>
            <a:r>
              <a:rPr lang="it-IT" sz="1400" i="1" dirty="0">
                <a:solidFill>
                  <a:srgbClr val="C00000"/>
                </a:solidFill>
              </a:rPr>
              <a:t>, benzodiazepine </a:t>
            </a:r>
            <a:r>
              <a:rPr lang="it-IT" sz="1400" i="1" dirty="0"/>
              <a:t>e numerosi farmaci attivi sul sistema nervoso centrale (come </a:t>
            </a:r>
            <a:r>
              <a:rPr lang="it-IT" sz="1400" i="1" dirty="0" err="1">
                <a:solidFill>
                  <a:srgbClr val="C00000"/>
                </a:solidFill>
              </a:rPr>
              <a:t>carbamazepina</a:t>
            </a:r>
            <a:r>
              <a:rPr lang="it-IT" sz="1400" i="1" dirty="0">
                <a:solidFill>
                  <a:srgbClr val="C00000"/>
                </a:solidFill>
              </a:rPr>
              <a:t>, </a:t>
            </a:r>
            <a:r>
              <a:rPr lang="it-IT" sz="1400" i="1" dirty="0" err="1">
                <a:solidFill>
                  <a:srgbClr val="C00000"/>
                </a:solidFill>
              </a:rPr>
              <a:t>sertralina</a:t>
            </a:r>
            <a:r>
              <a:rPr lang="it-IT" sz="1400" i="1" dirty="0">
                <a:solidFill>
                  <a:srgbClr val="C00000"/>
                </a:solidFill>
              </a:rPr>
              <a:t> o </a:t>
            </a:r>
            <a:r>
              <a:rPr lang="it-IT" sz="1400" i="1" dirty="0" err="1">
                <a:solidFill>
                  <a:srgbClr val="C00000"/>
                </a:solidFill>
              </a:rPr>
              <a:t>buspirone</a:t>
            </a:r>
            <a:r>
              <a:rPr lang="it-IT" sz="1400" i="1" dirty="0"/>
              <a:t>). In pratica stiamo parlano </a:t>
            </a:r>
            <a:r>
              <a:rPr lang="it-IT" sz="1400" i="1" dirty="0" smtClean="0"/>
              <a:t>di </a:t>
            </a:r>
            <a:r>
              <a:rPr lang="it-IT" sz="1400" i="1" dirty="0"/>
              <a:t>farmaci comunemente usati per </a:t>
            </a:r>
            <a:r>
              <a:rPr lang="it-IT" sz="1400" b="1" dirty="0"/>
              <a:t>abbassare il colesterolo o la pressione arteriosa, oppure di farmaci per curare l’insonnia o la depressione.</a:t>
            </a:r>
            <a:br>
              <a:rPr lang="it-IT" sz="1400" b="1" dirty="0"/>
            </a:br>
            <a:r>
              <a:rPr lang="it-IT" sz="1400" i="1" dirty="0"/>
              <a:t>La colpa è di </a:t>
            </a:r>
            <a:r>
              <a:rPr lang="it-IT" sz="1400" b="1" dirty="0" err="1"/>
              <a:t>naringina</a:t>
            </a:r>
            <a:r>
              <a:rPr lang="it-IT" sz="1400" b="1" dirty="0"/>
              <a:t> e </a:t>
            </a:r>
            <a:r>
              <a:rPr lang="it-IT" sz="1400" b="1" dirty="0" err="1" smtClean="0"/>
              <a:t>furanocumarine</a:t>
            </a:r>
            <a:r>
              <a:rPr lang="it-IT" sz="1400" b="1" dirty="0" smtClean="0"/>
              <a:t> e </a:t>
            </a:r>
            <a:r>
              <a:rPr lang="it-IT" sz="1400" b="1" dirty="0" err="1" smtClean="0"/>
              <a:t>bergamottino</a:t>
            </a:r>
            <a:r>
              <a:rPr lang="it-IT" sz="1400" i="1" dirty="0" smtClean="0"/>
              <a:t>, </a:t>
            </a:r>
            <a:r>
              <a:rPr lang="it-IT" sz="1400" dirty="0" smtClean="0"/>
              <a:t>potenti </a:t>
            </a:r>
            <a:r>
              <a:rPr lang="it-IT" sz="1400" dirty="0"/>
              <a:t>inibitori del </a:t>
            </a:r>
            <a:r>
              <a:rPr lang="it-IT" sz="1400" dirty="0">
                <a:hlinkClick r:id="rId3"/>
              </a:rPr>
              <a:t>citocromo P450</a:t>
            </a:r>
            <a:r>
              <a:rPr lang="it-IT" sz="1400" dirty="0"/>
              <a:t> 3A4 (CYP3A4)</a:t>
            </a:r>
            <a:r>
              <a:rPr lang="it-IT" sz="1400" i="1" dirty="0" smtClean="0"/>
              <a:t>. </a:t>
            </a:r>
          </a:p>
          <a:p>
            <a:r>
              <a:rPr lang="it-IT" sz="1400" i="1" dirty="0" smtClean="0"/>
              <a:t>Ne </a:t>
            </a:r>
            <a:r>
              <a:rPr lang="it-IT" sz="1400" i="1" dirty="0"/>
              <a:t>consegue che </a:t>
            </a:r>
            <a:r>
              <a:rPr lang="it-IT" sz="1400" b="1" dirty="0"/>
              <a:t>i medicinali vengono eliminati di meno</a:t>
            </a:r>
            <a:r>
              <a:rPr lang="it-IT" sz="1400" i="1" dirty="0"/>
              <a:t>, per cui sono maggiormente disponibili in circolo.</a:t>
            </a:r>
            <a:endParaRPr lang="it-IT" sz="1400" dirty="0"/>
          </a:p>
        </p:txBody>
      </p:sp>
      <p:sp>
        <p:nvSpPr>
          <p:cNvPr id="5" name="CasellaDiTesto 4"/>
          <p:cNvSpPr txBox="1"/>
          <p:nvPr/>
        </p:nvSpPr>
        <p:spPr>
          <a:xfrm>
            <a:off x="8067676" y="1390650"/>
            <a:ext cx="3916802" cy="1600438"/>
          </a:xfrm>
          <a:prstGeom prst="rect">
            <a:avLst/>
          </a:prstGeom>
          <a:solidFill>
            <a:schemeClr val="bg1"/>
          </a:solidFill>
          <a:ln w="28575">
            <a:solidFill>
              <a:srgbClr val="00B050"/>
            </a:solidFill>
          </a:ln>
        </p:spPr>
        <p:txBody>
          <a:bodyPr wrap="square" rtlCol="0">
            <a:spAutoFit/>
          </a:bodyPr>
          <a:lstStyle/>
          <a:p>
            <a:pPr algn="just"/>
            <a:r>
              <a:rPr lang="it-IT" sz="1400" dirty="0" smtClean="0"/>
              <a:t>Il POMPELMO è ricco di</a:t>
            </a:r>
            <a:r>
              <a:rPr lang="it-IT" sz="1400" dirty="0"/>
              <a:t> </a:t>
            </a:r>
            <a:r>
              <a:rPr lang="it-IT" sz="1400" b="1" dirty="0"/>
              <a:t>vitamine</a:t>
            </a:r>
            <a:r>
              <a:rPr lang="it-IT" sz="1400" dirty="0"/>
              <a:t> (la C in testa) e di </a:t>
            </a:r>
            <a:r>
              <a:rPr lang="it-IT" sz="1400" b="1" dirty="0"/>
              <a:t>minerali</a:t>
            </a:r>
            <a:r>
              <a:rPr lang="it-IT" sz="1400" dirty="0"/>
              <a:t>, </a:t>
            </a:r>
            <a:r>
              <a:rPr lang="it-IT" sz="1400" u="sng" dirty="0"/>
              <a:t>soprattutto di </a:t>
            </a:r>
            <a:r>
              <a:rPr lang="it-IT" sz="1400" b="1" u="sng" dirty="0">
                <a:solidFill>
                  <a:srgbClr val="00B050"/>
                </a:solidFill>
              </a:rPr>
              <a:t>potassio</a:t>
            </a:r>
            <a:r>
              <a:rPr lang="it-IT" sz="1400" dirty="0"/>
              <a:t>. Inoltre è corredato di numerose sostanze </a:t>
            </a:r>
            <a:r>
              <a:rPr lang="it-IT" sz="1400" b="1" dirty="0"/>
              <a:t>antiossidanti</a:t>
            </a:r>
            <a:r>
              <a:rPr lang="it-IT" sz="1400" dirty="0"/>
              <a:t>, come </a:t>
            </a:r>
            <a:r>
              <a:rPr lang="it-IT" sz="1400" i="1" dirty="0"/>
              <a:t>flavonoidi e carotenoidi</a:t>
            </a:r>
            <a:r>
              <a:rPr lang="it-IT" sz="1400" dirty="0"/>
              <a:t>, dall’azione antitumorale e antinvecchiamento, e di </a:t>
            </a:r>
            <a:r>
              <a:rPr lang="it-IT" sz="1400" b="1" dirty="0"/>
              <a:t>acido citrico</a:t>
            </a:r>
            <a:r>
              <a:rPr lang="it-IT" sz="1400" dirty="0"/>
              <a:t>, che stimola la produzione degli enzimi digestivi, senza rendere lo stomaco acido.</a:t>
            </a:r>
          </a:p>
        </p:txBody>
      </p:sp>
    </p:spTree>
    <p:extLst>
      <p:ext uri="{BB962C8B-B14F-4D97-AF65-F5344CB8AC3E}">
        <p14:creationId xmlns:p14="http://schemas.microsoft.com/office/powerpoint/2010/main" val="2855778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Ipertensione: lo sport che riduce la pressione | OK Salu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370" y="149902"/>
            <a:ext cx="9286388" cy="521776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01783" y="2775098"/>
            <a:ext cx="8229532" cy="1015663"/>
          </a:xfrm>
          <a:prstGeom prst="rect">
            <a:avLst/>
          </a:prstGeom>
          <a:noFill/>
        </p:spPr>
        <p:txBody>
          <a:bodyPr wrap="square" rtlCol="0">
            <a:spAutoFit/>
          </a:bodyPr>
          <a:lstStyle/>
          <a:p>
            <a:r>
              <a:rPr lang="it-IT" sz="6000" b="1" dirty="0" err="1">
                <a:solidFill>
                  <a:srgbClr val="0070C0"/>
                </a:solidFill>
                <a:effectLst>
                  <a:outerShdw blurRad="38100" dist="38100" dir="2700000" algn="tl">
                    <a:srgbClr val="000000">
                      <a:alpha val="43137"/>
                    </a:srgbClr>
                  </a:outerShdw>
                </a:effectLst>
                <a:highlight>
                  <a:srgbClr val="FFFF00"/>
                </a:highlight>
              </a:rPr>
              <a:t>ATTIVITà</a:t>
            </a:r>
            <a:r>
              <a:rPr lang="it-IT" sz="6000" b="1" dirty="0">
                <a:solidFill>
                  <a:srgbClr val="0070C0"/>
                </a:solidFill>
                <a:effectLst>
                  <a:outerShdw blurRad="38100" dist="38100" dir="2700000" algn="tl">
                    <a:srgbClr val="000000">
                      <a:alpha val="43137"/>
                    </a:srgbClr>
                  </a:outerShdw>
                </a:effectLst>
                <a:highlight>
                  <a:srgbClr val="FFFF00"/>
                </a:highlight>
              </a:rPr>
              <a:t> </a:t>
            </a:r>
            <a:r>
              <a:rPr lang="it-IT" sz="6000" b="1" dirty="0" smtClean="0">
                <a:solidFill>
                  <a:srgbClr val="0070C0"/>
                </a:solidFill>
                <a:effectLst>
                  <a:outerShdw blurRad="38100" dist="38100" dir="2700000" algn="tl">
                    <a:srgbClr val="000000">
                      <a:alpha val="43137"/>
                    </a:srgbClr>
                  </a:outerShdw>
                </a:effectLst>
                <a:highlight>
                  <a:srgbClr val="FFFF00"/>
                </a:highlight>
              </a:rPr>
              <a:t>FISICA e SPORT!</a:t>
            </a:r>
            <a:endParaRPr lang="it-IT" sz="6000" b="1" dirty="0">
              <a:solidFill>
                <a:srgbClr val="0070C0"/>
              </a:solidFill>
              <a:effectLst>
                <a:outerShdw blurRad="38100" dist="38100" dir="2700000" algn="tl">
                  <a:srgbClr val="000000">
                    <a:alpha val="43137"/>
                  </a:srgbClr>
                </a:outerShdw>
              </a:effectLst>
              <a:highlight>
                <a:srgbClr val="FFFF00"/>
              </a:highlight>
            </a:endParaRPr>
          </a:p>
        </p:txBody>
      </p:sp>
      <p:sp>
        <p:nvSpPr>
          <p:cNvPr id="3" name="CasellaDiTesto 2"/>
          <p:cNvSpPr txBox="1"/>
          <p:nvPr/>
        </p:nvSpPr>
        <p:spPr>
          <a:xfrm>
            <a:off x="352425" y="4505325"/>
            <a:ext cx="8278889" cy="1754326"/>
          </a:xfrm>
          <a:prstGeom prst="rect">
            <a:avLst/>
          </a:prstGeom>
          <a:solidFill>
            <a:schemeClr val="bg1"/>
          </a:solidFill>
          <a:ln w="38100">
            <a:solidFill>
              <a:srgbClr val="FFFF00"/>
            </a:solidFill>
          </a:ln>
        </p:spPr>
        <p:txBody>
          <a:bodyPr wrap="square" rtlCol="0">
            <a:spAutoFit/>
          </a:bodyPr>
          <a:lstStyle/>
          <a:p>
            <a:r>
              <a:rPr lang="it-IT" i="1" dirty="0" smtClean="0"/>
              <a:t>«Lo </a:t>
            </a:r>
            <a:r>
              <a:rPr lang="it-IT" i="1" dirty="0"/>
              <a:t>sport ha il potere di cambiare il mondo. Ha il potere di ispirare. Esso ha il potere di unire le persone in un modo che poche altre cose fanno. Parla ai giovani in una lingua che comprendono. Lo sport può portare speranza dove una volta c’era solo </a:t>
            </a:r>
            <a:r>
              <a:rPr lang="it-IT" i="1" dirty="0" smtClean="0"/>
              <a:t>disperazione»</a:t>
            </a:r>
          </a:p>
          <a:p>
            <a:r>
              <a:rPr lang="it-IT" dirty="0"/>
              <a:t/>
            </a:r>
            <a:br>
              <a:rPr lang="it-IT" dirty="0"/>
            </a:br>
            <a:r>
              <a:rPr lang="it-IT" i="1" dirty="0"/>
              <a:t>(Nelson Mandela)</a:t>
            </a:r>
            <a:endParaRPr lang="it-IT" dirty="0"/>
          </a:p>
        </p:txBody>
      </p:sp>
    </p:spTree>
    <p:extLst>
      <p:ext uri="{BB962C8B-B14F-4D97-AF65-F5344CB8AC3E}">
        <p14:creationId xmlns:p14="http://schemas.microsoft.com/office/powerpoint/2010/main" val="185398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250" t="28217" r="26570" b="12714"/>
          <a:stretch/>
        </p:blipFill>
        <p:spPr>
          <a:xfrm>
            <a:off x="148157" y="150719"/>
            <a:ext cx="11600820" cy="6199035"/>
          </a:xfrm>
          <a:prstGeom prst="rect">
            <a:avLst/>
          </a:prstGeom>
        </p:spPr>
      </p:pic>
      <p:sp>
        <p:nvSpPr>
          <p:cNvPr id="3" name="CasellaDiTesto 2"/>
          <p:cNvSpPr txBox="1"/>
          <p:nvPr/>
        </p:nvSpPr>
        <p:spPr>
          <a:xfrm>
            <a:off x="8739964" y="6400797"/>
            <a:ext cx="2051524" cy="369332"/>
          </a:xfrm>
          <a:prstGeom prst="rect">
            <a:avLst/>
          </a:prstGeom>
          <a:noFill/>
        </p:spPr>
        <p:txBody>
          <a:bodyPr wrap="none" rtlCol="0">
            <a:spAutoFit/>
          </a:bodyPr>
          <a:lstStyle/>
          <a:p>
            <a:r>
              <a:rPr lang="it-IT" dirty="0">
                <a:solidFill>
                  <a:srgbClr val="C00000"/>
                </a:solidFill>
              </a:rPr>
              <a:t>ESC </a:t>
            </a:r>
            <a:r>
              <a:rPr lang="it-IT" dirty="0" err="1">
                <a:solidFill>
                  <a:srgbClr val="C00000"/>
                </a:solidFill>
              </a:rPr>
              <a:t>guidelines</a:t>
            </a:r>
            <a:r>
              <a:rPr lang="it-IT" dirty="0">
                <a:solidFill>
                  <a:srgbClr val="C00000"/>
                </a:solidFill>
              </a:rPr>
              <a:t> 2018</a:t>
            </a:r>
          </a:p>
        </p:txBody>
      </p:sp>
    </p:spTree>
    <p:extLst>
      <p:ext uri="{BB962C8B-B14F-4D97-AF65-F5344CB8AC3E}">
        <p14:creationId xmlns:p14="http://schemas.microsoft.com/office/powerpoint/2010/main" val="3645522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cristianfrancavilla.it/wp-content/uploads/2017/09/ipertensi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33" y="609600"/>
            <a:ext cx="5924790" cy="525765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 xmlns:a16="http://schemas.microsoft.com/office/drawing/2014/main" id="{5866B87A-168D-41D8-98D1-04B9F60AB6F2}"/>
              </a:ext>
            </a:extLst>
          </p:cNvPr>
          <p:cNvSpPr txBox="1"/>
          <p:nvPr/>
        </p:nvSpPr>
        <p:spPr>
          <a:xfrm>
            <a:off x="929390" y="6113645"/>
            <a:ext cx="10583667" cy="738664"/>
          </a:xfrm>
          <a:prstGeom prst="rect">
            <a:avLst/>
          </a:prstGeom>
          <a:solidFill>
            <a:schemeClr val="bg1">
              <a:lumMod val="95000"/>
            </a:schemeClr>
          </a:solidFill>
        </p:spPr>
        <p:txBody>
          <a:bodyPr wrap="none" rtlCol="0">
            <a:spAutoFit/>
          </a:bodyPr>
          <a:lstStyle/>
          <a:p>
            <a:r>
              <a:rPr lang="it-IT" sz="2400" b="1" kern="1200" dirty="0">
                <a:solidFill>
                  <a:srgbClr val="C00000"/>
                </a:solidFill>
                <a:effectLst/>
                <a:latin typeface="+mn-lt"/>
                <a:ea typeface="+mn-ea"/>
                <a:cs typeface="+mn-cs"/>
              </a:rPr>
              <a:t>In generale ogni kg perso riduce di 1mmHg la pressione sia massima che </a:t>
            </a:r>
            <a:r>
              <a:rPr lang="it-IT" sz="2400" b="1" kern="1200" dirty="0" smtClean="0">
                <a:solidFill>
                  <a:srgbClr val="C00000"/>
                </a:solidFill>
                <a:effectLst/>
                <a:latin typeface="+mn-lt"/>
                <a:ea typeface="+mn-ea"/>
                <a:cs typeface="+mn-cs"/>
              </a:rPr>
              <a:t>minima!!</a:t>
            </a:r>
            <a:endParaRPr lang="it-IT" sz="2400" b="1" kern="1200" dirty="0">
              <a:solidFill>
                <a:srgbClr val="C00000"/>
              </a:solidFill>
              <a:effectLst/>
              <a:latin typeface="+mn-lt"/>
              <a:ea typeface="+mn-ea"/>
              <a:cs typeface="+mn-cs"/>
            </a:endParaRPr>
          </a:p>
          <a:p>
            <a:endParaRPr lang="it-IT" dirty="0"/>
          </a:p>
        </p:txBody>
      </p:sp>
      <p:sp>
        <p:nvSpPr>
          <p:cNvPr id="2" name="CasellaDiTesto 1"/>
          <p:cNvSpPr txBox="1"/>
          <p:nvPr/>
        </p:nvSpPr>
        <p:spPr>
          <a:xfrm>
            <a:off x="6708839" y="769257"/>
            <a:ext cx="5483162" cy="5078313"/>
          </a:xfrm>
          <a:prstGeom prst="rect">
            <a:avLst/>
          </a:prstGeom>
          <a:solidFill>
            <a:schemeClr val="accent6">
              <a:lumMod val="20000"/>
              <a:lumOff val="80000"/>
            </a:schemeClr>
          </a:solidFill>
          <a:ln w="28575">
            <a:solidFill>
              <a:schemeClr val="accent6">
                <a:lumMod val="50000"/>
              </a:schemeClr>
            </a:solidFill>
          </a:ln>
        </p:spPr>
        <p:txBody>
          <a:bodyPr wrap="square" rtlCol="0">
            <a:spAutoFit/>
          </a:bodyPr>
          <a:lstStyle/>
          <a:p>
            <a:pPr fontAlgn="base"/>
            <a:r>
              <a:rPr lang="it-IT" b="1" dirty="0" smtClean="0">
                <a:solidFill>
                  <a:schemeClr val="accent6">
                    <a:lumMod val="50000"/>
                  </a:schemeClr>
                </a:solidFill>
              </a:rPr>
              <a:t>Gli </a:t>
            </a:r>
            <a:r>
              <a:rPr lang="it-IT" b="1" dirty="0">
                <a:solidFill>
                  <a:schemeClr val="accent6">
                    <a:lumMod val="50000"/>
                  </a:schemeClr>
                </a:solidFill>
              </a:rPr>
              <a:t>effetti benefici </a:t>
            </a:r>
            <a:r>
              <a:rPr lang="it-IT" b="1" dirty="0" smtClean="0">
                <a:solidFill>
                  <a:schemeClr val="accent6">
                    <a:lumMod val="50000"/>
                  </a:schemeClr>
                </a:solidFill>
              </a:rPr>
              <a:t>dell’allenamento: </a:t>
            </a:r>
          </a:p>
          <a:p>
            <a:pPr fontAlgn="base"/>
            <a:endParaRPr lang="it-IT" dirty="0" smtClean="0"/>
          </a:p>
          <a:p>
            <a:pPr fontAlgn="base"/>
            <a:r>
              <a:rPr lang="it-IT" b="1" dirty="0" smtClean="0"/>
              <a:t>CAPILARIZZAZIONE</a:t>
            </a:r>
            <a:r>
              <a:rPr lang="it-IT" dirty="0"/>
              <a:t>: aumento del numero di capillari a livello muscolare e cardiaco dove lo sviluppo del </a:t>
            </a:r>
            <a:r>
              <a:rPr lang="it-IT" dirty="0" err="1"/>
              <a:t>microciclo</a:t>
            </a:r>
            <a:r>
              <a:rPr lang="it-IT" dirty="0"/>
              <a:t> coronarico allontana il rischio di angina ed </a:t>
            </a:r>
            <a:r>
              <a:rPr lang="it-IT" dirty="0" smtClean="0"/>
              <a:t>infarto</a:t>
            </a:r>
          </a:p>
          <a:p>
            <a:pPr fontAlgn="base"/>
            <a:endParaRPr lang="it-IT" dirty="0"/>
          </a:p>
          <a:p>
            <a:pPr fontAlgn="base"/>
            <a:r>
              <a:rPr lang="it-IT" b="1" dirty="0"/>
              <a:t>MAGGIOR APPORTO DI SANGUE ED OSSIGENO</a:t>
            </a:r>
            <a:r>
              <a:rPr lang="it-IT" dirty="0"/>
              <a:t>: a tutti i tessuti ed in particolare al muscolo </a:t>
            </a:r>
            <a:r>
              <a:rPr lang="it-IT" dirty="0" smtClean="0"/>
              <a:t>cardiaco</a:t>
            </a:r>
          </a:p>
          <a:p>
            <a:pPr fontAlgn="base"/>
            <a:endParaRPr lang="it-IT" dirty="0"/>
          </a:p>
          <a:p>
            <a:pPr fontAlgn="base"/>
            <a:r>
              <a:rPr lang="it-IT" b="1" dirty="0"/>
              <a:t>RIDUZIONE DELLO STRESS</a:t>
            </a:r>
            <a:r>
              <a:rPr lang="it-IT" dirty="0"/>
              <a:t>: sia transitorio che a lungo termine grazie al rilascio di sostanze euforizzanti che intervengono nella regolazione dell’umore (</a:t>
            </a:r>
            <a:r>
              <a:rPr lang="it-IT" b="1" dirty="0">
                <a:solidFill>
                  <a:schemeClr val="accent6">
                    <a:lumMod val="50000"/>
                  </a:schemeClr>
                </a:solidFill>
              </a:rPr>
              <a:t>endorfine</a:t>
            </a:r>
            <a:r>
              <a:rPr lang="it-IT" dirty="0" smtClean="0"/>
              <a:t>).</a:t>
            </a:r>
          </a:p>
          <a:p>
            <a:pPr fontAlgn="base"/>
            <a:endParaRPr lang="it-IT" dirty="0"/>
          </a:p>
          <a:p>
            <a:pPr fontAlgn="base"/>
            <a:r>
              <a:rPr lang="it-IT" b="1" dirty="0"/>
              <a:t>RIDUZIONE DELLE RESISTENZE PERIFERICHE</a:t>
            </a:r>
            <a:r>
              <a:rPr lang="it-IT" dirty="0"/>
              <a:t>: sia grazie alla </a:t>
            </a:r>
            <a:r>
              <a:rPr lang="it-IT" b="1" dirty="0"/>
              <a:t>riduzione dell’attività di alcuni ormoni e dei loro recettori</a:t>
            </a:r>
            <a:r>
              <a:rPr lang="it-IT" dirty="0"/>
              <a:t> (</a:t>
            </a:r>
            <a:r>
              <a:rPr lang="it-IT" b="1" dirty="0">
                <a:solidFill>
                  <a:schemeClr val="accent6">
                    <a:lumMod val="50000"/>
                  </a:schemeClr>
                </a:solidFill>
              </a:rPr>
              <a:t>catecolamine</a:t>
            </a:r>
            <a:r>
              <a:rPr lang="it-IT" dirty="0"/>
              <a:t>), sia grazie all’aumento del letto </a:t>
            </a:r>
            <a:r>
              <a:rPr lang="it-IT" dirty="0" smtClean="0"/>
              <a:t>capillare</a:t>
            </a:r>
            <a:endParaRPr lang="it-IT" dirty="0"/>
          </a:p>
        </p:txBody>
      </p:sp>
    </p:spTree>
    <p:extLst>
      <p:ext uri="{BB962C8B-B14F-4D97-AF65-F5344CB8AC3E}">
        <p14:creationId xmlns:p14="http://schemas.microsoft.com/office/powerpoint/2010/main" val="4001201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212136" y="350559"/>
            <a:ext cx="11965939" cy="6452021"/>
            <a:chOff x="212136" y="350559"/>
            <a:chExt cx="11965939" cy="6452021"/>
          </a:xfrm>
        </p:grpSpPr>
        <p:pic>
          <p:nvPicPr>
            <p:cNvPr id="2" name="Picture 2" descr="Ipertensione ed Attività Fisica - Dottor Francavi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36" y="924557"/>
              <a:ext cx="7186192" cy="569437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948543" y="350559"/>
              <a:ext cx="8229532" cy="923330"/>
            </a:xfrm>
            <a:prstGeom prst="rect">
              <a:avLst/>
            </a:prstGeom>
            <a:noFill/>
          </p:spPr>
          <p:txBody>
            <a:bodyPr wrap="square" rtlCol="0">
              <a:spAutoFit/>
            </a:bodyPr>
            <a:lstStyle/>
            <a:p>
              <a:r>
                <a:rPr lang="it-IT" sz="5400" b="1" dirty="0" err="1">
                  <a:solidFill>
                    <a:srgbClr val="0070C0"/>
                  </a:solidFill>
                  <a:effectLst>
                    <a:outerShdw blurRad="38100" dist="38100" dir="2700000" algn="tl">
                      <a:srgbClr val="000000">
                        <a:alpha val="43137"/>
                      </a:srgbClr>
                    </a:outerShdw>
                  </a:effectLst>
                  <a:highlight>
                    <a:srgbClr val="FFFF00"/>
                  </a:highlight>
                </a:rPr>
                <a:t>ATTIVITà</a:t>
              </a:r>
              <a:r>
                <a:rPr lang="it-IT" sz="5400" b="1" dirty="0">
                  <a:solidFill>
                    <a:srgbClr val="0070C0"/>
                  </a:solidFill>
                  <a:effectLst>
                    <a:outerShdw blurRad="38100" dist="38100" dir="2700000" algn="tl">
                      <a:srgbClr val="000000">
                        <a:alpha val="43137"/>
                      </a:srgbClr>
                    </a:outerShdw>
                  </a:effectLst>
                  <a:highlight>
                    <a:srgbClr val="FFFF00"/>
                  </a:highlight>
                </a:rPr>
                <a:t> </a:t>
              </a:r>
              <a:r>
                <a:rPr lang="it-IT" sz="5400" b="1" dirty="0" smtClean="0">
                  <a:solidFill>
                    <a:srgbClr val="0070C0"/>
                  </a:solidFill>
                  <a:effectLst>
                    <a:outerShdw blurRad="38100" dist="38100" dir="2700000" algn="tl">
                      <a:srgbClr val="000000">
                        <a:alpha val="43137"/>
                      </a:srgbClr>
                    </a:outerShdw>
                  </a:effectLst>
                  <a:highlight>
                    <a:srgbClr val="FFFF00"/>
                  </a:highlight>
                </a:rPr>
                <a:t>FISICA e SPORT!</a:t>
              </a:r>
              <a:endParaRPr lang="it-IT" sz="5400" b="1" dirty="0">
                <a:solidFill>
                  <a:srgbClr val="0070C0"/>
                </a:solidFill>
                <a:effectLst>
                  <a:outerShdw blurRad="38100" dist="38100" dir="2700000" algn="tl">
                    <a:srgbClr val="000000">
                      <a:alpha val="43137"/>
                    </a:srgbClr>
                  </a:outerShdw>
                </a:effectLst>
                <a:highlight>
                  <a:srgbClr val="FFFF00"/>
                </a:highlight>
              </a:endParaRPr>
            </a:p>
          </p:txBody>
        </p:sp>
        <p:sp>
          <p:nvSpPr>
            <p:cNvPr id="5" name="CasellaDiTesto 4"/>
            <p:cNvSpPr txBox="1"/>
            <p:nvPr/>
          </p:nvSpPr>
          <p:spPr>
            <a:xfrm>
              <a:off x="8271159" y="2175164"/>
              <a:ext cx="3740657" cy="3077766"/>
            </a:xfrm>
            <a:prstGeom prst="rect">
              <a:avLst/>
            </a:prstGeom>
            <a:noFill/>
          </p:spPr>
          <p:txBody>
            <a:bodyPr wrap="square" rtlCol="0">
              <a:spAutoFit/>
            </a:bodyPr>
            <a:lstStyle/>
            <a:p>
              <a:r>
                <a:rPr lang="it-IT" dirty="0"/>
                <a:t>L'equazione di regressione per </a:t>
              </a:r>
              <a:r>
                <a:rPr lang="it-IT" b="1" dirty="0"/>
                <a:t>stimare</a:t>
              </a:r>
              <a:r>
                <a:rPr lang="it-IT" dirty="0"/>
                <a:t> la </a:t>
              </a:r>
              <a:r>
                <a:rPr lang="it-IT" sz="2400" b="1" dirty="0">
                  <a:solidFill>
                    <a:schemeClr val="accent6">
                      <a:lumMod val="50000"/>
                    </a:schemeClr>
                  </a:solidFill>
                </a:rPr>
                <a:t>FC massima negli adulti sani</a:t>
              </a:r>
              <a:r>
                <a:rPr lang="it-IT" b="1" dirty="0">
                  <a:solidFill>
                    <a:schemeClr val="accent6">
                      <a:lumMod val="50000"/>
                    </a:schemeClr>
                  </a:solidFill>
                </a:rPr>
                <a:t> </a:t>
              </a:r>
              <a:r>
                <a:rPr lang="it-IT" dirty="0"/>
                <a:t>è </a:t>
              </a:r>
              <a:r>
                <a:rPr lang="it-IT" sz="2000" b="1" i="1" dirty="0"/>
                <a:t>208 - 0,7 x età</a:t>
              </a:r>
              <a:r>
                <a:rPr lang="it-IT" sz="2000" dirty="0"/>
                <a:t> </a:t>
              </a:r>
              <a:r>
                <a:rPr lang="it-IT" sz="2000" dirty="0" smtClean="0"/>
                <a:t>(</a:t>
              </a:r>
              <a:r>
                <a:rPr lang="it-IT" sz="2000" dirty="0" err="1" smtClean="0"/>
                <a:t>Tanaka</a:t>
              </a:r>
              <a:r>
                <a:rPr lang="it-IT" sz="2000" dirty="0" smtClean="0"/>
                <a:t>)</a:t>
              </a:r>
            </a:p>
            <a:p>
              <a:endParaRPr lang="it-IT" sz="2000" dirty="0"/>
            </a:p>
            <a:p>
              <a:r>
                <a:rPr lang="it-IT" sz="2000" dirty="0" smtClean="0"/>
                <a:t>Semplificata </a:t>
              </a:r>
              <a:r>
                <a:rPr lang="it-IT" sz="2800" b="1" dirty="0" smtClean="0"/>
                <a:t>220-età</a:t>
              </a:r>
            </a:p>
            <a:p>
              <a:endParaRPr lang="it-IT" sz="2800" b="1" dirty="0"/>
            </a:p>
            <a:p>
              <a:r>
                <a:rPr lang="it-IT" sz="1600" dirty="0" smtClean="0"/>
                <a:t>Es. 220-80 aa=140 </a:t>
              </a:r>
              <a:r>
                <a:rPr lang="it-IT" sz="1600" dirty="0" err="1" smtClean="0"/>
                <a:t>bpm</a:t>
              </a:r>
              <a:endParaRPr lang="it-IT" sz="1600" dirty="0" smtClean="0"/>
            </a:p>
            <a:p>
              <a:r>
                <a:rPr lang="it-IT" sz="1600" dirty="0"/>
                <a:t> </a:t>
              </a:r>
              <a:r>
                <a:rPr lang="it-IT" sz="1600" dirty="0" smtClean="0"/>
                <a:t>     220-75 aa=145 </a:t>
              </a:r>
              <a:r>
                <a:rPr lang="it-IT" sz="1600" dirty="0" err="1" smtClean="0"/>
                <a:t>bpm</a:t>
              </a:r>
              <a:endParaRPr lang="it-IT" sz="1600" dirty="0"/>
            </a:p>
          </p:txBody>
        </p:sp>
        <p:sp>
          <p:nvSpPr>
            <p:cNvPr id="6" name="Rettangolo 5"/>
            <p:cNvSpPr/>
            <p:nvPr/>
          </p:nvSpPr>
          <p:spPr>
            <a:xfrm>
              <a:off x="4461164" y="1537853"/>
              <a:ext cx="3255818" cy="52647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3502975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3400" y="786809"/>
            <a:ext cx="5278433" cy="707886"/>
          </a:xfrm>
          <a:prstGeom prst="rect">
            <a:avLst/>
          </a:prstGeom>
          <a:noFill/>
        </p:spPr>
        <p:txBody>
          <a:bodyPr wrap="none" rtlCol="0">
            <a:spAutoFit/>
          </a:bodyPr>
          <a:lstStyle/>
          <a:p>
            <a:r>
              <a:rPr lang="it-IT" sz="4000" b="1" dirty="0">
                <a:solidFill>
                  <a:srgbClr val="C00000"/>
                </a:solidFill>
                <a:effectLst>
                  <a:outerShdw blurRad="38100" dist="38100" dir="2700000" algn="tl">
                    <a:srgbClr val="000000">
                      <a:alpha val="43137"/>
                    </a:srgbClr>
                  </a:outerShdw>
                </a:effectLst>
              </a:rPr>
              <a:t>IPERTENSIONE e STRESS</a:t>
            </a:r>
          </a:p>
        </p:txBody>
      </p:sp>
      <p:pic>
        <p:nvPicPr>
          <p:cNvPr id="27654" name="Picture 6" descr="Pressione alta e stress: quanto incide - Prevenzione Ic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4695"/>
            <a:ext cx="5667418" cy="38786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ervello_Ipertensi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7160" y="3933885"/>
            <a:ext cx="2660419" cy="266042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5"/>
          <a:stretch>
            <a:fillRect/>
          </a:stretch>
        </p:blipFill>
        <p:spPr>
          <a:xfrm>
            <a:off x="5667417" y="88252"/>
            <a:ext cx="4432547" cy="5868363"/>
          </a:xfrm>
          <a:prstGeom prst="rect">
            <a:avLst/>
          </a:prstGeom>
        </p:spPr>
      </p:pic>
    </p:spTree>
    <p:extLst>
      <p:ext uri="{BB962C8B-B14F-4D97-AF65-F5344CB8AC3E}">
        <p14:creationId xmlns:p14="http://schemas.microsoft.com/office/powerpoint/2010/main" val="1498289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76177" y="85058"/>
            <a:ext cx="8683596" cy="769441"/>
          </a:xfrm>
          <a:prstGeom prst="rect">
            <a:avLst/>
          </a:prstGeom>
          <a:noFill/>
        </p:spPr>
        <p:txBody>
          <a:bodyPr wrap="none" rtlCol="0">
            <a:spAutoFit/>
          </a:bodyPr>
          <a:lstStyle/>
          <a:p>
            <a:r>
              <a:rPr lang="it-IT" sz="4400" b="1" dirty="0">
                <a:solidFill>
                  <a:srgbClr val="0070C0"/>
                </a:solidFill>
              </a:rPr>
              <a:t>IPERTENSIONE,  montagna e mare!!!</a:t>
            </a:r>
          </a:p>
        </p:txBody>
      </p:sp>
      <p:pic>
        <p:nvPicPr>
          <p:cNvPr id="4" name="Immagine 3"/>
          <p:cNvPicPr>
            <a:picLocks noChangeAspect="1"/>
          </p:cNvPicPr>
          <p:nvPr/>
        </p:nvPicPr>
        <p:blipFill>
          <a:blip r:embed="rId3"/>
          <a:stretch>
            <a:fillRect/>
          </a:stretch>
        </p:blipFill>
        <p:spPr>
          <a:xfrm>
            <a:off x="776177" y="946298"/>
            <a:ext cx="8308487" cy="5160008"/>
          </a:xfrm>
          <a:prstGeom prst="rect">
            <a:avLst/>
          </a:prstGeom>
        </p:spPr>
      </p:pic>
      <p:sp>
        <p:nvSpPr>
          <p:cNvPr id="5" name="CasellaDiTesto 4"/>
          <p:cNvSpPr txBox="1"/>
          <p:nvPr/>
        </p:nvSpPr>
        <p:spPr>
          <a:xfrm>
            <a:off x="5061098" y="1254637"/>
            <a:ext cx="3060390" cy="461665"/>
          </a:xfrm>
          <a:prstGeom prst="rect">
            <a:avLst/>
          </a:prstGeom>
          <a:noFill/>
        </p:spPr>
        <p:txBody>
          <a:bodyPr wrap="none" rtlCol="0">
            <a:spAutoFit/>
          </a:bodyPr>
          <a:lstStyle/>
          <a:p>
            <a:r>
              <a:rPr lang="it-IT" sz="2400" b="1" dirty="0">
                <a:solidFill>
                  <a:srgbClr val="FF0000"/>
                </a:solidFill>
              </a:rPr>
              <a:t>pressione atmosferica </a:t>
            </a:r>
          </a:p>
        </p:txBody>
      </p:sp>
      <p:sp>
        <p:nvSpPr>
          <p:cNvPr id="6" name="CasellaDiTesto 5"/>
          <p:cNvSpPr txBox="1"/>
          <p:nvPr/>
        </p:nvSpPr>
        <p:spPr>
          <a:xfrm>
            <a:off x="9175889" y="5483211"/>
            <a:ext cx="2934586" cy="646331"/>
          </a:xfrm>
          <a:prstGeom prst="rect">
            <a:avLst/>
          </a:prstGeom>
          <a:noFill/>
        </p:spPr>
        <p:txBody>
          <a:bodyPr wrap="square" rtlCol="0">
            <a:spAutoFit/>
          </a:bodyPr>
          <a:lstStyle/>
          <a:p>
            <a:pPr algn="ctr"/>
            <a:r>
              <a:rPr lang="it-IT" b="1" dirty="0">
                <a:solidFill>
                  <a:srgbClr val="00B050"/>
                </a:solidFill>
              </a:rPr>
              <a:t>Pressione arteriosa più bassa al mare!</a:t>
            </a:r>
          </a:p>
        </p:txBody>
      </p:sp>
      <p:sp>
        <p:nvSpPr>
          <p:cNvPr id="9" name="CasellaDiTesto 8"/>
          <p:cNvSpPr txBox="1"/>
          <p:nvPr/>
        </p:nvSpPr>
        <p:spPr>
          <a:xfrm>
            <a:off x="545767" y="1924838"/>
            <a:ext cx="2934586" cy="646331"/>
          </a:xfrm>
          <a:prstGeom prst="rect">
            <a:avLst/>
          </a:prstGeom>
          <a:noFill/>
        </p:spPr>
        <p:txBody>
          <a:bodyPr wrap="square" rtlCol="0">
            <a:spAutoFit/>
          </a:bodyPr>
          <a:lstStyle/>
          <a:p>
            <a:pPr algn="ctr"/>
            <a:r>
              <a:rPr lang="it-IT" b="1" dirty="0">
                <a:solidFill>
                  <a:schemeClr val="accent2">
                    <a:lumMod val="50000"/>
                  </a:schemeClr>
                </a:solidFill>
              </a:rPr>
              <a:t>Pressione arteriosa sale in montagna!</a:t>
            </a:r>
          </a:p>
        </p:txBody>
      </p:sp>
      <p:sp>
        <p:nvSpPr>
          <p:cNvPr id="3" name="CasellaDiTesto 2"/>
          <p:cNvSpPr txBox="1"/>
          <p:nvPr/>
        </p:nvSpPr>
        <p:spPr>
          <a:xfrm>
            <a:off x="8534399" y="1136073"/>
            <a:ext cx="3657601" cy="3416320"/>
          </a:xfrm>
          <a:prstGeom prst="rect">
            <a:avLst/>
          </a:prstGeom>
          <a:solidFill>
            <a:schemeClr val="bg1"/>
          </a:solidFill>
        </p:spPr>
        <p:txBody>
          <a:bodyPr wrap="square" rtlCol="0">
            <a:spAutoFit/>
          </a:bodyPr>
          <a:lstStyle/>
          <a:p>
            <a:r>
              <a:rPr lang="it-IT" dirty="0"/>
              <a:t>Al </a:t>
            </a:r>
            <a:r>
              <a:rPr lang="it-IT" b="1" dirty="0">
                <a:solidFill>
                  <a:schemeClr val="accent6">
                    <a:lumMod val="50000"/>
                  </a:schemeClr>
                </a:solidFill>
              </a:rPr>
              <a:t>mare</a:t>
            </a:r>
            <a:r>
              <a:rPr lang="it-IT" dirty="0"/>
              <a:t> la pressione atmosferica è più alta, perché la spinta dell'aria è maggiore: infatti, la colonna d'aria è più alta. </a:t>
            </a:r>
            <a:endParaRPr lang="it-IT" dirty="0" smtClean="0"/>
          </a:p>
          <a:p>
            <a:endParaRPr lang="it-IT" dirty="0"/>
          </a:p>
          <a:p>
            <a:r>
              <a:rPr lang="it-IT" dirty="0" smtClean="0"/>
              <a:t>In </a:t>
            </a:r>
            <a:r>
              <a:rPr lang="it-IT" b="1" dirty="0">
                <a:solidFill>
                  <a:schemeClr val="accent6">
                    <a:lumMod val="50000"/>
                  </a:schemeClr>
                </a:solidFill>
              </a:rPr>
              <a:t>montagna</a:t>
            </a:r>
            <a:r>
              <a:rPr lang="it-IT" dirty="0"/>
              <a:t> invece la pressione atmosferica è più bassa, perché la spinta dell'aria è </a:t>
            </a:r>
            <a:r>
              <a:rPr lang="it-IT" dirty="0" smtClean="0"/>
              <a:t>minore (</a:t>
            </a:r>
            <a:r>
              <a:rPr lang="it-IT" b="1" i="1" dirty="0" smtClean="0"/>
              <a:t>aumenta la pressione interna al nostro organismo!!</a:t>
            </a:r>
            <a:r>
              <a:rPr lang="it-IT" dirty="0" smtClean="0"/>
              <a:t>): </a:t>
            </a:r>
            <a:r>
              <a:rPr lang="it-IT" dirty="0"/>
              <a:t>infatti, la colonna d'aria è più bassa.</a:t>
            </a:r>
          </a:p>
          <a:p>
            <a:endParaRPr lang="it-IT" dirty="0"/>
          </a:p>
        </p:txBody>
      </p:sp>
    </p:spTree>
    <p:extLst>
      <p:ext uri="{BB962C8B-B14F-4D97-AF65-F5344CB8AC3E}">
        <p14:creationId xmlns:p14="http://schemas.microsoft.com/office/powerpoint/2010/main" val="96383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stretch>
            <a:fillRect/>
          </a:stretch>
        </p:blipFill>
        <p:spPr>
          <a:xfrm>
            <a:off x="7477125" y="3497890"/>
            <a:ext cx="4714875" cy="2647950"/>
          </a:xfrm>
          <a:prstGeom prst="rect">
            <a:avLst/>
          </a:prstGeom>
        </p:spPr>
      </p:pic>
      <p:pic>
        <p:nvPicPr>
          <p:cNvPr id="23556" name="Picture 4" descr="Anche chi ha problemi cardiaci può andare in alta quota. Con prudenza -  Corriere.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245" y="669833"/>
            <a:ext cx="7925945" cy="592106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76177" y="85058"/>
            <a:ext cx="5209439" cy="584775"/>
          </a:xfrm>
          <a:prstGeom prst="rect">
            <a:avLst/>
          </a:prstGeom>
          <a:noFill/>
        </p:spPr>
        <p:txBody>
          <a:bodyPr wrap="none" rtlCol="0">
            <a:spAutoFit/>
          </a:bodyPr>
          <a:lstStyle/>
          <a:p>
            <a:r>
              <a:rPr lang="it-IT" sz="3200" b="1" dirty="0">
                <a:solidFill>
                  <a:srgbClr val="0070C0"/>
                </a:solidFill>
              </a:rPr>
              <a:t>IPERTENSIONE e Montagna!!!</a:t>
            </a:r>
          </a:p>
        </p:txBody>
      </p:sp>
    </p:spTree>
    <p:extLst>
      <p:ext uri="{BB962C8B-B14F-4D97-AF65-F5344CB8AC3E}">
        <p14:creationId xmlns:p14="http://schemas.microsoft.com/office/powerpoint/2010/main" val="2334755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9488" y="361503"/>
            <a:ext cx="12032511" cy="923330"/>
          </a:xfrm>
          <a:prstGeom prst="rect">
            <a:avLst/>
          </a:prstGeom>
          <a:solidFill>
            <a:schemeClr val="bg2"/>
          </a:solidFill>
        </p:spPr>
        <p:txBody>
          <a:bodyPr wrap="square" rtlCol="0">
            <a:spAutoFit/>
          </a:bodyPr>
          <a:lstStyle/>
          <a:p>
            <a:r>
              <a:rPr lang="it-IT" sz="5400" b="1" dirty="0">
                <a:solidFill>
                  <a:srgbClr val="00B050"/>
                </a:solidFill>
              </a:rPr>
              <a:t>TERAPIA dell’IPERTENSIONE</a:t>
            </a:r>
          </a:p>
        </p:txBody>
      </p:sp>
      <p:pic>
        <p:nvPicPr>
          <p:cNvPr id="37890" name="Picture 2" descr="Farmaci per la pressione alta immagini e fotografie stock ad alta  risoluzione - Alamy"/>
          <p:cNvPicPr>
            <a:picLocks noChangeAspect="1" noChangeArrowheads="1"/>
          </p:cNvPicPr>
          <p:nvPr/>
        </p:nvPicPr>
        <p:blipFill rotWithShape="1">
          <a:blip r:embed="rId2">
            <a:extLst>
              <a:ext uri="{28A0092B-C50C-407E-A947-70E740481C1C}">
                <a14:useLocalDpi xmlns:a14="http://schemas.microsoft.com/office/drawing/2010/main" val="0"/>
              </a:ext>
            </a:extLst>
          </a:blip>
          <a:srcRect b="18502"/>
          <a:stretch/>
        </p:blipFill>
        <p:spPr bwMode="auto">
          <a:xfrm>
            <a:off x="595422" y="1709802"/>
            <a:ext cx="7822019" cy="46879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56989" y="3009018"/>
            <a:ext cx="4067023" cy="1754326"/>
          </a:xfrm>
          <a:prstGeom prst="rect">
            <a:avLst/>
          </a:prstGeom>
          <a:solidFill>
            <a:schemeClr val="bg1"/>
          </a:solidFill>
          <a:ln w="57150">
            <a:solidFill>
              <a:srgbClr val="00B050"/>
            </a:solidFill>
          </a:ln>
        </p:spPr>
        <p:txBody>
          <a:bodyPr wrap="square" rtlCol="0">
            <a:spAutoFit/>
          </a:bodyPr>
          <a:lstStyle/>
          <a:p>
            <a:pPr algn="ctr"/>
            <a:r>
              <a:rPr lang="it-IT" sz="3600" b="1" dirty="0"/>
              <a:t>NON ESISTE UNA TERAPIA PER </a:t>
            </a:r>
          </a:p>
          <a:p>
            <a:pPr algn="ctr"/>
            <a:r>
              <a:rPr lang="it-IT" sz="3600" b="1" dirty="0"/>
              <a:t>TUTTE LE STAGIONI!</a:t>
            </a:r>
          </a:p>
        </p:txBody>
      </p:sp>
    </p:spTree>
    <p:extLst>
      <p:ext uri="{BB962C8B-B14F-4D97-AF65-F5344CB8AC3E}">
        <p14:creationId xmlns:p14="http://schemas.microsoft.com/office/powerpoint/2010/main" val="402059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oto e immagini stock royalty-free Uomo Anziano In Cappotto Autunnale E  Cappuc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6234"/>
            <a:ext cx="4290089" cy="6431994"/>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5577665" y="2105875"/>
            <a:ext cx="6476111" cy="4319068"/>
          </a:xfrm>
          <a:prstGeom prst="rect">
            <a:avLst/>
          </a:prstGeom>
        </p:spPr>
      </p:pic>
      <p:sp>
        <p:nvSpPr>
          <p:cNvPr id="4" name="CasellaDiTesto 3"/>
          <p:cNvSpPr txBox="1"/>
          <p:nvPr/>
        </p:nvSpPr>
        <p:spPr>
          <a:xfrm>
            <a:off x="5261549" y="614597"/>
            <a:ext cx="5116436" cy="1754326"/>
          </a:xfrm>
          <a:prstGeom prst="rect">
            <a:avLst/>
          </a:prstGeom>
          <a:solidFill>
            <a:schemeClr val="bg1"/>
          </a:solidFill>
          <a:ln w="57150">
            <a:solidFill>
              <a:srgbClr val="C00000"/>
            </a:solidFill>
          </a:ln>
        </p:spPr>
        <p:txBody>
          <a:bodyPr wrap="square" rtlCol="0">
            <a:spAutoFit/>
          </a:bodyPr>
          <a:lstStyle/>
          <a:p>
            <a:pPr algn="ctr"/>
            <a:r>
              <a:rPr lang="it-IT" sz="3600" dirty="0"/>
              <a:t>NON ESISTE UN </a:t>
            </a:r>
            <a:r>
              <a:rPr lang="it-IT" sz="3600" b="1" dirty="0"/>
              <a:t>VESTITO</a:t>
            </a:r>
            <a:r>
              <a:rPr lang="it-IT" sz="3600" dirty="0"/>
              <a:t> PER </a:t>
            </a:r>
          </a:p>
          <a:p>
            <a:pPr algn="ctr"/>
            <a:r>
              <a:rPr lang="it-IT" sz="3600" dirty="0"/>
              <a:t>TUTTE LE STAGIONI!</a:t>
            </a:r>
          </a:p>
        </p:txBody>
      </p:sp>
    </p:spTree>
    <p:extLst>
      <p:ext uri="{BB962C8B-B14F-4D97-AF65-F5344CB8AC3E}">
        <p14:creationId xmlns:p14="http://schemas.microsoft.com/office/powerpoint/2010/main" val="23680898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magini Stock - Sole E Mare, Può Essere Utilizzata Come Sfondo. Image  63627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22622"/>
            <a:ext cx="4731488" cy="4731488"/>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1464173" y="4096862"/>
            <a:ext cx="4345177" cy="2703546"/>
          </a:xfrm>
          <a:prstGeom prst="rect">
            <a:avLst/>
          </a:prstGeom>
        </p:spPr>
      </p:pic>
      <p:sp>
        <p:nvSpPr>
          <p:cNvPr id="3" name="CasellaDiTesto 2"/>
          <p:cNvSpPr txBox="1"/>
          <p:nvPr/>
        </p:nvSpPr>
        <p:spPr>
          <a:xfrm>
            <a:off x="28353" y="648584"/>
            <a:ext cx="3921331" cy="954107"/>
          </a:xfrm>
          <a:prstGeom prst="rect">
            <a:avLst/>
          </a:prstGeom>
          <a:solidFill>
            <a:schemeClr val="bg1"/>
          </a:solidFill>
        </p:spPr>
        <p:txBody>
          <a:bodyPr wrap="none" rtlCol="0">
            <a:spAutoFit/>
          </a:bodyPr>
          <a:lstStyle/>
          <a:p>
            <a:pPr algn="ctr"/>
            <a:r>
              <a:rPr lang="it-IT" sz="2800" b="1" dirty="0">
                <a:solidFill>
                  <a:srgbClr val="00B050"/>
                </a:solidFill>
              </a:rPr>
              <a:t>SI RIDUCONO I FARMACI </a:t>
            </a:r>
          </a:p>
          <a:p>
            <a:pPr algn="ctr"/>
            <a:r>
              <a:rPr lang="it-IT" sz="2800" b="1" dirty="0">
                <a:solidFill>
                  <a:srgbClr val="00B050"/>
                </a:solidFill>
              </a:rPr>
              <a:t>DELLA PRESSIONE</a:t>
            </a:r>
            <a:endParaRPr lang="it-IT" sz="2400" b="1" dirty="0">
              <a:solidFill>
                <a:srgbClr val="00B050"/>
              </a:solidFill>
            </a:endParaRPr>
          </a:p>
        </p:txBody>
      </p:sp>
      <p:pic>
        <p:nvPicPr>
          <p:cNvPr id="38916" name="Picture 4" descr="Estate al freddo: le imperdibili mete per chi non ama le alte temper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5661" y="144208"/>
            <a:ext cx="5928980" cy="3952654"/>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6972654" y="3632243"/>
            <a:ext cx="4929361" cy="1384995"/>
          </a:xfrm>
          <a:prstGeom prst="rect">
            <a:avLst/>
          </a:prstGeom>
          <a:solidFill>
            <a:schemeClr val="bg1"/>
          </a:solidFill>
        </p:spPr>
        <p:txBody>
          <a:bodyPr wrap="square" rtlCol="0">
            <a:spAutoFit/>
          </a:bodyPr>
          <a:lstStyle/>
          <a:p>
            <a:pPr algn="ctr"/>
            <a:r>
              <a:rPr lang="it-IT" sz="2800" b="1" dirty="0">
                <a:solidFill>
                  <a:srgbClr val="C00000"/>
                </a:solidFill>
              </a:rPr>
              <a:t>TERAPIA DELLA PRESIONE </a:t>
            </a:r>
          </a:p>
          <a:p>
            <a:pPr algn="ctr"/>
            <a:r>
              <a:rPr lang="it-IT" sz="2800" b="1" dirty="0">
                <a:solidFill>
                  <a:srgbClr val="C00000"/>
                </a:solidFill>
              </a:rPr>
              <a:t>AL MASSIMO dosaggio </a:t>
            </a:r>
            <a:r>
              <a:rPr lang="it-IT" sz="2800" b="1" dirty="0" err="1">
                <a:solidFill>
                  <a:srgbClr val="C00000"/>
                </a:solidFill>
              </a:rPr>
              <a:t>CONSIGLIATo</a:t>
            </a:r>
            <a:r>
              <a:rPr lang="it-IT" sz="2800" b="1" dirty="0">
                <a:solidFill>
                  <a:srgbClr val="C00000"/>
                </a:solidFill>
              </a:rPr>
              <a:t>!</a:t>
            </a:r>
          </a:p>
        </p:txBody>
      </p:sp>
      <p:sp>
        <p:nvSpPr>
          <p:cNvPr id="7" name="CasellaDiTesto 6"/>
          <p:cNvSpPr txBox="1"/>
          <p:nvPr/>
        </p:nvSpPr>
        <p:spPr>
          <a:xfrm>
            <a:off x="4551449" y="121978"/>
            <a:ext cx="4067023" cy="1754326"/>
          </a:xfrm>
          <a:prstGeom prst="rect">
            <a:avLst/>
          </a:prstGeom>
          <a:solidFill>
            <a:schemeClr val="bg1"/>
          </a:solidFill>
          <a:ln w="57150">
            <a:solidFill>
              <a:srgbClr val="00B050"/>
            </a:solidFill>
          </a:ln>
        </p:spPr>
        <p:txBody>
          <a:bodyPr wrap="square" rtlCol="0">
            <a:spAutoFit/>
          </a:bodyPr>
          <a:lstStyle/>
          <a:p>
            <a:pPr algn="ctr"/>
            <a:r>
              <a:rPr lang="it-IT" sz="3600" b="1" dirty="0"/>
              <a:t>NON ESISTE UNA TERAPIA PER </a:t>
            </a:r>
          </a:p>
          <a:p>
            <a:pPr algn="ctr"/>
            <a:r>
              <a:rPr lang="it-IT" sz="3600" b="1" dirty="0"/>
              <a:t>TUTTE LE STAGIONI!</a:t>
            </a:r>
          </a:p>
        </p:txBody>
      </p:sp>
    </p:spTree>
    <p:extLst>
      <p:ext uri="{BB962C8B-B14F-4D97-AF65-F5344CB8AC3E}">
        <p14:creationId xmlns:p14="http://schemas.microsoft.com/office/powerpoint/2010/main" val="3071136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157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656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609599" y="133572"/>
            <a:ext cx="10999695" cy="6635313"/>
            <a:chOff x="609599" y="133572"/>
            <a:chExt cx="10999695" cy="6635313"/>
          </a:xfrm>
        </p:grpSpPr>
        <p:pic>
          <p:nvPicPr>
            <p:cNvPr id="2" name="Immagine 1"/>
            <p:cNvPicPr>
              <a:picLocks noChangeAspect="1"/>
            </p:cNvPicPr>
            <p:nvPr/>
          </p:nvPicPr>
          <p:blipFill>
            <a:blip r:embed="rId2"/>
            <a:stretch>
              <a:fillRect/>
            </a:stretch>
          </p:blipFill>
          <p:spPr>
            <a:xfrm>
              <a:off x="5002305" y="133572"/>
              <a:ext cx="6418730" cy="6635313"/>
            </a:xfrm>
            <a:prstGeom prst="rect">
              <a:avLst/>
            </a:prstGeom>
          </p:spPr>
        </p:pic>
        <p:sp>
          <p:nvSpPr>
            <p:cNvPr id="3" name="CasellaDiTesto 2"/>
            <p:cNvSpPr txBox="1"/>
            <p:nvPr/>
          </p:nvSpPr>
          <p:spPr>
            <a:xfrm>
              <a:off x="609599" y="133572"/>
              <a:ext cx="5163671" cy="707886"/>
            </a:xfrm>
            <a:prstGeom prst="rect">
              <a:avLst/>
            </a:prstGeom>
            <a:noFill/>
          </p:spPr>
          <p:txBody>
            <a:bodyPr wrap="square" rtlCol="0">
              <a:spAutoFit/>
            </a:bodyPr>
            <a:lstStyle/>
            <a:p>
              <a:r>
                <a:rPr lang="it-IT" sz="4000" b="1" dirty="0" smtClean="0">
                  <a:solidFill>
                    <a:srgbClr val="C00000"/>
                  </a:solidFill>
                </a:rPr>
                <a:t>PAZIENTI ≥80 ANNI</a:t>
              </a:r>
              <a:endParaRPr lang="it-IT" sz="4000" b="1" dirty="0">
                <a:solidFill>
                  <a:srgbClr val="C00000"/>
                </a:solidFill>
              </a:endParaRPr>
            </a:p>
          </p:txBody>
        </p:sp>
        <p:sp>
          <p:nvSpPr>
            <p:cNvPr id="4" name="CasellaDiTesto 3"/>
            <p:cNvSpPr txBox="1"/>
            <p:nvPr/>
          </p:nvSpPr>
          <p:spPr>
            <a:xfrm>
              <a:off x="1497107" y="2796988"/>
              <a:ext cx="2492990" cy="523220"/>
            </a:xfrm>
            <a:prstGeom prst="rect">
              <a:avLst/>
            </a:prstGeom>
            <a:noFill/>
          </p:spPr>
          <p:txBody>
            <a:bodyPr wrap="none" rtlCol="0">
              <a:spAutoFit/>
            </a:bodyPr>
            <a:lstStyle/>
            <a:p>
              <a:r>
                <a:rPr lang="it-IT" sz="2800" b="1" dirty="0" smtClean="0">
                  <a:solidFill>
                    <a:srgbClr val="C00000"/>
                  </a:solidFill>
                </a:rPr>
                <a:t>&gt;150/90 mmHg</a:t>
              </a:r>
              <a:endParaRPr lang="it-IT" sz="2800" b="1" dirty="0">
                <a:solidFill>
                  <a:srgbClr val="C00000"/>
                </a:solidFill>
              </a:endParaRPr>
            </a:p>
          </p:txBody>
        </p:sp>
        <p:sp>
          <p:nvSpPr>
            <p:cNvPr id="5" name="Rettangolo 4"/>
            <p:cNvSpPr/>
            <p:nvPr/>
          </p:nvSpPr>
          <p:spPr>
            <a:xfrm>
              <a:off x="4733365" y="3657600"/>
              <a:ext cx="6875929" cy="94129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707863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4564" t="35969" r="15843" b="9147"/>
          <a:stretch/>
        </p:blipFill>
        <p:spPr>
          <a:xfrm>
            <a:off x="143454" y="691118"/>
            <a:ext cx="11360975" cy="5039832"/>
          </a:xfrm>
          <a:prstGeom prst="rect">
            <a:avLst/>
          </a:prstGeom>
        </p:spPr>
      </p:pic>
      <p:sp>
        <p:nvSpPr>
          <p:cNvPr id="3" name="CasellaDiTesto 2"/>
          <p:cNvSpPr txBox="1"/>
          <p:nvPr/>
        </p:nvSpPr>
        <p:spPr>
          <a:xfrm>
            <a:off x="6147412" y="5954233"/>
            <a:ext cx="5891408" cy="230832"/>
          </a:xfrm>
          <a:prstGeom prst="rect">
            <a:avLst/>
          </a:prstGeom>
          <a:noFill/>
        </p:spPr>
        <p:txBody>
          <a:bodyPr wrap="square" rtlCol="0">
            <a:spAutoFit/>
          </a:bodyPr>
          <a:lstStyle/>
          <a:p>
            <a:r>
              <a:rPr lang="it-IT" sz="900" i="1" dirty="0"/>
              <a:t>J. Kumar, “Epidemiologia dell’Ipertensione”, Quesiti Clinici: Nefrologia, Volume 2, Punto 2, Aprile – Giugno 2013, Pag. 56-61</a:t>
            </a:r>
            <a:endParaRPr lang="it-IT" sz="900" dirty="0"/>
          </a:p>
        </p:txBody>
      </p:sp>
    </p:spTree>
    <p:extLst>
      <p:ext uri="{BB962C8B-B14F-4D97-AF65-F5344CB8AC3E}">
        <p14:creationId xmlns:p14="http://schemas.microsoft.com/office/powerpoint/2010/main" val="1339277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Distribuzione mondiale dei pazienti iperte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709" y="706955"/>
            <a:ext cx="9182100" cy="591502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46567" y="265805"/>
            <a:ext cx="8208401" cy="369332"/>
          </a:xfrm>
          <a:prstGeom prst="rect">
            <a:avLst/>
          </a:prstGeom>
          <a:noFill/>
        </p:spPr>
        <p:txBody>
          <a:bodyPr wrap="none" rtlCol="0">
            <a:spAutoFit/>
          </a:bodyPr>
          <a:lstStyle/>
          <a:p>
            <a:r>
              <a:rPr lang="it-IT" b="1" dirty="0">
                <a:solidFill>
                  <a:srgbClr val="C00000"/>
                </a:solidFill>
              </a:rPr>
              <a:t>La proporzione dei pazienti ipertesi (prevalenza) cambia nelle varie zone del mondo:</a:t>
            </a:r>
          </a:p>
        </p:txBody>
      </p:sp>
    </p:spTree>
    <p:extLst>
      <p:ext uri="{BB962C8B-B14F-4D97-AF65-F5344CB8AC3E}">
        <p14:creationId xmlns:p14="http://schemas.microsoft.com/office/powerpoint/2010/main" val="1292776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7801" t="32289" r="21024" b="11325"/>
          <a:stretch/>
        </p:blipFill>
        <p:spPr>
          <a:xfrm>
            <a:off x="638978" y="340791"/>
            <a:ext cx="11072173" cy="5740521"/>
          </a:xfrm>
          <a:prstGeom prst="rect">
            <a:avLst/>
          </a:prstGeom>
        </p:spPr>
      </p:pic>
      <p:sp>
        <p:nvSpPr>
          <p:cNvPr id="3" name="CasellaDiTesto 2"/>
          <p:cNvSpPr txBox="1"/>
          <p:nvPr/>
        </p:nvSpPr>
        <p:spPr>
          <a:xfrm>
            <a:off x="8859824" y="2291508"/>
            <a:ext cx="3070071" cy="646331"/>
          </a:xfrm>
          <a:prstGeom prst="rect">
            <a:avLst/>
          </a:prstGeom>
          <a:noFill/>
        </p:spPr>
        <p:txBody>
          <a:bodyPr wrap="none" rtlCol="0">
            <a:spAutoFit/>
          </a:bodyPr>
          <a:lstStyle/>
          <a:p>
            <a:r>
              <a:rPr lang="it-IT" sz="3600" b="1" dirty="0" smtClean="0">
                <a:solidFill>
                  <a:srgbClr val="C00000"/>
                </a:solidFill>
              </a:rPr>
              <a:t>PRIMARIA 90</a:t>
            </a:r>
            <a:r>
              <a:rPr lang="it-IT" sz="3600" b="1" dirty="0">
                <a:solidFill>
                  <a:srgbClr val="C00000"/>
                </a:solidFill>
              </a:rPr>
              <a:t>%</a:t>
            </a:r>
          </a:p>
        </p:txBody>
      </p:sp>
      <p:sp>
        <p:nvSpPr>
          <p:cNvPr id="4" name="CasellaDiTesto 3"/>
          <p:cNvSpPr txBox="1"/>
          <p:nvPr/>
        </p:nvSpPr>
        <p:spPr>
          <a:xfrm>
            <a:off x="8250443" y="5894351"/>
            <a:ext cx="3611758" cy="646331"/>
          </a:xfrm>
          <a:prstGeom prst="rect">
            <a:avLst/>
          </a:prstGeom>
          <a:noFill/>
        </p:spPr>
        <p:txBody>
          <a:bodyPr wrap="none" rtlCol="0">
            <a:spAutoFit/>
          </a:bodyPr>
          <a:lstStyle/>
          <a:p>
            <a:r>
              <a:rPr lang="it-IT" sz="3600" b="1" dirty="0" smtClean="0">
                <a:solidFill>
                  <a:srgbClr val="C00000"/>
                </a:solidFill>
              </a:rPr>
              <a:t>SECONDARIA 10</a:t>
            </a:r>
            <a:r>
              <a:rPr lang="it-IT" sz="3600" b="1" dirty="0">
                <a:solidFill>
                  <a:srgbClr val="C00000"/>
                </a:solidFill>
              </a:rPr>
              <a:t>%</a:t>
            </a:r>
          </a:p>
        </p:txBody>
      </p:sp>
      <p:sp>
        <p:nvSpPr>
          <p:cNvPr id="5" name="Rettangolo 4">
            <a:extLst>
              <a:ext uri="{FF2B5EF4-FFF2-40B4-BE49-F238E27FC236}">
                <a16:creationId xmlns="" xmlns:a16="http://schemas.microsoft.com/office/drawing/2014/main" id="{C46E544F-283C-41D7-94B6-CE04F3524684}"/>
              </a:ext>
            </a:extLst>
          </p:cNvPr>
          <p:cNvSpPr/>
          <p:nvPr/>
        </p:nvSpPr>
        <p:spPr>
          <a:xfrm>
            <a:off x="8501449" y="3064476"/>
            <a:ext cx="1138310" cy="16928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21519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Ipertensione: linee guida. Sintomi, cause farmaci e rimedi per la pressione  alta"/>
          <p:cNvPicPr>
            <a:picLocks noChangeAspect="1" noChangeArrowheads="1"/>
          </p:cNvPicPr>
          <p:nvPr/>
        </p:nvPicPr>
        <p:blipFill rotWithShape="1">
          <a:blip r:embed="rId2">
            <a:extLst>
              <a:ext uri="{28A0092B-C50C-407E-A947-70E740481C1C}">
                <a14:useLocalDpi xmlns:a14="http://schemas.microsoft.com/office/drawing/2010/main" val="0"/>
              </a:ext>
            </a:extLst>
          </a:blip>
          <a:srcRect b="7831"/>
          <a:stretch/>
        </p:blipFill>
        <p:spPr bwMode="auto">
          <a:xfrm>
            <a:off x="566699" y="305255"/>
            <a:ext cx="8875012" cy="613498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rot="5400000">
            <a:off x="9027770" y="3479091"/>
            <a:ext cx="5087996" cy="584775"/>
          </a:xfrm>
          <a:prstGeom prst="rect">
            <a:avLst/>
          </a:prstGeom>
          <a:noFill/>
        </p:spPr>
        <p:txBody>
          <a:bodyPr wrap="none" rtlCol="0">
            <a:spAutoFit/>
          </a:bodyPr>
          <a:lstStyle/>
          <a:p>
            <a:r>
              <a:rPr lang="it-IT" sz="3200" b="1" dirty="0">
                <a:solidFill>
                  <a:srgbClr val="C00000"/>
                </a:solidFill>
              </a:rPr>
              <a:t>IPERTENSIONE SECONDARIA </a:t>
            </a:r>
          </a:p>
        </p:txBody>
      </p:sp>
      <p:sp>
        <p:nvSpPr>
          <p:cNvPr id="3" name="Parentesi graffa chiusa 2"/>
          <p:cNvSpPr/>
          <p:nvPr/>
        </p:nvSpPr>
        <p:spPr>
          <a:xfrm>
            <a:off x="9441711" y="536088"/>
            <a:ext cx="1467294" cy="619432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1899236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s://i0.wp.com/www.integranutrizione.it/wp-content/uploads/2013/10/complicazioni.jpg"/>
          <p:cNvPicPr>
            <a:picLocks noChangeAspect="1" noChangeArrowheads="1"/>
          </p:cNvPicPr>
          <p:nvPr/>
        </p:nvPicPr>
        <p:blipFill rotWithShape="1">
          <a:blip r:embed="rId2">
            <a:extLst>
              <a:ext uri="{28A0092B-C50C-407E-A947-70E740481C1C}">
                <a14:useLocalDpi xmlns:a14="http://schemas.microsoft.com/office/drawing/2010/main" val="0"/>
              </a:ext>
            </a:extLst>
          </a:blip>
          <a:srcRect l="4396" b="4110"/>
          <a:stretch/>
        </p:blipFill>
        <p:spPr bwMode="auto">
          <a:xfrm>
            <a:off x="5659657" y="67702"/>
            <a:ext cx="4836297" cy="6669852"/>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394137" y="662473"/>
            <a:ext cx="4877854" cy="4119077"/>
          </a:xfrm>
          <a:prstGeom prst="rect">
            <a:avLst/>
          </a:prstGeom>
        </p:spPr>
      </p:pic>
    </p:spTree>
    <p:extLst>
      <p:ext uri="{BB962C8B-B14F-4D97-AF65-F5344CB8AC3E}">
        <p14:creationId xmlns:p14="http://schemas.microsoft.com/office/powerpoint/2010/main" val="3122113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8820</TotalTime>
  <Words>1567</Words>
  <Application>Microsoft Office PowerPoint</Application>
  <PresentationFormat>Widescreen</PresentationFormat>
  <Paragraphs>330</Paragraphs>
  <Slides>39</Slides>
  <Notes>20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39</vt:i4>
      </vt:variant>
    </vt:vector>
  </HeadingPairs>
  <TitlesOfParts>
    <vt:vector size="43" baseType="lpstr">
      <vt:lpstr>Arial</vt:lpstr>
      <vt:lpstr>Calibri</vt:lpstr>
      <vt:lpstr>Calibri Light</vt:lpstr>
      <vt:lpstr>Tema di Office</vt:lpstr>
      <vt:lpstr>IPERTENSIONE ARTERIOSA, alimentazione e stile di vita!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Ospedale San Raffaele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Godino Cosmo</dc:creator>
  <cp:lastModifiedBy>Godino Cosmo</cp:lastModifiedBy>
  <cp:revision>54</cp:revision>
  <dcterms:created xsi:type="dcterms:W3CDTF">2022-10-26T17:11:57Z</dcterms:created>
  <dcterms:modified xsi:type="dcterms:W3CDTF">2022-11-07T14:59:54Z</dcterms:modified>
</cp:coreProperties>
</file>