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62" r:id="rId4"/>
    <p:sldId id="271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/>
              <a:t>Emissioni KG CO2 ANNO</a:t>
            </a:r>
            <a:r>
              <a:rPr lang="it-IT" b="1" baseline="0" dirty="0"/>
              <a:t> </a:t>
            </a:r>
            <a:r>
              <a:rPr lang="it-IT" b="1" dirty="0"/>
              <a:t>per Tipologia</a:t>
            </a:r>
            <a:r>
              <a:rPr lang="it-IT" b="1" baseline="0" dirty="0"/>
              <a:t> Veicolo</a:t>
            </a:r>
            <a:endParaRPr lang="it-I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TTW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Benzina</c:v>
                </c:pt>
                <c:pt idx="1">
                  <c:v>BEV</c:v>
                </c:pt>
                <c:pt idx="2">
                  <c:v>Idrogeno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718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7C-481F-B01C-708602E30DA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LCA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Benzina</c:v>
                </c:pt>
                <c:pt idx="1">
                  <c:v>BEV</c:v>
                </c:pt>
                <c:pt idx="2">
                  <c:v>Idrogeno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487</c:v>
                </c:pt>
                <c:pt idx="1">
                  <c:v>827</c:v>
                </c:pt>
                <c:pt idx="2">
                  <c:v>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7C-481F-B01C-708602E30DA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EGEI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Benzina</c:v>
                </c:pt>
                <c:pt idx="1">
                  <c:v>BEV</c:v>
                </c:pt>
                <c:pt idx="2">
                  <c:v>Idrogeno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0</c:v>
                </c:pt>
                <c:pt idx="1">
                  <c:v>217</c:v>
                </c:pt>
                <c:pt idx="2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7C-481F-B01C-708602E30D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89382191"/>
        <c:axId val="1489385935"/>
      </c:barChart>
      <c:catAx>
        <c:axId val="14893821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b="1" dirty="0"/>
                  <a:t>TIPOLOGIA AUTOVETTURE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9385935"/>
        <c:crosses val="autoZero"/>
        <c:auto val="1"/>
        <c:lblAlgn val="ctr"/>
        <c:lblOffset val="100"/>
        <c:noMultiLvlLbl val="0"/>
      </c:catAx>
      <c:valAx>
        <c:axId val="1489385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b="1" dirty="0"/>
                  <a:t>KG CO2 ANNO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9382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67341854007377"/>
          <c:y val="0.88937929360091372"/>
          <c:w val="0.18699132717106015"/>
          <c:h val="9.380220604870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02/11/2022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02/11/2022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02/11/2022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BFD89-9630-AE21-2FF7-3A9C7376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Scenario del mercato Automotive in Italia_ solo </a:t>
            </a:r>
            <a:r>
              <a:rPr lang="it-IT" sz="4000" b="1" dirty="0" err="1"/>
              <a:t>elettrico_Tesi</a:t>
            </a:r>
            <a:r>
              <a:rPr lang="it-IT" sz="4000" b="1" dirty="0"/>
              <a:t> dei contrari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90502B-0F44-E0FE-2ACC-81C6B6B6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/>
              <a:t>Ridimensionamento mobilità privata;</a:t>
            </a:r>
          </a:p>
          <a:p>
            <a:r>
              <a:rPr lang="it-IT" sz="2200" dirty="0"/>
              <a:t>Costi proibitivi per acquisto autovetture, oltre a mancanza di incentivi statali reali all’acquisto;</a:t>
            </a:r>
          </a:p>
          <a:p>
            <a:r>
              <a:rPr lang="it-IT" sz="2200" dirty="0"/>
              <a:t>Settore automotive italiano e delle aziende ad esso collegate andrebbe totalmente in crisi;</a:t>
            </a:r>
          </a:p>
          <a:p>
            <a:r>
              <a:rPr lang="it-IT" sz="2200" dirty="0"/>
              <a:t>Disoccupazione per circa 60/70.000 persone in Italia e circa 700.000 in Europa;</a:t>
            </a:r>
          </a:p>
          <a:p>
            <a:r>
              <a:rPr lang="it-IT" sz="2200" dirty="0"/>
              <a:t>Diseguaglianza sociale a sfavore dei ceti più poveri, ma anche del ceto medio;</a:t>
            </a:r>
          </a:p>
          <a:p>
            <a:r>
              <a:rPr lang="it-IT" sz="2200" dirty="0"/>
              <a:t>Il mercato sarebbe completamente dipendente dalla Cina in termini di produzione delle batterie;</a:t>
            </a:r>
          </a:p>
          <a:p>
            <a:r>
              <a:rPr lang="it-IT" sz="2200" dirty="0"/>
              <a:t>Entreranno nel mercato italiano auto elettriche di produzione cinese, a prezzo più basso di quelle prodotte in Italia /Europa, conquistando importanti quote di mercato o il mercato stesso rispetto a clienti di ceto medio e basso.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5C23559-C564-F2A6-91F8-093119CB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04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F74562-C8EC-5A7E-76C9-58D8E501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Scenario del mercato Automotive in Italia_ solo </a:t>
            </a:r>
            <a:r>
              <a:rPr lang="it-IT" sz="4000" b="1" dirty="0" err="1"/>
              <a:t>elettrico_L’esperienza</a:t>
            </a:r>
            <a:r>
              <a:rPr lang="it-IT" sz="4000" b="1" dirty="0"/>
              <a:t> della California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0ED2B6-AC4A-DC48-2A60-D34608B44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200" dirty="0"/>
              <a:t>La California è lo stato con maggior sviluppo di autovetture elettriche al mondo, una sorta di area test per il «solo elettrico», e  produce lo stesso PIL annuo Italiano;</a:t>
            </a:r>
          </a:p>
          <a:p>
            <a:r>
              <a:rPr lang="it-IT" sz="2200" dirty="0"/>
              <a:t>Ad oggi sono stati investiti 54 miliardi di dollari sulla sostenibilità energetica ed a San Francisco è nata la prima auto elettrica;</a:t>
            </a:r>
          </a:p>
          <a:p>
            <a:r>
              <a:rPr lang="it-IT" sz="2200" dirty="0"/>
              <a:t>Nello Stato si pagano le tasse più alte degli Stati Uniti d’America e il costo della benzina è il doppio degli altri stati;</a:t>
            </a:r>
          </a:p>
          <a:p>
            <a:r>
              <a:rPr lang="it-IT" sz="2200" dirty="0"/>
              <a:t>Perdita di posti di lavoro </a:t>
            </a:r>
          </a:p>
          <a:p>
            <a:r>
              <a:rPr lang="it-IT" sz="2200" dirty="0"/>
              <a:t>Durante l’anno vi sono numerosi black out, in quanto se le auto elettriche hanno una quota di mercato superiore al 30% o le persone modificano i propri «stili» di ricarica o il sistema va in tilt </a:t>
            </a:r>
            <a:r>
              <a:rPr lang="it-IT" sz="2200" dirty="0">
                <a:sym typeface="Wingdings" panose="05000000000000000000" pitchFamily="2" charset="2"/>
              </a:rPr>
              <a:t> es. se tutti ricaricano le auto la domenica mattina </a:t>
            </a:r>
            <a:r>
              <a:rPr lang="it-IT" sz="2200" dirty="0"/>
              <a:t> </a:t>
            </a:r>
          </a:p>
          <a:p>
            <a:r>
              <a:rPr lang="it-IT" sz="2200" dirty="0"/>
              <a:t>Si sta pensando ad un ritorno al nucleare;</a:t>
            </a:r>
          </a:p>
          <a:p>
            <a:r>
              <a:rPr lang="it-IT" sz="2200" dirty="0"/>
              <a:t>La TESLA ha trasferito la sua sede per eccessiva tassazione.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933CB6-B7DC-CD3B-2BCB-6B0E11AE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57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12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2A58C-4EA6-169F-D6BA-FE7E7759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dell’Automotive in </a:t>
            </a:r>
            <a:r>
              <a:rPr lang="it-IT" sz="4000" b="1" dirty="0" err="1"/>
              <a:t>Italia_Classificazione</a:t>
            </a:r>
            <a:r>
              <a:rPr lang="it-IT" sz="4000" b="1" dirty="0"/>
              <a:t> tipologie autoveicoli e tipologie emissioni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EF5BD5-ECBF-7780-031D-16785CE92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/>
              <a:t>TIPOLOGIE VEICOLI</a:t>
            </a:r>
          </a:p>
          <a:p>
            <a:r>
              <a:rPr lang="it-IT" sz="2200" dirty="0"/>
              <a:t>Benzina</a:t>
            </a:r>
          </a:p>
          <a:p>
            <a:r>
              <a:rPr lang="it-IT" sz="2200" dirty="0"/>
              <a:t>Diesel</a:t>
            </a:r>
          </a:p>
          <a:p>
            <a:r>
              <a:rPr lang="it-IT" sz="2200" b="1" dirty="0"/>
              <a:t>PHEV</a:t>
            </a:r>
            <a:r>
              <a:rPr lang="it-IT" sz="2200" dirty="0"/>
              <a:t> Ibride Plug-in</a:t>
            </a:r>
          </a:p>
          <a:p>
            <a:r>
              <a:rPr lang="it-IT" sz="2200" b="1" dirty="0"/>
              <a:t>BEV</a:t>
            </a:r>
            <a:r>
              <a:rPr lang="it-IT" sz="2200" dirty="0"/>
              <a:t> Auto totalmente elettriche</a:t>
            </a:r>
            <a:br>
              <a:rPr lang="it-IT" sz="2200" dirty="0"/>
            </a:br>
            <a:endParaRPr lang="it-IT" sz="2200" b="1" dirty="0"/>
          </a:p>
          <a:p>
            <a:pPr marL="0" indent="0">
              <a:buNone/>
            </a:pPr>
            <a:r>
              <a:rPr lang="it-IT" sz="2200" b="1" dirty="0"/>
              <a:t>TIPOLOGIE EMISSIONI</a:t>
            </a:r>
          </a:p>
          <a:p>
            <a:pPr>
              <a:buFontTx/>
              <a:buChar char="-"/>
            </a:pPr>
            <a:r>
              <a:rPr lang="it-IT" sz="2200" b="1" dirty="0"/>
              <a:t>Nocive</a:t>
            </a:r>
            <a:r>
              <a:rPr lang="it-IT" sz="2200" dirty="0"/>
              <a:t> (Inox, Polveri Sottili)</a:t>
            </a:r>
          </a:p>
          <a:p>
            <a:pPr>
              <a:buFontTx/>
              <a:buChar char="-"/>
            </a:pPr>
            <a:r>
              <a:rPr lang="it-IT" sz="2200" b="1" dirty="0"/>
              <a:t>Alteranti</a:t>
            </a:r>
            <a:r>
              <a:rPr lang="it-IT" sz="2200" dirty="0"/>
              <a:t> (CO2)</a:t>
            </a:r>
            <a:br>
              <a:rPr lang="it-IT" sz="2200" dirty="0"/>
            </a:br>
            <a:br>
              <a:rPr lang="it-IT" sz="2200" dirty="0"/>
            </a:br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71EBFB-BDA0-EE9B-3FAD-B11F89BC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01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2E5E8-20F5-221C-405A-1092BAEA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976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b="1" dirty="0"/>
              <a:t>Il Mercato dell’Automotive in </a:t>
            </a:r>
            <a:r>
              <a:rPr lang="it-IT" sz="4000" b="1" dirty="0" err="1"/>
              <a:t>Italia_Dati</a:t>
            </a:r>
            <a:r>
              <a:rPr lang="it-IT" sz="4000" b="1" dirty="0"/>
              <a:t> sulle vendite auto ibride ed elettriche nel 2022 (1)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3846C3-6902-7411-F71B-9EFD735C5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734539"/>
            <a:ext cx="11393929" cy="4977605"/>
          </a:xfrm>
        </p:spPr>
        <p:txBody>
          <a:bodyPr>
            <a:noAutofit/>
          </a:bodyPr>
          <a:lstStyle/>
          <a:p>
            <a:r>
              <a:rPr lang="it-IT" sz="2200" b="1" dirty="0">
                <a:sym typeface="Wingdings" panose="05000000000000000000" pitchFamily="2" charset="2"/>
              </a:rPr>
              <a:t>Tra Gennaio e Luglio 2022 immatricolate 70.557 autovetture BEV + PHEV ( 40/60%), ossia l’11,34% in meno rispetto allo stesso periodo del 2021 </a:t>
            </a:r>
            <a:r>
              <a:rPr lang="it-IT" sz="2200" dirty="0">
                <a:sym typeface="Wingdings" panose="05000000000000000000" pitchFamily="2" charset="2"/>
              </a:rPr>
              <a:t>(dati MOTUS_E);</a:t>
            </a:r>
          </a:p>
          <a:p>
            <a:r>
              <a:rPr lang="it-IT" sz="2200" dirty="0">
                <a:sym typeface="Wingdings" panose="05000000000000000000" pitchFamily="2" charset="2"/>
              </a:rPr>
              <a:t>La distribuzione geografica delle autovetture immatricolate nel 2022 è prevalente nel nord Italia (65%), seguito da centro Italia (25%) e sub/isole (10%);</a:t>
            </a:r>
          </a:p>
          <a:p>
            <a:r>
              <a:rPr lang="it-IT" sz="2200" dirty="0">
                <a:sym typeface="Wingdings" panose="05000000000000000000" pitchFamily="2" charset="2"/>
              </a:rPr>
              <a:t>Il parco </a:t>
            </a:r>
            <a:r>
              <a:rPr lang="it-IT" sz="2200" b="1" dirty="0">
                <a:sym typeface="Wingdings" panose="05000000000000000000" pitchFamily="2" charset="2"/>
              </a:rPr>
              <a:t>circolante autovetture BEV + PHEV è pari a 306.278 </a:t>
            </a:r>
            <a:r>
              <a:rPr lang="it-IT" sz="2200" dirty="0">
                <a:sym typeface="Wingdings" panose="05000000000000000000" pitchFamily="2" charset="2"/>
              </a:rPr>
              <a:t>unità equamente distribuite (dati MOTUS_E);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Le 5 auto BEV più vendute in Italia nel 2022 </a:t>
            </a:r>
            <a:r>
              <a:rPr lang="it-IT" sz="2200" dirty="0">
                <a:sym typeface="Wingdings" panose="05000000000000000000" pitchFamily="2" charset="2"/>
              </a:rPr>
              <a:t>sono state: FIAT 500 E (costo 27.000 Euro), SMART FORTWO (16.000 Euro), DACIA SPRING (21.000 Euro), TESLA MODEL Y (50.000 Euro), RENAULT TWINGO (22.000 Euro);</a:t>
            </a:r>
          </a:p>
          <a:p>
            <a:r>
              <a:rPr lang="it-IT" sz="2200" dirty="0">
                <a:sym typeface="Wingdings" panose="05000000000000000000" pitchFamily="2" charset="2"/>
              </a:rPr>
              <a:t>A luglio 2022 quota di mercato automotive italiano BEV + PHEV pari a 7,9% 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(rispettivamente 3,3% e 4,6- in Francia BEV pari a oltre 12%!!!), contro il 10,3% del luglio 2021;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A69F01A3-9AEE-D59E-C50E-883147008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45C69F-2745-FFD5-C3B5-9DF70605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7019"/>
            <a:ext cx="2743200" cy="365125"/>
          </a:xfrm>
        </p:spPr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833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5580E-9AB7-0863-D0DC-50C0AD24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dell’Automotive in </a:t>
            </a:r>
            <a:r>
              <a:rPr lang="it-IT" sz="4000" b="1" dirty="0" err="1"/>
              <a:t>Italia_Dati</a:t>
            </a:r>
            <a:r>
              <a:rPr lang="it-IT" sz="4000" b="1" dirty="0"/>
              <a:t> sulle vendite auto ibride ed elettriche nel 2022 (2)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F368C-7A20-5B39-4C1B-2DE6923D6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>
                <a:sym typeface="Wingdings" panose="05000000000000000000" pitchFamily="2" charset="2"/>
              </a:rPr>
              <a:t>A Luglio 2022 </a:t>
            </a:r>
            <a:r>
              <a:rPr lang="it-IT" sz="2200" dirty="0">
                <a:sym typeface="Wingdings" panose="05000000000000000000" pitchFamily="2" charset="2"/>
              </a:rPr>
              <a:t>immatricolate 3.605 autovetture BEV e 5.065 PHEV, rispettivamente il -29,30% e il -20,01% rispetto a luglio 2021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A Giugno 2022 </a:t>
            </a:r>
            <a:r>
              <a:rPr lang="it-IT" sz="2200" dirty="0">
                <a:sym typeface="Wingdings" panose="05000000000000000000" pitchFamily="2" charset="2"/>
              </a:rPr>
              <a:t>in Germania immatricolate 32.298 autovetture BEV, nel Regno Unito 22.737, in Francia 21.895 e in Olanda 7.387. Nello stesso mese immatricolate in Italia 5.975 auto BEV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In Italia dati su vendite autovetture PHEV + BEV in diminuzione per le seguenti ragioni</a:t>
            </a:r>
            <a:r>
              <a:rPr lang="it-IT" sz="2200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it-IT" sz="2200" dirty="0">
                <a:sym typeface="Wingdings" panose="05000000000000000000" pitchFamily="2" charset="2"/>
              </a:rPr>
              <a:t>- Mancanza di incentivi statali reali all’acquisto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Tetto spesa massima per acquisto con incentivo basso rispetto alla media prezzi delle autovetture PHEV + BEV sul mercato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Scarsa varietà modelli categorie autovetture A e B (utilitarie) PHEV + BEV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Mancanza infrastruttura capillare delle colonnine di ricarica autovetture</a:t>
            </a:r>
          </a:p>
          <a:p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B2C13B-F9E2-8BBB-998E-6629BA6C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7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F8149-F1D6-7449-DF5E-FAA96714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444"/>
            <a:ext cx="10515600" cy="1325563"/>
          </a:xfrm>
        </p:spPr>
        <p:txBody>
          <a:bodyPr/>
          <a:lstStyle/>
          <a:p>
            <a:r>
              <a:rPr lang="it-IT" sz="4000" b="1" dirty="0"/>
              <a:t>Emissioni CO2 Anno per tipologia di </a:t>
            </a:r>
            <a:r>
              <a:rPr lang="it-IT" sz="4000" b="1" dirty="0" err="1"/>
              <a:t>autovettura_Fonte</a:t>
            </a:r>
            <a:r>
              <a:rPr lang="it-IT" sz="4000" b="1" dirty="0"/>
              <a:t> Associazione </a:t>
            </a:r>
            <a:r>
              <a:rPr lang="it-IT" sz="4000" b="1" dirty="0" err="1"/>
              <a:t>Caracciolo_ACI</a:t>
            </a:r>
            <a:r>
              <a:rPr lang="it-IT" dirty="0"/>
              <a:t>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BB35D648-7ADB-C023-E989-B95FC95D57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699112"/>
              </p:ext>
            </p:extLst>
          </p:nvPr>
        </p:nvGraphicFramePr>
        <p:xfrm>
          <a:off x="838200" y="1416049"/>
          <a:ext cx="10515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A12D1F-EB39-E6D4-4209-79FC29A1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9C5AF74-A29E-E9E3-58C4-0042832A9B5B}"/>
              </a:ext>
            </a:extLst>
          </p:cNvPr>
          <p:cNvSpPr txBox="1"/>
          <p:nvPr/>
        </p:nvSpPr>
        <p:spPr>
          <a:xfrm>
            <a:off x="1724025" y="5819775"/>
            <a:ext cx="9210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TTW </a:t>
            </a:r>
            <a:r>
              <a:rPr lang="it-IT" dirty="0">
                <a:sym typeface="Wingdings" panose="05000000000000000000" pitchFamily="2" charset="2"/>
              </a:rPr>
              <a:t> Emissioni da tubo di scarico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>- LCA   Emissioni da produzione componenti per costruzione e smaltimento autovetture</a:t>
            </a:r>
          </a:p>
          <a:p>
            <a:r>
              <a:rPr lang="it-IT" dirty="0"/>
              <a:t>- EGEI </a:t>
            </a:r>
            <a:r>
              <a:rPr lang="it-IT" dirty="0">
                <a:sym typeface="Wingdings" panose="05000000000000000000" pitchFamily="2" charset="2"/>
              </a:rPr>
              <a:t> Emissioni da maggior produzione di energia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763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078F0-6FFC-7450-A9FD-A57D87A4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Dati su emissioni polveri sottili PN10_Anno 2022_ Regione Lombardia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487320-0733-5A2E-0B49-2B10FA39E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/>
              <a:t>In Lombardia la fonte energetica con maggiori emissioni di PN10 è data dalla combustione della legna;</a:t>
            </a:r>
            <a:br>
              <a:rPr lang="it-IT" sz="2200" dirty="0"/>
            </a:br>
            <a:endParaRPr lang="it-IT" sz="2200" dirty="0"/>
          </a:p>
          <a:p>
            <a:r>
              <a:rPr lang="it-IT" sz="2200" dirty="0"/>
              <a:t>Le emissioni di PN10 derivanti da auto diesel o a benzina, in Lombardia, ammontano al 21% del totale;</a:t>
            </a:r>
            <a:br>
              <a:rPr lang="it-IT" sz="2200" dirty="0"/>
            </a:br>
            <a:endParaRPr lang="it-IT" sz="2200" dirty="0"/>
          </a:p>
          <a:p>
            <a:r>
              <a:rPr lang="it-IT" sz="2200" dirty="0"/>
              <a:t>Rispetto al punto precedente il 15% è rappresentato dall’usura di freni e pneumatici, mentre il 6% da scarico dei veicoli;</a:t>
            </a:r>
            <a:br>
              <a:rPr lang="it-IT" sz="2200" dirty="0"/>
            </a:br>
            <a:endParaRPr lang="it-IT" sz="2200" dirty="0"/>
          </a:p>
          <a:p>
            <a:r>
              <a:rPr lang="it-IT" sz="2200" dirty="0"/>
              <a:t>A Milano il 22% delle emissioni delle polveri sottili PN10 è rappresentato dalle PIZZERIE!!!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E41A04-1A07-6AC2-13F0-C800BA21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85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45BC7-6B4D-0FDE-9F78-F025617D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Incentivi all’acquisto auto </a:t>
            </a:r>
            <a:r>
              <a:rPr lang="it-IT" sz="4000" b="1" dirty="0" err="1"/>
              <a:t>elettriche_Lo</a:t>
            </a:r>
            <a:r>
              <a:rPr lang="it-IT" sz="4000" b="1" dirty="0"/>
              <a:t> scenario italiano ad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DF069D-C0CD-32A0-756F-AECAF2BD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/>
              <a:t>2019- 2021 </a:t>
            </a:r>
            <a:r>
              <a:rPr lang="it-IT" sz="2200" dirty="0">
                <a:sym typeface="Wingdings" panose="05000000000000000000" pitchFamily="2" charset="2"/>
              </a:rPr>
              <a:t> da 4 a 6.000 Euro per acquisti eseguiti con o senza rottamazione della vecchia autovettura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2022</a:t>
            </a:r>
            <a:r>
              <a:rPr lang="it-IT" sz="2200" dirty="0">
                <a:sym typeface="Wingdings" panose="05000000000000000000" pitchFamily="2" charset="2"/>
              </a:rPr>
              <a:t>  3.000 Euro per acquisti eseguiti con rottamazione, 1.500 Euro per acquisti eseguiti senza rottamazione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Decreto Giorgetti</a:t>
            </a:r>
            <a:br>
              <a:rPr lang="it-IT" sz="2200" b="1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fino a 7.500 Euro per chi ha un reddito ISEE inferiore a 30.000 Euro annui in caso di rottamazione e fino a 6.000 Euro senza rottamazione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contributo fino all’80% per acquisto stazioni di ricarica, fino ad un valore massimo di 1.500 Euro per acquirente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si sta lavorando su far rientrare tra i beneficiari degli incentivi anche le aziende e sull’aumento del tetto massimo di spesa per autoveicolo, dato che i veicoli più costosi sono anche quelli che hanno maggiore velocità di ricarica e capacità di percorrenza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F8F01B-1B9B-26B8-B274-AEA93B8E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17936-03AF-1795-5712-6FC7BAD07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Direttiva Unione Europea su emissioni CO2_Obiettivi e date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6117E-A790-9DDA-A33C-576173E02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Obiettivo di ridurre del 55% le emissioni di CO2 entro il 2030</a:t>
            </a:r>
          </a:p>
          <a:p>
            <a:endParaRPr lang="it-IT" sz="2200" dirty="0"/>
          </a:p>
          <a:p>
            <a:r>
              <a:rPr lang="it-IT" sz="2200" dirty="0"/>
              <a:t>Obiettivo di ridurre del 100% le emissioni di CO2 entro il 2035</a:t>
            </a:r>
          </a:p>
          <a:p>
            <a:endParaRPr lang="it-IT" sz="2200" dirty="0"/>
          </a:p>
          <a:p>
            <a:r>
              <a:rPr lang="it-IT" sz="2200" dirty="0"/>
              <a:t>Fine produzione autovetture a motore benzina o diesel entro il 2035</a:t>
            </a:r>
          </a:p>
          <a:p>
            <a:endParaRPr lang="it-IT" sz="2200" dirty="0"/>
          </a:p>
          <a:p>
            <a:r>
              <a:rPr lang="it-IT" sz="2200" dirty="0"/>
              <a:t>La Cina ha posto lo stesso obiettivo Europeo al 2060</a:t>
            </a:r>
          </a:p>
          <a:p>
            <a:endParaRPr lang="it-IT" sz="2200" dirty="0"/>
          </a:p>
          <a:p>
            <a:r>
              <a:rPr lang="it-IT" sz="2200" dirty="0"/>
              <a:t>Greta </a:t>
            </a:r>
            <a:r>
              <a:rPr lang="it-IT" sz="2200" dirty="0" err="1"/>
              <a:t>Thunberg</a:t>
            </a:r>
            <a:r>
              <a:rPr lang="it-IT" sz="2200" dirty="0"/>
              <a:t> </a:t>
            </a:r>
            <a:r>
              <a:rPr lang="it-IT" sz="2200" dirty="0">
                <a:sym typeface="Wingdings" panose="05000000000000000000" pitchFamily="2" charset="2"/>
              </a:rPr>
              <a:t> </a:t>
            </a:r>
            <a:r>
              <a:rPr lang="it-IT" sz="2200" b="1" i="1" dirty="0">
                <a:sym typeface="Wingdings" panose="05000000000000000000" pitchFamily="2" charset="2"/>
              </a:rPr>
              <a:t>«BISOGNA ESSERE BIANCHI O NERI NELLE SCELTE»</a:t>
            </a:r>
            <a:endParaRPr lang="it-IT" sz="2200" b="1" i="1" dirty="0"/>
          </a:p>
          <a:p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B769DF-CF57-8F05-C573-E7441B39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29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8861BC-5502-EC9D-CEAC-DD2773A3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Scenario del mercato Automotive in Italia_ solo </a:t>
            </a:r>
            <a:r>
              <a:rPr lang="it-IT" sz="4000" b="1" dirty="0" err="1"/>
              <a:t>elettrico_Tesi</a:t>
            </a:r>
            <a:r>
              <a:rPr lang="it-IT" sz="4000" b="1" dirty="0"/>
              <a:t> dei favorevoli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1A652D-2DFC-7462-EA44-B2CBE360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Le autovetture elettriche hanno emissioni di CO2 inferiori del 40% rispetto ad autovetture alimentate a benzina o diesel;</a:t>
            </a:r>
          </a:p>
          <a:p>
            <a:r>
              <a:rPr lang="it-IT" sz="2200" dirty="0"/>
              <a:t>Sebbene riconoscono la possibilità di disoccupazione per circa 60/ 70.000 addetti, pensano che le stesse persone possano formarsi nuovamente per affrontare il nuovo mercato;</a:t>
            </a:r>
          </a:p>
          <a:p>
            <a:r>
              <a:rPr lang="it-IT" sz="2200" dirty="0"/>
              <a:t>Sebbene riconoscono la possibilità di indebolire aziende collegate alla produzione di auto a benzina e diesel, credono che le stesse possano riorganizzarsi per affrontare il nuovo mercato;</a:t>
            </a:r>
          </a:p>
          <a:p>
            <a:r>
              <a:rPr lang="it-IT" sz="2200" dirty="0"/>
              <a:t>Ci sono troppe auto sul mercato, necessario dismettere tutte quelle maggiormente inquinanti ossia quelle benzina e diesel di «vecchia generazione»;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A3A8-D738-8084-1AB6-B89659E3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319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Corso di Economia  A.A. 2022_2023 UTE_Università della Terza Età «Cardinale Giovanni Colombo»</vt:lpstr>
      <vt:lpstr>Il Mercato dell’Automotive in Italia_Classificazione tipologie autoveicoli e tipologie emissioni</vt:lpstr>
      <vt:lpstr>Il Mercato dell’Automotive in Italia_Dati sulle vendite auto ibride ed elettriche nel 2022 (1)</vt:lpstr>
      <vt:lpstr>Il Mercato dell’Automotive in Italia_Dati sulle vendite auto ibride ed elettriche nel 2022 (2)</vt:lpstr>
      <vt:lpstr>Emissioni CO2 Anno per tipologia di autovettura_Fonte Associazione Caracciolo_ACI </vt:lpstr>
      <vt:lpstr>Dati su emissioni polveri sottili PN10_Anno 2022_ Regione Lombardia</vt:lpstr>
      <vt:lpstr>Incentivi all’acquisto auto elettriche_Lo scenario italiano ad oggi</vt:lpstr>
      <vt:lpstr>Direttiva Unione Europea su emissioni CO2_Obiettivi e date</vt:lpstr>
      <vt:lpstr>Scenario del mercato Automotive in Italia_ solo elettrico_Tesi dei favorevoli</vt:lpstr>
      <vt:lpstr>Scenario del mercato Automotive in Italia_ solo elettrico_Tesi dei contrari</vt:lpstr>
      <vt:lpstr>Scenario del mercato Automotive in Italia_ solo elettrico_L’esperienza della California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8</cp:revision>
  <dcterms:created xsi:type="dcterms:W3CDTF">2022-10-18T09:49:33Z</dcterms:created>
  <dcterms:modified xsi:type="dcterms:W3CDTF">2022-11-02T17:13:50Z</dcterms:modified>
</cp:coreProperties>
</file>