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8" r:id="rId3"/>
    <p:sldId id="262" r:id="rId4"/>
    <p:sldId id="271" r:id="rId5"/>
    <p:sldId id="269" r:id="rId6"/>
    <p:sldId id="270" r:id="rId7"/>
    <p:sldId id="272" r:id="rId8"/>
    <p:sldId id="273" r:id="rId9"/>
    <p:sldId id="274" r:id="rId10"/>
    <p:sldId id="275" r:id="rId11"/>
    <p:sldId id="276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 dirty="0"/>
              <a:t>Emissioni KG CO2 ANNO</a:t>
            </a:r>
            <a:r>
              <a:rPr lang="it-IT" b="1" baseline="0" dirty="0"/>
              <a:t> </a:t>
            </a:r>
            <a:r>
              <a:rPr lang="it-IT" b="1" dirty="0"/>
              <a:t>per Tipologia</a:t>
            </a:r>
            <a:r>
              <a:rPr lang="it-IT" b="1" baseline="0" dirty="0"/>
              <a:t> Veicolo</a:t>
            </a:r>
            <a:endParaRPr lang="it-IT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TTW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Benzina</c:v>
                </c:pt>
                <c:pt idx="1">
                  <c:v>BEV</c:v>
                </c:pt>
                <c:pt idx="2">
                  <c:v>Idrogeno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718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7C-481F-B01C-708602E30DA5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LCA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Benzina</c:v>
                </c:pt>
                <c:pt idx="1">
                  <c:v>BEV</c:v>
                </c:pt>
                <c:pt idx="2">
                  <c:v>Idrogeno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487</c:v>
                </c:pt>
                <c:pt idx="1">
                  <c:v>827</c:v>
                </c:pt>
                <c:pt idx="2">
                  <c:v>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7C-481F-B01C-708602E30DA5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EGEI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Benzina</c:v>
                </c:pt>
                <c:pt idx="1">
                  <c:v>BEV</c:v>
                </c:pt>
                <c:pt idx="2">
                  <c:v>Idrogeno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0</c:v>
                </c:pt>
                <c:pt idx="1">
                  <c:v>217</c:v>
                </c:pt>
                <c:pt idx="2">
                  <c:v>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7C-481F-B01C-708602E30DA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89382191"/>
        <c:axId val="1489385935"/>
      </c:barChart>
      <c:catAx>
        <c:axId val="148938219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b="1" dirty="0"/>
                  <a:t>TIPOLOGIA AUTOVETTURE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89385935"/>
        <c:crosses val="autoZero"/>
        <c:auto val="1"/>
        <c:lblAlgn val="ctr"/>
        <c:lblOffset val="100"/>
        <c:noMultiLvlLbl val="0"/>
      </c:catAx>
      <c:valAx>
        <c:axId val="1489385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b="1" dirty="0"/>
                  <a:t>KG CO2 ANNO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89382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167341854007377"/>
          <c:y val="0.88937929360091372"/>
          <c:w val="0.18699132717106015"/>
          <c:h val="9.3802206048700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53240-4802-4061-A161-898C0F34BFF1}" type="datetimeFigureOut">
              <a:rPr lang="it-IT" smtClean="0"/>
              <a:t>02/11/2022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A3EF9-5C31-42EA-91C7-BC2D7C599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051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D8738F-64BF-00EE-86ED-D71BE72D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528534B-5241-F08C-2191-CABFCFF63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22DD57-39A3-9526-9454-1B0CAB0A0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81925-F3EE-4744-AD0F-E388000BBC71}" type="datetime1">
              <a:rPr lang="it-IT" smtClean="0"/>
              <a:t>02/11/2022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4746A0-3FCE-2941-A47B-47B41CBF0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16F72F-63DD-4249-39E4-69BE25520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061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4D406A-EEA5-6752-E885-EF9D9BAA5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DB9E6B1-ADF4-9DAF-482B-5DD317BBC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E6CC13-3327-643F-230E-BB0562DE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38C2-D9D8-4013-96DD-5490B5A0ED0F}" type="datetime1">
              <a:rPr lang="it-IT" smtClean="0"/>
              <a:t>02/11/2022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1B4C78-70E5-D2AF-9618-40B0D1D31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2121E8-E362-0D5E-5742-D7EC81827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61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BFA74EE-6C1B-18B1-B05C-0FBBCF04BC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0D31F4F-B914-49AE-2540-2C7253458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493C3E-AC24-04DA-5D42-19A8CECE4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496B-5702-4FC0-BCEC-E69018B97250}" type="datetime1">
              <a:rPr lang="it-IT" smtClean="0"/>
              <a:t>02/11/2022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8567E8-EBE0-F364-3868-E92F15236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CA81D1-DC33-187F-8019-216BBA8A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79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3B5BF0-7911-D655-78CE-6745DC87A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EE8902-A70B-F3EF-CF51-DE5668545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1A30F6-E6D6-1555-CBAC-4532BCDE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7DF6-42D7-4C1A-B429-1C71E13F9E9E}" type="datetime1">
              <a:rPr lang="it-IT" smtClean="0"/>
              <a:t>02/11/2022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293F81-51E0-A47C-A425-CEB13FDD4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55E13C-5402-3AD6-2E5A-4B0B5137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498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FE669A-5C2F-C8FE-7237-DD7D2E9E8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113570-A3A7-CC86-9DF7-EAFB57B05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410829-408A-2AC1-994C-19DFF0BB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26C8-FD00-4310-807B-A9667458FA09}" type="datetime1">
              <a:rPr lang="it-IT" smtClean="0"/>
              <a:t>02/11/2022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A9AD6F-11B0-F2B7-21A0-0B7F5DA31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84EBAE-7E90-560F-F5F1-24089FF05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026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24C1C1-D233-1551-329F-5D707EB1C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96626A-AA0A-C52C-D7C9-34442FCF8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9D83C2C-6E1C-AF88-354E-7B4BEE31F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D92CA2-81AC-3312-5483-EDA21F9C3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2F32-9CA3-4265-A999-7DF49655C639}" type="datetime1">
              <a:rPr lang="it-IT" smtClean="0"/>
              <a:t>02/11/2022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3B3304-C93C-0E28-A9D9-D7E573FB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682BA53-02CC-88D7-3CF4-655526575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70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F9D49D-B1EC-2B88-4360-E93E14129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95FA75-76F7-C29A-F953-669B63244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18E59E0-9892-15EE-6A16-3A37F0269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B36B493-2A12-672B-C1C9-6F23ACEE86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7616046-7AA1-12EC-A2B9-67E1AE01B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BF2AA18-F300-E254-A7F1-EB1A6DC6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E5CB-CFF2-4B22-B85B-B5B89BA19FB9}" type="datetime1">
              <a:rPr lang="it-IT" smtClean="0"/>
              <a:t>02/11/2022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2E9FE41-BC16-2F0D-5E03-B0CCCC4AD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FCBF317-6E8C-89B0-7B93-5D3DCCD44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2054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A80E42-80F9-A6ED-2F37-65248F95A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7063FAD-331B-1508-1064-525BFA5F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21F1D-6834-4EA0-B459-954D12008816}" type="datetime1">
              <a:rPr lang="it-IT" smtClean="0"/>
              <a:t>02/11/2022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4DC297A-78A1-66B2-5B4C-4443C7561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70E69D1-6F9E-82AB-D0A7-802B6213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68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288E66F-6BAA-141F-3B9F-5C10ED7F1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D257-CA78-484A-A196-DC5A728CAD63}" type="datetime1">
              <a:rPr lang="it-IT" smtClean="0"/>
              <a:t>02/11/2022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5C1FE51-B16F-BFE8-E896-33C5086E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E8E832-5F14-899C-6883-5D93E9E6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52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B4EB2E-9DDC-4997-BD4B-450B813D1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ADAAC6-E23D-CBFB-132E-7E456B9BE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59997C-F90F-7452-7CF7-D8F484DCC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BD82C5-A66C-DBC0-79B7-89723B8F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0564-94E4-47D2-939F-A8576F0EB4E6}" type="datetime1">
              <a:rPr lang="it-IT" smtClean="0"/>
              <a:t>02/11/2022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F63A4E2-6378-62A5-52B9-B361DBA3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EEAAC3-DCA2-773A-6430-7C166B47A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39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FB706A-722D-CDBD-2A07-06E5A72B8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0206EE4-728F-B29A-EED3-730616C16C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29C1BA-1AFF-7F97-A56A-6866B3C2E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DFFF62-C0AC-194B-A639-8947A7464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60A7-9D0E-40AE-AAC3-3A38C8EA86DF}" type="datetime1">
              <a:rPr lang="it-IT" smtClean="0"/>
              <a:t>02/11/2022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8D2600-7648-ACA9-A238-5850078AB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AF5A0C-6470-D878-8B51-7AA1B312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40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24FCD79-F973-CBCB-18A0-79D246CE5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A0F65EF-F159-5D24-EC8D-F85F9DCC8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8FDFD0-6EE5-51E7-1AF8-FA91747DB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43537-31D0-4F29-8F79-5A958E3E1CA9}" type="datetime1">
              <a:rPr lang="it-IT" smtClean="0"/>
              <a:t>02/11/2022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84CFF0-67FD-7515-EB87-79152B627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0BBA42-6A7B-9239-25AA-D09CD56E1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96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59CF6B-C594-B54F-1A23-9D69215558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Corso di Economia </a:t>
            </a:r>
            <a:br>
              <a:rPr lang="it-IT" b="1" dirty="0"/>
            </a:br>
            <a:r>
              <a:rPr lang="it-IT" b="1" dirty="0"/>
              <a:t>A.A. 2022_2023</a:t>
            </a:r>
            <a:br>
              <a:rPr lang="it-IT" b="1" dirty="0"/>
            </a:br>
            <a:r>
              <a:rPr lang="it-IT" b="1" dirty="0" err="1"/>
              <a:t>UTE_Università</a:t>
            </a:r>
            <a:r>
              <a:rPr lang="it-IT" b="1" dirty="0"/>
              <a:t> della Terza Età «Cardinale Giovanni Colombo»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D696450-8103-4709-5205-4EA585923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123" y="4225925"/>
            <a:ext cx="9144000" cy="1655762"/>
          </a:xfrm>
        </p:spPr>
        <p:txBody>
          <a:bodyPr>
            <a:normAutofit/>
          </a:bodyPr>
          <a:lstStyle/>
          <a:p>
            <a:r>
              <a:rPr lang="it-IT" sz="2800" dirty="0"/>
              <a:t>Prof. Alan Vukelic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4AEBF10-40E0-193B-9160-6A9E92B2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7248-60BD-481F-949C-E71A626D62C4}" type="slidenum">
              <a:rPr lang="it-IT" smtClean="0"/>
              <a:t>1</a:t>
            </a:fld>
            <a:endParaRPr lang="it-IT"/>
          </a:p>
        </p:txBody>
      </p:sp>
      <p:pic>
        <p:nvPicPr>
          <p:cNvPr id="7" name="Immagine 6" descr="Immagine che contiene testo&#10;&#10;Descrizione generata automaticamente">
            <a:extLst>
              <a:ext uri="{FF2B5EF4-FFF2-40B4-BE49-F238E27FC236}">
                <a16:creationId xmlns:a16="http://schemas.microsoft.com/office/drawing/2014/main" id="{44FCB200-92C4-77BF-E5A5-47A76DAA7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98" y="5224462"/>
            <a:ext cx="12382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799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BBFD89-9630-AE21-2FF7-3A9C7376F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Scenario del mercato Automotive in Italia_ solo </a:t>
            </a:r>
            <a:r>
              <a:rPr lang="it-IT" sz="4000" b="1" dirty="0" err="1"/>
              <a:t>elettrico_Tesi</a:t>
            </a:r>
            <a:r>
              <a:rPr lang="it-IT" sz="4000" b="1" dirty="0"/>
              <a:t> dei contrari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90502B-0F44-E0FE-2ACC-81C6B6B64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200" dirty="0"/>
              <a:t>Ridimensionamento mobilità privata;</a:t>
            </a:r>
          </a:p>
          <a:p>
            <a:r>
              <a:rPr lang="it-IT" sz="2200" dirty="0"/>
              <a:t>Costi proibitivi per acquisto autovetture, oltre a mancanza di incentivi statali reali all’acquisto;</a:t>
            </a:r>
          </a:p>
          <a:p>
            <a:r>
              <a:rPr lang="it-IT" sz="2200" dirty="0"/>
              <a:t>Settore automotive italiano e delle aziende ad esso collegate andrebbe totalmente in crisi;</a:t>
            </a:r>
          </a:p>
          <a:p>
            <a:r>
              <a:rPr lang="it-IT" sz="2200" dirty="0"/>
              <a:t>Disoccupazione per circa 60/70.000 persone in Italia e circa 700.000 in Europa;</a:t>
            </a:r>
          </a:p>
          <a:p>
            <a:r>
              <a:rPr lang="it-IT" sz="2200" dirty="0"/>
              <a:t>Diseguaglianza sociale a sfavore dei ceti più poveri, ma anche del ceto medio;</a:t>
            </a:r>
          </a:p>
          <a:p>
            <a:r>
              <a:rPr lang="it-IT" sz="2200" dirty="0"/>
              <a:t>Il mercato sarebbe completamente dipendente dalla Cina in termini di produzione delle batterie;</a:t>
            </a:r>
          </a:p>
          <a:p>
            <a:r>
              <a:rPr lang="it-IT" sz="2200" dirty="0"/>
              <a:t>Entreranno nel mercato italiano auto elettriche di produzione cinese, a prezzo più basso di quelle prodotte in Italia /Europa, conquistando importanti quote di mercato o il mercato stesso rispetto a clienti di ceto medio e basso.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5C23559-C564-F2A6-91F8-093119CBA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5041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F74562-C8EC-5A7E-76C9-58D8E501B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Scenario del mercato Automotive in Italia_ solo </a:t>
            </a:r>
            <a:r>
              <a:rPr lang="it-IT" sz="4000" b="1" dirty="0" err="1"/>
              <a:t>elettrico_L’esperienza</a:t>
            </a:r>
            <a:r>
              <a:rPr lang="it-IT" sz="4000" b="1" dirty="0"/>
              <a:t> della California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0ED2B6-AC4A-DC48-2A60-D34608B44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200" dirty="0"/>
              <a:t>La California è lo stato con maggior sviluppo di autovetture elettriche al mondo, una sorta di area test per il «solo elettrico», e  produce lo stesso PIL annuo Italiano;</a:t>
            </a:r>
          </a:p>
          <a:p>
            <a:r>
              <a:rPr lang="it-IT" sz="2200" dirty="0"/>
              <a:t>Ad oggi sono stati investiti 54 miliardi di dollari sulla sostenibilità energetica ed a San Francisco è nata la prima auto elettrica;</a:t>
            </a:r>
          </a:p>
          <a:p>
            <a:r>
              <a:rPr lang="it-IT" sz="2200" dirty="0"/>
              <a:t>Nello Stato si pagano le tasse più alte degli Stati Uniti d’America e il costo della benzina è il doppio degli altri stati;</a:t>
            </a:r>
          </a:p>
          <a:p>
            <a:r>
              <a:rPr lang="it-IT" sz="2200" dirty="0"/>
              <a:t>Perdita di posti di lavoro </a:t>
            </a:r>
          </a:p>
          <a:p>
            <a:r>
              <a:rPr lang="it-IT" sz="2200" dirty="0"/>
              <a:t>Durante l’anno vi sono numerosi black out, in quanto se le auto elettriche hanno una quota di mercato superiore al 30% o le persone modificano i propri «stili» di ricarica o il sistema va in tilt </a:t>
            </a:r>
            <a:r>
              <a:rPr lang="it-IT" sz="2200" dirty="0">
                <a:sym typeface="Wingdings" panose="05000000000000000000" pitchFamily="2" charset="2"/>
              </a:rPr>
              <a:t> es. se tutti ricaricano le auto la domenica mattina </a:t>
            </a:r>
            <a:r>
              <a:rPr lang="it-IT" sz="2200" dirty="0"/>
              <a:t> </a:t>
            </a:r>
          </a:p>
          <a:p>
            <a:r>
              <a:rPr lang="it-IT" sz="2200" dirty="0"/>
              <a:t>Si sta pensando ad un ritorno al nucleare;</a:t>
            </a:r>
          </a:p>
          <a:p>
            <a:r>
              <a:rPr lang="it-IT" sz="2200" dirty="0"/>
              <a:t>La TESLA ha trasferito la sua sede per eccessiva tassazione.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1933CB6-B7DC-CD3B-2BCB-6B0E11AE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6572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BEDE3E-2963-3A0E-AF9B-EDA4E21E8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23" y="2103437"/>
            <a:ext cx="10515600" cy="1325563"/>
          </a:xfrm>
        </p:spPr>
        <p:txBody>
          <a:bodyPr/>
          <a:lstStyle/>
          <a:p>
            <a:pPr algn="ctr"/>
            <a:r>
              <a:rPr lang="it-IT" b="1" dirty="0"/>
              <a:t>GRAZIE PER L’ATTENZIONE!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EE1F586-5242-82C0-33E3-F446F5F54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7248-60BD-481F-949C-E71A626D62C4}" type="slidenum">
              <a:rPr lang="it-IT" smtClean="0"/>
              <a:t>12</a:t>
            </a:fld>
            <a:endParaRPr lang="it-IT"/>
          </a:p>
        </p:txBody>
      </p:sp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21CAA7D7-C029-DEBD-4B20-C658C7DBE8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98" y="5224462"/>
            <a:ext cx="12382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81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42A58C-4EA6-169F-D6BA-FE7E7759C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Il Mercato dell’Automotive in </a:t>
            </a:r>
            <a:r>
              <a:rPr lang="it-IT" sz="4000" b="1" dirty="0" err="1"/>
              <a:t>Italia_Classificazione</a:t>
            </a:r>
            <a:r>
              <a:rPr lang="it-IT" sz="4000" b="1" dirty="0"/>
              <a:t> tipologie autoveicoli e tipologie emissioni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EF5BD5-ECBF-7780-031D-16785CE92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b="1" dirty="0"/>
              <a:t>TIPOLOGIE VEICOLI</a:t>
            </a:r>
          </a:p>
          <a:p>
            <a:r>
              <a:rPr lang="it-IT" sz="2200" dirty="0"/>
              <a:t>Benzina</a:t>
            </a:r>
          </a:p>
          <a:p>
            <a:r>
              <a:rPr lang="it-IT" sz="2200" dirty="0"/>
              <a:t>Diesel</a:t>
            </a:r>
          </a:p>
          <a:p>
            <a:r>
              <a:rPr lang="it-IT" sz="2200" b="1" dirty="0"/>
              <a:t>PHEV</a:t>
            </a:r>
            <a:r>
              <a:rPr lang="it-IT" sz="2200" dirty="0"/>
              <a:t> Ibride Plug-in</a:t>
            </a:r>
          </a:p>
          <a:p>
            <a:r>
              <a:rPr lang="it-IT" sz="2200" b="1" dirty="0"/>
              <a:t>BEV</a:t>
            </a:r>
            <a:r>
              <a:rPr lang="it-IT" sz="2200" dirty="0"/>
              <a:t> Auto totalmente elettriche</a:t>
            </a:r>
            <a:br>
              <a:rPr lang="it-IT" sz="2200" dirty="0"/>
            </a:br>
            <a:endParaRPr lang="it-IT" sz="2200" b="1" dirty="0"/>
          </a:p>
          <a:p>
            <a:pPr marL="0" indent="0">
              <a:buNone/>
            </a:pPr>
            <a:r>
              <a:rPr lang="it-IT" sz="2200" b="1" dirty="0"/>
              <a:t>TIPOLOGIE EMISSIONI</a:t>
            </a:r>
          </a:p>
          <a:p>
            <a:pPr>
              <a:buFontTx/>
              <a:buChar char="-"/>
            </a:pPr>
            <a:r>
              <a:rPr lang="it-IT" sz="2200" b="1" dirty="0"/>
              <a:t>Nocive</a:t>
            </a:r>
            <a:r>
              <a:rPr lang="it-IT" sz="2200" dirty="0"/>
              <a:t> (Inox, Polveri Sottili)</a:t>
            </a:r>
          </a:p>
          <a:p>
            <a:pPr>
              <a:buFontTx/>
              <a:buChar char="-"/>
            </a:pPr>
            <a:r>
              <a:rPr lang="it-IT" sz="2200" b="1" dirty="0"/>
              <a:t>Alteranti</a:t>
            </a:r>
            <a:r>
              <a:rPr lang="it-IT" sz="2200" dirty="0"/>
              <a:t> (CO2)</a:t>
            </a:r>
            <a:br>
              <a:rPr lang="it-IT" sz="2200" dirty="0"/>
            </a:br>
            <a:br>
              <a:rPr lang="it-IT" sz="2200" dirty="0"/>
            </a:br>
            <a:endParaRPr lang="it-IT" sz="2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D71EBFB-BDA0-EE9B-3FAD-B11F89BCF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6012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92E5E8-20F5-221C-405A-1092BAEA1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8976"/>
            <a:ext cx="10515600" cy="1325563"/>
          </a:xfrm>
        </p:spPr>
        <p:txBody>
          <a:bodyPr>
            <a:normAutofit/>
          </a:bodyPr>
          <a:lstStyle/>
          <a:p>
            <a:r>
              <a:rPr lang="it-IT" sz="4000" b="1" dirty="0"/>
              <a:t>Il Mercato dell’Automotive in </a:t>
            </a:r>
            <a:r>
              <a:rPr lang="it-IT" sz="4000" b="1" dirty="0" err="1"/>
              <a:t>Italia_Dati</a:t>
            </a:r>
            <a:r>
              <a:rPr lang="it-IT" sz="4000" b="1" dirty="0"/>
              <a:t> sulle vendite auto ibride ed elettriche nel 2022 (1)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3846C3-6902-7411-F71B-9EFD735C5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734539"/>
            <a:ext cx="11393929" cy="4977605"/>
          </a:xfrm>
        </p:spPr>
        <p:txBody>
          <a:bodyPr>
            <a:noAutofit/>
          </a:bodyPr>
          <a:lstStyle/>
          <a:p>
            <a:r>
              <a:rPr lang="it-IT" sz="2200" b="1" dirty="0">
                <a:sym typeface="Wingdings" panose="05000000000000000000" pitchFamily="2" charset="2"/>
              </a:rPr>
              <a:t>Tra Gennaio e Luglio 2022 immatricolate 70.557 autovetture BEV + PHEV ( 40/60%), ossia l’11,34% in meno rispetto allo stesso periodo del 2021 </a:t>
            </a:r>
            <a:r>
              <a:rPr lang="it-IT" sz="2200" dirty="0">
                <a:sym typeface="Wingdings" panose="05000000000000000000" pitchFamily="2" charset="2"/>
              </a:rPr>
              <a:t>(dati MOTUS_E);</a:t>
            </a:r>
          </a:p>
          <a:p>
            <a:r>
              <a:rPr lang="it-IT" sz="2200" dirty="0">
                <a:sym typeface="Wingdings" panose="05000000000000000000" pitchFamily="2" charset="2"/>
              </a:rPr>
              <a:t>La distribuzione geografica delle autovetture immatricolate nel 2022 è prevalente nel nord Italia (65%), seguito da centro Italia (25%) e sub/isole (10%);</a:t>
            </a:r>
          </a:p>
          <a:p>
            <a:r>
              <a:rPr lang="it-IT" sz="2200" dirty="0">
                <a:sym typeface="Wingdings" panose="05000000000000000000" pitchFamily="2" charset="2"/>
              </a:rPr>
              <a:t>Il parco </a:t>
            </a:r>
            <a:r>
              <a:rPr lang="it-IT" sz="2200" b="1" dirty="0">
                <a:sym typeface="Wingdings" panose="05000000000000000000" pitchFamily="2" charset="2"/>
              </a:rPr>
              <a:t>circolante autovetture BEV + PHEV è pari a 306.278 </a:t>
            </a:r>
            <a:r>
              <a:rPr lang="it-IT" sz="2200" dirty="0">
                <a:sym typeface="Wingdings" panose="05000000000000000000" pitchFamily="2" charset="2"/>
              </a:rPr>
              <a:t>unità equamente distribuite (dati MOTUS_E);</a:t>
            </a:r>
          </a:p>
          <a:p>
            <a:r>
              <a:rPr lang="it-IT" sz="2200" b="1" dirty="0">
                <a:sym typeface="Wingdings" panose="05000000000000000000" pitchFamily="2" charset="2"/>
              </a:rPr>
              <a:t>Le 5 auto BEV più vendute in Italia nel 2022 </a:t>
            </a:r>
            <a:r>
              <a:rPr lang="it-IT" sz="2200" dirty="0">
                <a:sym typeface="Wingdings" panose="05000000000000000000" pitchFamily="2" charset="2"/>
              </a:rPr>
              <a:t>sono state: FIAT 500 E (costo 27.000 Euro), SMART FORTWO (16.000 Euro), DACIA SPRING (21.000 Euro), TESLA MODEL Y (50.000 Euro), RENAULT TWINGO (22.000 Euro);</a:t>
            </a:r>
          </a:p>
          <a:p>
            <a:r>
              <a:rPr lang="it-IT" sz="2200" dirty="0">
                <a:sym typeface="Wingdings" panose="05000000000000000000" pitchFamily="2" charset="2"/>
              </a:rPr>
              <a:t>A luglio 2022 quota di mercato automotive italiano BEV + PHEV pari a 7,9% </a:t>
            </a:r>
            <a:br>
              <a:rPr lang="it-IT" sz="2200" dirty="0">
                <a:sym typeface="Wingdings" panose="05000000000000000000" pitchFamily="2" charset="2"/>
              </a:rPr>
            </a:br>
            <a:r>
              <a:rPr lang="it-IT" sz="2200" dirty="0">
                <a:sym typeface="Wingdings" panose="05000000000000000000" pitchFamily="2" charset="2"/>
              </a:rPr>
              <a:t>(rispettivamente 3,3% e 4,6- in Francia BEV pari a oltre 12%!!!), contro il 10,3% del luglio 2021;</a:t>
            </a:r>
          </a:p>
        </p:txBody>
      </p:sp>
      <p:pic>
        <p:nvPicPr>
          <p:cNvPr id="4" name="Immagine 3" descr="Immagine che contiene testo&#10;&#10;Descrizione generata automaticamente">
            <a:extLst>
              <a:ext uri="{FF2B5EF4-FFF2-40B4-BE49-F238E27FC236}">
                <a16:creationId xmlns:a16="http://schemas.microsoft.com/office/drawing/2014/main" id="{A69F01A3-9AEE-D59E-C50E-8831470084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28" y="6044407"/>
            <a:ext cx="587719" cy="623886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545C69F-2745-FFD5-C3B5-9DF706056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7019"/>
            <a:ext cx="2743200" cy="365125"/>
          </a:xfrm>
        </p:spPr>
        <p:txBody>
          <a:bodyPr/>
          <a:lstStyle/>
          <a:p>
            <a:fld id="{4F8DF8AE-4C54-40EB-ACC6-93C0275E155F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8330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25580E-9AB7-0863-D0DC-50C0AD24E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Il Mercato dell’Automotive in </a:t>
            </a:r>
            <a:r>
              <a:rPr lang="it-IT" sz="4000" b="1" dirty="0" err="1"/>
              <a:t>Italia_Dati</a:t>
            </a:r>
            <a:r>
              <a:rPr lang="it-IT" sz="4000" b="1" dirty="0"/>
              <a:t> sulle vendite auto ibride ed elettriche nel 2022 (2)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2F368C-7A20-5B39-4C1B-2DE6923D6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b="1" dirty="0">
                <a:sym typeface="Wingdings" panose="05000000000000000000" pitchFamily="2" charset="2"/>
              </a:rPr>
              <a:t>A Luglio 2022 </a:t>
            </a:r>
            <a:r>
              <a:rPr lang="it-IT" sz="2200" dirty="0">
                <a:sym typeface="Wingdings" panose="05000000000000000000" pitchFamily="2" charset="2"/>
              </a:rPr>
              <a:t>immatricolate 3.605 autovetture BEV e 5.065 PHEV, rispettivamente il -29,30% e il -20,01% rispetto a luglio 2021</a:t>
            </a:r>
          </a:p>
          <a:p>
            <a:r>
              <a:rPr lang="it-IT" sz="2200" b="1" dirty="0">
                <a:sym typeface="Wingdings" panose="05000000000000000000" pitchFamily="2" charset="2"/>
              </a:rPr>
              <a:t>A Giugno 2022 </a:t>
            </a:r>
            <a:r>
              <a:rPr lang="it-IT" sz="2200" dirty="0">
                <a:sym typeface="Wingdings" panose="05000000000000000000" pitchFamily="2" charset="2"/>
              </a:rPr>
              <a:t>in Germania immatricolate 32.298 autovetture BEV, nel Regno Unito 22.737, in Francia 21.895 e in Olanda 7.387. Nello stesso mese immatricolate in Italia 5.975 auto BEV</a:t>
            </a:r>
          </a:p>
          <a:p>
            <a:r>
              <a:rPr lang="it-IT" sz="2200" b="1" dirty="0">
                <a:sym typeface="Wingdings" panose="05000000000000000000" pitchFamily="2" charset="2"/>
              </a:rPr>
              <a:t>In Italia dati su vendite autovetture PHEV + BEV in diminuzione per le seguenti ragioni</a:t>
            </a:r>
            <a:r>
              <a:rPr lang="it-IT" sz="2200" dirty="0">
                <a:sym typeface="Wingdings" panose="05000000000000000000" pitchFamily="2" charset="2"/>
              </a:rPr>
              <a:t>:</a:t>
            </a:r>
          </a:p>
          <a:p>
            <a:pPr marL="0" indent="0">
              <a:buNone/>
            </a:pPr>
            <a:r>
              <a:rPr lang="it-IT" sz="2200" dirty="0">
                <a:sym typeface="Wingdings" panose="05000000000000000000" pitchFamily="2" charset="2"/>
              </a:rPr>
              <a:t>- Mancanza di incentivi statali reali all’acquisto</a:t>
            </a:r>
            <a:br>
              <a:rPr lang="it-IT" sz="2200" dirty="0">
                <a:sym typeface="Wingdings" panose="05000000000000000000" pitchFamily="2" charset="2"/>
              </a:rPr>
            </a:br>
            <a:r>
              <a:rPr lang="it-IT" sz="2200" dirty="0">
                <a:sym typeface="Wingdings" panose="05000000000000000000" pitchFamily="2" charset="2"/>
              </a:rPr>
              <a:t>- Tetto spesa massima per acquisto con incentivo basso rispetto alla media prezzi delle autovetture PHEV + BEV sul mercato</a:t>
            </a:r>
            <a:br>
              <a:rPr lang="it-IT" sz="2200" dirty="0">
                <a:sym typeface="Wingdings" panose="05000000000000000000" pitchFamily="2" charset="2"/>
              </a:rPr>
            </a:br>
            <a:r>
              <a:rPr lang="it-IT" sz="2200" dirty="0">
                <a:sym typeface="Wingdings" panose="05000000000000000000" pitchFamily="2" charset="2"/>
              </a:rPr>
              <a:t>- Scarsa varietà modelli categorie autovetture A e B (utilitarie) PHEV + BEV</a:t>
            </a:r>
            <a:br>
              <a:rPr lang="it-IT" sz="2200" dirty="0">
                <a:sym typeface="Wingdings" panose="05000000000000000000" pitchFamily="2" charset="2"/>
              </a:rPr>
            </a:br>
            <a:r>
              <a:rPr lang="it-IT" sz="2200" dirty="0">
                <a:sym typeface="Wingdings" panose="05000000000000000000" pitchFamily="2" charset="2"/>
              </a:rPr>
              <a:t>- Mancanza infrastruttura capillare delle colonnine di ricarica autovetture</a:t>
            </a:r>
          </a:p>
          <a:p>
            <a:endParaRPr lang="it-IT" sz="2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5B2C13B-F9E2-8BBB-998E-6629BA6C4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577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BF8149-F1D6-7449-DF5E-FAA96714A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444"/>
            <a:ext cx="10515600" cy="1325563"/>
          </a:xfrm>
        </p:spPr>
        <p:txBody>
          <a:bodyPr/>
          <a:lstStyle/>
          <a:p>
            <a:r>
              <a:rPr lang="it-IT" sz="4000" b="1" dirty="0"/>
              <a:t>Emissioni CO2 Anno per tipologia di </a:t>
            </a:r>
            <a:r>
              <a:rPr lang="it-IT" sz="4000" b="1" dirty="0" err="1"/>
              <a:t>autovettura_Fonte</a:t>
            </a:r>
            <a:r>
              <a:rPr lang="it-IT" sz="4000" b="1" dirty="0"/>
              <a:t> Associazione </a:t>
            </a:r>
            <a:r>
              <a:rPr lang="it-IT" sz="4000" b="1" dirty="0" err="1"/>
              <a:t>Caracciolo_ACI</a:t>
            </a:r>
            <a:r>
              <a:rPr lang="it-IT" dirty="0"/>
              <a:t> 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BB35D648-7ADB-C023-E989-B95FC95D57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699112"/>
              </p:ext>
            </p:extLst>
          </p:nvPr>
        </p:nvGraphicFramePr>
        <p:xfrm>
          <a:off x="838200" y="1416049"/>
          <a:ext cx="10515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4A12D1F-EB39-E6D4-4209-79FC29A10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5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9C5AF74-A29E-E9E3-58C4-0042832A9B5B}"/>
              </a:ext>
            </a:extLst>
          </p:cNvPr>
          <p:cNvSpPr txBox="1"/>
          <p:nvPr/>
        </p:nvSpPr>
        <p:spPr>
          <a:xfrm>
            <a:off x="1724025" y="5819775"/>
            <a:ext cx="9210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- TTW </a:t>
            </a:r>
            <a:r>
              <a:rPr lang="it-IT" dirty="0">
                <a:sym typeface="Wingdings" panose="05000000000000000000" pitchFamily="2" charset="2"/>
              </a:rPr>
              <a:t> Emissioni da tubo di scarico</a:t>
            </a:r>
            <a:br>
              <a:rPr lang="it-IT" dirty="0">
                <a:sym typeface="Wingdings" panose="05000000000000000000" pitchFamily="2" charset="2"/>
              </a:rPr>
            </a:br>
            <a:r>
              <a:rPr lang="it-IT" dirty="0">
                <a:sym typeface="Wingdings" panose="05000000000000000000" pitchFamily="2" charset="2"/>
              </a:rPr>
              <a:t>- LCA   Emissioni da produzione componenti per costruzione e smaltimento autovetture</a:t>
            </a:r>
          </a:p>
          <a:p>
            <a:r>
              <a:rPr lang="it-IT" dirty="0"/>
              <a:t>- EGEI </a:t>
            </a:r>
            <a:r>
              <a:rPr lang="it-IT" dirty="0">
                <a:sym typeface="Wingdings" panose="05000000000000000000" pitchFamily="2" charset="2"/>
              </a:rPr>
              <a:t> Emissioni da maggior produzione di energia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7635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9078F0-6FFC-7450-A9FD-A57D87A4E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Dati su emissioni polveri sottili PN10_Anno 2022_ Regione Lombardia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487320-0733-5A2E-0B49-2B10FA39E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/>
              <a:t>In Lombardia la fonte energetica con maggiori emissioni di PN10 è data dalla combustione della legna;</a:t>
            </a:r>
            <a:br>
              <a:rPr lang="it-IT" sz="2200" dirty="0"/>
            </a:br>
            <a:endParaRPr lang="it-IT" sz="2200" dirty="0"/>
          </a:p>
          <a:p>
            <a:r>
              <a:rPr lang="it-IT" sz="2200" dirty="0"/>
              <a:t>Le emissioni di PN10 derivanti da auto diesel o a benzina, in Lombardia, ammontano al 21% del totale;</a:t>
            </a:r>
            <a:br>
              <a:rPr lang="it-IT" sz="2200" dirty="0"/>
            </a:br>
            <a:endParaRPr lang="it-IT" sz="2200" dirty="0"/>
          </a:p>
          <a:p>
            <a:r>
              <a:rPr lang="it-IT" sz="2200" dirty="0"/>
              <a:t>Rispetto al punto precedente il 15% è rappresentato dall’usura di freni e pneumatici, mentre il 6% da scarico dei veicoli;</a:t>
            </a:r>
            <a:br>
              <a:rPr lang="it-IT" sz="2200" dirty="0"/>
            </a:br>
            <a:endParaRPr lang="it-IT" sz="2200" dirty="0"/>
          </a:p>
          <a:p>
            <a:r>
              <a:rPr lang="it-IT" sz="2200" dirty="0"/>
              <a:t>A Milano il 22% delle emissioni delle polveri sottili PN10 è rappresentato dalle PIZZERIE!!!</a:t>
            </a:r>
            <a:r>
              <a:rPr lang="it-IT" dirty="0"/>
              <a:t>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0E41A04-1A07-6AC2-13F0-C800BA21D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6857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145BC7-6B4D-0FDE-9F78-F025617D3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Incentivi all’acquisto auto </a:t>
            </a:r>
            <a:r>
              <a:rPr lang="it-IT" sz="4000" b="1" dirty="0" err="1"/>
              <a:t>elettriche_Lo</a:t>
            </a:r>
            <a:r>
              <a:rPr lang="it-IT" sz="4000" b="1" dirty="0"/>
              <a:t> scenario italiano ad oggi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DF069D-C0CD-32A0-756F-AECAF2BDA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b="1" dirty="0"/>
              <a:t>2019- 2021 </a:t>
            </a:r>
            <a:r>
              <a:rPr lang="it-IT" sz="2200" dirty="0">
                <a:sym typeface="Wingdings" panose="05000000000000000000" pitchFamily="2" charset="2"/>
              </a:rPr>
              <a:t> da 4 a 6.000 Euro per acquisti eseguiti con o senza rottamazione della vecchia autovettura</a:t>
            </a:r>
          </a:p>
          <a:p>
            <a:r>
              <a:rPr lang="it-IT" sz="2200" b="1" dirty="0">
                <a:sym typeface="Wingdings" panose="05000000000000000000" pitchFamily="2" charset="2"/>
              </a:rPr>
              <a:t>2022</a:t>
            </a:r>
            <a:r>
              <a:rPr lang="it-IT" sz="2200" dirty="0">
                <a:sym typeface="Wingdings" panose="05000000000000000000" pitchFamily="2" charset="2"/>
              </a:rPr>
              <a:t>  3.000 Euro per acquisti eseguiti con rottamazione, 1.500 Euro per acquisti eseguiti senza rottamazione</a:t>
            </a:r>
          </a:p>
          <a:p>
            <a:r>
              <a:rPr lang="it-IT" sz="2200" b="1" dirty="0">
                <a:sym typeface="Wingdings" panose="05000000000000000000" pitchFamily="2" charset="2"/>
              </a:rPr>
              <a:t>Decreto Giorgetti</a:t>
            </a:r>
            <a:br>
              <a:rPr lang="it-IT" sz="2200" b="1" dirty="0">
                <a:sym typeface="Wingdings" panose="05000000000000000000" pitchFamily="2" charset="2"/>
              </a:rPr>
            </a:br>
            <a:r>
              <a:rPr lang="it-IT" sz="2200" dirty="0">
                <a:sym typeface="Wingdings" panose="05000000000000000000" pitchFamily="2" charset="2"/>
              </a:rPr>
              <a:t>- fino a 7.500 Euro per chi ha un reddito ISEE inferiore a 30.000 Euro annui in caso di rottamazione e fino a 6.000 Euro senza rottamazione</a:t>
            </a:r>
            <a:br>
              <a:rPr lang="it-IT" sz="2200" dirty="0">
                <a:sym typeface="Wingdings" panose="05000000000000000000" pitchFamily="2" charset="2"/>
              </a:rPr>
            </a:br>
            <a:r>
              <a:rPr lang="it-IT" sz="2200" dirty="0">
                <a:sym typeface="Wingdings" panose="05000000000000000000" pitchFamily="2" charset="2"/>
              </a:rPr>
              <a:t>- contributo fino all’80% per acquisto stazioni di ricarica, fino ad un valore massimo di 1.500 Euro per acquirente</a:t>
            </a:r>
            <a:br>
              <a:rPr lang="it-IT" sz="2200" dirty="0">
                <a:sym typeface="Wingdings" panose="05000000000000000000" pitchFamily="2" charset="2"/>
              </a:rPr>
            </a:br>
            <a:r>
              <a:rPr lang="it-IT" sz="2200" dirty="0">
                <a:sym typeface="Wingdings" panose="05000000000000000000" pitchFamily="2" charset="2"/>
              </a:rPr>
              <a:t>- si sta lavorando su far rientrare tra i beneficiari degli incentivi anche le aziende e sull’aumento del tetto massimo di spesa per autoveicolo, dato che i veicoli più costosi sono anche quelli che hanno maggiore velocità di ricarica e capacità di percorrenza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5F8F01B-1B9B-26B8-B274-AEA93B8E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444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F17936-03AF-1795-5712-6FC7BAD07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Direttiva Unione Europea su emissioni CO2_Obiettivi e date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46117E-A790-9DDA-A33C-576173E02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/>
              <a:t>Obiettivo di ridurre del 55% le emissioni di CO2 entro il 2030</a:t>
            </a:r>
          </a:p>
          <a:p>
            <a:endParaRPr lang="it-IT" sz="2200" dirty="0"/>
          </a:p>
          <a:p>
            <a:r>
              <a:rPr lang="it-IT" sz="2200" dirty="0"/>
              <a:t>Obiettivo di ridurre del 100% le emissioni di CO2 entro il 2035</a:t>
            </a:r>
          </a:p>
          <a:p>
            <a:endParaRPr lang="it-IT" sz="2200" dirty="0"/>
          </a:p>
          <a:p>
            <a:r>
              <a:rPr lang="it-IT" sz="2200" dirty="0"/>
              <a:t>Fine produzione autovetture a motore benzina o diesel entro il 2035</a:t>
            </a:r>
          </a:p>
          <a:p>
            <a:endParaRPr lang="it-IT" sz="2200" dirty="0"/>
          </a:p>
          <a:p>
            <a:r>
              <a:rPr lang="it-IT" sz="2200" dirty="0"/>
              <a:t>La Cina ha posto lo stesso obiettivo Europeo al 2060</a:t>
            </a:r>
          </a:p>
          <a:p>
            <a:endParaRPr lang="it-IT" sz="2200" dirty="0"/>
          </a:p>
          <a:p>
            <a:r>
              <a:rPr lang="it-IT" sz="2200" dirty="0"/>
              <a:t>Greta </a:t>
            </a:r>
            <a:r>
              <a:rPr lang="it-IT" sz="2200" dirty="0" err="1"/>
              <a:t>Thunberg</a:t>
            </a:r>
            <a:r>
              <a:rPr lang="it-IT" sz="2200" dirty="0"/>
              <a:t> </a:t>
            </a:r>
            <a:r>
              <a:rPr lang="it-IT" sz="2200" dirty="0">
                <a:sym typeface="Wingdings" panose="05000000000000000000" pitchFamily="2" charset="2"/>
              </a:rPr>
              <a:t> </a:t>
            </a:r>
            <a:r>
              <a:rPr lang="it-IT" sz="2200" b="1" i="1" dirty="0">
                <a:sym typeface="Wingdings" panose="05000000000000000000" pitchFamily="2" charset="2"/>
              </a:rPr>
              <a:t>«BISOGNA ESSERE BIANCHI O NERI NELLE SCELTE»</a:t>
            </a:r>
            <a:endParaRPr lang="it-IT" sz="2200" b="1" i="1" dirty="0"/>
          </a:p>
          <a:p>
            <a:endParaRPr lang="it-IT" sz="2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4B769DF-CF57-8F05-C573-E7441B39A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9298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8861BC-5502-EC9D-CEAC-DD2773A3B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Scenario del mercato Automotive in Italia_ solo </a:t>
            </a:r>
            <a:r>
              <a:rPr lang="it-IT" sz="4000" b="1" dirty="0" err="1"/>
              <a:t>elettrico_Tesi</a:t>
            </a:r>
            <a:r>
              <a:rPr lang="it-IT" sz="4000" b="1" dirty="0"/>
              <a:t> dei favorevoli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1A652D-2DFC-7462-EA44-B2CBE360C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/>
              <a:t>Le autovetture elettriche hanno emissioni di CO2 inferiori del 40% rispetto ad autovetture alimentate a benzina o diesel;</a:t>
            </a:r>
          </a:p>
          <a:p>
            <a:r>
              <a:rPr lang="it-IT" sz="2200" dirty="0"/>
              <a:t>Sebbene riconoscono la possibilità di disoccupazione per circa 60/ 70.000 addetti, pensano che le stesse persone possano formarsi nuovamente per affrontare il nuovo mercato;</a:t>
            </a:r>
          </a:p>
          <a:p>
            <a:r>
              <a:rPr lang="it-IT" sz="2200" dirty="0"/>
              <a:t>Sebbene riconoscono la possibilità di indebolire aziende collegate alla produzione di auto a benzina e diesel, credono che le stesse possano riorganizzarsi per affrontare il nuovo mercato;</a:t>
            </a:r>
          </a:p>
          <a:p>
            <a:r>
              <a:rPr lang="it-IT" sz="2200" dirty="0"/>
              <a:t>Ci sono troppe auto sul mercato, necessario dismettere tutte quelle maggiormente inquinanti ossia quelle benzina e diesel di «vecchia generazione»;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99BA3A8-D738-8084-1AB6-B89659E33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319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1177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di Office</vt:lpstr>
      <vt:lpstr>Corso di Economia  A.A. 2022_2023 UTE_Università della Terza Età «Cardinale Giovanni Colombo»</vt:lpstr>
      <vt:lpstr>Il Mercato dell’Automotive in Italia_Classificazione tipologie autoveicoli e tipologie emissioni</vt:lpstr>
      <vt:lpstr>Il Mercato dell’Automotive in Italia_Dati sulle vendite auto ibride ed elettriche nel 2022 (1)</vt:lpstr>
      <vt:lpstr>Il Mercato dell’Automotive in Italia_Dati sulle vendite auto ibride ed elettriche nel 2022 (2)</vt:lpstr>
      <vt:lpstr>Emissioni CO2 Anno per tipologia di autovettura_Fonte Associazione Caracciolo_ACI </vt:lpstr>
      <vt:lpstr>Dati su emissioni polveri sottili PN10_Anno 2022_ Regione Lombardia</vt:lpstr>
      <vt:lpstr>Incentivi all’acquisto auto elettriche_Lo scenario italiano ad oggi</vt:lpstr>
      <vt:lpstr>Direttiva Unione Europea su emissioni CO2_Obiettivi e date</vt:lpstr>
      <vt:lpstr>Scenario del mercato Automotive in Italia_ solo elettrico_Tesi dei favorevoli</vt:lpstr>
      <vt:lpstr>Scenario del mercato Automotive in Italia_ solo elettrico_Tesi dei contrari</vt:lpstr>
      <vt:lpstr>Scenario del mercato Automotive in Italia_ solo elettrico_L’esperienza della California</vt:lpstr>
      <vt:lpstr>GRAZIE PER L’ATTENZIONE!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Economia  A.A. 2022_2023 UTE_Università della Terza Età «Cardinale Giovanni Colombo»</dc:title>
  <dc:creator>Alan Vukelic</dc:creator>
  <cp:lastModifiedBy>Alan Vukelic</cp:lastModifiedBy>
  <cp:revision>8</cp:revision>
  <dcterms:created xsi:type="dcterms:W3CDTF">2022-10-18T09:49:33Z</dcterms:created>
  <dcterms:modified xsi:type="dcterms:W3CDTF">2022-11-02T17:13:50Z</dcterms:modified>
</cp:coreProperties>
</file>