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76" r:id="rId3"/>
    <p:sldId id="277" r:id="rId4"/>
    <p:sldId id="278" r:id="rId5"/>
    <p:sldId id="279" r:id="rId6"/>
    <p:sldId id="280" r:id="rId7"/>
    <p:sldId id="282" r:id="rId8"/>
    <p:sldId id="267"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E53240-4802-4061-A161-898C0F34BFF1}" type="datetimeFigureOut">
              <a:rPr lang="it-IT" smtClean="0"/>
              <a:t>09/11/2022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BA3EF9-5C31-42EA-91C7-BC2D7C5995F7}" type="slidenum">
              <a:rPr lang="it-IT" smtClean="0"/>
              <a:t>‹N›</a:t>
            </a:fld>
            <a:endParaRPr lang="it-IT"/>
          </a:p>
        </p:txBody>
      </p:sp>
    </p:spTree>
    <p:extLst>
      <p:ext uri="{BB962C8B-B14F-4D97-AF65-F5344CB8AC3E}">
        <p14:creationId xmlns:p14="http://schemas.microsoft.com/office/powerpoint/2010/main" val="13300512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D8738F-64BF-00EE-86ED-D71BE72D1459}"/>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7528534B-5241-F08C-2191-CABFCFF637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C22DD57-39A3-9526-9454-1B0CAB0A0BD0}"/>
              </a:ext>
            </a:extLst>
          </p:cNvPr>
          <p:cNvSpPr>
            <a:spLocks noGrp="1"/>
          </p:cNvSpPr>
          <p:nvPr>
            <p:ph type="dt" sz="half" idx="10"/>
          </p:nvPr>
        </p:nvSpPr>
        <p:spPr/>
        <p:txBody>
          <a:bodyPr/>
          <a:lstStyle/>
          <a:p>
            <a:fld id="{C4B81925-F3EE-4744-AD0F-E388000BBC71}" type="datetime1">
              <a:rPr lang="it-IT" smtClean="0"/>
              <a:t>09/11/2022</a:t>
            </a:fld>
            <a:endParaRPr lang="it-IT"/>
          </a:p>
        </p:txBody>
      </p:sp>
      <p:sp>
        <p:nvSpPr>
          <p:cNvPr id="5" name="Segnaposto piè di pagina 4">
            <a:extLst>
              <a:ext uri="{FF2B5EF4-FFF2-40B4-BE49-F238E27FC236}">
                <a16:creationId xmlns:a16="http://schemas.microsoft.com/office/drawing/2014/main" id="{0F4746A0-3FCE-2941-A47B-47B41CBF058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E16F72F-63DD-4249-39E4-69BE25520F31}"/>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38406109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4D406A-EEA5-6752-E885-EF9D9BAA556B}"/>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DB9E6B1-ADF4-9DAF-482B-5DD317BBCCEB}"/>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EE6CC13-3327-643F-230E-BB0562DE4F6E}"/>
              </a:ext>
            </a:extLst>
          </p:cNvPr>
          <p:cNvSpPr>
            <a:spLocks noGrp="1"/>
          </p:cNvSpPr>
          <p:nvPr>
            <p:ph type="dt" sz="half" idx="10"/>
          </p:nvPr>
        </p:nvSpPr>
        <p:spPr/>
        <p:txBody>
          <a:bodyPr/>
          <a:lstStyle/>
          <a:p>
            <a:fld id="{72DF38C2-D9D8-4013-96DD-5490B5A0ED0F}" type="datetime1">
              <a:rPr lang="it-IT" smtClean="0"/>
              <a:t>09/11/2022</a:t>
            </a:fld>
            <a:endParaRPr lang="it-IT"/>
          </a:p>
        </p:txBody>
      </p:sp>
      <p:sp>
        <p:nvSpPr>
          <p:cNvPr id="5" name="Segnaposto piè di pagina 4">
            <a:extLst>
              <a:ext uri="{FF2B5EF4-FFF2-40B4-BE49-F238E27FC236}">
                <a16:creationId xmlns:a16="http://schemas.microsoft.com/office/drawing/2014/main" id="{311B4C78-70E5-D2AF-9618-40B0D1D3182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32121E8-E362-0D5E-5742-D7EC81827D93}"/>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1005615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8BFA74EE-6C1B-18B1-B05C-0FBBCF04BC60}"/>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0D31F4F-B914-49AE-2540-2C72534587E0}"/>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E493C3E-AC24-04DA-5D42-19A8CECE4357}"/>
              </a:ext>
            </a:extLst>
          </p:cNvPr>
          <p:cNvSpPr>
            <a:spLocks noGrp="1"/>
          </p:cNvSpPr>
          <p:nvPr>
            <p:ph type="dt" sz="half" idx="10"/>
          </p:nvPr>
        </p:nvSpPr>
        <p:spPr/>
        <p:txBody>
          <a:bodyPr/>
          <a:lstStyle/>
          <a:p>
            <a:fld id="{A018496B-5702-4FC0-BCEC-E69018B97250}" type="datetime1">
              <a:rPr lang="it-IT" smtClean="0"/>
              <a:t>09/11/2022</a:t>
            </a:fld>
            <a:endParaRPr lang="it-IT"/>
          </a:p>
        </p:txBody>
      </p:sp>
      <p:sp>
        <p:nvSpPr>
          <p:cNvPr id="5" name="Segnaposto piè di pagina 4">
            <a:extLst>
              <a:ext uri="{FF2B5EF4-FFF2-40B4-BE49-F238E27FC236}">
                <a16:creationId xmlns:a16="http://schemas.microsoft.com/office/drawing/2014/main" id="{C98567E8-EBE0-F364-3868-E92F152367F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ECA81D1-DC33-187F-8019-216BBA8A242F}"/>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1286793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3B5BF0-7911-D655-78CE-6745DC87A10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92EE8902-A70B-F3EF-CF51-DE566854508C}"/>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61A30F6-E6D6-1555-CBAC-4532BCDE05DD}"/>
              </a:ext>
            </a:extLst>
          </p:cNvPr>
          <p:cNvSpPr>
            <a:spLocks noGrp="1"/>
          </p:cNvSpPr>
          <p:nvPr>
            <p:ph type="dt" sz="half" idx="10"/>
          </p:nvPr>
        </p:nvSpPr>
        <p:spPr/>
        <p:txBody>
          <a:bodyPr/>
          <a:lstStyle/>
          <a:p>
            <a:fld id="{686D7DF6-42D7-4C1A-B429-1C71E13F9E9E}" type="datetime1">
              <a:rPr lang="it-IT" smtClean="0"/>
              <a:t>09/11/2022</a:t>
            </a:fld>
            <a:endParaRPr lang="it-IT"/>
          </a:p>
        </p:txBody>
      </p:sp>
      <p:sp>
        <p:nvSpPr>
          <p:cNvPr id="5" name="Segnaposto piè di pagina 4">
            <a:extLst>
              <a:ext uri="{FF2B5EF4-FFF2-40B4-BE49-F238E27FC236}">
                <a16:creationId xmlns:a16="http://schemas.microsoft.com/office/drawing/2014/main" id="{5C293F81-51E0-A47C-A425-CEB13FDD40A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B55E13C-5402-3AD6-2E5A-4B0B51377A91}"/>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1054980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FE669A-5C2F-C8FE-7237-DD7D2E9E81F9}"/>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EB113570-A3A7-CC86-9DF7-EAFB57B05FF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C0410829-408A-2AC1-994C-19DFF0BBBACE}"/>
              </a:ext>
            </a:extLst>
          </p:cNvPr>
          <p:cNvSpPr>
            <a:spLocks noGrp="1"/>
          </p:cNvSpPr>
          <p:nvPr>
            <p:ph type="dt" sz="half" idx="10"/>
          </p:nvPr>
        </p:nvSpPr>
        <p:spPr/>
        <p:txBody>
          <a:bodyPr/>
          <a:lstStyle/>
          <a:p>
            <a:fld id="{3E0B26C8-FD00-4310-807B-A9667458FA09}" type="datetime1">
              <a:rPr lang="it-IT" smtClean="0"/>
              <a:t>09/11/2022</a:t>
            </a:fld>
            <a:endParaRPr lang="it-IT"/>
          </a:p>
        </p:txBody>
      </p:sp>
      <p:sp>
        <p:nvSpPr>
          <p:cNvPr id="5" name="Segnaposto piè di pagina 4">
            <a:extLst>
              <a:ext uri="{FF2B5EF4-FFF2-40B4-BE49-F238E27FC236}">
                <a16:creationId xmlns:a16="http://schemas.microsoft.com/office/drawing/2014/main" id="{FCA9AD6F-11B0-F2B7-21A0-0B7F5DA3127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084EBAE-7E90-560F-F5F1-24089FF05050}"/>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3488026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24C1C1-D233-1551-329F-5D707EB1CF7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596626A-AA0A-C52C-D7C9-34442FCF890E}"/>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9D83C2C-6E1C-AF88-354E-7B4BEE31F9CD}"/>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B8D92CA2-81AC-3312-5483-EDA21F9C365E}"/>
              </a:ext>
            </a:extLst>
          </p:cNvPr>
          <p:cNvSpPr>
            <a:spLocks noGrp="1"/>
          </p:cNvSpPr>
          <p:nvPr>
            <p:ph type="dt" sz="half" idx="10"/>
          </p:nvPr>
        </p:nvSpPr>
        <p:spPr/>
        <p:txBody>
          <a:bodyPr/>
          <a:lstStyle/>
          <a:p>
            <a:fld id="{CE7E2F32-9CA3-4265-A999-7DF49655C639}" type="datetime1">
              <a:rPr lang="it-IT" smtClean="0"/>
              <a:t>09/11/2022</a:t>
            </a:fld>
            <a:endParaRPr lang="it-IT"/>
          </a:p>
        </p:txBody>
      </p:sp>
      <p:sp>
        <p:nvSpPr>
          <p:cNvPr id="6" name="Segnaposto piè di pagina 5">
            <a:extLst>
              <a:ext uri="{FF2B5EF4-FFF2-40B4-BE49-F238E27FC236}">
                <a16:creationId xmlns:a16="http://schemas.microsoft.com/office/drawing/2014/main" id="{FA3B3304-C93C-0E28-A9D9-D7E573FB1D8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D682BA53-02CC-88D7-3CF4-655526575D1C}"/>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2433705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F9D49D-B1EC-2B88-4360-E93E141297AD}"/>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095FA75-76F7-C29A-F953-669B63244B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418E59E0-9892-15EE-6A16-3A37F0269BB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B36B493-2A12-672B-C1C9-6F23ACEE86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7616046-7AA1-12EC-A2B9-67E1AE01B64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6BF2AA18-F300-E254-A7F1-EB1A6DC60002}"/>
              </a:ext>
            </a:extLst>
          </p:cNvPr>
          <p:cNvSpPr>
            <a:spLocks noGrp="1"/>
          </p:cNvSpPr>
          <p:nvPr>
            <p:ph type="dt" sz="half" idx="10"/>
          </p:nvPr>
        </p:nvSpPr>
        <p:spPr/>
        <p:txBody>
          <a:bodyPr/>
          <a:lstStyle/>
          <a:p>
            <a:fld id="{3102E5CB-CFF2-4B22-B85B-B5B89BA19FB9}" type="datetime1">
              <a:rPr lang="it-IT" smtClean="0"/>
              <a:t>09/11/2022</a:t>
            </a:fld>
            <a:endParaRPr lang="it-IT"/>
          </a:p>
        </p:txBody>
      </p:sp>
      <p:sp>
        <p:nvSpPr>
          <p:cNvPr id="8" name="Segnaposto piè di pagina 7">
            <a:extLst>
              <a:ext uri="{FF2B5EF4-FFF2-40B4-BE49-F238E27FC236}">
                <a16:creationId xmlns:a16="http://schemas.microsoft.com/office/drawing/2014/main" id="{92E9FE41-BC16-2F0D-5E03-B0CCCC4AD3D9}"/>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0FCBF317-6E8C-89B0-7B93-5D3DCCD44B30}"/>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2362054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A80E42-80F9-A6ED-2F37-65248F95A0B2}"/>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27063FAD-331B-1508-1064-525BFA5FB93D}"/>
              </a:ext>
            </a:extLst>
          </p:cNvPr>
          <p:cNvSpPr>
            <a:spLocks noGrp="1"/>
          </p:cNvSpPr>
          <p:nvPr>
            <p:ph type="dt" sz="half" idx="10"/>
          </p:nvPr>
        </p:nvSpPr>
        <p:spPr/>
        <p:txBody>
          <a:bodyPr/>
          <a:lstStyle/>
          <a:p>
            <a:fld id="{11421F1D-6834-4EA0-B459-954D12008816}" type="datetime1">
              <a:rPr lang="it-IT" smtClean="0"/>
              <a:t>09/11/2022</a:t>
            </a:fld>
            <a:endParaRPr lang="it-IT"/>
          </a:p>
        </p:txBody>
      </p:sp>
      <p:sp>
        <p:nvSpPr>
          <p:cNvPr id="4" name="Segnaposto piè di pagina 3">
            <a:extLst>
              <a:ext uri="{FF2B5EF4-FFF2-40B4-BE49-F238E27FC236}">
                <a16:creationId xmlns:a16="http://schemas.microsoft.com/office/drawing/2014/main" id="{D4DC297A-78A1-66B2-5B4C-4443C75616EC}"/>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70E69D1-6F9E-82AB-D0A7-802B6213A94A}"/>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2031683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7288E66F-6BAA-141F-3B9F-5C10ED7F1B46}"/>
              </a:ext>
            </a:extLst>
          </p:cNvPr>
          <p:cNvSpPr>
            <a:spLocks noGrp="1"/>
          </p:cNvSpPr>
          <p:nvPr>
            <p:ph type="dt" sz="half" idx="10"/>
          </p:nvPr>
        </p:nvSpPr>
        <p:spPr/>
        <p:txBody>
          <a:bodyPr/>
          <a:lstStyle/>
          <a:p>
            <a:fld id="{0106D257-CA78-484A-A196-DC5A728CAD63}" type="datetime1">
              <a:rPr lang="it-IT" smtClean="0"/>
              <a:t>09/11/2022</a:t>
            </a:fld>
            <a:endParaRPr lang="it-IT"/>
          </a:p>
        </p:txBody>
      </p:sp>
      <p:sp>
        <p:nvSpPr>
          <p:cNvPr id="3" name="Segnaposto piè di pagina 2">
            <a:extLst>
              <a:ext uri="{FF2B5EF4-FFF2-40B4-BE49-F238E27FC236}">
                <a16:creationId xmlns:a16="http://schemas.microsoft.com/office/drawing/2014/main" id="{55C1FE51-B16F-BFE8-E896-33C5086E64DB}"/>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6EE8E832-5F14-899C-6883-5D93E9E68EBE}"/>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2644525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B4EB2E-9DDC-4997-BD4B-450B813D1DD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BADAAC6-E23D-CBFB-132E-7E456B9BEF0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D059997C-F90F-7452-7CF7-D8F484DCCD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0BD82C5-A66C-DBC0-79B7-89723B8FC57C}"/>
              </a:ext>
            </a:extLst>
          </p:cNvPr>
          <p:cNvSpPr>
            <a:spLocks noGrp="1"/>
          </p:cNvSpPr>
          <p:nvPr>
            <p:ph type="dt" sz="half" idx="10"/>
          </p:nvPr>
        </p:nvSpPr>
        <p:spPr/>
        <p:txBody>
          <a:bodyPr/>
          <a:lstStyle/>
          <a:p>
            <a:fld id="{2B0B0564-94E4-47D2-939F-A8576F0EB4E6}" type="datetime1">
              <a:rPr lang="it-IT" smtClean="0"/>
              <a:t>09/11/2022</a:t>
            </a:fld>
            <a:endParaRPr lang="it-IT"/>
          </a:p>
        </p:txBody>
      </p:sp>
      <p:sp>
        <p:nvSpPr>
          <p:cNvPr id="6" name="Segnaposto piè di pagina 5">
            <a:extLst>
              <a:ext uri="{FF2B5EF4-FFF2-40B4-BE49-F238E27FC236}">
                <a16:creationId xmlns:a16="http://schemas.microsoft.com/office/drawing/2014/main" id="{AF63A4E2-6378-62A5-52B9-B361DBA34C7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5EEAAC3-DCA2-773A-6430-7C166B47A2E1}"/>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3211396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FB706A-722D-CDBD-2A07-06E5A72B82A3}"/>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0206EE4-728F-B29A-EED3-730616C16CF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3B29C1BA-1AFF-7F97-A56A-6866B3C2E9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5EDFFF62-C0AC-194B-A639-8947A74645F6}"/>
              </a:ext>
            </a:extLst>
          </p:cNvPr>
          <p:cNvSpPr>
            <a:spLocks noGrp="1"/>
          </p:cNvSpPr>
          <p:nvPr>
            <p:ph type="dt" sz="half" idx="10"/>
          </p:nvPr>
        </p:nvSpPr>
        <p:spPr/>
        <p:txBody>
          <a:bodyPr/>
          <a:lstStyle/>
          <a:p>
            <a:fld id="{557160A7-9D0E-40AE-AAC3-3A38C8EA86DF}" type="datetime1">
              <a:rPr lang="it-IT" smtClean="0"/>
              <a:t>09/11/2022</a:t>
            </a:fld>
            <a:endParaRPr lang="it-IT"/>
          </a:p>
        </p:txBody>
      </p:sp>
      <p:sp>
        <p:nvSpPr>
          <p:cNvPr id="6" name="Segnaposto piè di pagina 5">
            <a:extLst>
              <a:ext uri="{FF2B5EF4-FFF2-40B4-BE49-F238E27FC236}">
                <a16:creationId xmlns:a16="http://schemas.microsoft.com/office/drawing/2014/main" id="{E28D2600-7648-ACA9-A238-5850078AB6A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CDAF5A0C-6470-D878-8B51-7AA1B31267BB}"/>
              </a:ext>
            </a:extLst>
          </p:cNvPr>
          <p:cNvSpPr>
            <a:spLocks noGrp="1"/>
          </p:cNvSpPr>
          <p:nvPr>
            <p:ph type="sldNum" sz="quarter" idx="12"/>
          </p:nvPr>
        </p:nvSpPr>
        <p:spPr/>
        <p:txBody>
          <a:bodyPr/>
          <a:lstStyle/>
          <a:p>
            <a:fld id="{4F8DF8AE-4C54-40EB-ACC6-93C0275E155F}" type="slidenum">
              <a:rPr lang="it-IT" smtClean="0"/>
              <a:t>‹N›</a:t>
            </a:fld>
            <a:endParaRPr lang="it-IT"/>
          </a:p>
        </p:txBody>
      </p:sp>
    </p:spTree>
    <p:extLst>
      <p:ext uri="{BB962C8B-B14F-4D97-AF65-F5344CB8AC3E}">
        <p14:creationId xmlns:p14="http://schemas.microsoft.com/office/powerpoint/2010/main" val="1705405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24FCD79-F973-CBCB-18A0-79D246CE50A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A0F65EF-F159-5D24-EC8D-F85F9DCC87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98FDFD0-6EE5-51E7-1AF8-FA91747DB5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143537-31D0-4F29-8F79-5A958E3E1CA9}" type="datetime1">
              <a:rPr lang="it-IT" smtClean="0"/>
              <a:t>09/11/2022</a:t>
            </a:fld>
            <a:endParaRPr lang="it-IT"/>
          </a:p>
        </p:txBody>
      </p:sp>
      <p:sp>
        <p:nvSpPr>
          <p:cNvPr id="5" name="Segnaposto piè di pagina 4">
            <a:extLst>
              <a:ext uri="{FF2B5EF4-FFF2-40B4-BE49-F238E27FC236}">
                <a16:creationId xmlns:a16="http://schemas.microsoft.com/office/drawing/2014/main" id="{DF84CFF0-67FD-7515-EB87-79152B6276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8C0BBA42-6A7B-9239-25AA-D09CD56E18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8DF8AE-4C54-40EB-ACC6-93C0275E155F}" type="slidenum">
              <a:rPr lang="it-IT" smtClean="0"/>
              <a:t>‹N›</a:t>
            </a:fld>
            <a:endParaRPr lang="it-IT"/>
          </a:p>
        </p:txBody>
      </p:sp>
    </p:spTree>
    <p:extLst>
      <p:ext uri="{BB962C8B-B14F-4D97-AF65-F5344CB8AC3E}">
        <p14:creationId xmlns:p14="http://schemas.microsoft.com/office/powerpoint/2010/main" val="1080963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glossariomarketing.it/significato/customer-loyalty/" TargetMode="External"/><Relationship Id="rId2" Type="http://schemas.openxmlformats.org/officeDocument/2006/relationships/hyperlink" Target="https://www.glossariomarketing.it/significato/brand-image/"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59CF6B-C594-B54F-1A23-9D692155589A}"/>
              </a:ext>
            </a:extLst>
          </p:cNvPr>
          <p:cNvSpPr>
            <a:spLocks noGrp="1"/>
          </p:cNvSpPr>
          <p:nvPr>
            <p:ph type="ctrTitle"/>
          </p:nvPr>
        </p:nvSpPr>
        <p:spPr/>
        <p:txBody>
          <a:bodyPr>
            <a:normAutofit fontScale="90000"/>
          </a:bodyPr>
          <a:lstStyle/>
          <a:p>
            <a:r>
              <a:rPr lang="it-IT" b="1" dirty="0"/>
              <a:t>Corso di Economia </a:t>
            </a:r>
            <a:br>
              <a:rPr lang="it-IT" b="1" dirty="0"/>
            </a:br>
            <a:r>
              <a:rPr lang="it-IT" b="1" dirty="0"/>
              <a:t>A.A. 2022_2023</a:t>
            </a:r>
            <a:br>
              <a:rPr lang="it-IT" b="1" dirty="0"/>
            </a:br>
            <a:r>
              <a:rPr lang="it-IT" b="1" dirty="0" err="1"/>
              <a:t>UTE_Università</a:t>
            </a:r>
            <a:r>
              <a:rPr lang="it-IT" b="1" dirty="0"/>
              <a:t> della Terza Età «Cardinale Giovanni Colombo»</a:t>
            </a:r>
          </a:p>
        </p:txBody>
      </p:sp>
      <p:sp>
        <p:nvSpPr>
          <p:cNvPr id="3" name="Sottotitolo 2">
            <a:extLst>
              <a:ext uri="{FF2B5EF4-FFF2-40B4-BE49-F238E27FC236}">
                <a16:creationId xmlns:a16="http://schemas.microsoft.com/office/drawing/2014/main" id="{BD696450-8103-4709-5205-4EA5859239E3}"/>
              </a:ext>
            </a:extLst>
          </p:cNvPr>
          <p:cNvSpPr>
            <a:spLocks noGrp="1"/>
          </p:cNvSpPr>
          <p:nvPr>
            <p:ph type="subTitle" idx="1"/>
          </p:nvPr>
        </p:nvSpPr>
        <p:spPr>
          <a:xfrm>
            <a:off x="1104123" y="4225925"/>
            <a:ext cx="9144000" cy="1655762"/>
          </a:xfrm>
        </p:spPr>
        <p:txBody>
          <a:bodyPr>
            <a:normAutofit/>
          </a:bodyPr>
          <a:lstStyle/>
          <a:p>
            <a:r>
              <a:rPr lang="it-IT" sz="2800" dirty="0"/>
              <a:t>Prof. Alan Vukelic</a:t>
            </a:r>
          </a:p>
        </p:txBody>
      </p:sp>
      <p:sp>
        <p:nvSpPr>
          <p:cNvPr id="5" name="Segnaposto numero diapositiva 4">
            <a:extLst>
              <a:ext uri="{FF2B5EF4-FFF2-40B4-BE49-F238E27FC236}">
                <a16:creationId xmlns:a16="http://schemas.microsoft.com/office/drawing/2014/main" id="{74AEBF10-40E0-193B-9160-6A9E92B2477D}"/>
              </a:ext>
            </a:extLst>
          </p:cNvPr>
          <p:cNvSpPr>
            <a:spLocks noGrp="1"/>
          </p:cNvSpPr>
          <p:nvPr>
            <p:ph type="sldNum" sz="quarter" idx="12"/>
          </p:nvPr>
        </p:nvSpPr>
        <p:spPr/>
        <p:txBody>
          <a:bodyPr/>
          <a:lstStyle/>
          <a:p>
            <a:fld id="{7FE37248-60BD-481F-949C-E71A626D62C4}" type="slidenum">
              <a:rPr lang="it-IT" smtClean="0"/>
              <a:t>1</a:t>
            </a:fld>
            <a:endParaRPr lang="it-IT"/>
          </a:p>
        </p:txBody>
      </p:sp>
      <p:pic>
        <p:nvPicPr>
          <p:cNvPr id="7" name="Immagine 6" descr="Immagine che contiene testo&#10;&#10;Descrizione generata automaticamente">
            <a:extLst>
              <a:ext uri="{FF2B5EF4-FFF2-40B4-BE49-F238E27FC236}">
                <a16:creationId xmlns:a16="http://schemas.microsoft.com/office/drawing/2014/main" id="{44FCB200-92C4-77BF-E5A5-47A76DAA78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6998" y="5224462"/>
            <a:ext cx="1238250" cy="1314450"/>
          </a:xfrm>
          <a:prstGeom prst="rect">
            <a:avLst/>
          </a:prstGeom>
        </p:spPr>
      </p:pic>
      <p:sp>
        <p:nvSpPr>
          <p:cNvPr id="4" name="CasellaDiTesto 3">
            <a:extLst>
              <a:ext uri="{FF2B5EF4-FFF2-40B4-BE49-F238E27FC236}">
                <a16:creationId xmlns:a16="http://schemas.microsoft.com/office/drawing/2014/main" id="{FCF254EC-3E6D-4A79-D359-A44E1C6EBAD1}"/>
              </a:ext>
            </a:extLst>
          </p:cNvPr>
          <p:cNvSpPr txBox="1"/>
          <p:nvPr/>
        </p:nvSpPr>
        <p:spPr>
          <a:xfrm>
            <a:off x="8150290" y="6315792"/>
            <a:ext cx="3203510" cy="323165"/>
          </a:xfrm>
          <a:prstGeom prst="rect">
            <a:avLst/>
          </a:prstGeom>
          <a:noFill/>
        </p:spPr>
        <p:txBody>
          <a:bodyPr wrap="square" rtlCol="0">
            <a:spAutoFit/>
          </a:bodyPr>
          <a:lstStyle/>
          <a:p>
            <a:r>
              <a:rPr lang="it-IT" sz="1500" dirty="0"/>
              <a:t>Milano, 10 Novembre 2022</a:t>
            </a:r>
          </a:p>
        </p:txBody>
      </p:sp>
    </p:spTree>
    <p:extLst>
      <p:ext uri="{BB962C8B-B14F-4D97-AF65-F5344CB8AC3E}">
        <p14:creationId xmlns:p14="http://schemas.microsoft.com/office/powerpoint/2010/main" val="1390799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F74562-C8EC-5A7E-76C9-58D8E501BCDA}"/>
              </a:ext>
            </a:extLst>
          </p:cNvPr>
          <p:cNvSpPr>
            <a:spLocks noGrp="1"/>
          </p:cNvSpPr>
          <p:nvPr>
            <p:ph type="title"/>
          </p:nvPr>
        </p:nvSpPr>
        <p:spPr/>
        <p:txBody>
          <a:bodyPr>
            <a:normAutofit/>
          </a:bodyPr>
          <a:lstStyle/>
          <a:p>
            <a:r>
              <a:rPr lang="it-IT" sz="4000" b="1" dirty="0"/>
              <a:t>Le Scelte dei </a:t>
            </a:r>
            <a:r>
              <a:rPr lang="it-IT" sz="4000" b="1" dirty="0" err="1"/>
              <a:t>consumatori_Elementi</a:t>
            </a:r>
            <a:r>
              <a:rPr lang="it-IT" sz="4000" b="1" dirty="0"/>
              <a:t> di analisi Elementi di analisi legati al consumatore (1)</a:t>
            </a:r>
            <a:endParaRPr lang="it-IT" sz="4000" dirty="0"/>
          </a:p>
        </p:txBody>
      </p:sp>
      <p:sp>
        <p:nvSpPr>
          <p:cNvPr id="3" name="Segnaposto contenuto 2">
            <a:extLst>
              <a:ext uri="{FF2B5EF4-FFF2-40B4-BE49-F238E27FC236}">
                <a16:creationId xmlns:a16="http://schemas.microsoft.com/office/drawing/2014/main" id="{620ED2B6-AC4A-DC48-2A60-D34608B445D5}"/>
              </a:ext>
            </a:extLst>
          </p:cNvPr>
          <p:cNvSpPr>
            <a:spLocks noGrp="1"/>
          </p:cNvSpPr>
          <p:nvPr>
            <p:ph idx="1"/>
          </p:nvPr>
        </p:nvSpPr>
        <p:spPr/>
        <p:txBody>
          <a:bodyPr>
            <a:normAutofit/>
          </a:bodyPr>
          <a:lstStyle/>
          <a:p>
            <a:r>
              <a:rPr lang="it-IT" sz="2000" dirty="0"/>
              <a:t>Le variabili sono rappresentate da:</a:t>
            </a:r>
            <a:br>
              <a:rPr lang="it-IT" sz="2000" dirty="0"/>
            </a:br>
            <a:r>
              <a:rPr lang="it-IT" sz="2000" dirty="0"/>
              <a:t>- prezzo dei beni</a:t>
            </a:r>
            <a:br>
              <a:rPr lang="it-IT" sz="2000" dirty="0"/>
            </a:br>
            <a:r>
              <a:rPr lang="it-IT" sz="2000" dirty="0"/>
              <a:t>- il reddito (Vincolo di Bilancio)</a:t>
            </a:r>
            <a:br>
              <a:rPr lang="it-IT" sz="2000" dirty="0"/>
            </a:br>
            <a:r>
              <a:rPr lang="it-IT" sz="2000" dirty="0"/>
              <a:t>- i gusti</a:t>
            </a:r>
            <a:br>
              <a:rPr lang="it-IT" sz="2000" dirty="0"/>
            </a:br>
            <a:r>
              <a:rPr lang="it-IT" sz="2000" dirty="0"/>
              <a:t>- la composizione della spesa (PANIERE)</a:t>
            </a:r>
          </a:p>
          <a:p>
            <a:r>
              <a:rPr lang="it-IT" sz="2000" dirty="0"/>
              <a:t>Il </a:t>
            </a:r>
            <a:r>
              <a:rPr lang="it-IT" sz="2000" b="1" dirty="0"/>
              <a:t>PANIERE</a:t>
            </a:r>
            <a:r>
              <a:rPr lang="it-IT" sz="2000" dirty="0"/>
              <a:t> rappresenta quell’insieme di beni che il consumatore acquista e varia nel corso del tempo e a </a:t>
            </a:r>
            <a:r>
              <a:rPr lang="it-IT" sz="2000" dirty="0">
                <a:latin typeface="Calibri "/>
              </a:rPr>
              <a:t>seconda</a:t>
            </a:r>
            <a:r>
              <a:rPr lang="it-IT" sz="2000" dirty="0"/>
              <a:t> dei beni che il consumatore già possiede;</a:t>
            </a:r>
          </a:p>
          <a:p>
            <a:r>
              <a:rPr lang="it-IT" sz="2000" dirty="0"/>
              <a:t>Il PANIERE del consumatore è tipicamente un paniere EQUILIBRATO, difficilmente è composto solamente da un bene </a:t>
            </a:r>
            <a:r>
              <a:rPr lang="it-IT" sz="2000" i="1" dirty="0"/>
              <a:t>x</a:t>
            </a:r>
            <a:r>
              <a:rPr lang="it-IT" sz="2000" dirty="0"/>
              <a:t> o un bene </a:t>
            </a:r>
            <a:r>
              <a:rPr lang="it-IT" sz="2000" i="1" dirty="0"/>
              <a:t>y;</a:t>
            </a:r>
          </a:p>
          <a:p>
            <a:r>
              <a:rPr lang="it-IT" sz="2000" dirty="0"/>
              <a:t>Il </a:t>
            </a:r>
            <a:r>
              <a:rPr lang="it-IT" sz="2000" b="1" dirty="0"/>
              <a:t>VINCOLO di BILANCIO </a:t>
            </a:r>
            <a:r>
              <a:rPr lang="it-IT" sz="2000" dirty="0"/>
              <a:t>è determinato dal reddito speso oltre il quale il consumatore non può agire. </a:t>
            </a:r>
            <a:br>
              <a:rPr lang="it-IT" sz="2000" dirty="0"/>
            </a:br>
            <a:endParaRPr lang="it-IT" sz="2000" dirty="0"/>
          </a:p>
          <a:p>
            <a:endParaRPr lang="it-IT" sz="2200" i="1" dirty="0"/>
          </a:p>
        </p:txBody>
      </p:sp>
      <p:sp>
        <p:nvSpPr>
          <p:cNvPr id="4" name="Segnaposto numero diapositiva 3">
            <a:extLst>
              <a:ext uri="{FF2B5EF4-FFF2-40B4-BE49-F238E27FC236}">
                <a16:creationId xmlns:a16="http://schemas.microsoft.com/office/drawing/2014/main" id="{41933CB6-B7DC-CD3B-2BCB-6B0E11AECD5E}"/>
              </a:ext>
            </a:extLst>
          </p:cNvPr>
          <p:cNvSpPr>
            <a:spLocks noGrp="1"/>
          </p:cNvSpPr>
          <p:nvPr>
            <p:ph type="sldNum" sz="quarter" idx="12"/>
          </p:nvPr>
        </p:nvSpPr>
        <p:spPr/>
        <p:txBody>
          <a:bodyPr/>
          <a:lstStyle/>
          <a:p>
            <a:fld id="{4F8DF8AE-4C54-40EB-ACC6-93C0275E155F}" type="slidenum">
              <a:rPr lang="it-IT" smtClean="0"/>
              <a:t>2</a:t>
            </a:fld>
            <a:endParaRPr lang="it-IT"/>
          </a:p>
        </p:txBody>
      </p:sp>
      <p:pic>
        <p:nvPicPr>
          <p:cNvPr id="5" name="Immagine 4" descr="Immagine che contiene testo&#10;&#10;Descrizione generata automaticamente">
            <a:extLst>
              <a:ext uri="{FF2B5EF4-FFF2-40B4-BE49-F238E27FC236}">
                <a16:creationId xmlns:a16="http://schemas.microsoft.com/office/drawing/2014/main" id="{EA97DA06-DCC7-0738-EF8E-208F9B9C8C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928" y="6044407"/>
            <a:ext cx="587719" cy="623886"/>
          </a:xfrm>
          <a:prstGeom prst="rect">
            <a:avLst/>
          </a:prstGeom>
        </p:spPr>
      </p:pic>
    </p:spTree>
    <p:extLst>
      <p:ext uri="{BB962C8B-B14F-4D97-AF65-F5344CB8AC3E}">
        <p14:creationId xmlns:p14="http://schemas.microsoft.com/office/powerpoint/2010/main" val="4236572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1C2B1D-C452-B44A-BCEE-033AC17857A9}"/>
              </a:ext>
            </a:extLst>
          </p:cNvPr>
          <p:cNvSpPr>
            <a:spLocks noGrp="1"/>
          </p:cNvSpPr>
          <p:nvPr>
            <p:ph type="title"/>
          </p:nvPr>
        </p:nvSpPr>
        <p:spPr/>
        <p:txBody>
          <a:bodyPr>
            <a:normAutofit/>
          </a:bodyPr>
          <a:lstStyle/>
          <a:p>
            <a:r>
              <a:rPr lang="it-IT" sz="4000" b="1" dirty="0"/>
              <a:t>Le Scelte dei </a:t>
            </a:r>
            <a:r>
              <a:rPr lang="it-IT" sz="4000" b="1" dirty="0" err="1"/>
              <a:t>consumatori_Elementi</a:t>
            </a:r>
            <a:r>
              <a:rPr lang="it-IT" sz="4000" b="1" dirty="0"/>
              <a:t> di analisi Elementi di analisi legati al consumatore (2)</a:t>
            </a:r>
            <a:endParaRPr lang="it-IT" sz="4000" dirty="0"/>
          </a:p>
        </p:txBody>
      </p:sp>
      <p:sp>
        <p:nvSpPr>
          <p:cNvPr id="3" name="Segnaposto contenuto 2">
            <a:extLst>
              <a:ext uri="{FF2B5EF4-FFF2-40B4-BE49-F238E27FC236}">
                <a16:creationId xmlns:a16="http://schemas.microsoft.com/office/drawing/2014/main" id="{558A89DE-42E5-A067-8EB7-422AF985672C}"/>
              </a:ext>
            </a:extLst>
          </p:cNvPr>
          <p:cNvSpPr>
            <a:spLocks noGrp="1"/>
          </p:cNvSpPr>
          <p:nvPr>
            <p:ph idx="1"/>
          </p:nvPr>
        </p:nvSpPr>
        <p:spPr>
          <a:xfrm>
            <a:off x="838200" y="1820960"/>
            <a:ext cx="10515600" cy="4900515"/>
          </a:xfrm>
        </p:spPr>
        <p:txBody>
          <a:bodyPr>
            <a:noAutofit/>
          </a:bodyPr>
          <a:lstStyle/>
          <a:p>
            <a:r>
              <a:rPr lang="it-IT" sz="2000" dirty="0"/>
              <a:t>Esempio sul VINCOLO di BILANCIO:</a:t>
            </a:r>
          </a:p>
          <a:p>
            <a:pPr marL="0" indent="0">
              <a:buNone/>
            </a:pPr>
            <a:r>
              <a:rPr lang="it-IT" sz="2000" dirty="0"/>
              <a:t>PANIERE A: 3 VOLTE AL CINEMA E 3 CRAVATTE</a:t>
            </a:r>
          </a:p>
          <a:p>
            <a:pPr marL="0" indent="0">
              <a:buNone/>
            </a:pPr>
            <a:r>
              <a:rPr lang="it-IT" sz="2000" dirty="0"/>
              <a:t>PANIERE B: 6 VOLTE AL CINEMA E 6 CRAVATTE</a:t>
            </a:r>
          </a:p>
          <a:p>
            <a:pPr marL="0" indent="0">
              <a:buNone/>
            </a:pPr>
            <a:r>
              <a:rPr lang="it-IT" sz="2000" dirty="0"/>
              <a:t>PANIERE C: 8 VOLTE AL CINEMA E 2 CRAVATTE</a:t>
            </a:r>
            <a:br>
              <a:rPr lang="it-IT" sz="2000" dirty="0"/>
            </a:br>
            <a:br>
              <a:rPr lang="it-IT" sz="2000" dirty="0"/>
            </a:br>
            <a:r>
              <a:rPr lang="it-IT" sz="2000" dirty="0"/>
              <a:t>Se applichiamo a tutti e tre i panieri lo stesso prezzo dell’ingresso a cinema e prezzo cravatte avremo che il REDDITO speso è uguale nel paniere A e C</a:t>
            </a:r>
            <a:br>
              <a:rPr lang="it-IT" sz="2000" dirty="0"/>
            </a:br>
            <a:br>
              <a:rPr lang="it-IT" sz="2000" dirty="0"/>
            </a:br>
            <a:r>
              <a:rPr lang="it-IT" sz="2000" dirty="0"/>
              <a:t>A) R= 60 (prezzo cravatta) *3 + 12(prezzo entrata cinema) *3 =216</a:t>
            </a:r>
            <a:br>
              <a:rPr lang="it-IT" sz="2000" dirty="0"/>
            </a:br>
            <a:r>
              <a:rPr lang="it-IT" sz="2000" dirty="0"/>
              <a:t>B) R= 60*6 + 12*6 = 432</a:t>
            </a:r>
            <a:br>
              <a:rPr lang="it-IT" sz="2000" dirty="0"/>
            </a:br>
            <a:r>
              <a:rPr lang="it-IT" sz="2000" dirty="0"/>
              <a:t>C) R= 60*2 + 12*8 = 216</a:t>
            </a:r>
          </a:p>
        </p:txBody>
      </p:sp>
      <p:sp>
        <p:nvSpPr>
          <p:cNvPr id="4" name="Segnaposto numero diapositiva 3">
            <a:extLst>
              <a:ext uri="{FF2B5EF4-FFF2-40B4-BE49-F238E27FC236}">
                <a16:creationId xmlns:a16="http://schemas.microsoft.com/office/drawing/2014/main" id="{A79F36C5-AB2B-D9FA-0D26-FFFCD690B3E7}"/>
              </a:ext>
            </a:extLst>
          </p:cNvPr>
          <p:cNvSpPr>
            <a:spLocks noGrp="1"/>
          </p:cNvSpPr>
          <p:nvPr>
            <p:ph type="sldNum" sz="quarter" idx="12"/>
          </p:nvPr>
        </p:nvSpPr>
        <p:spPr/>
        <p:txBody>
          <a:bodyPr/>
          <a:lstStyle/>
          <a:p>
            <a:fld id="{4F8DF8AE-4C54-40EB-ACC6-93C0275E155F}" type="slidenum">
              <a:rPr lang="it-IT" smtClean="0"/>
              <a:t>3</a:t>
            </a:fld>
            <a:endParaRPr lang="it-IT"/>
          </a:p>
        </p:txBody>
      </p:sp>
      <p:pic>
        <p:nvPicPr>
          <p:cNvPr id="5" name="Immagine 4" descr="Immagine che contiene testo&#10;&#10;Descrizione generata automaticamente">
            <a:extLst>
              <a:ext uri="{FF2B5EF4-FFF2-40B4-BE49-F238E27FC236}">
                <a16:creationId xmlns:a16="http://schemas.microsoft.com/office/drawing/2014/main" id="{790ED643-CED1-D5C1-F758-E52F6E1D58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928" y="6044407"/>
            <a:ext cx="587719" cy="623886"/>
          </a:xfrm>
          <a:prstGeom prst="rect">
            <a:avLst/>
          </a:prstGeom>
        </p:spPr>
      </p:pic>
    </p:spTree>
    <p:extLst>
      <p:ext uri="{BB962C8B-B14F-4D97-AF65-F5344CB8AC3E}">
        <p14:creationId xmlns:p14="http://schemas.microsoft.com/office/powerpoint/2010/main" val="1387431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C472C0-E12D-B540-8EC9-16AE944873A3}"/>
              </a:ext>
            </a:extLst>
          </p:cNvPr>
          <p:cNvSpPr>
            <a:spLocks noGrp="1"/>
          </p:cNvSpPr>
          <p:nvPr>
            <p:ph type="title"/>
          </p:nvPr>
        </p:nvSpPr>
        <p:spPr/>
        <p:txBody>
          <a:bodyPr>
            <a:normAutofit/>
          </a:bodyPr>
          <a:lstStyle/>
          <a:p>
            <a:r>
              <a:rPr lang="it-IT" sz="4000" b="1" dirty="0"/>
              <a:t>Le Scelte dei </a:t>
            </a:r>
            <a:r>
              <a:rPr lang="it-IT" sz="4000" b="1" dirty="0" err="1"/>
              <a:t>consumatori_Elementi</a:t>
            </a:r>
            <a:r>
              <a:rPr lang="it-IT" sz="4000" b="1" dirty="0"/>
              <a:t> di analisi legati al consumatore(3)</a:t>
            </a:r>
            <a:endParaRPr lang="it-IT" sz="4000" dirty="0"/>
          </a:p>
        </p:txBody>
      </p:sp>
      <p:sp>
        <p:nvSpPr>
          <p:cNvPr id="3" name="Segnaposto contenuto 2">
            <a:extLst>
              <a:ext uri="{FF2B5EF4-FFF2-40B4-BE49-F238E27FC236}">
                <a16:creationId xmlns:a16="http://schemas.microsoft.com/office/drawing/2014/main" id="{FF46C45C-AD99-E812-4C28-6CA59C1D2D6D}"/>
              </a:ext>
            </a:extLst>
          </p:cNvPr>
          <p:cNvSpPr>
            <a:spLocks noGrp="1"/>
          </p:cNvSpPr>
          <p:nvPr>
            <p:ph idx="1"/>
          </p:nvPr>
        </p:nvSpPr>
        <p:spPr>
          <a:xfrm>
            <a:off x="838200" y="1548882"/>
            <a:ext cx="10515600" cy="4628081"/>
          </a:xfrm>
        </p:spPr>
        <p:txBody>
          <a:bodyPr>
            <a:normAutofit/>
          </a:bodyPr>
          <a:lstStyle/>
          <a:p>
            <a:r>
              <a:rPr lang="it-IT" sz="2000" dirty="0">
                <a:solidFill>
                  <a:srgbClr val="000000"/>
                </a:solidFill>
                <a:latin typeface="Calibri" panose="020F0502020204030204" pitchFamily="34" charset="0"/>
                <a:cs typeface="Calibri" panose="020F0502020204030204" pitchFamily="34" charset="0"/>
              </a:rPr>
              <a:t>Il vincolo di bilancio rappresenta tutte le combinazioni di beni che il consumatore può acquistare con la cifra che ha a disposizione a determinati prezzi. Se il reddito del consumatore aumenta egli  può acquistare quantità maggiori di tutti i beni;</a:t>
            </a:r>
          </a:p>
          <a:p>
            <a:pPr algn="l"/>
            <a:r>
              <a:rPr lang="it-IT" sz="2000" b="0" i="0" dirty="0">
                <a:solidFill>
                  <a:srgbClr val="000000"/>
                </a:solidFill>
                <a:effectLst/>
                <a:latin typeface="Calibri" panose="020F0502020204030204" pitchFamily="34" charset="0"/>
                <a:cs typeface="Calibri" panose="020F0502020204030204" pitchFamily="34" charset="0"/>
              </a:rPr>
              <a:t>Le preferenze dei </a:t>
            </a:r>
            <a:r>
              <a:rPr lang="it-IT" sz="2000" b="0" i="0" dirty="0">
                <a:solidFill>
                  <a:srgbClr val="000000"/>
                </a:solidFill>
                <a:effectLst/>
                <a:latin typeface="Calibri (Corpo)"/>
                <a:cs typeface="Calibri" panose="020F0502020204030204" pitchFamily="34" charset="0"/>
              </a:rPr>
              <a:t>consumatori</a:t>
            </a:r>
            <a:r>
              <a:rPr lang="it-IT" sz="2000" b="0" i="0" dirty="0">
                <a:solidFill>
                  <a:srgbClr val="000000"/>
                </a:solidFill>
                <a:effectLst/>
                <a:latin typeface="Calibri" panose="020F0502020204030204" pitchFamily="34" charset="0"/>
                <a:cs typeface="Calibri" panose="020F0502020204030204" pitchFamily="34" charset="0"/>
              </a:rPr>
              <a:t> sono condizionate dall’UTILIT</a:t>
            </a:r>
            <a:r>
              <a:rPr lang="it-IT" sz="2000" dirty="0">
                <a:solidFill>
                  <a:srgbClr val="000000"/>
                </a:solidFill>
                <a:latin typeface="Calibri" panose="020F0502020204030204" pitchFamily="34" charset="0"/>
                <a:cs typeface="Calibri" panose="020F0502020204030204" pitchFamily="34" charset="0"/>
              </a:rPr>
              <a:t>A’ di un determinato bene.</a:t>
            </a:r>
            <a:r>
              <a:rPr lang="it-IT" sz="2000" b="0" i="0" dirty="0">
                <a:solidFill>
                  <a:srgbClr val="000000"/>
                </a:solidFill>
                <a:effectLst/>
                <a:latin typeface="Calibri" panose="020F0502020204030204" pitchFamily="34" charset="0"/>
                <a:cs typeface="Calibri" panose="020F0502020204030204" pitchFamily="34" charset="0"/>
              </a:rPr>
              <a:t> </a:t>
            </a:r>
            <a:r>
              <a:rPr lang="it-IT" sz="2000" dirty="0">
                <a:solidFill>
                  <a:srgbClr val="000000"/>
                </a:solidFill>
                <a:latin typeface="Calibri" panose="020F0502020204030204" pitchFamily="34" charset="0"/>
                <a:cs typeface="Calibri" panose="020F0502020204030204" pitchFamily="34" charset="0"/>
              </a:rPr>
              <a:t>L'utilità marginale derivante da un bene è l'utilità aggiuntiva che  una persona ottiene dal consumo di una unità in più di quel bene, mantenuto costante il consumo di tutti gli altri beni. L'incremento di utilità risultante da un incremento unitario della quantità del bene y </a:t>
            </a:r>
            <a:r>
              <a:rPr lang="it-IT" sz="2000" b="1" dirty="0">
                <a:solidFill>
                  <a:srgbClr val="000000"/>
                </a:solidFill>
                <a:latin typeface="Calibri" panose="020F0502020204030204" pitchFamily="34" charset="0"/>
                <a:cs typeface="Calibri" panose="020F0502020204030204" pitchFamily="34" charset="0"/>
              </a:rPr>
              <a:t>è l'utilità marginale del bene y</a:t>
            </a:r>
            <a:r>
              <a:rPr lang="it-IT" sz="2000" dirty="0">
                <a:solidFill>
                  <a:srgbClr val="000000"/>
                </a:solidFill>
                <a:latin typeface="Calibri" panose="020F0502020204030204" pitchFamily="34" charset="0"/>
                <a:cs typeface="Calibri" panose="020F0502020204030204" pitchFamily="34" charset="0"/>
              </a:rPr>
              <a:t>. L'utilità marginale dei beni è decrescente. Il tasso di sostituzione è il rapporto tra le utilità marginali dei due beni e determina la curva di indifferenza dell’individuo;</a:t>
            </a:r>
          </a:p>
          <a:p>
            <a:pPr algn="l"/>
            <a:r>
              <a:rPr lang="it-IT" sz="2000" b="0" i="0" dirty="0">
                <a:solidFill>
                  <a:srgbClr val="000000"/>
                </a:solidFill>
                <a:effectLst/>
                <a:latin typeface="Calibri" panose="020F0502020204030204" pitchFamily="34" charset="0"/>
                <a:cs typeface="Calibri" panose="020F0502020204030204" pitchFamily="34" charset="0"/>
              </a:rPr>
              <a:t>La </a:t>
            </a:r>
            <a:r>
              <a:rPr lang="it-IT" sz="2000" b="1" i="0" dirty="0">
                <a:solidFill>
                  <a:srgbClr val="000000"/>
                </a:solidFill>
                <a:effectLst/>
                <a:latin typeface="Calibri" panose="020F0502020204030204" pitchFamily="34" charset="0"/>
                <a:cs typeface="Calibri" panose="020F0502020204030204" pitchFamily="34" charset="0"/>
              </a:rPr>
              <a:t>curva di indifferenza </a:t>
            </a:r>
            <a:r>
              <a:rPr lang="it-IT" sz="2000" b="0" i="0" dirty="0">
                <a:solidFill>
                  <a:srgbClr val="000000"/>
                </a:solidFill>
                <a:effectLst/>
                <a:latin typeface="Calibri" panose="020F0502020204030204" pitchFamily="34" charset="0"/>
                <a:cs typeface="Calibri" panose="020F0502020204030204" pitchFamily="34" charset="0"/>
              </a:rPr>
              <a:t>è un luogo di punti che rappresentano panieri che procurano al consumatore il medesimo grado di soddisfazione (utilità) e nei confronti dei quali egli si dichiara indifferente;</a:t>
            </a:r>
          </a:p>
          <a:p>
            <a:pPr algn="l"/>
            <a:r>
              <a:rPr lang="it-IT" sz="2000" dirty="0">
                <a:solidFill>
                  <a:srgbClr val="000000"/>
                </a:solidFill>
                <a:latin typeface="Calibri" panose="020F0502020204030204" pitchFamily="34" charset="0"/>
                <a:cs typeface="Calibri" panose="020F0502020204030204" pitchFamily="34" charset="0"/>
              </a:rPr>
              <a:t>Se si offrono a un consumatore due combinazioni diverse di beni, egli sceglie quella che meglio soddisfa i suoi gusti (utilità); se entrambe le combinazioni soddisfano allo stesso modo i suoi gusti, diciamo che il consumatore è indifferente tra le due combinazioni.</a:t>
            </a:r>
            <a:endParaRPr lang="it-IT" sz="2000" b="0" i="0" dirty="0">
              <a:solidFill>
                <a:srgbClr val="000000"/>
              </a:solidFill>
              <a:effectLst/>
              <a:latin typeface="Calibri" panose="020F0502020204030204" pitchFamily="34" charset="0"/>
              <a:cs typeface="Calibri" panose="020F0502020204030204" pitchFamily="34" charset="0"/>
            </a:endParaRPr>
          </a:p>
          <a:p>
            <a:endParaRPr lang="it-IT" sz="2200" dirty="0">
              <a:latin typeface="+mj-lt"/>
            </a:endParaRPr>
          </a:p>
        </p:txBody>
      </p:sp>
      <p:sp>
        <p:nvSpPr>
          <p:cNvPr id="4" name="Segnaposto numero diapositiva 3">
            <a:extLst>
              <a:ext uri="{FF2B5EF4-FFF2-40B4-BE49-F238E27FC236}">
                <a16:creationId xmlns:a16="http://schemas.microsoft.com/office/drawing/2014/main" id="{525FABC4-C079-A8D0-9A02-62231F82DCA9}"/>
              </a:ext>
            </a:extLst>
          </p:cNvPr>
          <p:cNvSpPr>
            <a:spLocks noGrp="1"/>
          </p:cNvSpPr>
          <p:nvPr>
            <p:ph type="sldNum" sz="quarter" idx="12"/>
          </p:nvPr>
        </p:nvSpPr>
        <p:spPr/>
        <p:txBody>
          <a:bodyPr/>
          <a:lstStyle/>
          <a:p>
            <a:fld id="{4F8DF8AE-4C54-40EB-ACC6-93C0275E155F}" type="slidenum">
              <a:rPr lang="it-IT" smtClean="0"/>
              <a:t>4</a:t>
            </a:fld>
            <a:endParaRPr lang="it-IT"/>
          </a:p>
        </p:txBody>
      </p:sp>
      <p:pic>
        <p:nvPicPr>
          <p:cNvPr id="5" name="Immagine 4" descr="Immagine che contiene testo&#10;&#10;Descrizione generata automaticamente">
            <a:extLst>
              <a:ext uri="{FF2B5EF4-FFF2-40B4-BE49-F238E27FC236}">
                <a16:creationId xmlns:a16="http://schemas.microsoft.com/office/drawing/2014/main" id="{7C36C307-8BE5-6FAC-5D7F-09E842B1ED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928" y="6044407"/>
            <a:ext cx="587719" cy="623886"/>
          </a:xfrm>
          <a:prstGeom prst="rect">
            <a:avLst/>
          </a:prstGeom>
        </p:spPr>
      </p:pic>
    </p:spTree>
    <p:extLst>
      <p:ext uri="{BB962C8B-B14F-4D97-AF65-F5344CB8AC3E}">
        <p14:creationId xmlns:p14="http://schemas.microsoft.com/office/powerpoint/2010/main" val="1089337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9438AD-DDA8-89CF-21B7-826FDA2D3706}"/>
              </a:ext>
            </a:extLst>
          </p:cNvPr>
          <p:cNvSpPr>
            <a:spLocks noGrp="1"/>
          </p:cNvSpPr>
          <p:nvPr>
            <p:ph type="title"/>
          </p:nvPr>
        </p:nvSpPr>
        <p:spPr/>
        <p:txBody>
          <a:bodyPr>
            <a:normAutofit/>
          </a:bodyPr>
          <a:lstStyle/>
          <a:p>
            <a:r>
              <a:rPr lang="it-IT" sz="4000" b="1" dirty="0"/>
              <a:t>Le Scelte dei </a:t>
            </a:r>
            <a:r>
              <a:rPr lang="it-IT" sz="4000" b="1" dirty="0" err="1"/>
              <a:t>consumatori_Elementi</a:t>
            </a:r>
            <a:r>
              <a:rPr lang="it-IT" sz="4000" b="1" dirty="0"/>
              <a:t> di analisi legati alle aziende (1)</a:t>
            </a:r>
            <a:endParaRPr lang="it-IT" sz="4000" dirty="0"/>
          </a:p>
        </p:txBody>
      </p:sp>
      <p:sp>
        <p:nvSpPr>
          <p:cNvPr id="3" name="Segnaposto contenuto 2">
            <a:extLst>
              <a:ext uri="{FF2B5EF4-FFF2-40B4-BE49-F238E27FC236}">
                <a16:creationId xmlns:a16="http://schemas.microsoft.com/office/drawing/2014/main" id="{19CA9839-E0B1-2996-2836-5BDD429AA633}"/>
              </a:ext>
            </a:extLst>
          </p:cNvPr>
          <p:cNvSpPr>
            <a:spLocks noGrp="1"/>
          </p:cNvSpPr>
          <p:nvPr>
            <p:ph idx="1"/>
          </p:nvPr>
        </p:nvSpPr>
        <p:spPr/>
        <p:txBody>
          <a:bodyPr>
            <a:normAutofit fontScale="92500" lnSpcReduction="10000"/>
          </a:bodyPr>
          <a:lstStyle/>
          <a:p>
            <a:r>
              <a:rPr lang="it-IT" sz="2200" dirty="0"/>
              <a:t>Il </a:t>
            </a:r>
            <a:r>
              <a:rPr lang="it-IT" sz="2200" b="1" dirty="0"/>
              <a:t>target di riferimento </a:t>
            </a:r>
            <a:r>
              <a:rPr lang="it-IT" sz="2200" dirty="0"/>
              <a:t>è rappresentato da quel gruppo di consumatori, che possiedono caratteristiche comuni, cui l’azienda intende vendere i propri prodotti o servizi;</a:t>
            </a:r>
          </a:p>
          <a:p>
            <a:r>
              <a:rPr lang="it-IT" sz="2200" dirty="0"/>
              <a:t>Il target di riferimento viene scelto dall’azienda in base alla segmentazione del mercato;</a:t>
            </a:r>
          </a:p>
          <a:p>
            <a:r>
              <a:rPr lang="it-IT" sz="2200" dirty="0"/>
              <a:t>In base al target di riferimento le aziende definiscono le proprie strategie commerciali e di marketing /comunicazione;</a:t>
            </a:r>
          </a:p>
          <a:p>
            <a:r>
              <a:rPr lang="it-IT" sz="2200" dirty="0"/>
              <a:t>Non sempre il target della comunicazione corrisponde al gruppo di individui cui è destinata la fruizione del prodotto </a:t>
            </a:r>
            <a:r>
              <a:rPr lang="it-IT" sz="2200" dirty="0">
                <a:sym typeface="Wingdings" panose="05000000000000000000" pitchFamily="2" charset="2"/>
              </a:rPr>
              <a:t> es. prodotti per bambini</a:t>
            </a:r>
          </a:p>
          <a:p>
            <a:r>
              <a:rPr lang="it-IT" sz="2200" dirty="0"/>
              <a:t>Negli ultimi anni all’interno dei target di riferimento, le aziende sono arrivate ad individuare i </a:t>
            </a:r>
            <a:r>
              <a:rPr lang="it-IT" sz="2200" b="1" dirty="0"/>
              <a:t>Buyer </a:t>
            </a:r>
            <a:r>
              <a:rPr lang="it-IT" sz="2200" b="1" dirty="0" err="1"/>
              <a:t>personas</a:t>
            </a:r>
            <a:r>
              <a:rPr lang="it-IT" sz="2200" b="1" dirty="0"/>
              <a:t> </a:t>
            </a:r>
            <a:r>
              <a:rPr lang="it-IT" sz="2200" dirty="0"/>
              <a:t>ossia l’identificazione di diverse tipologie di clienti- tipo all’interno del target di riferimento;</a:t>
            </a:r>
          </a:p>
          <a:p>
            <a:pPr>
              <a:lnSpc>
                <a:spcPct val="100000"/>
              </a:lnSpc>
            </a:pPr>
            <a:r>
              <a:rPr lang="it-IT" sz="2200" dirty="0"/>
              <a:t>Le Buyer </a:t>
            </a:r>
            <a:r>
              <a:rPr lang="it-IT" sz="2200" dirty="0" err="1"/>
              <a:t>personas</a:t>
            </a:r>
            <a:r>
              <a:rPr lang="it-IT" sz="2200" dirty="0"/>
              <a:t> sono rappresentazioni fittizie di clienti tipo di un'azienda, create sulla base dei dati raccolti attraverso sondaggi o interviste, tenendo conto non solo delle loro caratteristiche socio-demografiche, psicografiche e comportamentali ma anche di dati, citazioni e modi di dire che possono essere utili per creare prodotti/servizi.</a:t>
            </a:r>
          </a:p>
        </p:txBody>
      </p:sp>
      <p:sp>
        <p:nvSpPr>
          <p:cNvPr id="4" name="Segnaposto numero diapositiva 3">
            <a:extLst>
              <a:ext uri="{FF2B5EF4-FFF2-40B4-BE49-F238E27FC236}">
                <a16:creationId xmlns:a16="http://schemas.microsoft.com/office/drawing/2014/main" id="{A7A0964C-A333-B624-EEDB-93CEA33BAE8A}"/>
              </a:ext>
            </a:extLst>
          </p:cNvPr>
          <p:cNvSpPr>
            <a:spLocks noGrp="1"/>
          </p:cNvSpPr>
          <p:nvPr>
            <p:ph type="sldNum" sz="quarter" idx="12"/>
          </p:nvPr>
        </p:nvSpPr>
        <p:spPr/>
        <p:txBody>
          <a:bodyPr/>
          <a:lstStyle/>
          <a:p>
            <a:fld id="{4F8DF8AE-4C54-40EB-ACC6-93C0275E155F}" type="slidenum">
              <a:rPr lang="it-IT" smtClean="0"/>
              <a:t>5</a:t>
            </a:fld>
            <a:endParaRPr lang="it-IT"/>
          </a:p>
        </p:txBody>
      </p:sp>
      <p:pic>
        <p:nvPicPr>
          <p:cNvPr id="5" name="Immagine 4" descr="Immagine che contiene testo&#10;&#10;Descrizione generata automaticamente">
            <a:extLst>
              <a:ext uri="{FF2B5EF4-FFF2-40B4-BE49-F238E27FC236}">
                <a16:creationId xmlns:a16="http://schemas.microsoft.com/office/drawing/2014/main" id="{77C1954E-F7D4-E48B-5568-541C0F675E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928" y="6044407"/>
            <a:ext cx="587719" cy="623886"/>
          </a:xfrm>
          <a:prstGeom prst="rect">
            <a:avLst/>
          </a:prstGeom>
        </p:spPr>
      </p:pic>
    </p:spTree>
    <p:extLst>
      <p:ext uri="{BB962C8B-B14F-4D97-AF65-F5344CB8AC3E}">
        <p14:creationId xmlns:p14="http://schemas.microsoft.com/office/powerpoint/2010/main" val="2243089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68F6DB-2C7B-EA5E-5E84-913E3984876A}"/>
              </a:ext>
            </a:extLst>
          </p:cNvPr>
          <p:cNvSpPr>
            <a:spLocks noGrp="1"/>
          </p:cNvSpPr>
          <p:nvPr>
            <p:ph type="title"/>
          </p:nvPr>
        </p:nvSpPr>
        <p:spPr/>
        <p:txBody>
          <a:bodyPr>
            <a:normAutofit/>
          </a:bodyPr>
          <a:lstStyle/>
          <a:p>
            <a:r>
              <a:rPr lang="it-IT" sz="4000" b="1" dirty="0"/>
              <a:t>Le Scelte dei </a:t>
            </a:r>
            <a:r>
              <a:rPr lang="it-IT" sz="4000" b="1" dirty="0" err="1"/>
              <a:t>consumatori_Elementi</a:t>
            </a:r>
            <a:r>
              <a:rPr lang="it-IT" sz="4000" b="1" dirty="0"/>
              <a:t> di analisi legati alle aziende (2)</a:t>
            </a:r>
            <a:endParaRPr lang="it-IT" sz="4000" dirty="0"/>
          </a:p>
        </p:txBody>
      </p:sp>
      <p:sp>
        <p:nvSpPr>
          <p:cNvPr id="3" name="Segnaposto contenuto 2">
            <a:extLst>
              <a:ext uri="{FF2B5EF4-FFF2-40B4-BE49-F238E27FC236}">
                <a16:creationId xmlns:a16="http://schemas.microsoft.com/office/drawing/2014/main" id="{B926F65A-0BF1-FBB1-29FC-4C6B25E4CC21}"/>
              </a:ext>
            </a:extLst>
          </p:cNvPr>
          <p:cNvSpPr>
            <a:spLocks noGrp="1"/>
          </p:cNvSpPr>
          <p:nvPr>
            <p:ph idx="1"/>
          </p:nvPr>
        </p:nvSpPr>
        <p:spPr>
          <a:xfrm>
            <a:off x="838200" y="1545706"/>
            <a:ext cx="10515600" cy="4667250"/>
          </a:xfrm>
        </p:spPr>
        <p:txBody>
          <a:bodyPr>
            <a:noAutofit/>
          </a:bodyPr>
          <a:lstStyle/>
          <a:p>
            <a:r>
              <a:rPr lang="it-IT" sz="2000" dirty="0"/>
              <a:t>Una corretta definizione del target di riferimento permette all’azienda di determinare un migliore </a:t>
            </a:r>
            <a:r>
              <a:rPr lang="it-IT" sz="2000" b="1" dirty="0"/>
              <a:t>marketing mix:</a:t>
            </a:r>
          </a:p>
          <a:p>
            <a:pPr marL="0" indent="0">
              <a:buNone/>
            </a:pPr>
            <a:r>
              <a:rPr lang="it-IT" sz="2000" dirty="0"/>
              <a:t>- Il </a:t>
            </a:r>
            <a:r>
              <a:rPr lang="it-IT" sz="2000" b="1" dirty="0"/>
              <a:t>prodotto</a:t>
            </a:r>
            <a:r>
              <a:rPr lang="it-IT" sz="2000" dirty="0"/>
              <a:t> è la variabile più importante del marketing mix, se infatti non soddisfa le esigenze dei consumatori rende vane le azioni sulle altre variabili del marketing mix.</a:t>
            </a:r>
            <a:br>
              <a:rPr lang="it-IT" sz="2000" dirty="0"/>
            </a:br>
            <a:r>
              <a:rPr lang="it-IT" sz="2000" dirty="0"/>
              <a:t>Il prodotto è tipicamente un elemento dinamico del marketing mix in quanto dipende dalle modificazioni delle esigenze dei consumatori, da differenziazioni introdotte da competitors su prodotti o dalle nuove opportunità offerte dalla tecnologia (es. Auto Elettrica);</a:t>
            </a:r>
            <a:br>
              <a:rPr lang="it-IT" sz="2000" dirty="0"/>
            </a:br>
            <a:endParaRPr lang="it-IT" sz="2000" dirty="0"/>
          </a:p>
          <a:p>
            <a:pPr marL="0" indent="0">
              <a:buNone/>
            </a:pPr>
            <a:r>
              <a:rPr lang="it-IT" sz="2000" dirty="0"/>
              <a:t>- In relazione al reddito dei propri clienti- tipo definiti, l’azienda definisce il </a:t>
            </a:r>
            <a:r>
              <a:rPr lang="it-IT" sz="2000" b="1" dirty="0"/>
              <a:t>prezzo</a:t>
            </a:r>
            <a:r>
              <a:rPr lang="it-IT" sz="2000" dirty="0"/>
              <a:t> dei propri prodotti. </a:t>
            </a:r>
            <a:br>
              <a:rPr lang="it-IT" sz="2000" dirty="0"/>
            </a:br>
            <a:r>
              <a:rPr lang="it-IT" sz="2000" dirty="0"/>
              <a:t>Nello stabilire il prezzo l’azienda tiene conto di due fattori che limitano la decisione </a:t>
            </a:r>
            <a:r>
              <a:rPr lang="it-IT" sz="2000" dirty="0">
                <a:sym typeface="Wingdings" panose="05000000000000000000" pitchFamily="2" charset="2"/>
              </a:rPr>
              <a:t> il limite inferiore dato dal costo di produzione aziendale del bene / prezzo d’acquisto, mentre il limite superiore è dato dalla domanda legata al prodotto.</a:t>
            </a:r>
            <a:br>
              <a:rPr lang="it-IT" sz="2000" dirty="0">
                <a:sym typeface="Wingdings" panose="05000000000000000000" pitchFamily="2" charset="2"/>
              </a:rPr>
            </a:br>
            <a:r>
              <a:rPr lang="it-IT" sz="2000" dirty="0">
                <a:sym typeface="Wingdings" panose="05000000000000000000" pitchFamily="2" charset="2"/>
              </a:rPr>
              <a:t>L’importanza del prezzo per i consumatori diminuisce se il prodotto non facilmente sostituibile (es. medicine) o  il consumatore non conosce bene le alternative.</a:t>
            </a:r>
            <a:br>
              <a:rPr lang="it-IT" sz="2000" dirty="0">
                <a:sym typeface="Wingdings" panose="05000000000000000000" pitchFamily="2" charset="2"/>
              </a:rPr>
            </a:br>
            <a:r>
              <a:rPr lang="it-IT" sz="2000" dirty="0">
                <a:sym typeface="Wingdings" panose="05000000000000000000" pitchFamily="2" charset="2"/>
              </a:rPr>
              <a:t>Il prezzo è uno dei mezzi di comunicazione aziendale  es. un prezzo alto costituisce esclusività del bene stesso</a:t>
            </a:r>
            <a:br>
              <a:rPr lang="it-IT" sz="2000" dirty="0"/>
            </a:br>
            <a:endParaRPr lang="it-IT" sz="2000" dirty="0"/>
          </a:p>
        </p:txBody>
      </p:sp>
      <p:sp>
        <p:nvSpPr>
          <p:cNvPr id="4" name="Segnaposto numero diapositiva 3">
            <a:extLst>
              <a:ext uri="{FF2B5EF4-FFF2-40B4-BE49-F238E27FC236}">
                <a16:creationId xmlns:a16="http://schemas.microsoft.com/office/drawing/2014/main" id="{A6855EB0-A6A4-4B17-9BC6-9D5490293AAE}"/>
              </a:ext>
            </a:extLst>
          </p:cNvPr>
          <p:cNvSpPr>
            <a:spLocks noGrp="1"/>
          </p:cNvSpPr>
          <p:nvPr>
            <p:ph type="sldNum" sz="quarter" idx="12"/>
          </p:nvPr>
        </p:nvSpPr>
        <p:spPr/>
        <p:txBody>
          <a:bodyPr/>
          <a:lstStyle/>
          <a:p>
            <a:fld id="{4F8DF8AE-4C54-40EB-ACC6-93C0275E155F}" type="slidenum">
              <a:rPr lang="it-IT" smtClean="0"/>
              <a:t>6</a:t>
            </a:fld>
            <a:endParaRPr lang="it-IT"/>
          </a:p>
        </p:txBody>
      </p:sp>
      <p:pic>
        <p:nvPicPr>
          <p:cNvPr id="5" name="Immagine 4" descr="Immagine che contiene testo&#10;&#10;Descrizione generata automaticamente">
            <a:extLst>
              <a:ext uri="{FF2B5EF4-FFF2-40B4-BE49-F238E27FC236}">
                <a16:creationId xmlns:a16="http://schemas.microsoft.com/office/drawing/2014/main" id="{A347797D-F97D-5F07-1588-19CC665178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928" y="6044407"/>
            <a:ext cx="587719" cy="623886"/>
          </a:xfrm>
          <a:prstGeom prst="rect">
            <a:avLst/>
          </a:prstGeom>
        </p:spPr>
      </p:pic>
    </p:spTree>
    <p:extLst>
      <p:ext uri="{BB962C8B-B14F-4D97-AF65-F5344CB8AC3E}">
        <p14:creationId xmlns:p14="http://schemas.microsoft.com/office/powerpoint/2010/main" val="686113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897BD3-DF1C-43B0-E675-D41976970795}"/>
              </a:ext>
            </a:extLst>
          </p:cNvPr>
          <p:cNvSpPr>
            <a:spLocks noGrp="1"/>
          </p:cNvSpPr>
          <p:nvPr>
            <p:ph type="title"/>
          </p:nvPr>
        </p:nvSpPr>
        <p:spPr>
          <a:xfrm>
            <a:off x="838200" y="355794"/>
            <a:ext cx="10515600" cy="1325563"/>
          </a:xfrm>
        </p:spPr>
        <p:txBody>
          <a:bodyPr>
            <a:normAutofit/>
          </a:bodyPr>
          <a:lstStyle/>
          <a:p>
            <a:r>
              <a:rPr lang="it-IT" sz="4000" b="1" dirty="0"/>
              <a:t>Le Scelte dei </a:t>
            </a:r>
            <a:r>
              <a:rPr lang="it-IT" sz="4000" b="1" dirty="0" err="1"/>
              <a:t>consumatori_Elementi</a:t>
            </a:r>
            <a:r>
              <a:rPr lang="it-IT" sz="4000" b="1" dirty="0"/>
              <a:t> di analisi legati alle aziende (3)</a:t>
            </a:r>
            <a:endParaRPr lang="it-IT" sz="4000" dirty="0"/>
          </a:p>
        </p:txBody>
      </p:sp>
      <p:sp>
        <p:nvSpPr>
          <p:cNvPr id="3" name="Segnaposto contenuto 2">
            <a:extLst>
              <a:ext uri="{FF2B5EF4-FFF2-40B4-BE49-F238E27FC236}">
                <a16:creationId xmlns:a16="http://schemas.microsoft.com/office/drawing/2014/main" id="{F44F01E2-C554-CED2-CA0A-03C420118514}"/>
              </a:ext>
            </a:extLst>
          </p:cNvPr>
          <p:cNvSpPr>
            <a:spLocks noGrp="1"/>
          </p:cNvSpPr>
          <p:nvPr>
            <p:ph idx="1"/>
          </p:nvPr>
        </p:nvSpPr>
        <p:spPr/>
        <p:txBody>
          <a:bodyPr>
            <a:normAutofit fontScale="40000" lnSpcReduction="20000"/>
          </a:bodyPr>
          <a:lstStyle/>
          <a:p>
            <a:pPr marL="0" indent="0">
              <a:buNone/>
            </a:pPr>
            <a:r>
              <a:rPr lang="it-IT" sz="5000" dirty="0"/>
              <a:t>- Definizione dei canali di </a:t>
            </a:r>
            <a:r>
              <a:rPr lang="it-IT" sz="5000" b="1" dirty="0"/>
              <a:t>distribuzione</a:t>
            </a:r>
            <a:r>
              <a:rPr lang="it-IT" sz="5000" dirty="0"/>
              <a:t> del prodotto si concentra sulle decisioni e sulle azioni che servono a rendere disponibili i prodotti ai clienti quando e dove essi desiderano acquistarli. </a:t>
            </a:r>
            <a:br>
              <a:rPr lang="it-IT" sz="5000" dirty="0"/>
            </a:br>
            <a:r>
              <a:rPr lang="it-IT" sz="5000" dirty="0"/>
              <a:t>La distribuzione può prevedere un canale diretto (produttore/ consumatore) corto (acquisto da produttore e vendita al consumatore al dettaglio) o lungo (prevede la presenza di intermediari, es. GDO).</a:t>
            </a:r>
            <a:br>
              <a:rPr lang="it-IT" sz="5000" dirty="0"/>
            </a:br>
            <a:r>
              <a:rPr lang="it-IT" sz="5000" dirty="0"/>
              <a:t>Il canale corto prevede un alto controllo ma è più costoso; quello lungo ha meno controllo ma meno rischioso e costoso;</a:t>
            </a:r>
          </a:p>
          <a:p>
            <a:pPr marL="0" indent="0">
              <a:buNone/>
            </a:pPr>
            <a:r>
              <a:rPr lang="it-IT" sz="5000" dirty="0"/>
              <a:t>-  La </a:t>
            </a:r>
            <a:r>
              <a:rPr lang="it-IT" sz="5000" b="1" dirty="0"/>
              <a:t>promozione</a:t>
            </a:r>
            <a:r>
              <a:rPr lang="it-IT" sz="5000" dirty="0"/>
              <a:t> del prodotto è oggi totalmente assoggettata alla strategia di marketing </a:t>
            </a:r>
            <a:r>
              <a:rPr lang="it-IT" sz="5000" dirty="0" err="1"/>
              <a:t>communication</a:t>
            </a:r>
            <a:r>
              <a:rPr lang="it-IT" sz="5000" dirty="0"/>
              <a:t>, solo dagli anni ‘90 considerata al pari degli altri elementi del marketing mix.</a:t>
            </a:r>
            <a:br>
              <a:rPr lang="it-IT" sz="5000" dirty="0"/>
            </a:br>
            <a:r>
              <a:rPr lang="it-IT" sz="5000" dirty="0"/>
              <a:t>La promozione, sino a quel momento considerata solo come un mero strumento delle vendite, fu così pienamente riconosciuta in tutta la sua valenza comunicativa: quando ben concepita, essa contribuisce a rafforzare l’immagine di marca (</a:t>
            </a:r>
            <a:r>
              <a:rPr lang="it-IT" sz="5000" dirty="0">
                <a:hlinkClick r:id="rId2" tooltip="Brand image definizione">
                  <a:extLst>
                    <a:ext uri="{A12FA001-AC4F-418D-AE19-62706E023703}">
                      <ahyp:hlinkClr xmlns:ahyp="http://schemas.microsoft.com/office/drawing/2018/hyperlinkcolor" val="tx"/>
                    </a:ext>
                  </a:extLst>
                </a:hlinkClick>
              </a:rPr>
              <a:t>brand image</a:t>
            </a:r>
            <a:r>
              <a:rPr lang="it-IT" sz="5000" dirty="0"/>
              <a:t>) e a spingere alla </a:t>
            </a:r>
            <a:r>
              <a:rPr lang="it-IT" sz="5000" dirty="0">
                <a:hlinkClick r:id="rId3" tooltip="Customer loyalty definizione">
                  <a:extLst>
                    <a:ext uri="{A12FA001-AC4F-418D-AE19-62706E023703}">
                      <ahyp:hlinkClr xmlns:ahyp="http://schemas.microsoft.com/office/drawing/2018/hyperlinkcolor" val="tx"/>
                    </a:ext>
                  </a:extLst>
                </a:hlinkClick>
              </a:rPr>
              <a:t>fedeltà</a:t>
            </a:r>
            <a:r>
              <a:rPr lang="it-IT" sz="5000" dirty="0"/>
              <a:t> il consumatore; il beneficio aggiunto, a seconda della sua particolare natura, comunica al consumatore messaggi e valori specifici collegati al prodotto.</a:t>
            </a:r>
            <a:br>
              <a:rPr lang="it-IT" sz="5000" dirty="0"/>
            </a:br>
            <a:r>
              <a:rPr lang="it-IT" sz="5000" dirty="0"/>
              <a:t>Oggi si parla di mix promozionale come di quella combinazione di strumenti utilizzati per accrescere la visibilità aziendale e dei suoi prodotti, per stimolarne l’acquisto e consolidare nel tempo fidelizzazione del cliente verso il prodotto (es. </a:t>
            </a:r>
            <a:r>
              <a:rPr lang="it-IT" sz="5000" dirty="0" err="1"/>
              <a:t>Ferrero_Nutella</a:t>
            </a:r>
            <a:r>
              <a:rPr lang="it-IT" sz="5000" dirty="0"/>
              <a:t> o Mulino Bianco)</a:t>
            </a:r>
          </a:p>
          <a:p>
            <a:pPr>
              <a:buFontTx/>
              <a:buChar char="-"/>
            </a:pPr>
            <a:endParaRPr lang="it-IT" dirty="0"/>
          </a:p>
        </p:txBody>
      </p:sp>
      <p:sp>
        <p:nvSpPr>
          <p:cNvPr id="4" name="Segnaposto numero diapositiva 3">
            <a:extLst>
              <a:ext uri="{FF2B5EF4-FFF2-40B4-BE49-F238E27FC236}">
                <a16:creationId xmlns:a16="http://schemas.microsoft.com/office/drawing/2014/main" id="{5CC427FF-44E4-AA37-33CC-6DD56A734B98}"/>
              </a:ext>
            </a:extLst>
          </p:cNvPr>
          <p:cNvSpPr>
            <a:spLocks noGrp="1"/>
          </p:cNvSpPr>
          <p:nvPr>
            <p:ph type="sldNum" sz="quarter" idx="12"/>
          </p:nvPr>
        </p:nvSpPr>
        <p:spPr/>
        <p:txBody>
          <a:bodyPr/>
          <a:lstStyle/>
          <a:p>
            <a:fld id="{4F8DF8AE-4C54-40EB-ACC6-93C0275E155F}" type="slidenum">
              <a:rPr lang="it-IT" smtClean="0"/>
              <a:t>7</a:t>
            </a:fld>
            <a:endParaRPr lang="it-IT"/>
          </a:p>
        </p:txBody>
      </p:sp>
      <p:pic>
        <p:nvPicPr>
          <p:cNvPr id="5" name="Immagine 4" descr="Immagine che contiene testo&#10;&#10;Descrizione generata automaticamente">
            <a:extLst>
              <a:ext uri="{FF2B5EF4-FFF2-40B4-BE49-F238E27FC236}">
                <a16:creationId xmlns:a16="http://schemas.microsoft.com/office/drawing/2014/main" id="{D8A7DBCD-AD00-19BF-18C2-64B883CAF6E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4928" y="6044407"/>
            <a:ext cx="587719" cy="623886"/>
          </a:xfrm>
          <a:prstGeom prst="rect">
            <a:avLst/>
          </a:prstGeom>
        </p:spPr>
      </p:pic>
    </p:spTree>
    <p:extLst>
      <p:ext uri="{BB962C8B-B14F-4D97-AF65-F5344CB8AC3E}">
        <p14:creationId xmlns:p14="http://schemas.microsoft.com/office/powerpoint/2010/main" val="24921558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3BEDE3E-2963-3A0E-AF9B-EDA4E21E8A21}"/>
              </a:ext>
            </a:extLst>
          </p:cNvPr>
          <p:cNvSpPr>
            <a:spLocks noGrp="1"/>
          </p:cNvSpPr>
          <p:nvPr>
            <p:ph type="title"/>
          </p:nvPr>
        </p:nvSpPr>
        <p:spPr>
          <a:xfrm>
            <a:off x="418323" y="2103437"/>
            <a:ext cx="10515600" cy="1325563"/>
          </a:xfrm>
        </p:spPr>
        <p:txBody>
          <a:bodyPr/>
          <a:lstStyle/>
          <a:p>
            <a:pPr algn="ctr"/>
            <a:r>
              <a:rPr lang="it-IT" b="1" dirty="0"/>
              <a:t>GRAZIE PER L’ATTENZIONE!</a:t>
            </a:r>
          </a:p>
        </p:txBody>
      </p:sp>
      <p:sp>
        <p:nvSpPr>
          <p:cNvPr id="4" name="Segnaposto numero diapositiva 3">
            <a:extLst>
              <a:ext uri="{FF2B5EF4-FFF2-40B4-BE49-F238E27FC236}">
                <a16:creationId xmlns:a16="http://schemas.microsoft.com/office/drawing/2014/main" id="{4EE1F586-5242-82C0-33E3-F446F5F5448D}"/>
              </a:ext>
            </a:extLst>
          </p:cNvPr>
          <p:cNvSpPr>
            <a:spLocks noGrp="1"/>
          </p:cNvSpPr>
          <p:nvPr>
            <p:ph type="sldNum" sz="quarter" idx="12"/>
          </p:nvPr>
        </p:nvSpPr>
        <p:spPr/>
        <p:txBody>
          <a:bodyPr/>
          <a:lstStyle/>
          <a:p>
            <a:fld id="{7FE37248-60BD-481F-949C-E71A626D62C4}" type="slidenum">
              <a:rPr lang="it-IT" smtClean="0"/>
              <a:t>8</a:t>
            </a:fld>
            <a:endParaRPr lang="it-IT"/>
          </a:p>
        </p:txBody>
      </p:sp>
      <p:pic>
        <p:nvPicPr>
          <p:cNvPr id="5" name="Immagine 4" descr="Immagine che contiene testo&#10;&#10;Descrizione generata automaticamente">
            <a:extLst>
              <a:ext uri="{FF2B5EF4-FFF2-40B4-BE49-F238E27FC236}">
                <a16:creationId xmlns:a16="http://schemas.microsoft.com/office/drawing/2014/main" id="{21CAA7D7-C029-DEBD-4B20-C658C7DBE8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56998" y="5224462"/>
            <a:ext cx="1238250" cy="1314450"/>
          </a:xfrm>
          <a:prstGeom prst="rect">
            <a:avLst/>
          </a:prstGeom>
        </p:spPr>
      </p:pic>
    </p:spTree>
    <p:extLst>
      <p:ext uri="{BB962C8B-B14F-4D97-AF65-F5344CB8AC3E}">
        <p14:creationId xmlns:p14="http://schemas.microsoft.com/office/powerpoint/2010/main" val="324181983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1179</Words>
  <Application>Microsoft Office PowerPoint</Application>
  <PresentationFormat>Widescreen</PresentationFormat>
  <Paragraphs>41</Paragraphs>
  <Slides>8</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8</vt:i4>
      </vt:variant>
    </vt:vector>
  </HeadingPairs>
  <TitlesOfParts>
    <vt:vector size="14" baseType="lpstr">
      <vt:lpstr>Arial</vt:lpstr>
      <vt:lpstr>Calibri</vt:lpstr>
      <vt:lpstr>Calibri </vt:lpstr>
      <vt:lpstr>Calibri (Corpo)</vt:lpstr>
      <vt:lpstr>Calibri Light</vt:lpstr>
      <vt:lpstr>Tema di Office</vt:lpstr>
      <vt:lpstr>Corso di Economia  A.A. 2022_2023 UTE_Università della Terza Età «Cardinale Giovanni Colombo»</vt:lpstr>
      <vt:lpstr>Le Scelte dei consumatori_Elementi di analisi Elementi di analisi legati al consumatore (1)</vt:lpstr>
      <vt:lpstr>Le Scelte dei consumatori_Elementi di analisi Elementi di analisi legati al consumatore (2)</vt:lpstr>
      <vt:lpstr>Le Scelte dei consumatori_Elementi di analisi legati al consumatore(3)</vt:lpstr>
      <vt:lpstr>Le Scelte dei consumatori_Elementi di analisi legati alle aziende (1)</vt:lpstr>
      <vt:lpstr>Le Scelte dei consumatori_Elementi di analisi legati alle aziende (2)</vt:lpstr>
      <vt:lpstr>Le Scelte dei consumatori_Elementi di analisi legati alle aziende (3)</vt:lpstr>
      <vt:lpstr>GRAZIE PER L’ATTENZIONE!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Corso di Economia  A.A. 2022_2023 UTE_Università della Terza Età «Cardinale Giovanni Colombo»</dc:title>
  <dc:creator>Alan Vukelic</dc:creator>
  <cp:lastModifiedBy>Alan Vukelic</cp:lastModifiedBy>
  <cp:revision>12</cp:revision>
  <dcterms:created xsi:type="dcterms:W3CDTF">2022-10-18T09:49:33Z</dcterms:created>
  <dcterms:modified xsi:type="dcterms:W3CDTF">2022-11-09T15:35:38Z</dcterms:modified>
</cp:coreProperties>
</file>