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69" r:id="rId3"/>
    <p:sldId id="261" r:id="rId4"/>
    <p:sldId id="270" r:id="rId5"/>
    <p:sldId id="263" r:id="rId6"/>
    <p:sldId id="291" r:id="rId7"/>
    <p:sldId id="290" r:id="rId8"/>
    <p:sldId id="264" r:id="rId9"/>
    <p:sldId id="281" r:id="rId10"/>
    <p:sldId id="268" r:id="rId11"/>
    <p:sldId id="267" r:id="rId12"/>
    <p:sldId id="271" r:id="rId13"/>
    <p:sldId id="283" r:id="rId14"/>
    <p:sldId id="284" r:id="rId15"/>
    <p:sldId id="272" r:id="rId16"/>
    <p:sldId id="286" r:id="rId17"/>
    <p:sldId id="273" r:id="rId18"/>
    <p:sldId id="287" r:id="rId19"/>
    <p:sldId id="274" r:id="rId20"/>
    <p:sldId id="275" r:id="rId21"/>
    <p:sldId id="288" r:id="rId22"/>
    <p:sldId id="285" r:id="rId23"/>
    <p:sldId id="276" r:id="rId24"/>
    <p:sldId id="262" r:id="rId25"/>
    <p:sldId id="289" r:id="rId26"/>
  </p:sldIdLst>
  <p:sldSz cx="9144000" cy="6858000" type="screen4x3"/>
  <p:notesSz cx="7099300" cy="102346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E6C282"/>
    <a:srgbClr val="F1E7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39" autoAdjust="0"/>
    <p:restoredTop sz="94595"/>
  </p:normalViewPr>
  <p:slideViewPr>
    <p:cSldViewPr>
      <p:cViewPr varScale="1">
        <p:scale>
          <a:sx n="78" d="100"/>
          <a:sy n="78" d="100"/>
        </p:scale>
        <p:origin x="1483" y="6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2A1B51D6-CEB2-F544-830A-9C1D8F383B27}" type="datetimeFigureOut">
              <a:rPr lang="it-IT" smtClean="0"/>
              <a:t>09/10/2022</a:t>
            </a:fld>
            <a:endParaRPr lang="it-IT"/>
          </a:p>
        </p:txBody>
      </p:sp>
      <p:sp>
        <p:nvSpPr>
          <p:cNvPr id="4" name="Segnaposto immagine diapositiva 3"/>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149B6FDB-82E9-924D-B5D8-EC248FDE50EE}" type="slidenum">
              <a:rPr lang="it-IT" smtClean="0"/>
              <a:t>‹N›</a:t>
            </a:fld>
            <a:endParaRPr lang="it-IT"/>
          </a:p>
        </p:txBody>
      </p:sp>
    </p:spTree>
    <p:extLst>
      <p:ext uri="{BB962C8B-B14F-4D97-AF65-F5344CB8AC3E}">
        <p14:creationId xmlns:p14="http://schemas.microsoft.com/office/powerpoint/2010/main" val="405186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54630B79-6D24-49AE-9C5C-05829A94A0A8}" type="datetimeFigureOut">
              <a:rPr lang="it-IT" smtClean="0"/>
              <a:t>09/10/2022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00CE91B-32B3-4D9A-A5E4-C045813D238F}" type="slidenum">
              <a:rPr lang="it-IT" smtClean="0"/>
              <a:t>‹N›</a:t>
            </a:fld>
            <a:endParaRPr lang="it-IT"/>
          </a:p>
        </p:txBody>
      </p:sp>
    </p:spTree>
    <p:extLst>
      <p:ext uri="{BB962C8B-B14F-4D97-AF65-F5344CB8AC3E}">
        <p14:creationId xmlns:p14="http://schemas.microsoft.com/office/powerpoint/2010/main" val="931905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4630B79-6D24-49AE-9C5C-05829A94A0A8}" type="datetimeFigureOut">
              <a:rPr lang="it-IT" smtClean="0"/>
              <a:t>09/10/2022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00CE91B-32B3-4D9A-A5E4-C045813D238F}" type="slidenum">
              <a:rPr lang="it-IT" smtClean="0"/>
              <a:t>‹N›</a:t>
            </a:fld>
            <a:endParaRPr lang="it-IT"/>
          </a:p>
        </p:txBody>
      </p:sp>
    </p:spTree>
    <p:extLst>
      <p:ext uri="{BB962C8B-B14F-4D97-AF65-F5344CB8AC3E}">
        <p14:creationId xmlns:p14="http://schemas.microsoft.com/office/powerpoint/2010/main" val="129640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4630B79-6D24-49AE-9C5C-05829A94A0A8}" type="datetimeFigureOut">
              <a:rPr lang="it-IT" smtClean="0"/>
              <a:t>09/10/2022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00CE91B-32B3-4D9A-A5E4-C045813D238F}" type="slidenum">
              <a:rPr lang="it-IT" smtClean="0"/>
              <a:t>‹N›</a:t>
            </a:fld>
            <a:endParaRPr lang="it-IT"/>
          </a:p>
        </p:txBody>
      </p:sp>
    </p:spTree>
    <p:extLst>
      <p:ext uri="{BB962C8B-B14F-4D97-AF65-F5344CB8AC3E}">
        <p14:creationId xmlns:p14="http://schemas.microsoft.com/office/powerpoint/2010/main" val="2151699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noAutofit/>
          </a:bodyPr>
          <a:lstStyle>
            <a:lvl1pPr algn="ctr" defTabSz="914400" rtl="0" eaLnBrk="1" latinLnBrk="0" hangingPunct="1">
              <a:spcBef>
                <a:spcPct val="0"/>
              </a:spcBef>
              <a:buNone/>
              <a:defRPr lang="it-IT" sz="3600" kern="1200" dirty="0">
                <a:solidFill>
                  <a:schemeClr val="accent4">
                    <a:lumMod val="75000"/>
                  </a:schemeClr>
                </a:solidFill>
                <a:effectLst>
                  <a:outerShdw blurRad="38100" dist="38100" dir="2700000" algn="tl">
                    <a:srgbClr val="000000">
                      <a:alpha val="43137"/>
                    </a:srgbClr>
                  </a:outerShdw>
                </a:effectLst>
                <a:latin typeface="Arial Rounded MT Bold" pitchFamily="34" charset="0"/>
                <a:ea typeface="+mj-ea"/>
                <a:cs typeface="Aharoni" pitchFamily="2" charset="-79"/>
              </a:defRPr>
            </a:lvl1pPr>
          </a:lstStyle>
          <a:p>
            <a:r>
              <a:rPr lang="it-IT" dirty="0"/>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4630B79-6D24-49AE-9C5C-05829A94A0A8}" type="datetimeFigureOut">
              <a:rPr lang="it-IT" smtClean="0"/>
              <a:t>09/10/2022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00CE91B-32B3-4D9A-A5E4-C045813D238F}" type="slidenum">
              <a:rPr lang="it-IT" smtClean="0"/>
              <a:t>‹N›</a:t>
            </a:fld>
            <a:endParaRPr lang="it-IT"/>
          </a:p>
        </p:txBody>
      </p:sp>
      <p:grpSp>
        <p:nvGrpSpPr>
          <p:cNvPr id="7" name="Gruppo 6"/>
          <p:cNvGrpSpPr/>
          <p:nvPr userDrawn="1"/>
        </p:nvGrpSpPr>
        <p:grpSpPr>
          <a:xfrm>
            <a:off x="0" y="0"/>
            <a:ext cx="683569" cy="6858000"/>
            <a:chOff x="0" y="0"/>
            <a:chExt cx="683569" cy="6858000"/>
          </a:xfrm>
        </p:grpSpPr>
        <p:sp>
          <p:nvSpPr>
            <p:cNvPr id="8" name="Rettangolo 7"/>
            <p:cNvSpPr/>
            <p:nvPr/>
          </p:nvSpPr>
          <p:spPr>
            <a:xfrm>
              <a:off x="0" y="0"/>
              <a:ext cx="683568" cy="6858000"/>
            </a:xfrm>
            <a:prstGeom prst="rect">
              <a:avLst/>
            </a:prstGeom>
            <a:gradFill flip="none" rotWithShape="1">
              <a:gsLst>
                <a:gs pos="30000">
                  <a:schemeClr val="accent6">
                    <a:lumMod val="75000"/>
                    <a:alpha val="16000"/>
                  </a:schemeClr>
                </a:gs>
                <a:gs pos="63000">
                  <a:schemeClr val="accent6">
                    <a:lumMod val="7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71" y="0"/>
              <a:ext cx="670398" cy="1285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1261807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54630B79-6D24-49AE-9C5C-05829A94A0A8}" type="datetimeFigureOut">
              <a:rPr lang="it-IT" smtClean="0"/>
              <a:t>09/10/2022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00CE91B-32B3-4D9A-A5E4-C045813D238F}" type="slidenum">
              <a:rPr lang="it-IT" smtClean="0"/>
              <a:t>‹N›</a:t>
            </a:fld>
            <a:endParaRPr lang="it-IT"/>
          </a:p>
        </p:txBody>
      </p:sp>
    </p:spTree>
    <p:extLst>
      <p:ext uri="{BB962C8B-B14F-4D97-AF65-F5344CB8AC3E}">
        <p14:creationId xmlns:p14="http://schemas.microsoft.com/office/powerpoint/2010/main" val="1743129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54630B79-6D24-49AE-9C5C-05829A94A0A8}" type="datetimeFigureOut">
              <a:rPr lang="it-IT" smtClean="0"/>
              <a:t>09/10/2022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00CE91B-32B3-4D9A-A5E4-C045813D238F}" type="slidenum">
              <a:rPr lang="it-IT" smtClean="0"/>
              <a:t>‹N›</a:t>
            </a:fld>
            <a:endParaRPr lang="it-IT"/>
          </a:p>
        </p:txBody>
      </p:sp>
    </p:spTree>
    <p:extLst>
      <p:ext uri="{BB962C8B-B14F-4D97-AF65-F5344CB8AC3E}">
        <p14:creationId xmlns:p14="http://schemas.microsoft.com/office/powerpoint/2010/main" val="213618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54630B79-6D24-49AE-9C5C-05829A94A0A8}" type="datetimeFigureOut">
              <a:rPr lang="it-IT" smtClean="0"/>
              <a:t>09/10/2022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00CE91B-32B3-4D9A-A5E4-C045813D238F}" type="slidenum">
              <a:rPr lang="it-IT" smtClean="0"/>
              <a:t>‹N›</a:t>
            </a:fld>
            <a:endParaRPr lang="it-IT"/>
          </a:p>
        </p:txBody>
      </p:sp>
    </p:spTree>
    <p:extLst>
      <p:ext uri="{BB962C8B-B14F-4D97-AF65-F5344CB8AC3E}">
        <p14:creationId xmlns:p14="http://schemas.microsoft.com/office/powerpoint/2010/main" val="321056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54630B79-6D24-49AE-9C5C-05829A94A0A8}" type="datetimeFigureOut">
              <a:rPr lang="it-IT" smtClean="0"/>
              <a:t>09/10/2022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00CE91B-32B3-4D9A-A5E4-C045813D238F}" type="slidenum">
              <a:rPr lang="it-IT" smtClean="0"/>
              <a:t>‹N›</a:t>
            </a:fld>
            <a:endParaRPr lang="it-IT"/>
          </a:p>
        </p:txBody>
      </p:sp>
    </p:spTree>
    <p:extLst>
      <p:ext uri="{BB962C8B-B14F-4D97-AF65-F5344CB8AC3E}">
        <p14:creationId xmlns:p14="http://schemas.microsoft.com/office/powerpoint/2010/main" val="4003585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4630B79-6D24-49AE-9C5C-05829A94A0A8}" type="datetimeFigureOut">
              <a:rPr lang="it-IT" smtClean="0"/>
              <a:t>09/10/2022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00CE91B-32B3-4D9A-A5E4-C045813D238F}" type="slidenum">
              <a:rPr lang="it-IT" smtClean="0"/>
              <a:t>‹N›</a:t>
            </a:fld>
            <a:endParaRPr lang="it-IT"/>
          </a:p>
        </p:txBody>
      </p:sp>
    </p:spTree>
    <p:extLst>
      <p:ext uri="{BB962C8B-B14F-4D97-AF65-F5344CB8AC3E}">
        <p14:creationId xmlns:p14="http://schemas.microsoft.com/office/powerpoint/2010/main" val="2008530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54630B79-6D24-49AE-9C5C-05829A94A0A8}" type="datetimeFigureOut">
              <a:rPr lang="it-IT" smtClean="0"/>
              <a:t>09/10/2022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00CE91B-32B3-4D9A-A5E4-C045813D238F}" type="slidenum">
              <a:rPr lang="it-IT" smtClean="0"/>
              <a:t>‹N›</a:t>
            </a:fld>
            <a:endParaRPr lang="it-IT"/>
          </a:p>
        </p:txBody>
      </p:sp>
    </p:spTree>
    <p:extLst>
      <p:ext uri="{BB962C8B-B14F-4D97-AF65-F5344CB8AC3E}">
        <p14:creationId xmlns:p14="http://schemas.microsoft.com/office/powerpoint/2010/main" val="2070569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54630B79-6D24-49AE-9C5C-05829A94A0A8}" type="datetimeFigureOut">
              <a:rPr lang="it-IT" smtClean="0"/>
              <a:t>09/10/2022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00CE91B-32B3-4D9A-A5E4-C045813D238F}" type="slidenum">
              <a:rPr lang="it-IT" smtClean="0"/>
              <a:t>‹N›</a:t>
            </a:fld>
            <a:endParaRPr lang="it-IT"/>
          </a:p>
        </p:txBody>
      </p:sp>
    </p:spTree>
    <p:extLst>
      <p:ext uri="{BB962C8B-B14F-4D97-AF65-F5344CB8AC3E}">
        <p14:creationId xmlns:p14="http://schemas.microsoft.com/office/powerpoint/2010/main" val="2979120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630B79-6D24-49AE-9C5C-05829A94A0A8}" type="datetimeFigureOut">
              <a:rPr lang="it-IT" smtClean="0"/>
              <a:t>09/10/2022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0CE91B-32B3-4D9A-A5E4-C045813D238F}" type="slidenum">
              <a:rPr lang="it-IT" smtClean="0"/>
              <a:t>‹N›</a:t>
            </a:fld>
            <a:endParaRPr lang="it-IT"/>
          </a:p>
        </p:txBody>
      </p:sp>
    </p:spTree>
    <p:extLst>
      <p:ext uri="{BB962C8B-B14F-4D97-AF65-F5344CB8AC3E}">
        <p14:creationId xmlns:p14="http://schemas.microsoft.com/office/powerpoint/2010/main" val="3938688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654734" y="2130425"/>
            <a:ext cx="7489266" cy="1470025"/>
          </a:xfrm>
        </p:spPr>
        <p:txBody>
          <a:bodyPr>
            <a:normAutofit fontScale="90000"/>
          </a:bodyPr>
          <a:lstStyle/>
          <a:p>
            <a:r>
              <a:rPr lang="it-IT" sz="4800" dirty="0">
                <a:solidFill>
                  <a:schemeClr val="accent4">
                    <a:lumMod val="75000"/>
                  </a:schemeClr>
                </a:solidFill>
                <a:effectLst>
                  <a:outerShdw blurRad="38100" dist="38100" dir="2700000" algn="tl">
                    <a:srgbClr val="000000">
                      <a:alpha val="43137"/>
                    </a:srgbClr>
                  </a:outerShdw>
                </a:effectLst>
                <a:latin typeface="Arial Rounded MT Bold" pitchFamily="34" charset="0"/>
                <a:cs typeface="Aharoni" pitchFamily="2" charset="-79"/>
              </a:rPr>
              <a:t>Consapevolezza </a:t>
            </a:r>
            <a:br>
              <a:rPr lang="it-IT" sz="4800" dirty="0">
                <a:solidFill>
                  <a:schemeClr val="accent4">
                    <a:lumMod val="75000"/>
                  </a:schemeClr>
                </a:solidFill>
                <a:effectLst>
                  <a:outerShdw blurRad="38100" dist="38100" dir="2700000" algn="tl">
                    <a:srgbClr val="000000">
                      <a:alpha val="43137"/>
                    </a:srgbClr>
                  </a:outerShdw>
                </a:effectLst>
                <a:latin typeface="Arial Rounded MT Bold" pitchFamily="34" charset="0"/>
                <a:cs typeface="Aharoni" pitchFamily="2" charset="-79"/>
              </a:rPr>
            </a:br>
            <a:br>
              <a:rPr lang="it-IT" sz="4800" dirty="0">
                <a:solidFill>
                  <a:schemeClr val="accent4">
                    <a:lumMod val="75000"/>
                  </a:schemeClr>
                </a:solidFill>
                <a:effectLst>
                  <a:outerShdw blurRad="38100" dist="38100" dir="2700000" algn="tl">
                    <a:srgbClr val="000000">
                      <a:alpha val="43137"/>
                    </a:srgbClr>
                  </a:outerShdw>
                </a:effectLst>
                <a:latin typeface="Arial Rounded MT Bold" pitchFamily="34" charset="0"/>
                <a:cs typeface="Aharoni" pitchFamily="2" charset="-79"/>
              </a:rPr>
            </a:br>
            <a:br>
              <a:rPr lang="it-IT" sz="4800" dirty="0">
                <a:solidFill>
                  <a:schemeClr val="accent4">
                    <a:lumMod val="75000"/>
                  </a:schemeClr>
                </a:solidFill>
                <a:effectLst>
                  <a:outerShdw blurRad="38100" dist="38100" dir="2700000" algn="tl">
                    <a:srgbClr val="000000">
                      <a:alpha val="43137"/>
                    </a:srgbClr>
                  </a:outerShdw>
                </a:effectLst>
                <a:latin typeface="Arial Rounded MT Bold" pitchFamily="34" charset="0"/>
                <a:cs typeface="Aharoni" pitchFamily="2" charset="-79"/>
              </a:rPr>
            </a:br>
            <a:endParaRPr lang="it-IT" sz="4800" dirty="0">
              <a:solidFill>
                <a:schemeClr val="accent4">
                  <a:lumMod val="75000"/>
                </a:schemeClr>
              </a:solidFill>
              <a:effectLst>
                <a:outerShdw blurRad="38100" dist="38100" dir="2700000" algn="tl">
                  <a:srgbClr val="000000">
                    <a:alpha val="43137"/>
                  </a:srgbClr>
                </a:outerShdw>
              </a:effectLst>
              <a:latin typeface="Arial Rounded MT Bold" pitchFamily="34" charset="0"/>
              <a:cs typeface="Aharoni" pitchFamily="2" charset="-79"/>
            </a:endParaRPr>
          </a:p>
        </p:txBody>
      </p:sp>
      <p:sp>
        <p:nvSpPr>
          <p:cNvPr id="3" name="Sottotitolo 2"/>
          <p:cNvSpPr>
            <a:spLocks noGrp="1"/>
          </p:cNvSpPr>
          <p:nvPr>
            <p:ph type="subTitle" idx="1"/>
          </p:nvPr>
        </p:nvSpPr>
        <p:spPr>
          <a:xfrm>
            <a:off x="1654734" y="2954405"/>
            <a:ext cx="7489266" cy="2140245"/>
          </a:xfrm>
        </p:spPr>
        <p:txBody>
          <a:bodyPr>
            <a:normAutofit/>
          </a:bodyPr>
          <a:lstStyle/>
          <a:p>
            <a:pPr>
              <a:lnSpc>
                <a:spcPts val="2900"/>
              </a:lnSpc>
            </a:pPr>
            <a:br>
              <a:rPr lang="it-IT" sz="2800" b="1" dirty="0">
                <a:solidFill>
                  <a:srgbClr val="CC9900"/>
                </a:solidFill>
                <a:effectLst>
                  <a:outerShdw blurRad="38100" dist="38100" dir="2700000" algn="tl">
                    <a:srgbClr val="000000">
                      <a:alpha val="43137"/>
                    </a:srgbClr>
                  </a:outerShdw>
                </a:effectLst>
                <a:latin typeface="Arial Narrow" pitchFamily="34" charset="0"/>
              </a:rPr>
            </a:br>
            <a:endParaRPr lang="it-IT" sz="2800" b="1" dirty="0">
              <a:solidFill>
                <a:schemeClr val="accent4">
                  <a:lumMod val="75000"/>
                </a:schemeClr>
              </a:solidFill>
              <a:effectLst>
                <a:outerShdw blurRad="38100" dist="38100" dir="2700000" algn="tl">
                  <a:srgbClr val="000000">
                    <a:alpha val="43137"/>
                  </a:srgbClr>
                </a:outerShdw>
              </a:effectLst>
              <a:latin typeface="Arial Narrow" pitchFamily="34" charset="0"/>
            </a:endParaRPr>
          </a:p>
          <a:p>
            <a:endParaRPr lang="it-IT" dirty="0">
              <a:solidFill>
                <a:srgbClr val="CC9900"/>
              </a:solidFill>
              <a:effectLst>
                <a:outerShdw blurRad="38100" dist="38100" dir="2700000" algn="tl">
                  <a:srgbClr val="000000">
                    <a:alpha val="43137"/>
                  </a:srgbClr>
                </a:outerShdw>
              </a:effectLst>
              <a:latin typeface="Arial Narrow" pitchFamily="34" charset="0"/>
            </a:endParaRP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571"/>
            <a:ext cx="1435263" cy="5942710"/>
          </a:xfrm>
          <a:prstGeom prst="rect">
            <a:avLst/>
          </a:prstGeom>
          <a:solidFill>
            <a:schemeClr val="bg2">
              <a:lumMod val="75000"/>
            </a:schemeClr>
          </a:solidFill>
          <a:ln>
            <a:solidFill>
              <a:srgbClr val="CC9900"/>
            </a:solidFill>
          </a:ln>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4" y="3212976"/>
            <a:ext cx="1443647" cy="3630424"/>
          </a:xfrm>
          <a:prstGeom prst="rect">
            <a:avLst/>
          </a:prstGeom>
          <a:gradFill>
            <a:gsLst>
              <a:gs pos="30000">
                <a:schemeClr val="accent6">
                  <a:alpha val="0"/>
                  <a:lumMod val="35000"/>
                  <a:lumOff val="65000"/>
                </a:schemeClr>
              </a:gs>
              <a:gs pos="100000">
                <a:srgbClr val="663012"/>
              </a:gs>
            </a:gsLst>
            <a:lin ang="2700000" scaled="1"/>
          </a:gradFill>
          <a:ln>
            <a:noFill/>
          </a:ln>
          <a:effectLst/>
        </p:spPr>
      </p:pic>
      <p:sp>
        <p:nvSpPr>
          <p:cNvPr id="7" name="CasellaDiTesto 6">
            <a:extLst>
              <a:ext uri="{FF2B5EF4-FFF2-40B4-BE49-F238E27FC236}">
                <a16:creationId xmlns:a16="http://schemas.microsoft.com/office/drawing/2014/main" id="{E1AEDFCB-9FFF-19A2-182C-2E69FEA198C1}"/>
              </a:ext>
            </a:extLst>
          </p:cNvPr>
          <p:cNvSpPr txBox="1"/>
          <p:nvPr/>
        </p:nvSpPr>
        <p:spPr>
          <a:xfrm>
            <a:off x="2195736" y="4427479"/>
            <a:ext cx="4591664" cy="954107"/>
          </a:xfrm>
          <a:prstGeom prst="rect">
            <a:avLst/>
          </a:prstGeom>
          <a:noFill/>
        </p:spPr>
        <p:txBody>
          <a:bodyPr wrap="square">
            <a:spAutoFit/>
          </a:bodyPr>
          <a:lstStyle/>
          <a:p>
            <a:r>
              <a:rPr lang="it-IT" sz="2000" b="1" dirty="0">
                <a:solidFill>
                  <a:srgbClr val="002060"/>
                </a:solidFill>
              </a:rPr>
              <a:t>dr. Luigi Valera </a:t>
            </a:r>
            <a:br>
              <a:rPr lang="it-IT" sz="2000" dirty="0">
                <a:solidFill>
                  <a:srgbClr val="002060"/>
                </a:solidFill>
              </a:rPr>
            </a:br>
            <a:r>
              <a:rPr lang="it-IT" b="1" dirty="0">
                <a:solidFill>
                  <a:srgbClr val="002060"/>
                </a:solidFill>
              </a:rPr>
              <a:t>Professore a contratto Università degli Studi di MILANO</a:t>
            </a:r>
            <a:endParaRPr lang="it-IT" b="1" dirty="0"/>
          </a:p>
        </p:txBody>
      </p:sp>
    </p:spTree>
    <p:extLst>
      <p:ext uri="{BB962C8B-B14F-4D97-AF65-F5344CB8AC3E}">
        <p14:creationId xmlns:p14="http://schemas.microsoft.com/office/powerpoint/2010/main" val="4283711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l’ambiente</a:t>
            </a:r>
          </a:p>
        </p:txBody>
      </p:sp>
      <p:sp>
        <p:nvSpPr>
          <p:cNvPr id="3" name="Segnaposto contenuto 2"/>
          <p:cNvSpPr>
            <a:spLocks noGrp="1"/>
          </p:cNvSpPr>
          <p:nvPr>
            <p:ph idx="1"/>
          </p:nvPr>
        </p:nvSpPr>
        <p:spPr>
          <a:xfrm>
            <a:off x="899592" y="1600200"/>
            <a:ext cx="7787208" cy="4525963"/>
          </a:xfrm>
        </p:spPr>
        <p:txBody>
          <a:bodyPr>
            <a:normAutofit/>
          </a:bodyPr>
          <a:lstStyle/>
          <a:p>
            <a:pPr marL="0" indent="0">
              <a:buNone/>
            </a:pPr>
            <a:r>
              <a:rPr lang="it-IT" dirty="0"/>
              <a:t>Il nostro  pensiero è anche influenzato dall’ambiente culturale in cui si vive. </a:t>
            </a:r>
          </a:p>
          <a:p>
            <a:pPr marL="0" indent="0">
              <a:buNone/>
            </a:pPr>
            <a:r>
              <a:rPr lang="it-IT" dirty="0"/>
              <a:t>Ad esempio, la medicina occidentale, preferisce la statistica all’oggettività.</a:t>
            </a:r>
          </a:p>
          <a:p>
            <a:pPr marL="0" indent="0">
              <a:buNone/>
            </a:pPr>
            <a:r>
              <a:rPr lang="it-IT" dirty="0"/>
              <a:t>tende a dividere lo studio del “soma” da quello della “psiche”, mentre non è così nella medicina orientale.</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4040315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«non ho parole»</a:t>
            </a:r>
          </a:p>
        </p:txBody>
      </p:sp>
      <p:sp>
        <p:nvSpPr>
          <p:cNvPr id="3" name="Segnaposto contenuto 2"/>
          <p:cNvSpPr>
            <a:spLocks noGrp="1"/>
          </p:cNvSpPr>
          <p:nvPr>
            <p:ph idx="1"/>
          </p:nvPr>
        </p:nvSpPr>
        <p:spPr>
          <a:xfrm>
            <a:off x="899592" y="1600200"/>
            <a:ext cx="7787208" cy="4525963"/>
          </a:xfrm>
        </p:spPr>
        <p:txBody>
          <a:bodyPr>
            <a:normAutofit lnSpcReduction="10000"/>
          </a:bodyPr>
          <a:lstStyle/>
          <a:p>
            <a:pPr marL="0" indent="0">
              <a:buNone/>
            </a:pPr>
            <a:r>
              <a:rPr lang="it-IT" dirty="0"/>
              <a:t>Nella comunicazione umana c’è difficoltà di trasformare i pensieri in parole, </a:t>
            </a:r>
          </a:p>
          <a:p>
            <a:pPr marL="0" indent="0">
              <a:buNone/>
            </a:pPr>
            <a:r>
              <a:rPr lang="it-IT" dirty="0"/>
              <a:t>sia che siano rivolte a noi stessi, sia che siano rivolte agli altri; </a:t>
            </a:r>
          </a:p>
          <a:p>
            <a:pPr marL="0" indent="0">
              <a:buNone/>
            </a:pPr>
            <a:r>
              <a:rPr lang="it-IT" dirty="0"/>
              <a:t>non sempre le espressioni verbali sono adeguate ad esprimere i nostri pensieri, </a:t>
            </a:r>
          </a:p>
          <a:p>
            <a:pPr marL="0" indent="0">
              <a:buNone/>
            </a:pPr>
            <a:r>
              <a:rPr lang="it-IT" dirty="0"/>
              <a:t>soprattutto se accompagnati da forti emozioni come il piacere e\o il dolore: </a:t>
            </a:r>
          </a:p>
          <a:p>
            <a:pPr marL="0" indent="0" algn="ctr">
              <a:buNone/>
            </a:pPr>
            <a:r>
              <a:rPr lang="it-IT" dirty="0"/>
              <a:t> ”io non ho parole!”  </a:t>
            </a:r>
          </a:p>
          <a:p>
            <a:endParaRPr lang="it-IT" dirty="0"/>
          </a:p>
        </p:txBody>
      </p:sp>
    </p:spTree>
    <p:extLst>
      <p:ext uri="{BB962C8B-B14F-4D97-AF65-F5344CB8AC3E}">
        <p14:creationId xmlns:p14="http://schemas.microsoft.com/office/powerpoint/2010/main" val="4061482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 super eroi</a:t>
            </a:r>
          </a:p>
        </p:txBody>
      </p:sp>
      <p:sp>
        <p:nvSpPr>
          <p:cNvPr id="3" name="Segnaposto contenuto 2"/>
          <p:cNvSpPr>
            <a:spLocks noGrp="1"/>
          </p:cNvSpPr>
          <p:nvPr>
            <p:ph idx="1"/>
          </p:nvPr>
        </p:nvSpPr>
        <p:spPr>
          <a:xfrm>
            <a:off x="755576" y="1600200"/>
            <a:ext cx="7931224" cy="4525963"/>
          </a:xfrm>
        </p:spPr>
        <p:txBody>
          <a:bodyPr>
            <a:normAutofit fontScale="62500" lnSpcReduction="20000"/>
          </a:bodyPr>
          <a:lstStyle/>
          <a:p>
            <a:pPr marL="0" indent="0">
              <a:buNone/>
            </a:pPr>
            <a:r>
              <a:rPr lang="it-IT" dirty="0"/>
              <a:t> </a:t>
            </a:r>
            <a:r>
              <a:rPr lang="it-IT" sz="4200" b="1" dirty="0"/>
              <a:t>La consapevolezza è una prerogativa della capacità di riappropriazione del proprio pensiero </a:t>
            </a:r>
          </a:p>
          <a:p>
            <a:pPr marL="0" indent="0">
              <a:buNone/>
            </a:pPr>
            <a:endParaRPr lang="it-IT" sz="4200" b="1" dirty="0"/>
          </a:p>
          <a:p>
            <a:pPr marL="0" indent="0">
              <a:buNone/>
            </a:pPr>
            <a:r>
              <a:rPr lang="it-IT" sz="4200" b="1" dirty="0"/>
              <a:t>è una prerogativa delle persone equilibrate più che di quelle turbate dai loro processi interiori</a:t>
            </a:r>
          </a:p>
          <a:p>
            <a:pPr marL="0" indent="0">
              <a:buNone/>
            </a:pPr>
            <a:r>
              <a:rPr lang="it-IT" sz="4200" b="1" dirty="0"/>
              <a:t> è infine molto influenzata dagli aspetti culturali della società dove vive l’individuo.</a:t>
            </a:r>
          </a:p>
          <a:p>
            <a:pPr marL="0" indent="0">
              <a:buNone/>
            </a:pPr>
            <a:r>
              <a:rPr lang="it-IT" sz="4200" b="1" dirty="0"/>
              <a:t> </a:t>
            </a:r>
          </a:p>
          <a:p>
            <a:pPr marL="0" indent="0">
              <a:buNone/>
            </a:pPr>
            <a:r>
              <a:rPr lang="it-IT" sz="4200" b="1" dirty="0"/>
              <a:t>La nostra società è psicologicamente caratterizzata dall’aspetto narcisistico, da un pensiero infantile, “</a:t>
            </a:r>
            <a:r>
              <a:rPr lang="it-IT" sz="4200" b="1" i="1" dirty="0"/>
              <a:t>voglio, posso e comando” </a:t>
            </a:r>
            <a:r>
              <a:rPr lang="it-IT" sz="4200" b="1" dirty="0"/>
              <a:t>(</a:t>
            </a:r>
            <a:r>
              <a:rPr lang="it-IT" sz="4200" b="1" i="1" dirty="0"/>
              <a:t>super eroi</a:t>
            </a:r>
            <a:r>
              <a:rPr lang="it-IT" sz="4200" b="1" dirty="0"/>
              <a:t>)  con la mancanza del concetto del limite</a:t>
            </a:r>
            <a:r>
              <a:rPr lang="it-IT" sz="4200" dirty="0"/>
              <a:t>. </a:t>
            </a:r>
          </a:p>
        </p:txBody>
      </p:sp>
    </p:spTree>
    <p:extLst>
      <p:ext uri="{BB962C8B-B14F-4D97-AF65-F5344CB8AC3E}">
        <p14:creationId xmlns:p14="http://schemas.microsoft.com/office/powerpoint/2010/main" val="234832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ostacoli alla Consapevolezza</a:t>
            </a:r>
          </a:p>
        </p:txBody>
      </p:sp>
      <p:sp>
        <p:nvSpPr>
          <p:cNvPr id="3" name="Segnaposto contenuto 2"/>
          <p:cNvSpPr>
            <a:spLocks noGrp="1"/>
          </p:cNvSpPr>
          <p:nvPr>
            <p:ph idx="1"/>
          </p:nvPr>
        </p:nvSpPr>
        <p:spPr>
          <a:xfrm>
            <a:off x="1043608" y="1417638"/>
            <a:ext cx="7643192" cy="4525963"/>
          </a:xfrm>
        </p:spPr>
        <p:txBody>
          <a:bodyPr>
            <a:normAutofit fontScale="25000" lnSpcReduction="20000"/>
          </a:bodyPr>
          <a:lstStyle/>
          <a:p>
            <a:endParaRPr lang="it-IT" sz="12300" dirty="0"/>
          </a:p>
          <a:p>
            <a:r>
              <a:rPr lang="it-IT" sz="12300" dirty="0"/>
              <a:t>l progresso tecnologico e della ricerca in campo medico ci ha permesso di vivere meglio e più a lungo, però sempre di più in presenza di malattie croniche. </a:t>
            </a:r>
          </a:p>
          <a:p>
            <a:r>
              <a:rPr lang="it-IT" sz="12300" dirty="0"/>
              <a:t>Tutto ciò in alcuni casi alimenta l’illusione della immortalità. </a:t>
            </a:r>
          </a:p>
          <a:p>
            <a:endParaRPr lang="it-IT" sz="12300" dirty="0"/>
          </a:p>
          <a:p>
            <a:r>
              <a:rPr lang="it-IT" sz="12300" dirty="0"/>
              <a:t>La società e la medicina non dovrebbero però considerare la malattia solo come un guasto meccanico, rimuovendo il limite, vivendo la morte del paziente come una sconfitta professionale</a:t>
            </a:r>
            <a:r>
              <a:rPr lang="it-IT" sz="4500" dirty="0"/>
              <a:t>. </a:t>
            </a:r>
          </a:p>
          <a:p>
            <a:endParaRPr lang="it-IT" dirty="0"/>
          </a:p>
          <a:p>
            <a:r>
              <a:rPr lang="it-IT" dirty="0"/>
              <a:t> </a:t>
            </a:r>
          </a:p>
        </p:txBody>
      </p:sp>
    </p:spTree>
    <p:extLst>
      <p:ext uri="{BB962C8B-B14F-4D97-AF65-F5344CB8AC3E}">
        <p14:creationId xmlns:p14="http://schemas.microsoft.com/office/powerpoint/2010/main" val="3678863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confronto con il limite estremo</a:t>
            </a:r>
          </a:p>
        </p:txBody>
      </p:sp>
      <p:sp>
        <p:nvSpPr>
          <p:cNvPr id="3" name="Segnaposto contenuto 2"/>
          <p:cNvSpPr>
            <a:spLocks noGrp="1"/>
          </p:cNvSpPr>
          <p:nvPr>
            <p:ph idx="1"/>
          </p:nvPr>
        </p:nvSpPr>
        <p:spPr>
          <a:xfrm>
            <a:off x="827584" y="1600200"/>
            <a:ext cx="7859216" cy="4525963"/>
          </a:xfrm>
        </p:spPr>
        <p:txBody>
          <a:bodyPr>
            <a:normAutofit fontScale="92500" lnSpcReduction="20000"/>
          </a:bodyPr>
          <a:lstStyle/>
          <a:p>
            <a:pPr marL="0" indent="0">
              <a:buNone/>
            </a:pPr>
            <a:r>
              <a:rPr lang="it-IT" dirty="0"/>
              <a:t>Anche per questa ragione la nostra mente fa molta fatica ad accettare, ad esempio, una diagnosi di Cancro</a:t>
            </a:r>
          </a:p>
          <a:p>
            <a:pPr marL="0" indent="0">
              <a:buNone/>
            </a:pPr>
            <a:endParaRPr lang="it-IT" dirty="0"/>
          </a:p>
          <a:p>
            <a:pPr marL="0" indent="0">
              <a:buNone/>
            </a:pPr>
            <a:r>
              <a:rPr lang="it-IT" dirty="0"/>
              <a:t>ci siamo disabituati all’idea della malattia, della vecchiaia e della morte, obnubilati dal progresso della tecnologia.</a:t>
            </a:r>
          </a:p>
          <a:p>
            <a:pPr marL="0" indent="0">
              <a:buNone/>
            </a:pPr>
            <a:endParaRPr lang="it-IT" dirty="0"/>
          </a:p>
          <a:p>
            <a:pPr marL="0" indent="0">
              <a:buNone/>
            </a:pPr>
            <a:r>
              <a:rPr lang="it-IT" dirty="0"/>
              <a:t>Cresce in generale la volontà di autonomia </a:t>
            </a:r>
          </a:p>
          <a:p>
            <a:pPr marL="0" indent="0">
              <a:buNone/>
            </a:pPr>
            <a:r>
              <a:rPr lang="it-IT" dirty="0"/>
              <a:t>e di autodeterminazione </a:t>
            </a:r>
            <a:r>
              <a:rPr lang="it-IT" dirty="0">
                <a:solidFill>
                  <a:srgbClr val="FF0000"/>
                </a:solidFill>
              </a:rPr>
              <a:t>senza riflessione</a:t>
            </a:r>
            <a:r>
              <a:rPr lang="it-IT" dirty="0"/>
              <a:t>.</a:t>
            </a:r>
          </a:p>
          <a:p>
            <a:pPr marL="0" indent="0">
              <a:buNone/>
            </a:pPr>
            <a:endParaRPr lang="it-IT" dirty="0"/>
          </a:p>
        </p:txBody>
      </p:sp>
    </p:spTree>
    <p:extLst>
      <p:ext uri="{BB962C8B-B14F-4D97-AF65-F5344CB8AC3E}">
        <p14:creationId xmlns:p14="http://schemas.microsoft.com/office/powerpoint/2010/main" val="3598684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l’autodeterminazione</a:t>
            </a:r>
          </a:p>
        </p:txBody>
      </p:sp>
      <p:sp>
        <p:nvSpPr>
          <p:cNvPr id="3" name="Segnaposto contenuto 2"/>
          <p:cNvSpPr>
            <a:spLocks noGrp="1"/>
          </p:cNvSpPr>
          <p:nvPr>
            <p:ph idx="1"/>
          </p:nvPr>
        </p:nvSpPr>
        <p:spPr>
          <a:xfrm>
            <a:off x="755576" y="1196752"/>
            <a:ext cx="7931224" cy="5661248"/>
          </a:xfrm>
        </p:spPr>
        <p:txBody>
          <a:bodyPr>
            <a:noAutofit/>
          </a:bodyPr>
          <a:lstStyle/>
          <a:p>
            <a:pPr marL="0" indent="0">
              <a:buNone/>
            </a:pPr>
            <a:endParaRPr lang="it-IT" sz="2400" dirty="0"/>
          </a:p>
          <a:p>
            <a:r>
              <a:rPr lang="it-IT" sz="2800" dirty="0"/>
              <a:t>In passato:  14 anni era l’età minima per la comunicazione della diagnosi al paziente oncologico pediatrico; -oggi: è scesa a 12 anni l’età per l’assenso del minore al protocollo di cura (SIOP). </a:t>
            </a:r>
          </a:p>
          <a:p>
            <a:r>
              <a:rPr lang="it-IT" sz="2800" dirty="0"/>
              <a:t>Anche nel campo delle cure palliative sempre più si cerca un assenso al consenso informato della presa in carico della struttura sanitaria incluso ciò che attiene i vari tipi di sedazione della coscienza. E da oggi anche il TESTAMENTO BIOLOGICO</a:t>
            </a:r>
          </a:p>
          <a:p>
            <a:pPr marL="0" indent="0">
              <a:buNone/>
            </a:pPr>
            <a:r>
              <a:rPr lang="it-IT" sz="2800" dirty="0"/>
              <a:t> </a:t>
            </a:r>
          </a:p>
        </p:txBody>
      </p:sp>
    </p:spTree>
    <p:extLst>
      <p:ext uri="{BB962C8B-B14F-4D97-AF65-F5344CB8AC3E}">
        <p14:creationId xmlns:p14="http://schemas.microsoft.com/office/powerpoint/2010/main" val="130197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15616" y="274638"/>
            <a:ext cx="7571184" cy="1143000"/>
          </a:xfrm>
        </p:spPr>
        <p:txBody>
          <a:bodyPr/>
          <a:lstStyle/>
          <a:p>
            <a:r>
              <a:rPr lang="it-IT" dirty="0"/>
              <a:t>e l’umanità?</a:t>
            </a:r>
          </a:p>
        </p:txBody>
      </p:sp>
      <p:sp>
        <p:nvSpPr>
          <p:cNvPr id="3" name="Segnaposto contenuto 2"/>
          <p:cNvSpPr>
            <a:spLocks noGrp="1"/>
          </p:cNvSpPr>
          <p:nvPr>
            <p:ph idx="1"/>
          </p:nvPr>
        </p:nvSpPr>
        <p:spPr>
          <a:xfrm>
            <a:off x="899592" y="1600200"/>
            <a:ext cx="7787208" cy="4925144"/>
          </a:xfrm>
        </p:spPr>
        <p:txBody>
          <a:bodyPr>
            <a:normAutofit fontScale="77500" lnSpcReduction="20000"/>
          </a:bodyPr>
          <a:lstStyle/>
          <a:p>
            <a:pPr marL="0" indent="0">
              <a:buNone/>
            </a:pPr>
            <a:r>
              <a:rPr lang="it-IT" dirty="0"/>
              <a:t>Occorre recuperare gli aspetti “umanitari”</a:t>
            </a:r>
          </a:p>
          <a:p>
            <a:pPr marL="0" indent="0">
              <a:buNone/>
            </a:pPr>
            <a:endParaRPr lang="it-IT" dirty="0"/>
          </a:p>
          <a:p>
            <a:pPr marL="0" indent="0">
              <a:buNone/>
            </a:pPr>
            <a:r>
              <a:rPr lang="it-IT" dirty="0"/>
              <a:t> rispondendo al principio d’autonomia si dovrebbe essere capaci di valutare anche gli stati soggettivi del paziente, ovvero saper riconoscere gli aspetti della sua personalità oltre a quelli valoriali ed esistenziali, inseriti nel suo proprio contesto, sia in presenza di una famiglia, sia in una condizione di solitudine.  </a:t>
            </a:r>
          </a:p>
          <a:p>
            <a:pPr marL="0" indent="0">
              <a:buNone/>
            </a:pPr>
            <a:endParaRPr lang="it-IT" dirty="0"/>
          </a:p>
          <a:p>
            <a:pPr marL="0" indent="0">
              <a:buNone/>
            </a:pPr>
            <a:r>
              <a:rPr lang="it-IT" dirty="0"/>
              <a:t>Per questo dovremmo noi tutti liberarci dalle zavorre ideologiche come il tabù sulle scelte di fine vita e sulla sedazione,  pensando erroneamente che accorci la vita, e così riuscire a rispettare le volontà delle persone, anche se queste volontà possono far soffrire i congiunti. </a:t>
            </a:r>
          </a:p>
          <a:p>
            <a:pPr marL="0" indent="0">
              <a:buNone/>
            </a:pPr>
            <a:endParaRPr lang="it-IT" dirty="0"/>
          </a:p>
        </p:txBody>
      </p:sp>
    </p:spTree>
    <p:extLst>
      <p:ext uri="{BB962C8B-B14F-4D97-AF65-F5344CB8AC3E}">
        <p14:creationId xmlns:p14="http://schemas.microsoft.com/office/powerpoint/2010/main" val="29047370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una situazione paradossale</a:t>
            </a:r>
          </a:p>
        </p:txBody>
      </p:sp>
      <p:sp>
        <p:nvSpPr>
          <p:cNvPr id="3" name="Segnaposto contenuto 2"/>
          <p:cNvSpPr>
            <a:spLocks noGrp="1"/>
          </p:cNvSpPr>
          <p:nvPr>
            <p:ph idx="1"/>
          </p:nvPr>
        </p:nvSpPr>
        <p:spPr>
          <a:xfrm>
            <a:off x="899592" y="1268760"/>
            <a:ext cx="7859216" cy="5589240"/>
          </a:xfrm>
        </p:spPr>
        <p:txBody>
          <a:bodyPr>
            <a:normAutofit/>
          </a:bodyPr>
          <a:lstStyle/>
          <a:p>
            <a:pPr marL="0" indent="0">
              <a:buNone/>
            </a:pPr>
            <a:r>
              <a:rPr lang="it-IT" dirty="0"/>
              <a:t>Attualmente da un lato siamo psicologicamente più fragili e in difficoltà nei momenti difficili dei passaggi esistenziali- mentre dall’altro la persona viene sempre più sollecitata ad assumere le proprie responsabilità nei confronti delle scelte esistenziali riguardanti la propria salute; di converso il medico riveste sempre meno il ruolo di figura protezionista e paternalista che ha avuto fino a qualche anno fa.</a:t>
            </a:r>
          </a:p>
          <a:p>
            <a:pPr marL="0" indent="0">
              <a:buNone/>
            </a:pPr>
            <a:endParaRPr lang="it-IT" dirty="0"/>
          </a:p>
        </p:txBody>
      </p:sp>
    </p:spTree>
    <p:extLst>
      <p:ext uri="{BB962C8B-B14F-4D97-AF65-F5344CB8AC3E}">
        <p14:creationId xmlns:p14="http://schemas.microsoft.com/office/powerpoint/2010/main" val="744738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umana-mente</a:t>
            </a:r>
          </a:p>
        </p:txBody>
      </p:sp>
      <p:sp>
        <p:nvSpPr>
          <p:cNvPr id="3" name="Segnaposto contenuto 2"/>
          <p:cNvSpPr>
            <a:spLocks noGrp="1"/>
          </p:cNvSpPr>
          <p:nvPr>
            <p:ph idx="1"/>
          </p:nvPr>
        </p:nvSpPr>
        <p:spPr>
          <a:xfrm>
            <a:off x="827584" y="1600200"/>
            <a:ext cx="7859216" cy="4525963"/>
          </a:xfrm>
        </p:spPr>
        <p:txBody>
          <a:bodyPr>
            <a:normAutofit fontScale="70000" lnSpcReduction="20000"/>
          </a:bodyPr>
          <a:lstStyle/>
          <a:p>
            <a:pPr marL="0" indent="0">
              <a:buNone/>
            </a:pPr>
            <a:r>
              <a:rPr lang="it-IT" dirty="0"/>
              <a:t>Per tutte queste ragioni il personale sanitario dovrebbe acquisire un ruolo pedagogico e proporre una cultura che si declina nella relazione con l’ammalato che reintegri il concetto del limite, della malattia cronica, della vecchiaia e della morte. E’ importante recuperare tali concetti per rendere l’essere umano più umile e rispettoso di se stesso, degli altri e della natura a cui noi apparteniamo.  </a:t>
            </a:r>
          </a:p>
          <a:p>
            <a:pPr marL="0" indent="0">
              <a:buNone/>
            </a:pPr>
            <a:r>
              <a:rPr lang="it-IT" dirty="0"/>
              <a:t> </a:t>
            </a:r>
          </a:p>
          <a:p>
            <a:pPr marL="0" indent="0">
              <a:buNone/>
            </a:pPr>
            <a:r>
              <a:rPr lang="it-IT" dirty="0"/>
              <a:t>Il personale sanitario dovrebbe essere preparato umana-mente, attrezzato non solo con nozioni tecniche e scientifiche fondamentali per la professione, ma anche con una cultura fatta da aspetti psicologici, etici, filosofici.  La traduzione in pratica di questi concetti etici comporta che il personale sanitario sia preparato a comunicare con il paziente e i suoi famigliari in particolar modo le cattive notizie -quelle che ti cambiano la vita- evitando deleghe e protocolli preconfezionati. </a:t>
            </a:r>
          </a:p>
        </p:txBody>
      </p:sp>
    </p:spTree>
    <p:extLst>
      <p:ext uri="{BB962C8B-B14F-4D97-AF65-F5344CB8AC3E}">
        <p14:creationId xmlns:p14="http://schemas.microsoft.com/office/powerpoint/2010/main" val="1192705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mente, organo «digestivo»</a:t>
            </a:r>
          </a:p>
        </p:txBody>
      </p:sp>
      <p:sp>
        <p:nvSpPr>
          <p:cNvPr id="3" name="Segnaposto contenuto 2"/>
          <p:cNvSpPr>
            <a:spLocks noGrp="1"/>
          </p:cNvSpPr>
          <p:nvPr>
            <p:ph idx="1"/>
          </p:nvPr>
        </p:nvSpPr>
        <p:spPr>
          <a:xfrm>
            <a:off x="1043608" y="1600200"/>
            <a:ext cx="7643192" cy="5257800"/>
          </a:xfrm>
        </p:spPr>
        <p:txBody>
          <a:bodyPr>
            <a:normAutofit fontScale="85000" lnSpcReduction="20000"/>
          </a:bodyPr>
          <a:lstStyle/>
          <a:p>
            <a:pPr marL="0" indent="0">
              <a:buNone/>
            </a:pPr>
            <a:r>
              <a:rPr lang="it-IT" dirty="0"/>
              <a:t>la mente ha bisogno di gradualità e soggettività </a:t>
            </a:r>
          </a:p>
          <a:p>
            <a:pPr marL="0" indent="0">
              <a:buNone/>
            </a:pPr>
            <a:r>
              <a:rPr lang="it-IT" dirty="0"/>
              <a:t>la capacità di consapevolezza che una persona può acquisire dipende dal momento in cui si trova e dalla condizione della sua vita in quel momento.</a:t>
            </a:r>
          </a:p>
          <a:p>
            <a:pPr marL="0" indent="0">
              <a:buNone/>
            </a:pPr>
            <a:endParaRPr lang="it-IT" dirty="0"/>
          </a:p>
          <a:p>
            <a:pPr marL="0" indent="0">
              <a:buNone/>
            </a:pPr>
            <a:r>
              <a:rPr lang="it-IT" dirty="0"/>
              <a:t>la comunicazione non deve quindi generare senso di impotenza in chi la riceve</a:t>
            </a:r>
          </a:p>
          <a:p>
            <a:pPr marL="0" indent="0">
              <a:buNone/>
            </a:pPr>
            <a:r>
              <a:rPr lang="it-IT" dirty="0"/>
              <a:t>“non c’è più niente da fare”</a:t>
            </a:r>
          </a:p>
          <a:p>
            <a:pPr marL="0" indent="0">
              <a:buNone/>
            </a:pPr>
            <a:endParaRPr lang="it-IT" dirty="0"/>
          </a:p>
          <a:p>
            <a:pPr marL="0" indent="0">
              <a:buNone/>
            </a:pPr>
            <a:r>
              <a:rPr lang="it-IT" dirty="0"/>
              <a:t>la mente umana non può sentirsi schiacciata senza avere una via di fuga e che potremmo chiamare Speranza. </a:t>
            </a:r>
          </a:p>
          <a:p>
            <a:pPr marL="0" indent="0">
              <a:buNone/>
            </a:pPr>
            <a:r>
              <a:rPr lang="it-IT" dirty="0"/>
              <a:t> </a:t>
            </a:r>
          </a:p>
        </p:txBody>
      </p:sp>
    </p:spTree>
    <p:extLst>
      <p:ext uri="{BB962C8B-B14F-4D97-AF65-F5344CB8AC3E}">
        <p14:creationId xmlns:p14="http://schemas.microsoft.com/office/powerpoint/2010/main" val="3753073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99592" y="274638"/>
            <a:ext cx="7787208" cy="1143000"/>
          </a:xfrm>
        </p:spPr>
        <p:txBody>
          <a:bodyPr>
            <a:normAutofit fontScale="90000"/>
          </a:bodyPr>
          <a:lstStyle/>
          <a:p>
            <a:r>
              <a:rPr lang="it-IT" dirty="0"/>
              <a:t>“cosa è per te la consapevolezza?”</a:t>
            </a:r>
          </a:p>
        </p:txBody>
      </p:sp>
      <p:sp>
        <p:nvSpPr>
          <p:cNvPr id="3" name="Segnaposto contenuto 2"/>
          <p:cNvSpPr>
            <a:spLocks noGrp="1"/>
          </p:cNvSpPr>
          <p:nvPr>
            <p:ph idx="1"/>
          </p:nvPr>
        </p:nvSpPr>
        <p:spPr>
          <a:xfrm>
            <a:off x="827584" y="1600200"/>
            <a:ext cx="7859216" cy="4525963"/>
          </a:xfrm>
        </p:spPr>
        <p:txBody>
          <a:bodyPr>
            <a:normAutofit fontScale="77500" lnSpcReduction="20000"/>
          </a:bodyPr>
          <a:lstStyle/>
          <a:p>
            <a:pPr marL="0" indent="0">
              <a:buNone/>
            </a:pPr>
            <a:r>
              <a:rPr lang="it-IT" dirty="0"/>
              <a:t>Ad un Seminario sulla Consapevolezza tenutosi presso la Facoltà di Magistero della Università di Torino negli anni 1983-84, venne presentato un questionario a 57 studenti; venne chiesto: “che cosa è per te la consapevolezza?”</a:t>
            </a:r>
          </a:p>
          <a:p>
            <a:pPr marL="0" indent="0">
              <a:buNone/>
            </a:pPr>
            <a:r>
              <a:rPr lang="it-IT" dirty="0"/>
              <a:t>Questi furono i risultati:</a:t>
            </a:r>
          </a:p>
          <a:p>
            <a:pPr marL="0" indent="0">
              <a:buNone/>
            </a:pPr>
            <a:r>
              <a:rPr lang="it-IT" dirty="0"/>
              <a:t>-n.35 risposte definivano la consapevolezza come qualche cosa da dentro la persona, una MORALE intenzionale presente/assente data da pensieri, sentimenti ed emozioni.</a:t>
            </a:r>
          </a:p>
          <a:p>
            <a:pPr marL="0" indent="0">
              <a:buNone/>
            </a:pPr>
            <a:r>
              <a:rPr lang="it-IT" dirty="0"/>
              <a:t>-n.20 risposte chiamavano consapevolezza il significato delle proprie azioni in riferimento al mondo esterno, una CAPACITA’ D’INTEGRAZIONE graduale e strumentale.</a:t>
            </a:r>
          </a:p>
          <a:p>
            <a:pPr marL="0" indent="0">
              <a:buNone/>
            </a:pPr>
            <a:r>
              <a:rPr lang="it-IT" dirty="0"/>
              <a:t>n.2 risposte la definivano CIO’ CHE ACCADE fuori da noi.</a:t>
            </a:r>
          </a:p>
          <a:p>
            <a:pPr marL="0" indent="0">
              <a:buNone/>
            </a:pPr>
            <a:endParaRPr lang="it-IT" dirty="0"/>
          </a:p>
        </p:txBody>
      </p:sp>
    </p:spTree>
    <p:extLst>
      <p:ext uri="{BB962C8B-B14F-4D97-AF65-F5344CB8AC3E}">
        <p14:creationId xmlns:p14="http://schemas.microsoft.com/office/powerpoint/2010/main" val="15905005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ma … speranza di cosa?</a:t>
            </a:r>
          </a:p>
        </p:txBody>
      </p:sp>
      <p:sp>
        <p:nvSpPr>
          <p:cNvPr id="3" name="Segnaposto contenuto 2"/>
          <p:cNvSpPr>
            <a:spLocks noGrp="1"/>
          </p:cNvSpPr>
          <p:nvPr>
            <p:ph idx="1"/>
          </p:nvPr>
        </p:nvSpPr>
        <p:spPr>
          <a:xfrm>
            <a:off x="899592" y="1340768"/>
            <a:ext cx="7787208" cy="5517232"/>
          </a:xfrm>
        </p:spPr>
        <p:txBody>
          <a:bodyPr>
            <a:noAutofit/>
          </a:bodyPr>
          <a:lstStyle/>
          <a:p>
            <a:pPr marL="0" indent="0">
              <a:buNone/>
            </a:pPr>
            <a:r>
              <a:rPr lang="it-IT" sz="2400" dirty="0"/>
              <a:t>Speranza nella guarigione? No è una buglia!  </a:t>
            </a:r>
          </a:p>
          <a:p>
            <a:pPr marL="0" indent="0">
              <a:buNone/>
            </a:pPr>
            <a:r>
              <a:rPr lang="it-IT" sz="2400" dirty="0"/>
              <a:t>speranza invece nella cura e nella capacità di prenderci cura della sofferenza che avvelena; focus nella salute residua e la  qualità possibile della vita.</a:t>
            </a:r>
          </a:p>
          <a:p>
            <a:pPr marL="0" indent="0">
              <a:buNone/>
            </a:pPr>
            <a:r>
              <a:rPr lang="it-IT" sz="2400" dirty="0"/>
              <a:t>La consapevolezza della </a:t>
            </a:r>
            <a:r>
              <a:rPr lang="it-IT" sz="2400" dirty="0" err="1"/>
              <a:t>terminalità</a:t>
            </a:r>
            <a:r>
              <a:rPr lang="it-IT" sz="2400" dirty="0"/>
              <a:t> dipenderà dalla personalità del paziente ma anche dal tipo di comunicazione che ha avuto in precedenza, dalla diagnosi iniziale alle recidive fino al passaggio dalle cure attive a quelle palliative. </a:t>
            </a:r>
          </a:p>
          <a:p>
            <a:pPr marL="0" indent="0">
              <a:buNone/>
            </a:pPr>
            <a:r>
              <a:rPr lang="it-IT" sz="2400" dirty="0"/>
              <a:t>dovrà confrontarsi con la paura di lasciare e lasciarsi  andare, dell’ignoto. </a:t>
            </a:r>
          </a:p>
          <a:p>
            <a:pPr marL="0" indent="0">
              <a:buNone/>
            </a:pPr>
            <a:r>
              <a:rPr lang="it-IT" sz="2400" dirty="0"/>
              <a:t>potrà inoltre ritirarsi in se stesso o delegare tutto al care </a:t>
            </a:r>
            <a:r>
              <a:rPr lang="it-IT" sz="2400" dirty="0" err="1"/>
              <a:t>giver</a:t>
            </a:r>
            <a:r>
              <a:rPr lang="it-IT" sz="2400" dirty="0"/>
              <a:t>, oppure voler rimanere </a:t>
            </a:r>
            <a:r>
              <a:rPr lang="it-IT" sz="2400"/>
              <a:t>sempre protagonista nelle </a:t>
            </a:r>
            <a:r>
              <a:rPr lang="it-IT" sz="2400" dirty="0"/>
              <a:t>scelte. </a:t>
            </a:r>
          </a:p>
          <a:p>
            <a:pPr marL="0" indent="0">
              <a:buNone/>
            </a:pPr>
            <a:endParaRPr lang="it-IT" sz="2400" dirty="0"/>
          </a:p>
        </p:txBody>
      </p:sp>
    </p:spTree>
    <p:extLst>
      <p:ext uri="{BB962C8B-B14F-4D97-AF65-F5344CB8AC3E}">
        <p14:creationId xmlns:p14="http://schemas.microsoft.com/office/powerpoint/2010/main" val="35534435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consapevolezza di morire</a:t>
            </a:r>
          </a:p>
        </p:txBody>
      </p:sp>
      <p:sp>
        <p:nvSpPr>
          <p:cNvPr id="3" name="Segnaposto contenuto 2"/>
          <p:cNvSpPr>
            <a:spLocks noGrp="1"/>
          </p:cNvSpPr>
          <p:nvPr>
            <p:ph idx="1"/>
          </p:nvPr>
        </p:nvSpPr>
        <p:spPr>
          <a:xfrm>
            <a:off x="971600" y="1600200"/>
            <a:ext cx="7715200" cy="4525963"/>
          </a:xfrm>
        </p:spPr>
        <p:txBody>
          <a:bodyPr/>
          <a:lstStyle/>
          <a:p>
            <a:pPr marL="0" indent="0">
              <a:buNone/>
            </a:pPr>
            <a:r>
              <a:rPr lang="it-IT" dirty="0"/>
              <a:t>Alla fine della vita la mente attraversa una sofferenza esistenziale dettata  dall’ambivalenza tra il combattere o il lasciar andare, e cerca un compromesso  tra la consapevolezza della fine e dall’altro voler vivere la vita residua.</a:t>
            </a:r>
          </a:p>
        </p:txBody>
      </p:sp>
    </p:spTree>
    <p:extLst>
      <p:ext uri="{BB962C8B-B14F-4D97-AF65-F5344CB8AC3E}">
        <p14:creationId xmlns:p14="http://schemas.microsoft.com/office/powerpoint/2010/main" val="27407792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3568" y="188640"/>
            <a:ext cx="8229600" cy="1143000"/>
          </a:xfrm>
        </p:spPr>
        <p:txBody>
          <a:bodyPr/>
          <a:lstStyle/>
          <a:p>
            <a:r>
              <a:rPr lang="it-IT" dirty="0"/>
              <a:t>reazioni alla consapevolezza </a:t>
            </a:r>
          </a:p>
        </p:txBody>
      </p:sp>
      <p:sp>
        <p:nvSpPr>
          <p:cNvPr id="3" name="Segnaposto contenuto 2"/>
          <p:cNvSpPr>
            <a:spLocks noGrp="1"/>
          </p:cNvSpPr>
          <p:nvPr>
            <p:ph idx="1"/>
          </p:nvPr>
        </p:nvSpPr>
        <p:spPr>
          <a:xfrm>
            <a:off x="1115616" y="1412776"/>
            <a:ext cx="7643192" cy="5328592"/>
          </a:xfrm>
        </p:spPr>
        <p:txBody>
          <a:bodyPr>
            <a:normAutofit fontScale="77500" lnSpcReduction="20000"/>
          </a:bodyPr>
          <a:lstStyle/>
          <a:p>
            <a:pPr marL="0" indent="0">
              <a:buNone/>
            </a:pPr>
            <a:r>
              <a:rPr lang="it-IT" b="1" dirty="0"/>
              <a:t>fondamentale</a:t>
            </a:r>
            <a:r>
              <a:rPr lang="it-IT" dirty="0"/>
              <a:t> è la consapevolezza degli altri della famiglia, in particolar modo dal care </a:t>
            </a:r>
            <a:r>
              <a:rPr lang="it-IT" dirty="0" err="1"/>
              <a:t>giver</a:t>
            </a:r>
            <a:endParaRPr lang="it-IT" dirty="0"/>
          </a:p>
          <a:p>
            <a:pPr marL="0" indent="0">
              <a:buNone/>
            </a:pPr>
            <a:endParaRPr lang="it-IT" sz="2300" dirty="0"/>
          </a:p>
          <a:p>
            <a:pPr marL="0" indent="0">
              <a:buNone/>
            </a:pPr>
            <a:r>
              <a:rPr lang="it-IT" b="1" dirty="0"/>
              <a:t>funzionale </a:t>
            </a:r>
            <a:r>
              <a:rPr lang="it-IT" dirty="0"/>
              <a:t>se riesce a procedere “in tandem” con il paziente avendo gli stessi intervalli di digestione mentale.  </a:t>
            </a:r>
          </a:p>
          <a:p>
            <a:pPr marL="0" indent="0">
              <a:buNone/>
            </a:pPr>
            <a:endParaRPr lang="it-IT" sz="2300" dirty="0"/>
          </a:p>
          <a:p>
            <a:pPr marL="0" indent="0">
              <a:buNone/>
            </a:pPr>
            <a:r>
              <a:rPr lang="it-IT" dirty="0"/>
              <a:t>il care </a:t>
            </a:r>
            <a:r>
              <a:rPr lang="it-IT" dirty="0" err="1"/>
              <a:t>giver</a:t>
            </a:r>
            <a:r>
              <a:rPr lang="it-IT" dirty="0"/>
              <a:t> si sente stanco, impotente … “non ce la fa più” e si sente in colpa per questo pensiero. </a:t>
            </a:r>
          </a:p>
          <a:p>
            <a:pPr marL="0" indent="0">
              <a:buNone/>
            </a:pPr>
            <a:endParaRPr lang="it-IT" sz="2300" dirty="0"/>
          </a:p>
          <a:p>
            <a:pPr marL="0" indent="0">
              <a:buNone/>
            </a:pPr>
            <a:r>
              <a:rPr lang="it-IT" dirty="0"/>
              <a:t>spesso assume comportamenti affettuosi ma sbagliati- per esempio pretendendo che il paziente si nutra, creando ulteriore sofferenza e disagio nel paziente</a:t>
            </a:r>
          </a:p>
          <a:p>
            <a:pPr marL="0" indent="0">
              <a:buNone/>
            </a:pPr>
            <a:endParaRPr lang="it-IT" sz="2300" dirty="0"/>
          </a:p>
          <a:p>
            <a:pPr marL="0" indent="0">
              <a:buNone/>
            </a:pPr>
            <a:r>
              <a:rPr lang="it-IT" dirty="0"/>
              <a:t>Il care-</a:t>
            </a:r>
            <a:r>
              <a:rPr lang="it-IT" dirty="0" err="1"/>
              <a:t>giver</a:t>
            </a:r>
            <a:r>
              <a:rPr lang="it-IT" dirty="0"/>
              <a:t>, va affiancato ed aiutato a  prendere consapevolezza e a “lasciar andare”</a:t>
            </a:r>
          </a:p>
        </p:txBody>
      </p:sp>
    </p:spTree>
    <p:extLst>
      <p:ext uri="{BB962C8B-B14F-4D97-AF65-F5344CB8AC3E}">
        <p14:creationId xmlns:p14="http://schemas.microsoft.com/office/powerpoint/2010/main" val="5408272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a:solidFill>
                  <a:schemeClr val="accent4">
                    <a:lumMod val="75000"/>
                  </a:schemeClr>
                </a:solidFill>
                <a:effectLst>
                  <a:outerShdw blurRad="38100" dist="38100" dir="2700000" algn="tl">
                    <a:srgbClr val="000000">
                      <a:alpha val="43137"/>
                    </a:srgbClr>
                  </a:outerShdw>
                </a:effectLst>
                <a:latin typeface="Arial Rounded MT Bold" pitchFamily="34" charset="0"/>
                <a:cs typeface="Aharoni" pitchFamily="2" charset="-79"/>
              </a:rPr>
              <a:t>un percorso da fare insieme</a:t>
            </a:r>
          </a:p>
        </p:txBody>
      </p:sp>
      <p:sp>
        <p:nvSpPr>
          <p:cNvPr id="3" name="Segnaposto contenuto 2"/>
          <p:cNvSpPr>
            <a:spLocks noGrp="1"/>
          </p:cNvSpPr>
          <p:nvPr>
            <p:ph idx="1"/>
          </p:nvPr>
        </p:nvSpPr>
        <p:spPr>
          <a:xfrm>
            <a:off x="827584" y="1600200"/>
            <a:ext cx="7859216" cy="4525963"/>
          </a:xfrm>
        </p:spPr>
        <p:txBody>
          <a:bodyPr>
            <a:normAutofit fontScale="77500" lnSpcReduction="20000"/>
          </a:bodyPr>
          <a:lstStyle/>
          <a:p>
            <a:pPr marL="0" indent="0" algn="ctr">
              <a:buNone/>
            </a:pPr>
            <a:r>
              <a:rPr lang="it-IT" dirty="0"/>
              <a:t>La riflessione su come vivere la morte oggi </a:t>
            </a:r>
            <a:br>
              <a:rPr lang="it-IT" dirty="0"/>
            </a:br>
            <a:r>
              <a:rPr lang="it-IT" dirty="0"/>
              <a:t>ci dovrebbe far pensare quale modello di società vogliamo progettare per il domani, </a:t>
            </a:r>
            <a:br>
              <a:rPr lang="it-IT" dirty="0"/>
            </a:br>
            <a:r>
              <a:rPr lang="it-IT" dirty="0"/>
              <a:t>supportati  dalla nostra ricerca di verità e dignità </a:t>
            </a:r>
            <a:br>
              <a:rPr lang="it-IT" dirty="0"/>
            </a:br>
            <a:r>
              <a:rPr lang="it-IT" dirty="0"/>
              <a:t>con la consapevolezza  che nessuno basta a se stesso </a:t>
            </a:r>
            <a:br>
              <a:rPr lang="it-IT" dirty="0"/>
            </a:br>
            <a:r>
              <a:rPr lang="it-IT" dirty="0"/>
              <a:t>e che abbiamo bisogno degli altri </a:t>
            </a:r>
            <a:br>
              <a:rPr lang="it-IT" dirty="0"/>
            </a:br>
            <a:r>
              <a:rPr lang="it-IT" dirty="0"/>
              <a:t>per raggiungere la nostra meta. </a:t>
            </a:r>
            <a:br>
              <a:rPr lang="it-IT" dirty="0"/>
            </a:br>
            <a:endParaRPr lang="it-IT" dirty="0"/>
          </a:p>
          <a:p>
            <a:pPr marL="0" indent="0" algn="ctr">
              <a:buNone/>
            </a:pPr>
            <a:r>
              <a:rPr lang="it-IT" dirty="0"/>
              <a:t>L’individualismo che ha caratterizzato la nostra cultura </a:t>
            </a:r>
            <a:br>
              <a:rPr lang="it-IT" dirty="0"/>
            </a:br>
            <a:r>
              <a:rPr lang="it-IT" dirty="0"/>
              <a:t>di “super eroi” dovrà lasciare il posto al “socialismo”</a:t>
            </a:r>
            <a:br>
              <a:rPr lang="it-IT" dirty="0"/>
            </a:br>
            <a:r>
              <a:rPr lang="it-IT" dirty="0"/>
              <a:t>cioè la cultura alla consapevolezza della presenza dell’altro nella nostra esistenza, altro da cui noi dipendiamo. </a:t>
            </a:r>
            <a:br>
              <a:rPr lang="it-IT" dirty="0"/>
            </a:br>
            <a:r>
              <a:rPr lang="it-IT" dirty="0"/>
              <a:t>Il gruppo comprende l’individuo </a:t>
            </a:r>
            <a:br>
              <a:rPr lang="it-IT" dirty="0"/>
            </a:br>
            <a:r>
              <a:rPr lang="it-IT" dirty="0"/>
              <a:t>e più gruppi esprimono la società. </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8350679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55576" y="1340768"/>
            <a:ext cx="7941568" cy="4525963"/>
          </a:xfrm>
        </p:spPr>
        <p:txBody>
          <a:bodyPr/>
          <a:lstStyle/>
          <a:p>
            <a:pPr marL="0" indent="0" algn="ctr">
              <a:buNone/>
            </a:pPr>
            <a:r>
              <a:rPr lang="it-IT" dirty="0"/>
              <a:t>«Quello che mi ha sorpreso di più negli uomini dell’Occidente è che perdono la salute per fare i soldi e poi.. perdono i soldi per recuperare la salute. Pensano tanto al futuro che dimenticano di vivere il presente in tale maniera che non riescono a vivere né il presente, né il futuro. Vivono come se non dovessero morire mai e muoiono come se non avessero mai vissuto.»  (Dalai Lama)</a:t>
            </a:r>
          </a:p>
        </p:txBody>
      </p:sp>
    </p:spTree>
    <p:extLst>
      <p:ext uri="{BB962C8B-B14F-4D97-AF65-F5344CB8AC3E}">
        <p14:creationId xmlns:p14="http://schemas.microsoft.com/office/powerpoint/2010/main" val="38859283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115616" y="1628800"/>
            <a:ext cx="7355160" cy="4525963"/>
          </a:xfrm>
        </p:spPr>
        <p:txBody>
          <a:bodyPr/>
          <a:lstStyle/>
          <a:p>
            <a:pPr marL="0" indent="0" algn="ctr">
              <a:buNone/>
            </a:pPr>
            <a:endParaRPr lang="it-IT" dirty="0"/>
          </a:p>
          <a:p>
            <a:pPr marL="0" indent="0" algn="ctr">
              <a:buNone/>
            </a:pPr>
            <a:endParaRPr lang="it-IT" dirty="0"/>
          </a:p>
          <a:p>
            <a:pPr marL="0" indent="0" algn="ctr">
              <a:buNone/>
            </a:pPr>
            <a:r>
              <a:rPr lang="it-IT" sz="4800" dirty="0">
                <a:solidFill>
                  <a:schemeClr val="accent4">
                    <a:lumMod val="75000"/>
                  </a:schemeClr>
                </a:solidFill>
                <a:effectLst>
                  <a:outerShdw blurRad="38100" dist="38100" dir="2700000" algn="tl">
                    <a:srgbClr val="000000">
                      <a:alpha val="43137"/>
                    </a:srgbClr>
                  </a:outerShdw>
                </a:effectLst>
                <a:latin typeface="Arial Rounded MT Bold" pitchFamily="34" charset="0"/>
                <a:ea typeface="+mj-ea"/>
                <a:cs typeface="Aharoni" pitchFamily="2" charset="-79"/>
              </a:rPr>
              <a:t>Grazie!</a:t>
            </a:r>
          </a:p>
          <a:p>
            <a:pPr marL="0" indent="0" algn="ctr">
              <a:buNone/>
            </a:pPr>
            <a:r>
              <a:rPr lang="it-IT" sz="2400" dirty="0"/>
              <a:t>dr Luigi Valera</a:t>
            </a:r>
          </a:p>
        </p:txBody>
      </p:sp>
    </p:spTree>
    <p:extLst>
      <p:ext uri="{BB962C8B-B14F-4D97-AF65-F5344CB8AC3E}">
        <p14:creationId xmlns:p14="http://schemas.microsoft.com/office/powerpoint/2010/main" val="1728432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nvGraphicFramePr>
        <p:xfrm>
          <a:off x="1835696" y="836712"/>
          <a:ext cx="4716524" cy="1872207"/>
        </p:xfrm>
        <a:graphic>
          <a:graphicData uri="http://schemas.openxmlformats.org/drawingml/2006/table">
            <a:tbl>
              <a:tblPr>
                <a:effectLst>
                  <a:outerShdw blurRad="50800" dist="50800" dir="5400000" algn="ctr" rotWithShape="0">
                    <a:schemeClr val="tx2">
                      <a:lumMod val="20000"/>
                      <a:lumOff val="80000"/>
                    </a:schemeClr>
                  </a:outerShdw>
                </a:effectLst>
                <a:tableStyleId>{5C22544A-7EE6-4342-B048-85BDC9FD1C3A}</a:tableStyleId>
              </a:tblPr>
              <a:tblGrid>
                <a:gridCol w="2826939">
                  <a:extLst>
                    <a:ext uri="{9D8B030D-6E8A-4147-A177-3AD203B41FA5}">
                      <a16:colId xmlns:a16="http://schemas.microsoft.com/office/drawing/2014/main" val="20000"/>
                    </a:ext>
                  </a:extLst>
                </a:gridCol>
                <a:gridCol w="1175411">
                  <a:extLst>
                    <a:ext uri="{9D8B030D-6E8A-4147-A177-3AD203B41FA5}">
                      <a16:colId xmlns:a16="http://schemas.microsoft.com/office/drawing/2014/main" val="20001"/>
                    </a:ext>
                  </a:extLst>
                </a:gridCol>
                <a:gridCol w="714174">
                  <a:extLst>
                    <a:ext uri="{9D8B030D-6E8A-4147-A177-3AD203B41FA5}">
                      <a16:colId xmlns:a16="http://schemas.microsoft.com/office/drawing/2014/main" val="20002"/>
                    </a:ext>
                  </a:extLst>
                </a:gridCol>
              </a:tblGrid>
              <a:tr h="480984">
                <a:tc>
                  <a:txBody>
                    <a:bodyPr/>
                    <a:lstStyle/>
                    <a:p>
                      <a:pPr marL="0" algn="ctr" defTabSz="914400" rtl="0" eaLnBrk="1" fontAlgn="b" latinLnBrk="0" hangingPunct="1"/>
                      <a:r>
                        <a:rPr lang="it-IT" sz="1600" b="1" u="none" strike="noStrike" kern="1200" dirty="0">
                          <a:solidFill>
                            <a:schemeClr val="dk1"/>
                          </a:solidFill>
                          <a:effectLst/>
                          <a:latin typeface="+mn-lt"/>
                          <a:ea typeface="+mn-ea"/>
                          <a:cs typeface="+mn-cs"/>
                        </a:rPr>
                        <a:t>TAB 2   Consapevolezza</a:t>
                      </a:r>
                    </a:p>
                  </a:txBody>
                  <a:tcPr marL="7620" marR="7620" marT="7620" marB="0" anchor="ctr">
                    <a:solidFill>
                      <a:schemeClr val="tx2">
                        <a:lumMod val="20000"/>
                        <a:lumOff val="80000"/>
                      </a:schemeClr>
                    </a:solidFill>
                  </a:tcPr>
                </a:tc>
                <a:tc>
                  <a:txBody>
                    <a:bodyPr/>
                    <a:lstStyle/>
                    <a:p>
                      <a:pPr marL="0" algn="ctr" defTabSz="914400" rtl="0" eaLnBrk="1" fontAlgn="b" latinLnBrk="0" hangingPunct="1"/>
                      <a:r>
                        <a:rPr lang="it-IT" sz="1600" b="1" u="none" strike="noStrike" kern="1200" dirty="0" err="1">
                          <a:solidFill>
                            <a:schemeClr val="dk1"/>
                          </a:solidFill>
                          <a:effectLst/>
                          <a:latin typeface="+mn-lt"/>
                          <a:ea typeface="+mn-ea"/>
                          <a:cs typeface="+mn-cs"/>
                        </a:rPr>
                        <a:t>risp</a:t>
                      </a:r>
                      <a:r>
                        <a:rPr lang="it-IT" sz="1600" b="1" u="none" strike="noStrike" kern="1200" dirty="0">
                          <a:solidFill>
                            <a:schemeClr val="dk1"/>
                          </a:solidFill>
                          <a:effectLst/>
                          <a:latin typeface="+mn-lt"/>
                          <a:ea typeface="+mn-ea"/>
                          <a:cs typeface="+mn-cs"/>
                        </a:rPr>
                        <a:t>. </a:t>
                      </a:r>
                      <a:r>
                        <a:rPr lang="it-IT" sz="1600" b="1" u="none" strike="noStrike" kern="1200" dirty="0" err="1">
                          <a:solidFill>
                            <a:schemeClr val="dk1"/>
                          </a:solidFill>
                          <a:effectLst/>
                          <a:latin typeface="+mn-lt"/>
                          <a:ea typeface="+mn-ea"/>
                          <a:cs typeface="+mn-cs"/>
                        </a:rPr>
                        <a:t>Prot</a:t>
                      </a:r>
                      <a:r>
                        <a:rPr lang="it-IT" sz="1600" b="1" u="none" strike="noStrike" kern="1200" dirty="0">
                          <a:solidFill>
                            <a:schemeClr val="dk1"/>
                          </a:solidFill>
                          <a:effectLst/>
                          <a:latin typeface="+mn-lt"/>
                          <a:ea typeface="+mn-ea"/>
                          <a:cs typeface="+mn-cs"/>
                        </a:rPr>
                        <a:t>. n.</a:t>
                      </a:r>
                    </a:p>
                  </a:txBody>
                  <a:tcPr marL="7620" marR="7620" marT="7620" marB="0" anchor="ctr">
                    <a:solidFill>
                      <a:schemeClr val="tx2">
                        <a:lumMod val="20000"/>
                        <a:lumOff val="80000"/>
                      </a:schemeClr>
                    </a:solidFill>
                  </a:tcPr>
                </a:tc>
                <a:tc>
                  <a:txBody>
                    <a:bodyPr/>
                    <a:lstStyle/>
                    <a:p>
                      <a:pPr marL="0" algn="ctr" defTabSz="914400" rtl="0" eaLnBrk="1" fontAlgn="b" latinLnBrk="0" hangingPunct="1"/>
                      <a:r>
                        <a:rPr lang="it-IT" sz="1600" b="1" u="none" strike="noStrike" kern="1200" dirty="0">
                          <a:solidFill>
                            <a:schemeClr val="dk1"/>
                          </a:solidFill>
                          <a:effectLst/>
                          <a:latin typeface="+mn-lt"/>
                          <a:ea typeface="+mn-ea"/>
                          <a:cs typeface="+mn-cs"/>
                        </a:rPr>
                        <a:t>%</a:t>
                      </a:r>
                    </a:p>
                  </a:txBody>
                  <a:tcPr marL="7620" marR="7620" marT="7620" marB="0" anchor="ctr">
                    <a:solidFill>
                      <a:schemeClr val="tx2">
                        <a:lumMod val="20000"/>
                        <a:lumOff val="80000"/>
                      </a:schemeClr>
                    </a:solidFill>
                  </a:tcPr>
                </a:tc>
                <a:extLst>
                  <a:ext uri="{0D108BD9-81ED-4DB2-BD59-A6C34878D82A}">
                    <a16:rowId xmlns:a16="http://schemas.microsoft.com/office/drawing/2014/main" val="10000"/>
                  </a:ext>
                </a:extLst>
              </a:tr>
              <a:tr h="279941">
                <a:tc>
                  <a:txBody>
                    <a:bodyPr/>
                    <a:lstStyle/>
                    <a:p>
                      <a:pPr marL="0" algn="l" defTabSz="914400" rtl="0" eaLnBrk="1" fontAlgn="b" latinLnBrk="0" hangingPunct="1"/>
                      <a:r>
                        <a:rPr lang="it-IT" sz="1600" b="1" u="none" strike="noStrike" kern="1200" dirty="0">
                          <a:solidFill>
                            <a:schemeClr val="dk1"/>
                          </a:solidFill>
                          <a:effectLst/>
                          <a:latin typeface="+mn-lt"/>
                          <a:ea typeface="+mn-ea"/>
                          <a:cs typeface="+mn-cs"/>
                        </a:rPr>
                        <a:t>1- di qualcosa d'interiore</a:t>
                      </a:r>
                    </a:p>
                  </a:txBody>
                  <a:tcPr marL="7620" marR="7620" marT="7620" marB="0" anchor="ctr">
                    <a:solidFill>
                      <a:schemeClr val="tx2">
                        <a:lumMod val="20000"/>
                        <a:lumOff val="80000"/>
                      </a:schemeClr>
                    </a:solidFill>
                  </a:tcPr>
                </a:tc>
                <a:tc>
                  <a:txBody>
                    <a:bodyPr/>
                    <a:lstStyle/>
                    <a:p>
                      <a:pPr marL="0" algn="ctr" defTabSz="914400" rtl="0" eaLnBrk="1" fontAlgn="b" latinLnBrk="0" hangingPunct="1"/>
                      <a:r>
                        <a:rPr lang="it-IT" sz="1600" b="1" u="none" strike="noStrike" kern="1200">
                          <a:solidFill>
                            <a:schemeClr val="dk1"/>
                          </a:solidFill>
                          <a:effectLst/>
                          <a:latin typeface="+mn-lt"/>
                          <a:ea typeface="+mn-ea"/>
                          <a:cs typeface="+mn-cs"/>
                        </a:rPr>
                        <a:t>35</a:t>
                      </a:r>
                    </a:p>
                  </a:txBody>
                  <a:tcPr marL="7620" marR="7620" marT="7620" marB="0" anchor="ctr">
                    <a:solidFill>
                      <a:schemeClr val="tx2">
                        <a:lumMod val="20000"/>
                        <a:lumOff val="80000"/>
                      </a:schemeClr>
                    </a:solidFill>
                  </a:tcPr>
                </a:tc>
                <a:tc>
                  <a:txBody>
                    <a:bodyPr/>
                    <a:lstStyle/>
                    <a:p>
                      <a:pPr marL="0" algn="ctr" defTabSz="914400" rtl="0" eaLnBrk="1" fontAlgn="b" latinLnBrk="0" hangingPunct="1"/>
                      <a:r>
                        <a:rPr lang="it-IT" sz="1600" b="1" u="none" strike="noStrike" kern="1200">
                          <a:solidFill>
                            <a:schemeClr val="dk1"/>
                          </a:solidFill>
                          <a:effectLst/>
                          <a:latin typeface="+mn-lt"/>
                          <a:ea typeface="+mn-ea"/>
                          <a:cs typeface="+mn-cs"/>
                        </a:rPr>
                        <a:t>61,4%</a:t>
                      </a:r>
                    </a:p>
                  </a:txBody>
                  <a:tcPr marL="7620" marR="7620" marT="7620" marB="0" anchor="ctr">
                    <a:solidFill>
                      <a:schemeClr val="tx2">
                        <a:lumMod val="20000"/>
                        <a:lumOff val="80000"/>
                      </a:schemeClr>
                    </a:solidFill>
                  </a:tcPr>
                </a:tc>
                <a:extLst>
                  <a:ext uri="{0D108BD9-81ED-4DB2-BD59-A6C34878D82A}">
                    <a16:rowId xmlns:a16="http://schemas.microsoft.com/office/drawing/2014/main" val="10001"/>
                  </a:ext>
                </a:extLst>
              </a:tr>
              <a:tr h="279941">
                <a:tc>
                  <a:txBody>
                    <a:bodyPr/>
                    <a:lstStyle/>
                    <a:p>
                      <a:pPr marL="0" algn="l" defTabSz="914400" rtl="0" eaLnBrk="1" fontAlgn="b" latinLnBrk="0" hangingPunct="1"/>
                      <a:r>
                        <a:rPr lang="it-IT" sz="1600" b="1" u="none" strike="noStrike" kern="1200" dirty="0">
                          <a:solidFill>
                            <a:schemeClr val="dk1"/>
                          </a:solidFill>
                          <a:effectLst/>
                          <a:latin typeface="+mn-lt"/>
                          <a:ea typeface="+mn-ea"/>
                          <a:cs typeface="+mn-cs"/>
                        </a:rPr>
                        <a:t>2- dell'ambiente esterno</a:t>
                      </a:r>
                    </a:p>
                  </a:txBody>
                  <a:tcPr marL="7620" marR="7620" marT="7620" marB="0" anchor="ctr">
                    <a:solidFill>
                      <a:schemeClr val="tx2">
                        <a:lumMod val="20000"/>
                        <a:lumOff val="80000"/>
                      </a:schemeClr>
                    </a:solidFill>
                  </a:tcPr>
                </a:tc>
                <a:tc>
                  <a:txBody>
                    <a:bodyPr/>
                    <a:lstStyle/>
                    <a:p>
                      <a:pPr marL="0" algn="ctr" defTabSz="914400" rtl="0" eaLnBrk="1" fontAlgn="b" latinLnBrk="0" hangingPunct="1"/>
                      <a:r>
                        <a:rPr lang="it-IT" sz="1600" b="1" u="none" strike="noStrike" kern="1200" dirty="0">
                          <a:solidFill>
                            <a:schemeClr val="dk1"/>
                          </a:solidFill>
                          <a:effectLst/>
                          <a:latin typeface="+mn-lt"/>
                          <a:ea typeface="+mn-ea"/>
                          <a:cs typeface="+mn-cs"/>
                        </a:rPr>
                        <a:t>2</a:t>
                      </a:r>
                    </a:p>
                  </a:txBody>
                  <a:tcPr marL="7620" marR="7620" marT="7620" marB="0" anchor="ctr">
                    <a:solidFill>
                      <a:schemeClr val="tx2">
                        <a:lumMod val="20000"/>
                        <a:lumOff val="80000"/>
                      </a:schemeClr>
                    </a:solidFill>
                  </a:tcPr>
                </a:tc>
                <a:tc>
                  <a:txBody>
                    <a:bodyPr/>
                    <a:lstStyle/>
                    <a:p>
                      <a:pPr marL="0" algn="ctr" defTabSz="914400" rtl="0" eaLnBrk="1" fontAlgn="b" latinLnBrk="0" hangingPunct="1"/>
                      <a:r>
                        <a:rPr lang="it-IT" sz="1600" b="1" u="none" strike="noStrike" kern="1200" dirty="0">
                          <a:solidFill>
                            <a:schemeClr val="dk1"/>
                          </a:solidFill>
                          <a:effectLst/>
                          <a:latin typeface="+mn-lt"/>
                          <a:ea typeface="+mn-ea"/>
                          <a:cs typeface="+mn-cs"/>
                        </a:rPr>
                        <a:t>3,5%</a:t>
                      </a:r>
                    </a:p>
                  </a:txBody>
                  <a:tcPr marL="7620" marR="7620" marT="7620" marB="0" anchor="ctr">
                    <a:solidFill>
                      <a:schemeClr val="tx2">
                        <a:lumMod val="20000"/>
                        <a:lumOff val="80000"/>
                      </a:schemeClr>
                    </a:solidFill>
                  </a:tcPr>
                </a:tc>
                <a:extLst>
                  <a:ext uri="{0D108BD9-81ED-4DB2-BD59-A6C34878D82A}">
                    <a16:rowId xmlns:a16="http://schemas.microsoft.com/office/drawing/2014/main" val="10002"/>
                  </a:ext>
                </a:extLst>
              </a:tr>
              <a:tr h="551400">
                <a:tc>
                  <a:txBody>
                    <a:bodyPr/>
                    <a:lstStyle/>
                    <a:p>
                      <a:pPr marL="0" algn="l" defTabSz="914400" rtl="0" eaLnBrk="1" fontAlgn="b" latinLnBrk="0" hangingPunct="1"/>
                      <a:r>
                        <a:rPr lang="it-IT" sz="1600" b="1" u="none" strike="noStrike" kern="1200" dirty="0">
                          <a:solidFill>
                            <a:schemeClr val="dk1"/>
                          </a:solidFill>
                          <a:effectLst/>
                          <a:latin typeface="+mn-lt"/>
                          <a:ea typeface="+mn-ea"/>
                          <a:cs typeface="+mn-cs"/>
                        </a:rPr>
                        <a:t>3- di qualcosa d'interiore </a:t>
                      </a:r>
                      <a:br>
                        <a:rPr lang="it-IT" sz="1600" b="1" u="none" strike="noStrike" kern="1200" dirty="0">
                          <a:solidFill>
                            <a:schemeClr val="dk1"/>
                          </a:solidFill>
                          <a:effectLst/>
                          <a:latin typeface="+mn-lt"/>
                          <a:ea typeface="+mn-ea"/>
                          <a:cs typeface="+mn-cs"/>
                        </a:rPr>
                      </a:br>
                      <a:r>
                        <a:rPr lang="it-IT" sz="1600" b="1" u="none" strike="noStrike" kern="1200" dirty="0">
                          <a:solidFill>
                            <a:schemeClr val="dk1"/>
                          </a:solidFill>
                          <a:effectLst/>
                          <a:latin typeface="+mn-lt"/>
                          <a:ea typeface="+mn-ea"/>
                          <a:cs typeface="+mn-cs"/>
                        </a:rPr>
                        <a:t>e  dell'ambiente esterno</a:t>
                      </a:r>
                    </a:p>
                  </a:txBody>
                  <a:tcPr marL="7620" marR="7620" marT="7620" marB="0" anchor="ctr">
                    <a:solidFill>
                      <a:schemeClr val="tx2">
                        <a:lumMod val="20000"/>
                        <a:lumOff val="80000"/>
                      </a:schemeClr>
                    </a:solidFill>
                  </a:tcPr>
                </a:tc>
                <a:tc>
                  <a:txBody>
                    <a:bodyPr/>
                    <a:lstStyle/>
                    <a:p>
                      <a:pPr marL="0" algn="ctr" defTabSz="914400" rtl="0" eaLnBrk="1" fontAlgn="b" latinLnBrk="0" hangingPunct="1"/>
                      <a:r>
                        <a:rPr lang="it-IT" sz="1600" b="1" u="none" strike="noStrike" kern="1200" dirty="0">
                          <a:solidFill>
                            <a:schemeClr val="dk1"/>
                          </a:solidFill>
                          <a:effectLst/>
                          <a:latin typeface="+mn-lt"/>
                          <a:ea typeface="+mn-ea"/>
                          <a:cs typeface="+mn-cs"/>
                        </a:rPr>
                        <a:t>20</a:t>
                      </a:r>
                    </a:p>
                  </a:txBody>
                  <a:tcPr marL="7620" marR="7620" marT="7620" marB="0" anchor="ctr">
                    <a:solidFill>
                      <a:schemeClr val="tx2">
                        <a:lumMod val="20000"/>
                        <a:lumOff val="80000"/>
                      </a:schemeClr>
                    </a:solidFill>
                  </a:tcPr>
                </a:tc>
                <a:tc>
                  <a:txBody>
                    <a:bodyPr/>
                    <a:lstStyle/>
                    <a:p>
                      <a:pPr marL="0" algn="ctr" defTabSz="914400" rtl="0" eaLnBrk="1" fontAlgn="b" latinLnBrk="0" hangingPunct="1"/>
                      <a:r>
                        <a:rPr lang="it-IT" sz="1600" b="1" u="none" strike="noStrike" kern="1200" dirty="0">
                          <a:solidFill>
                            <a:schemeClr val="dk1"/>
                          </a:solidFill>
                          <a:effectLst/>
                          <a:latin typeface="+mn-lt"/>
                          <a:ea typeface="+mn-ea"/>
                          <a:cs typeface="+mn-cs"/>
                        </a:rPr>
                        <a:t>35,1%</a:t>
                      </a:r>
                    </a:p>
                  </a:txBody>
                  <a:tcPr marL="7620" marR="7620" marT="7620" marB="0" anchor="ctr">
                    <a:solidFill>
                      <a:schemeClr val="tx2">
                        <a:lumMod val="20000"/>
                        <a:lumOff val="80000"/>
                      </a:schemeClr>
                    </a:solidFill>
                  </a:tcPr>
                </a:tc>
                <a:extLst>
                  <a:ext uri="{0D108BD9-81ED-4DB2-BD59-A6C34878D82A}">
                    <a16:rowId xmlns:a16="http://schemas.microsoft.com/office/drawing/2014/main" val="10003"/>
                  </a:ext>
                </a:extLst>
              </a:tr>
              <a:tr h="279941">
                <a:tc>
                  <a:txBody>
                    <a:bodyPr/>
                    <a:lstStyle/>
                    <a:p>
                      <a:pPr marL="0" algn="l" defTabSz="914400" rtl="0" eaLnBrk="1" fontAlgn="b" latinLnBrk="0" hangingPunct="1"/>
                      <a:r>
                        <a:rPr lang="it-IT" sz="1600" b="1" u="none" strike="noStrike" kern="1200" dirty="0">
                          <a:solidFill>
                            <a:schemeClr val="dk1"/>
                          </a:solidFill>
                          <a:effectLst/>
                          <a:latin typeface="+mn-lt"/>
                          <a:ea typeface="+mn-ea"/>
                          <a:cs typeface="+mn-cs"/>
                        </a:rPr>
                        <a:t> </a:t>
                      </a:r>
                    </a:p>
                  </a:txBody>
                  <a:tcPr marL="7620" marR="7620" marT="7620" marB="0" anchor="ctr">
                    <a:solidFill>
                      <a:schemeClr val="tx2">
                        <a:lumMod val="20000"/>
                        <a:lumOff val="80000"/>
                      </a:schemeClr>
                    </a:solidFill>
                  </a:tcPr>
                </a:tc>
                <a:tc>
                  <a:txBody>
                    <a:bodyPr/>
                    <a:lstStyle/>
                    <a:p>
                      <a:pPr marL="0" algn="ctr" defTabSz="914400" rtl="0" eaLnBrk="1" fontAlgn="b" latinLnBrk="0" hangingPunct="1"/>
                      <a:r>
                        <a:rPr lang="it-IT" sz="1600" b="1" u="none" strike="noStrike" kern="1200" dirty="0">
                          <a:solidFill>
                            <a:schemeClr val="dk1"/>
                          </a:solidFill>
                          <a:effectLst/>
                          <a:latin typeface="+mn-lt"/>
                          <a:ea typeface="+mn-ea"/>
                          <a:cs typeface="+mn-cs"/>
                        </a:rPr>
                        <a:t>57</a:t>
                      </a:r>
                    </a:p>
                  </a:txBody>
                  <a:tcPr marL="7620" marR="7620" marT="7620" marB="0" anchor="ctr">
                    <a:solidFill>
                      <a:schemeClr val="tx2">
                        <a:lumMod val="20000"/>
                        <a:lumOff val="80000"/>
                      </a:schemeClr>
                    </a:solidFill>
                  </a:tcPr>
                </a:tc>
                <a:tc>
                  <a:txBody>
                    <a:bodyPr/>
                    <a:lstStyle/>
                    <a:p>
                      <a:pPr marL="0" algn="ctr" defTabSz="914400" rtl="0" eaLnBrk="1" fontAlgn="b" latinLnBrk="0" hangingPunct="1"/>
                      <a:r>
                        <a:rPr lang="it-IT" sz="1600" b="1" u="none" strike="noStrike" kern="1200" dirty="0">
                          <a:solidFill>
                            <a:schemeClr val="dk1"/>
                          </a:solidFill>
                          <a:effectLst/>
                          <a:latin typeface="+mn-lt"/>
                          <a:ea typeface="+mn-ea"/>
                          <a:cs typeface="+mn-cs"/>
                        </a:rPr>
                        <a:t>100%</a:t>
                      </a:r>
                    </a:p>
                  </a:txBody>
                  <a:tcPr marL="7620" marR="7620" marT="7620" marB="0" anchor="ctr">
                    <a:solidFill>
                      <a:schemeClr val="tx2">
                        <a:lumMod val="20000"/>
                        <a:lumOff val="80000"/>
                      </a:schemeClr>
                    </a:solidFill>
                  </a:tcPr>
                </a:tc>
                <a:extLst>
                  <a:ext uri="{0D108BD9-81ED-4DB2-BD59-A6C34878D82A}">
                    <a16:rowId xmlns:a16="http://schemas.microsoft.com/office/drawing/2014/main" val="10004"/>
                  </a:ext>
                </a:extLst>
              </a:tr>
            </a:tbl>
          </a:graphicData>
        </a:graphic>
      </p:graphicFrame>
      <p:pic>
        <p:nvPicPr>
          <p:cNvPr id="409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5896" y="3092745"/>
            <a:ext cx="4584700" cy="1828800"/>
          </a:xfrm>
          <a:prstGeom prst="rect">
            <a:avLst/>
          </a:prstGeom>
          <a:noFill/>
          <a:ln>
            <a:noFill/>
          </a:ln>
          <a:effectLst>
            <a:outerShdw dist="228600" dir="2700000" algn="ctr" rotWithShape="0">
              <a:schemeClr val="tx2">
                <a:lumMod val="60000"/>
                <a:lumOff val="4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olo 1"/>
          <p:cNvSpPr>
            <a:spLocks noGrp="1"/>
          </p:cNvSpPr>
          <p:nvPr>
            <p:ph type="title"/>
          </p:nvPr>
        </p:nvSpPr>
        <p:spPr>
          <a:xfrm>
            <a:off x="971600" y="3861048"/>
            <a:ext cx="2376264" cy="2191680"/>
          </a:xfrm>
        </p:spPr>
        <p:txBody>
          <a:bodyPr>
            <a:normAutofit fontScale="90000"/>
          </a:bodyPr>
          <a:lstStyle/>
          <a:p>
            <a:r>
              <a:rPr lang="it-IT" sz="1600" dirty="0"/>
              <a:t>Progetto didattico condotto </a:t>
            </a:r>
            <a:br>
              <a:rPr lang="it-IT" sz="1600" dirty="0"/>
            </a:br>
            <a:r>
              <a:rPr lang="it-IT" sz="1600" dirty="0"/>
              <a:t>nel periodo 1983-1984 </a:t>
            </a:r>
            <a:br>
              <a:rPr lang="it-IT" sz="1600" dirty="0"/>
            </a:br>
            <a:r>
              <a:rPr lang="it-IT" sz="1600" dirty="0"/>
              <a:t>dal professor </a:t>
            </a:r>
            <a:br>
              <a:rPr lang="it-IT" sz="1600" dirty="0"/>
            </a:br>
            <a:r>
              <a:rPr lang="it-IT" sz="1600" dirty="0"/>
              <a:t>Antonio </a:t>
            </a:r>
            <a:r>
              <a:rPr lang="it-IT" sz="1600" dirty="0" err="1"/>
              <a:t>Imbasciati</a:t>
            </a:r>
            <a:r>
              <a:rPr lang="it-IT" sz="1600" dirty="0"/>
              <a:t>  </a:t>
            </a:r>
            <a:br>
              <a:rPr lang="it-IT" sz="1600" dirty="0"/>
            </a:br>
            <a:r>
              <a:rPr lang="it-IT" sz="1600" dirty="0"/>
              <a:t>Facoltà  di Magistero</a:t>
            </a:r>
            <a:br>
              <a:rPr lang="it-IT" sz="1600" dirty="0"/>
            </a:br>
            <a:r>
              <a:rPr lang="it-IT" sz="1600" dirty="0"/>
              <a:t>dell’Università di Torino</a:t>
            </a:r>
          </a:p>
        </p:txBody>
      </p:sp>
    </p:spTree>
    <p:extLst>
      <p:ext uri="{BB962C8B-B14F-4D97-AF65-F5344CB8AC3E}">
        <p14:creationId xmlns:p14="http://schemas.microsoft.com/office/powerpoint/2010/main" val="3049465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funzionamento  della mente</a:t>
            </a:r>
          </a:p>
        </p:txBody>
      </p:sp>
      <p:sp>
        <p:nvSpPr>
          <p:cNvPr id="3" name="Segnaposto contenuto 2"/>
          <p:cNvSpPr>
            <a:spLocks noGrp="1"/>
          </p:cNvSpPr>
          <p:nvPr>
            <p:ph idx="1"/>
          </p:nvPr>
        </p:nvSpPr>
        <p:spPr>
          <a:xfrm>
            <a:off x="899592" y="1600200"/>
            <a:ext cx="7848872" cy="4525963"/>
          </a:xfrm>
        </p:spPr>
        <p:txBody>
          <a:bodyPr>
            <a:normAutofit/>
          </a:bodyPr>
          <a:lstStyle/>
          <a:p>
            <a:pPr marL="0" indent="0">
              <a:buNone/>
            </a:pPr>
            <a:r>
              <a:rPr lang="it-IT" dirty="0"/>
              <a:t>La maggioranza delle risposte al questionario quindi faceva riferimento al funzionamento in generale della mente umana </a:t>
            </a:r>
            <a:r>
              <a:rPr lang="it-IT" b="1" dirty="0"/>
              <a:t>che non vuole faticare a cercare sfumature, </a:t>
            </a:r>
            <a:r>
              <a:rPr lang="it-IT" dirty="0"/>
              <a:t>ma preferisce le certezze del bianco o nero</a:t>
            </a:r>
          </a:p>
          <a:p>
            <a:pPr marL="0" indent="0">
              <a:buNone/>
            </a:pPr>
            <a:r>
              <a:rPr lang="it-IT" dirty="0"/>
              <a:t>la consapevolezza è  </a:t>
            </a:r>
            <a:r>
              <a:rPr lang="it-IT" b="1" dirty="0">
                <a:solidFill>
                  <a:srgbClr val="FF0000"/>
                </a:solidFill>
              </a:rPr>
              <a:t>un aspetto morale</a:t>
            </a:r>
            <a:r>
              <a:rPr lang="it-IT" dirty="0">
                <a:solidFill>
                  <a:srgbClr val="FF0000"/>
                </a:solidFill>
              </a:rPr>
              <a:t> </a:t>
            </a:r>
            <a:r>
              <a:rPr lang="it-IT" dirty="0"/>
              <a:t>che si raggiunge con la buona volontà: c’è o non c’è!</a:t>
            </a:r>
          </a:p>
        </p:txBody>
      </p:sp>
    </p:spTree>
    <p:extLst>
      <p:ext uri="{BB962C8B-B14F-4D97-AF65-F5344CB8AC3E}">
        <p14:creationId xmlns:p14="http://schemas.microsoft.com/office/powerpoint/2010/main" val="2508964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Vocabolario</a:t>
            </a:r>
          </a:p>
        </p:txBody>
      </p:sp>
      <p:sp>
        <p:nvSpPr>
          <p:cNvPr id="3" name="Segnaposto contenuto 2"/>
          <p:cNvSpPr>
            <a:spLocks noGrp="1"/>
          </p:cNvSpPr>
          <p:nvPr>
            <p:ph idx="1"/>
          </p:nvPr>
        </p:nvSpPr>
        <p:spPr>
          <a:xfrm>
            <a:off x="1043608" y="1600200"/>
            <a:ext cx="7416824" cy="4525963"/>
          </a:xfrm>
        </p:spPr>
        <p:txBody>
          <a:bodyPr/>
          <a:lstStyle/>
          <a:p>
            <a:pPr marL="0" indent="0">
              <a:buNone/>
            </a:pPr>
            <a:r>
              <a:rPr lang="it-IT" dirty="0"/>
              <a:t>“La Consapevolezza è una funzione della mente ed è la capacità di dare un specifico significato ad una cosa o informazione riferita a sé stessi.”</a:t>
            </a:r>
          </a:p>
        </p:txBody>
      </p:sp>
      <p:grpSp>
        <p:nvGrpSpPr>
          <p:cNvPr id="6" name="Gruppo 5"/>
          <p:cNvGrpSpPr/>
          <p:nvPr/>
        </p:nvGrpSpPr>
        <p:grpSpPr>
          <a:xfrm>
            <a:off x="0" y="0"/>
            <a:ext cx="683569" cy="6858000"/>
            <a:chOff x="0" y="0"/>
            <a:chExt cx="683569" cy="6858000"/>
          </a:xfrm>
        </p:grpSpPr>
        <p:sp>
          <p:nvSpPr>
            <p:cNvPr id="4" name="Rettangolo 3"/>
            <p:cNvSpPr/>
            <p:nvPr/>
          </p:nvSpPr>
          <p:spPr>
            <a:xfrm>
              <a:off x="0" y="0"/>
              <a:ext cx="683568" cy="6858000"/>
            </a:xfrm>
            <a:prstGeom prst="rect">
              <a:avLst/>
            </a:prstGeom>
            <a:gradFill flip="none" rotWithShape="1">
              <a:gsLst>
                <a:gs pos="30000">
                  <a:schemeClr val="accent6">
                    <a:lumMod val="75000"/>
                    <a:alpha val="16000"/>
                  </a:schemeClr>
                </a:gs>
                <a:gs pos="63000">
                  <a:schemeClr val="accent6">
                    <a:lumMod val="7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71" y="0"/>
              <a:ext cx="670398" cy="1285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4074447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3568" y="260648"/>
            <a:ext cx="8229600" cy="1143000"/>
          </a:xfrm>
        </p:spPr>
        <p:txBody>
          <a:bodyPr/>
          <a:lstStyle/>
          <a:p>
            <a:r>
              <a:rPr lang="it-IT" dirty="0"/>
              <a:t>psicologicamente  invece</a:t>
            </a:r>
            <a:r>
              <a:rPr lang="is-IS" dirty="0"/>
              <a:t>….....</a:t>
            </a:r>
            <a:endParaRPr lang="it-IT" dirty="0"/>
          </a:p>
        </p:txBody>
      </p:sp>
      <p:sp>
        <p:nvSpPr>
          <p:cNvPr id="3" name="Segnaposto contenuto 2"/>
          <p:cNvSpPr>
            <a:spLocks noGrp="1"/>
          </p:cNvSpPr>
          <p:nvPr>
            <p:ph idx="1"/>
          </p:nvPr>
        </p:nvSpPr>
        <p:spPr>
          <a:xfrm>
            <a:off x="827584" y="1600200"/>
            <a:ext cx="7859216" cy="4525963"/>
          </a:xfrm>
        </p:spPr>
        <p:txBody>
          <a:bodyPr>
            <a:normAutofit fontScale="62500" lnSpcReduction="20000"/>
          </a:bodyPr>
          <a:lstStyle/>
          <a:p>
            <a:pPr marL="0" indent="0">
              <a:buNone/>
            </a:pPr>
            <a:r>
              <a:rPr lang="it-IT" sz="3600" b="1" dirty="0"/>
              <a:t>Al contrario la consapevolezza è un processo graduale lungo l’intera vita e non è uguale per tutti. </a:t>
            </a:r>
          </a:p>
          <a:p>
            <a:pPr marL="0" indent="0">
              <a:buNone/>
            </a:pPr>
            <a:endParaRPr lang="it-IT" sz="3600" b="1" dirty="0"/>
          </a:p>
          <a:p>
            <a:pPr marL="0" indent="0">
              <a:buNone/>
            </a:pPr>
            <a:r>
              <a:rPr lang="it-IT" sz="3600" b="1" dirty="0"/>
              <a:t>Non è dettata dall’esperienza ma dalla formazione mentale individuale allenata al pensare e all’introspezione. </a:t>
            </a:r>
          </a:p>
          <a:p>
            <a:pPr marL="0" indent="0">
              <a:buNone/>
            </a:pPr>
            <a:endParaRPr lang="it-IT" sz="3600" b="1" dirty="0"/>
          </a:p>
          <a:p>
            <a:pPr marL="0" indent="0">
              <a:buNone/>
            </a:pPr>
            <a:r>
              <a:rPr lang="it-IT" sz="3600" b="1" dirty="0"/>
              <a:t>Ne deriva, per esempio, che è importante per un bambino lo stile affettivo e cognitivo della famiglia: se propone o no un modo di comunicare basato sulla riflessione alla ricerca dell’autonomia. </a:t>
            </a:r>
          </a:p>
          <a:p>
            <a:pPr marL="0" indent="0">
              <a:buNone/>
            </a:pPr>
            <a:endParaRPr lang="it-IT" sz="3600" b="1" dirty="0"/>
          </a:p>
          <a:p>
            <a:pPr marL="0" indent="0">
              <a:buNone/>
            </a:pPr>
            <a:r>
              <a:rPr lang="it-IT" sz="3600" b="1" dirty="0"/>
              <a:t>Ovvero, consapevolezza, così come l’intelligenza, non è uguale per tutti = </a:t>
            </a:r>
            <a:r>
              <a:rPr lang="it-IT" sz="3600" b="1" dirty="0">
                <a:solidFill>
                  <a:srgbClr val="FF0000"/>
                </a:solidFill>
              </a:rPr>
              <a:t>MUSCOLO</a:t>
            </a:r>
          </a:p>
          <a:p>
            <a:endParaRPr lang="it-IT" b="1" dirty="0"/>
          </a:p>
        </p:txBody>
      </p:sp>
    </p:spTree>
    <p:extLst>
      <p:ext uri="{BB962C8B-B14F-4D97-AF65-F5344CB8AC3E}">
        <p14:creationId xmlns:p14="http://schemas.microsoft.com/office/powerpoint/2010/main" val="3168211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a:extLst>
              <a:ext uri="{FF2B5EF4-FFF2-40B4-BE49-F238E27FC236}">
                <a16:creationId xmlns:a16="http://schemas.microsoft.com/office/drawing/2014/main" id="{57AE2996-4E45-03CD-1C68-216079BD7023}"/>
              </a:ext>
            </a:extLst>
          </p:cNvPr>
          <p:cNvSpPr>
            <a:spLocks noGrp="1"/>
          </p:cNvSpPr>
          <p:nvPr>
            <p:ph type="title"/>
          </p:nvPr>
        </p:nvSpPr>
        <p:spPr bwMode="auto"/>
        <p:txBody>
          <a:bodyPr vert="horz" wrap="square" lIns="91440" tIns="45720" rIns="91440" bIns="45720" numCol="1" anchor="t" anchorCtr="0" compatLnSpc="1">
            <a:prstTxWarp prst="textNoShape">
              <a:avLst/>
            </a:prstTxWarp>
          </a:bodyPr>
          <a:lstStyle/>
          <a:p>
            <a:pPr eaLnBrk="1" hangingPunct="1">
              <a:defRPr/>
            </a:pPr>
            <a:r>
              <a:rPr lang="it-IT" dirty="0"/>
              <a:t>Coscienza e Consapevolezza</a:t>
            </a:r>
          </a:p>
        </p:txBody>
      </p:sp>
      <p:sp>
        <p:nvSpPr>
          <p:cNvPr id="8194" name="Segnaposto contenuto 2">
            <a:extLst>
              <a:ext uri="{FF2B5EF4-FFF2-40B4-BE49-F238E27FC236}">
                <a16:creationId xmlns:a16="http://schemas.microsoft.com/office/drawing/2014/main" id="{37DB49D2-93E7-132A-E84E-80BA8E228614}"/>
              </a:ext>
            </a:extLst>
          </p:cNvPr>
          <p:cNvSpPr>
            <a:spLocks noGrp="1"/>
          </p:cNvSpPr>
          <p:nvPr>
            <p:ph idx="1"/>
          </p:nvPr>
        </p:nvSpPr>
        <p:spPr bwMode="auto">
          <a:xfrm>
            <a:off x="457200" y="1600200"/>
            <a:ext cx="836295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ts val="3600"/>
              </a:lnSpc>
              <a:spcBef>
                <a:spcPct val="0"/>
              </a:spcBef>
            </a:pPr>
            <a:r>
              <a:rPr lang="it-IT" altLang="it-IT"/>
              <a:t>Vi è differenza tra Coscienza e Consapevolezza, la prima è sinonimo della capacità di ottenere informazioni per distinguere tra Sé e il mondo, mentre la seconda è la coscienza di un avvenimento esterno che cambia il mio </a:t>
            </a:r>
            <a:r>
              <a:rPr lang="it-IT" altLang="it-IT" i="1"/>
              <a:t>status quo</a:t>
            </a:r>
            <a:r>
              <a:rPr lang="it-IT" altLang="it-IT"/>
              <a:t>, in ultima analisi cambia la mia modalità di vedere le cose. </a:t>
            </a:r>
          </a:p>
          <a:p>
            <a:pPr eaLnBrk="1" hangingPunct="1"/>
            <a:endParaRPr lang="it-IT" alt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ma anche, in chiave psicologica</a:t>
            </a:r>
          </a:p>
        </p:txBody>
      </p:sp>
      <p:sp>
        <p:nvSpPr>
          <p:cNvPr id="3" name="Segnaposto contenuto 2"/>
          <p:cNvSpPr>
            <a:spLocks noGrp="1"/>
          </p:cNvSpPr>
          <p:nvPr>
            <p:ph idx="1"/>
          </p:nvPr>
        </p:nvSpPr>
        <p:spPr>
          <a:xfrm>
            <a:off x="683568" y="1412776"/>
            <a:ext cx="8301608" cy="5445224"/>
          </a:xfrm>
        </p:spPr>
        <p:txBody>
          <a:bodyPr>
            <a:noAutofit/>
          </a:bodyPr>
          <a:lstStyle/>
          <a:p>
            <a:pPr marL="0" indent="0">
              <a:buNone/>
            </a:pPr>
            <a:r>
              <a:rPr lang="it-IT" sz="2400" dirty="0"/>
              <a:t>1° -Il rapporto riflessivo del sapere di sé con sé stessi,  una forma di coerenza e responsabilità interiore per quello che si svolge dentro di noi, il rendersi conto di quello che si fa, si dice, si pensa, un aspetto etico che si misura con la qualità. (presente\assente).</a:t>
            </a:r>
          </a:p>
          <a:p>
            <a:pPr marL="0" indent="0">
              <a:buNone/>
            </a:pPr>
            <a:endParaRPr lang="it-IT" sz="2400" dirty="0"/>
          </a:p>
          <a:p>
            <a:pPr marL="0" indent="0">
              <a:buNone/>
            </a:pPr>
            <a:endParaRPr lang="it-IT" sz="2400" dirty="0"/>
          </a:p>
          <a:p>
            <a:pPr marL="0" indent="0">
              <a:buNone/>
            </a:pPr>
            <a:r>
              <a:rPr lang="it-IT" sz="2400" dirty="0"/>
              <a:t>2° -è qualche cosa che accade all’esterno di noi che però attiva un’elaborazione all’interno di noi: ci rende edotti e/o informati, permette di effettuare delle scelte dettate da cause esterne, </a:t>
            </a:r>
            <a:br>
              <a:rPr lang="it-IT" sz="2400" dirty="0"/>
            </a:br>
            <a:r>
              <a:rPr lang="it-IT" sz="2400" dirty="0"/>
              <a:t>è un processo e quindi si misura in quantità con le due caratteristiche della </a:t>
            </a:r>
            <a:r>
              <a:rPr lang="it-IT" sz="2400" i="1" dirty="0"/>
              <a:t>Gradualità</a:t>
            </a:r>
            <a:r>
              <a:rPr lang="it-IT" sz="2400" dirty="0"/>
              <a:t> e del </a:t>
            </a:r>
            <a:r>
              <a:rPr lang="it-IT" sz="2400" i="1" dirty="0"/>
              <a:t>Timing.</a:t>
            </a:r>
          </a:p>
          <a:p>
            <a:pPr marL="0" indent="0">
              <a:buNone/>
            </a:pPr>
            <a:endParaRPr lang="it-IT" sz="1400" dirty="0"/>
          </a:p>
        </p:txBody>
      </p:sp>
    </p:spTree>
    <p:extLst>
      <p:ext uri="{BB962C8B-B14F-4D97-AF65-F5344CB8AC3E}">
        <p14:creationId xmlns:p14="http://schemas.microsoft.com/office/powerpoint/2010/main" val="1967386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Apprendere dall’esperienza: W:Bion</a:t>
            </a:r>
          </a:p>
        </p:txBody>
      </p:sp>
      <p:sp>
        <p:nvSpPr>
          <p:cNvPr id="3" name="Segnaposto contenuto 2"/>
          <p:cNvSpPr>
            <a:spLocks noGrp="1"/>
          </p:cNvSpPr>
          <p:nvPr>
            <p:ph idx="1"/>
          </p:nvPr>
        </p:nvSpPr>
        <p:spPr>
          <a:xfrm>
            <a:off x="1043608" y="1600200"/>
            <a:ext cx="7643192" cy="4525963"/>
          </a:xfrm>
        </p:spPr>
        <p:txBody>
          <a:bodyPr/>
          <a:lstStyle/>
          <a:p>
            <a:pPr marL="0" indent="0">
              <a:buNone/>
            </a:pPr>
            <a:endParaRPr lang="it-IT" dirty="0"/>
          </a:p>
          <a:p>
            <a:pPr marL="0" indent="0">
              <a:buNone/>
            </a:pPr>
            <a:r>
              <a:rPr lang="it-IT" dirty="0"/>
              <a:t>E’ la percezione o intuizione di un </a:t>
            </a:r>
            <a:r>
              <a:rPr lang="it-IT" dirty="0" err="1"/>
              <a:t>Insight</a:t>
            </a:r>
            <a:r>
              <a:rPr lang="it-IT" dirty="0"/>
              <a:t>: un mutamento interno di un quadro cognitivo esistente;  apprendendo dall’</a:t>
            </a:r>
            <a:r>
              <a:rPr lang="it-IT" dirty="0" err="1"/>
              <a:t>esperienza,si</a:t>
            </a:r>
            <a:r>
              <a:rPr lang="it-IT" dirty="0"/>
              <a:t> dà vita ai propri pensieri mai pensati prima. </a:t>
            </a:r>
          </a:p>
          <a:p>
            <a:endParaRPr lang="it-IT" dirty="0"/>
          </a:p>
        </p:txBody>
      </p:sp>
    </p:spTree>
    <p:extLst>
      <p:ext uri="{BB962C8B-B14F-4D97-AF65-F5344CB8AC3E}">
        <p14:creationId xmlns:p14="http://schemas.microsoft.com/office/powerpoint/2010/main" val="18752073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492</TotalTime>
  <Words>1852</Words>
  <Application>Microsoft Office PowerPoint</Application>
  <PresentationFormat>Presentazione su schermo (4:3)</PresentationFormat>
  <Paragraphs>132</Paragraphs>
  <Slides>25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25</vt:i4>
      </vt:variant>
    </vt:vector>
  </HeadingPairs>
  <TitlesOfParts>
    <vt:vector size="30" baseType="lpstr">
      <vt:lpstr>Arial</vt:lpstr>
      <vt:lpstr>Arial Narrow</vt:lpstr>
      <vt:lpstr>Arial Rounded MT Bold</vt:lpstr>
      <vt:lpstr>Calibri</vt:lpstr>
      <vt:lpstr>Tema di Office</vt:lpstr>
      <vt:lpstr>Consapevolezza    </vt:lpstr>
      <vt:lpstr>“cosa è per te la consapevolezza?”</vt:lpstr>
      <vt:lpstr>Progetto didattico condotto  nel periodo 1983-1984  dal professor  Antonio Imbasciati   Facoltà  di Magistero dell’Università di Torino</vt:lpstr>
      <vt:lpstr>funzionamento  della mente</vt:lpstr>
      <vt:lpstr>il Vocabolario</vt:lpstr>
      <vt:lpstr>psicologicamente  invece….....</vt:lpstr>
      <vt:lpstr>Coscienza e Consapevolezza</vt:lpstr>
      <vt:lpstr>… ma anche, in chiave psicologica</vt:lpstr>
      <vt:lpstr>Apprendere dall’esperienza: W:Bion</vt:lpstr>
      <vt:lpstr>l’ambiente</vt:lpstr>
      <vt:lpstr>«non ho parole»</vt:lpstr>
      <vt:lpstr>I super eroi</vt:lpstr>
      <vt:lpstr>ostacoli alla Consapevolezza</vt:lpstr>
      <vt:lpstr>il confronto con il limite estremo</vt:lpstr>
      <vt:lpstr>l’autodeterminazione</vt:lpstr>
      <vt:lpstr>e l’umanità?</vt:lpstr>
      <vt:lpstr>una situazione paradossale</vt:lpstr>
      <vt:lpstr>umana-mente</vt:lpstr>
      <vt:lpstr>la mente, organo «digestivo»</vt:lpstr>
      <vt:lpstr>ma … speranza di cosa?</vt:lpstr>
      <vt:lpstr>consapevolezza di morire</vt:lpstr>
      <vt:lpstr>reazioni alla consapevolezza </vt:lpstr>
      <vt:lpstr>un percorso da fare insieme</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Mariagrazia</dc:creator>
  <cp:lastModifiedBy>Luigi Valera</cp:lastModifiedBy>
  <cp:revision>69</cp:revision>
  <cp:lastPrinted>2017-08-30T11:47:35Z</cp:lastPrinted>
  <dcterms:created xsi:type="dcterms:W3CDTF">2017-08-01T20:49:04Z</dcterms:created>
  <dcterms:modified xsi:type="dcterms:W3CDTF">2022-10-09T12:35:07Z</dcterms:modified>
</cp:coreProperties>
</file>