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m4a" ContentType="audio/mp4"/>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5"/>
  </p:notesMasterIdLst>
  <p:sldIdLst>
    <p:sldId id="2588" r:id="rId3"/>
    <p:sldId id="2606" r:id="rId4"/>
    <p:sldId id="2607" r:id="rId5"/>
    <p:sldId id="594" r:id="rId6"/>
    <p:sldId id="2651" r:id="rId7"/>
    <p:sldId id="2652" r:id="rId8"/>
    <p:sldId id="391" r:id="rId9"/>
    <p:sldId id="392" r:id="rId10"/>
    <p:sldId id="394" r:id="rId11"/>
    <p:sldId id="393" r:id="rId12"/>
    <p:sldId id="395" r:id="rId13"/>
    <p:sldId id="2610" r:id="rId14"/>
    <p:sldId id="513" r:id="rId15"/>
    <p:sldId id="514" r:id="rId16"/>
    <p:sldId id="593" r:id="rId17"/>
    <p:sldId id="515" r:id="rId18"/>
    <p:sldId id="516" r:id="rId19"/>
    <p:sldId id="517" r:id="rId20"/>
    <p:sldId id="597" r:id="rId21"/>
    <p:sldId id="410" r:id="rId22"/>
    <p:sldId id="411" r:id="rId23"/>
    <p:sldId id="412" r:id="rId24"/>
    <p:sldId id="596" r:id="rId25"/>
    <p:sldId id="760" r:id="rId26"/>
    <p:sldId id="1031" r:id="rId27"/>
    <p:sldId id="575" r:id="rId28"/>
    <p:sldId id="402" r:id="rId29"/>
    <p:sldId id="570" r:id="rId30"/>
    <p:sldId id="401" r:id="rId31"/>
    <p:sldId id="423" r:id="rId32"/>
    <p:sldId id="1157" r:id="rId33"/>
    <p:sldId id="1158" r:id="rId34"/>
    <p:sldId id="425" r:id="rId35"/>
    <p:sldId id="426" r:id="rId36"/>
    <p:sldId id="506" r:id="rId37"/>
    <p:sldId id="544" r:id="rId38"/>
    <p:sldId id="603" r:id="rId39"/>
    <p:sldId id="458" r:id="rId40"/>
    <p:sldId id="2627" r:id="rId41"/>
    <p:sldId id="471" r:id="rId42"/>
    <p:sldId id="472" r:id="rId43"/>
    <p:sldId id="606" r:id="rId44"/>
    <p:sldId id="473" r:id="rId45"/>
    <p:sldId id="607" r:id="rId46"/>
    <p:sldId id="588" r:id="rId47"/>
    <p:sldId id="589" r:id="rId48"/>
    <p:sldId id="590" r:id="rId49"/>
    <p:sldId id="591" r:id="rId50"/>
    <p:sldId id="2628" r:id="rId51"/>
    <p:sldId id="448" r:id="rId52"/>
    <p:sldId id="450" r:id="rId53"/>
    <p:sldId id="449" r:id="rId5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280582-A965-4263-8E3C-3FD9DB982940}" type="datetimeFigureOut">
              <a:rPr lang="it-IT" smtClean="0"/>
              <a:t>05/12/2022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FAB27-F781-4974-8E56-8B275350A860}" type="slidenum">
              <a:rPr lang="it-IT" smtClean="0"/>
              <a:t>‹N›</a:t>
            </a:fld>
            <a:endParaRPr lang="it-IT"/>
          </a:p>
        </p:txBody>
      </p:sp>
    </p:spTree>
    <p:extLst>
      <p:ext uri="{BB962C8B-B14F-4D97-AF65-F5344CB8AC3E}">
        <p14:creationId xmlns:p14="http://schemas.microsoft.com/office/powerpoint/2010/main" val="3757337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ED29C7-9B4D-D682-44D0-87119AE043B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EFFEC0D-FBCF-49EC-7BF1-C85025CAA3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8529FBF-1314-1B8F-4053-19DC77C5C200}"/>
              </a:ext>
            </a:extLst>
          </p:cNvPr>
          <p:cNvSpPr>
            <a:spLocks noGrp="1"/>
          </p:cNvSpPr>
          <p:nvPr>
            <p:ph type="dt" sz="half" idx="10"/>
          </p:nvPr>
        </p:nvSpPr>
        <p:spPr/>
        <p:txBody>
          <a:bodyPr/>
          <a:lstStyle/>
          <a:p>
            <a:fld id="{3268FA0D-1515-406B-8F21-9A971B2120BB}" type="datetimeFigureOut">
              <a:rPr lang="it-IT" smtClean="0"/>
              <a:pPr/>
              <a:t>05/12/2022</a:t>
            </a:fld>
            <a:endParaRPr lang="it-IT"/>
          </a:p>
        </p:txBody>
      </p:sp>
      <p:sp>
        <p:nvSpPr>
          <p:cNvPr id="5" name="Segnaposto piè di pagina 4">
            <a:extLst>
              <a:ext uri="{FF2B5EF4-FFF2-40B4-BE49-F238E27FC236}">
                <a16:creationId xmlns:a16="http://schemas.microsoft.com/office/drawing/2014/main" id="{DBD6636E-5C8D-8F03-C7C1-7D6B270D2E6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6561CD8-B10B-63B2-91C6-BA61E3B8356B}"/>
              </a:ext>
            </a:extLst>
          </p:cNvPr>
          <p:cNvSpPr>
            <a:spLocks noGrp="1"/>
          </p:cNvSpPr>
          <p:nvPr>
            <p:ph type="sldNum" sz="quarter" idx="12"/>
          </p:nvPr>
        </p:nvSpPr>
        <p:spPr/>
        <p:txBody>
          <a:bodyPr/>
          <a:lstStyle/>
          <a:p>
            <a:fld id="{B370A462-78D4-450F-8024-7B9F3EB60E44}" type="slidenum">
              <a:rPr lang="it-IT" smtClean="0"/>
              <a:pPr/>
              <a:t>‹N›</a:t>
            </a:fld>
            <a:endParaRPr lang="it-IT"/>
          </a:p>
        </p:txBody>
      </p:sp>
    </p:spTree>
    <p:extLst>
      <p:ext uri="{BB962C8B-B14F-4D97-AF65-F5344CB8AC3E}">
        <p14:creationId xmlns:p14="http://schemas.microsoft.com/office/powerpoint/2010/main" val="413234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8F79A3-4B1F-289D-CA58-DCCC64C047F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898FD85-969E-388C-DBC2-2011F32A7D1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F08D6D2-39FC-2753-3223-ECA32CD0FF8E}"/>
              </a:ext>
            </a:extLst>
          </p:cNvPr>
          <p:cNvSpPr>
            <a:spLocks noGrp="1"/>
          </p:cNvSpPr>
          <p:nvPr>
            <p:ph type="dt" sz="half" idx="10"/>
          </p:nvPr>
        </p:nvSpPr>
        <p:spPr/>
        <p:txBody>
          <a:bodyPr/>
          <a:lstStyle/>
          <a:p>
            <a:fld id="{3268FA0D-1515-406B-8F21-9A971B2120BB}" type="datetimeFigureOut">
              <a:rPr lang="it-IT" smtClean="0"/>
              <a:pPr/>
              <a:t>05/12/2022</a:t>
            </a:fld>
            <a:endParaRPr lang="it-IT"/>
          </a:p>
        </p:txBody>
      </p:sp>
      <p:sp>
        <p:nvSpPr>
          <p:cNvPr id="5" name="Segnaposto piè di pagina 4">
            <a:extLst>
              <a:ext uri="{FF2B5EF4-FFF2-40B4-BE49-F238E27FC236}">
                <a16:creationId xmlns:a16="http://schemas.microsoft.com/office/drawing/2014/main" id="{03858C86-632A-509A-67A9-ECDAB29264B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AFB6A2E-CECE-9701-3945-0B501F801323}"/>
              </a:ext>
            </a:extLst>
          </p:cNvPr>
          <p:cNvSpPr>
            <a:spLocks noGrp="1"/>
          </p:cNvSpPr>
          <p:nvPr>
            <p:ph type="sldNum" sz="quarter" idx="12"/>
          </p:nvPr>
        </p:nvSpPr>
        <p:spPr/>
        <p:txBody>
          <a:bodyPr/>
          <a:lstStyle/>
          <a:p>
            <a:fld id="{B370A462-78D4-450F-8024-7B9F3EB60E44}" type="slidenum">
              <a:rPr lang="it-IT" smtClean="0"/>
              <a:pPr/>
              <a:t>‹N›</a:t>
            </a:fld>
            <a:endParaRPr lang="it-IT"/>
          </a:p>
        </p:txBody>
      </p:sp>
    </p:spTree>
    <p:extLst>
      <p:ext uri="{BB962C8B-B14F-4D97-AF65-F5344CB8AC3E}">
        <p14:creationId xmlns:p14="http://schemas.microsoft.com/office/powerpoint/2010/main" val="4191635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29DC79C-C348-8AA8-EA79-AED4FD22365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316F8A7-8366-8A4F-E24E-1B1E5D81573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751375F-3E21-7BA4-8A07-048D44BC29E7}"/>
              </a:ext>
            </a:extLst>
          </p:cNvPr>
          <p:cNvSpPr>
            <a:spLocks noGrp="1"/>
          </p:cNvSpPr>
          <p:nvPr>
            <p:ph type="dt" sz="half" idx="10"/>
          </p:nvPr>
        </p:nvSpPr>
        <p:spPr/>
        <p:txBody>
          <a:bodyPr/>
          <a:lstStyle/>
          <a:p>
            <a:fld id="{3268FA0D-1515-406B-8F21-9A971B2120BB}" type="datetimeFigureOut">
              <a:rPr lang="it-IT" smtClean="0"/>
              <a:pPr/>
              <a:t>05/12/2022</a:t>
            </a:fld>
            <a:endParaRPr lang="it-IT"/>
          </a:p>
        </p:txBody>
      </p:sp>
      <p:sp>
        <p:nvSpPr>
          <p:cNvPr id="5" name="Segnaposto piè di pagina 4">
            <a:extLst>
              <a:ext uri="{FF2B5EF4-FFF2-40B4-BE49-F238E27FC236}">
                <a16:creationId xmlns:a16="http://schemas.microsoft.com/office/drawing/2014/main" id="{FA28342B-DC9A-A9D9-45EB-F753122D292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80BC7F3-D12A-96DE-DE06-108DBFBAE2D8}"/>
              </a:ext>
            </a:extLst>
          </p:cNvPr>
          <p:cNvSpPr>
            <a:spLocks noGrp="1"/>
          </p:cNvSpPr>
          <p:nvPr>
            <p:ph type="sldNum" sz="quarter" idx="12"/>
          </p:nvPr>
        </p:nvSpPr>
        <p:spPr/>
        <p:txBody>
          <a:bodyPr/>
          <a:lstStyle/>
          <a:p>
            <a:fld id="{B370A462-78D4-450F-8024-7B9F3EB60E44}" type="slidenum">
              <a:rPr lang="it-IT" smtClean="0"/>
              <a:pPr/>
              <a:t>‹N›</a:t>
            </a:fld>
            <a:endParaRPr lang="it-IT"/>
          </a:p>
        </p:txBody>
      </p:sp>
    </p:spTree>
    <p:extLst>
      <p:ext uri="{BB962C8B-B14F-4D97-AF65-F5344CB8AC3E}">
        <p14:creationId xmlns:p14="http://schemas.microsoft.com/office/powerpoint/2010/main" val="341582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2ABE739-4333-4198-8D0F-9B9A3FF2D4FF}" type="datetimeFigureOut">
              <a:rPr lang="it-IT" smtClean="0"/>
              <a:pPr/>
              <a:t>05/12/2022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B06FA50-3A7F-4454-8405-13C925E876A9}" type="slidenum">
              <a:rPr lang="it-IT" smtClean="0"/>
              <a:pPr/>
              <a:t>‹N›</a:t>
            </a:fld>
            <a:endParaRPr lang="it-IT"/>
          </a:p>
        </p:txBody>
      </p:sp>
    </p:spTree>
    <p:extLst>
      <p:ext uri="{BB962C8B-B14F-4D97-AF65-F5344CB8AC3E}">
        <p14:creationId xmlns:p14="http://schemas.microsoft.com/office/powerpoint/2010/main" val="1383140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2ABE739-4333-4198-8D0F-9B9A3FF2D4FF}" type="datetimeFigureOut">
              <a:rPr lang="it-IT" smtClean="0"/>
              <a:pPr/>
              <a:t>05/12/2022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B06FA50-3A7F-4454-8405-13C925E876A9}" type="slidenum">
              <a:rPr lang="it-IT" smtClean="0"/>
              <a:pPr/>
              <a:t>‹N›</a:t>
            </a:fld>
            <a:endParaRPr lang="it-IT"/>
          </a:p>
        </p:txBody>
      </p:sp>
    </p:spTree>
    <p:extLst>
      <p:ext uri="{BB962C8B-B14F-4D97-AF65-F5344CB8AC3E}">
        <p14:creationId xmlns:p14="http://schemas.microsoft.com/office/powerpoint/2010/main" val="3977153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2ABE739-4333-4198-8D0F-9B9A3FF2D4FF}" type="datetimeFigureOut">
              <a:rPr lang="it-IT" smtClean="0"/>
              <a:pPr/>
              <a:t>05/12/2022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B06FA50-3A7F-4454-8405-13C925E876A9}" type="slidenum">
              <a:rPr lang="it-IT" smtClean="0"/>
              <a:pPr/>
              <a:t>‹N›</a:t>
            </a:fld>
            <a:endParaRPr lang="it-IT"/>
          </a:p>
        </p:txBody>
      </p:sp>
    </p:spTree>
    <p:extLst>
      <p:ext uri="{BB962C8B-B14F-4D97-AF65-F5344CB8AC3E}">
        <p14:creationId xmlns:p14="http://schemas.microsoft.com/office/powerpoint/2010/main" val="2796749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2ABE739-4333-4198-8D0F-9B9A3FF2D4FF}" type="datetimeFigureOut">
              <a:rPr lang="it-IT" smtClean="0"/>
              <a:pPr/>
              <a:t>05/12/2022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B06FA50-3A7F-4454-8405-13C925E876A9}" type="slidenum">
              <a:rPr lang="it-IT" smtClean="0"/>
              <a:pPr/>
              <a:t>‹N›</a:t>
            </a:fld>
            <a:endParaRPr lang="it-IT"/>
          </a:p>
        </p:txBody>
      </p:sp>
    </p:spTree>
    <p:extLst>
      <p:ext uri="{BB962C8B-B14F-4D97-AF65-F5344CB8AC3E}">
        <p14:creationId xmlns:p14="http://schemas.microsoft.com/office/powerpoint/2010/main" val="216598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2ABE739-4333-4198-8D0F-9B9A3FF2D4FF}" type="datetimeFigureOut">
              <a:rPr lang="it-IT" smtClean="0"/>
              <a:pPr/>
              <a:t>05/12/2022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B06FA50-3A7F-4454-8405-13C925E876A9}" type="slidenum">
              <a:rPr lang="it-IT" smtClean="0"/>
              <a:pPr/>
              <a:t>‹N›</a:t>
            </a:fld>
            <a:endParaRPr lang="it-IT"/>
          </a:p>
        </p:txBody>
      </p:sp>
    </p:spTree>
    <p:extLst>
      <p:ext uri="{BB962C8B-B14F-4D97-AF65-F5344CB8AC3E}">
        <p14:creationId xmlns:p14="http://schemas.microsoft.com/office/powerpoint/2010/main" val="1082502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2ABE739-4333-4198-8D0F-9B9A3FF2D4FF}" type="datetimeFigureOut">
              <a:rPr lang="it-IT" smtClean="0"/>
              <a:pPr/>
              <a:t>05/12/2022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B06FA50-3A7F-4454-8405-13C925E876A9}" type="slidenum">
              <a:rPr lang="it-IT" smtClean="0"/>
              <a:pPr/>
              <a:t>‹N›</a:t>
            </a:fld>
            <a:endParaRPr lang="it-IT"/>
          </a:p>
        </p:txBody>
      </p:sp>
    </p:spTree>
    <p:extLst>
      <p:ext uri="{BB962C8B-B14F-4D97-AF65-F5344CB8AC3E}">
        <p14:creationId xmlns:p14="http://schemas.microsoft.com/office/powerpoint/2010/main" val="1536021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2ABE739-4333-4198-8D0F-9B9A3FF2D4FF}" type="datetimeFigureOut">
              <a:rPr lang="it-IT" smtClean="0"/>
              <a:pPr/>
              <a:t>05/12/2022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B06FA50-3A7F-4454-8405-13C925E876A9}" type="slidenum">
              <a:rPr lang="it-IT" smtClean="0"/>
              <a:pPr/>
              <a:t>‹N›</a:t>
            </a:fld>
            <a:endParaRPr lang="it-IT"/>
          </a:p>
        </p:txBody>
      </p:sp>
    </p:spTree>
    <p:extLst>
      <p:ext uri="{BB962C8B-B14F-4D97-AF65-F5344CB8AC3E}">
        <p14:creationId xmlns:p14="http://schemas.microsoft.com/office/powerpoint/2010/main" val="649487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2ABE739-4333-4198-8D0F-9B9A3FF2D4FF}" type="datetimeFigureOut">
              <a:rPr lang="it-IT" smtClean="0"/>
              <a:pPr/>
              <a:t>05/12/2022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B06FA50-3A7F-4454-8405-13C925E876A9}" type="slidenum">
              <a:rPr lang="it-IT" smtClean="0"/>
              <a:pPr/>
              <a:t>‹N›</a:t>
            </a:fld>
            <a:endParaRPr lang="it-IT"/>
          </a:p>
        </p:txBody>
      </p:sp>
    </p:spTree>
    <p:extLst>
      <p:ext uri="{BB962C8B-B14F-4D97-AF65-F5344CB8AC3E}">
        <p14:creationId xmlns:p14="http://schemas.microsoft.com/office/powerpoint/2010/main" val="2527765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7D6406-EE76-FA32-993D-A50586D57A7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A7B412F-C44C-7232-3574-15EF36BFF00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793921E-5F7A-C339-FE71-CD5FEA49291A}"/>
              </a:ext>
            </a:extLst>
          </p:cNvPr>
          <p:cNvSpPr>
            <a:spLocks noGrp="1"/>
          </p:cNvSpPr>
          <p:nvPr>
            <p:ph type="dt" sz="half" idx="10"/>
          </p:nvPr>
        </p:nvSpPr>
        <p:spPr/>
        <p:txBody>
          <a:bodyPr/>
          <a:lstStyle/>
          <a:p>
            <a:fld id="{3268FA0D-1515-406B-8F21-9A971B2120BB}" type="datetimeFigureOut">
              <a:rPr lang="it-IT" smtClean="0"/>
              <a:pPr/>
              <a:t>05/12/2022</a:t>
            </a:fld>
            <a:endParaRPr lang="it-IT"/>
          </a:p>
        </p:txBody>
      </p:sp>
      <p:sp>
        <p:nvSpPr>
          <p:cNvPr id="5" name="Segnaposto piè di pagina 4">
            <a:extLst>
              <a:ext uri="{FF2B5EF4-FFF2-40B4-BE49-F238E27FC236}">
                <a16:creationId xmlns:a16="http://schemas.microsoft.com/office/drawing/2014/main" id="{6C764C64-DAE3-9714-971A-2B00FD88610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1AA507A-2682-8C85-A0E3-77C67A594C12}"/>
              </a:ext>
            </a:extLst>
          </p:cNvPr>
          <p:cNvSpPr>
            <a:spLocks noGrp="1"/>
          </p:cNvSpPr>
          <p:nvPr>
            <p:ph type="sldNum" sz="quarter" idx="12"/>
          </p:nvPr>
        </p:nvSpPr>
        <p:spPr/>
        <p:txBody>
          <a:bodyPr/>
          <a:lstStyle/>
          <a:p>
            <a:fld id="{B370A462-78D4-450F-8024-7B9F3EB60E44}" type="slidenum">
              <a:rPr lang="it-IT" smtClean="0"/>
              <a:pPr/>
              <a:t>‹N›</a:t>
            </a:fld>
            <a:endParaRPr lang="it-IT"/>
          </a:p>
        </p:txBody>
      </p:sp>
    </p:spTree>
    <p:extLst>
      <p:ext uri="{BB962C8B-B14F-4D97-AF65-F5344CB8AC3E}">
        <p14:creationId xmlns:p14="http://schemas.microsoft.com/office/powerpoint/2010/main" val="1627898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2ABE739-4333-4198-8D0F-9B9A3FF2D4FF}" type="datetimeFigureOut">
              <a:rPr lang="it-IT" smtClean="0"/>
              <a:pPr/>
              <a:t>05/12/2022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B06FA50-3A7F-4454-8405-13C925E876A9}" type="slidenum">
              <a:rPr lang="it-IT" smtClean="0"/>
              <a:pPr/>
              <a:t>‹N›</a:t>
            </a:fld>
            <a:endParaRPr lang="it-IT"/>
          </a:p>
        </p:txBody>
      </p:sp>
    </p:spTree>
    <p:extLst>
      <p:ext uri="{BB962C8B-B14F-4D97-AF65-F5344CB8AC3E}">
        <p14:creationId xmlns:p14="http://schemas.microsoft.com/office/powerpoint/2010/main" val="2821370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2ABE739-4333-4198-8D0F-9B9A3FF2D4FF}" type="datetimeFigureOut">
              <a:rPr lang="it-IT" smtClean="0"/>
              <a:pPr/>
              <a:t>05/12/2022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B06FA50-3A7F-4454-8405-13C925E876A9}" type="slidenum">
              <a:rPr lang="it-IT" smtClean="0"/>
              <a:pPr/>
              <a:t>‹N›</a:t>
            </a:fld>
            <a:endParaRPr lang="it-IT"/>
          </a:p>
        </p:txBody>
      </p:sp>
    </p:spTree>
    <p:extLst>
      <p:ext uri="{BB962C8B-B14F-4D97-AF65-F5344CB8AC3E}">
        <p14:creationId xmlns:p14="http://schemas.microsoft.com/office/powerpoint/2010/main" val="3785962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2ABE739-4333-4198-8D0F-9B9A3FF2D4FF}" type="datetimeFigureOut">
              <a:rPr lang="it-IT" smtClean="0"/>
              <a:pPr/>
              <a:t>05/12/2022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B06FA50-3A7F-4454-8405-13C925E876A9}" type="slidenum">
              <a:rPr lang="it-IT" smtClean="0"/>
              <a:pPr/>
              <a:t>‹N›</a:t>
            </a:fld>
            <a:endParaRPr lang="it-IT"/>
          </a:p>
        </p:txBody>
      </p:sp>
    </p:spTree>
    <p:extLst>
      <p:ext uri="{BB962C8B-B14F-4D97-AF65-F5344CB8AC3E}">
        <p14:creationId xmlns:p14="http://schemas.microsoft.com/office/powerpoint/2010/main" val="103439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5506AE-0291-79D2-4D5C-A9C71B2F8F6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C5E247B-AC31-63E8-2AD6-2111C85476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3D02B55-CA39-A12B-B031-8ACAB3D7AD65}"/>
              </a:ext>
            </a:extLst>
          </p:cNvPr>
          <p:cNvSpPr>
            <a:spLocks noGrp="1"/>
          </p:cNvSpPr>
          <p:nvPr>
            <p:ph type="dt" sz="half" idx="10"/>
          </p:nvPr>
        </p:nvSpPr>
        <p:spPr/>
        <p:txBody>
          <a:bodyPr/>
          <a:lstStyle/>
          <a:p>
            <a:fld id="{3268FA0D-1515-406B-8F21-9A971B2120BB}" type="datetimeFigureOut">
              <a:rPr lang="it-IT" smtClean="0"/>
              <a:pPr/>
              <a:t>05/12/2022</a:t>
            </a:fld>
            <a:endParaRPr lang="it-IT"/>
          </a:p>
        </p:txBody>
      </p:sp>
      <p:sp>
        <p:nvSpPr>
          <p:cNvPr id="5" name="Segnaposto piè di pagina 4">
            <a:extLst>
              <a:ext uri="{FF2B5EF4-FFF2-40B4-BE49-F238E27FC236}">
                <a16:creationId xmlns:a16="http://schemas.microsoft.com/office/drawing/2014/main" id="{B30CFB77-8C0E-9D8E-5B40-5650FFCCD90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E5A36AB-E0FA-111B-2A66-73903A9D4A8E}"/>
              </a:ext>
            </a:extLst>
          </p:cNvPr>
          <p:cNvSpPr>
            <a:spLocks noGrp="1"/>
          </p:cNvSpPr>
          <p:nvPr>
            <p:ph type="sldNum" sz="quarter" idx="12"/>
          </p:nvPr>
        </p:nvSpPr>
        <p:spPr/>
        <p:txBody>
          <a:bodyPr/>
          <a:lstStyle/>
          <a:p>
            <a:fld id="{B370A462-78D4-450F-8024-7B9F3EB60E44}" type="slidenum">
              <a:rPr lang="it-IT" smtClean="0"/>
              <a:pPr/>
              <a:t>‹N›</a:t>
            </a:fld>
            <a:endParaRPr lang="it-IT"/>
          </a:p>
        </p:txBody>
      </p:sp>
    </p:spTree>
    <p:extLst>
      <p:ext uri="{BB962C8B-B14F-4D97-AF65-F5344CB8AC3E}">
        <p14:creationId xmlns:p14="http://schemas.microsoft.com/office/powerpoint/2010/main" val="2445696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55546B-B61F-13A6-C5AD-2F1BC50CA97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9F463EA-9BAE-B625-927D-0307B5F8779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3CB7675-CD36-565E-0ADD-07C2662530F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F7F6911-BA7C-5F6A-636D-1B3503B32F1D}"/>
              </a:ext>
            </a:extLst>
          </p:cNvPr>
          <p:cNvSpPr>
            <a:spLocks noGrp="1"/>
          </p:cNvSpPr>
          <p:nvPr>
            <p:ph type="dt" sz="half" idx="10"/>
          </p:nvPr>
        </p:nvSpPr>
        <p:spPr/>
        <p:txBody>
          <a:bodyPr/>
          <a:lstStyle/>
          <a:p>
            <a:fld id="{3268FA0D-1515-406B-8F21-9A971B2120BB}" type="datetimeFigureOut">
              <a:rPr lang="it-IT" smtClean="0"/>
              <a:pPr/>
              <a:t>05/12/2022</a:t>
            </a:fld>
            <a:endParaRPr lang="it-IT"/>
          </a:p>
        </p:txBody>
      </p:sp>
      <p:sp>
        <p:nvSpPr>
          <p:cNvPr id="6" name="Segnaposto piè di pagina 5">
            <a:extLst>
              <a:ext uri="{FF2B5EF4-FFF2-40B4-BE49-F238E27FC236}">
                <a16:creationId xmlns:a16="http://schemas.microsoft.com/office/drawing/2014/main" id="{47003711-8C77-15BF-D393-6E63C51EDC2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5515C6C-E04C-C3DF-D594-4BD05293E381}"/>
              </a:ext>
            </a:extLst>
          </p:cNvPr>
          <p:cNvSpPr>
            <a:spLocks noGrp="1"/>
          </p:cNvSpPr>
          <p:nvPr>
            <p:ph type="sldNum" sz="quarter" idx="12"/>
          </p:nvPr>
        </p:nvSpPr>
        <p:spPr/>
        <p:txBody>
          <a:bodyPr/>
          <a:lstStyle/>
          <a:p>
            <a:fld id="{B370A462-78D4-450F-8024-7B9F3EB60E44}" type="slidenum">
              <a:rPr lang="it-IT" smtClean="0"/>
              <a:pPr/>
              <a:t>‹N›</a:t>
            </a:fld>
            <a:endParaRPr lang="it-IT"/>
          </a:p>
        </p:txBody>
      </p:sp>
    </p:spTree>
    <p:extLst>
      <p:ext uri="{BB962C8B-B14F-4D97-AF65-F5344CB8AC3E}">
        <p14:creationId xmlns:p14="http://schemas.microsoft.com/office/powerpoint/2010/main" val="2566931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CD8213-A8E6-BB3B-D04E-32E711CF395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EC0D122-7F3C-4F2B-A329-F6998BA856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178C5B6-7C43-8DDA-A0DB-CDA20E0C732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E9AE42A-9612-8898-4868-B9EFA72C67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E0BFA67-2660-7F67-6352-55161FBD809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46DC5E6-9F37-DC15-D3BE-CC967A755A66}"/>
              </a:ext>
            </a:extLst>
          </p:cNvPr>
          <p:cNvSpPr>
            <a:spLocks noGrp="1"/>
          </p:cNvSpPr>
          <p:nvPr>
            <p:ph type="dt" sz="half" idx="10"/>
          </p:nvPr>
        </p:nvSpPr>
        <p:spPr/>
        <p:txBody>
          <a:bodyPr/>
          <a:lstStyle/>
          <a:p>
            <a:fld id="{3268FA0D-1515-406B-8F21-9A971B2120BB}" type="datetimeFigureOut">
              <a:rPr lang="it-IT" smtClean="0"/>
              <a:pPr/>
              <a:t>05/12/2022</a:t>
            </a:fld>
            <a:endParaRPr lang="it-IT"/>
          </a:p>
        </p:txBody>
      </p:sp>
      <p:sp>
        <p:nvSpPr>
          <p:cNvPr id="8" name="Segnaposto piè di pagina 7">
            <a:extLst>
              <a:ext uri="{FF2B5EF4-FFF2-40B4-BE49-F238E27FC236}">
                <a16:creationId xmlns:a16="http://schemas.microsoft.com/office/drawing/2014/main" id="{8EB5A8AE-59F1-AA0B-427C-93374A63496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E90DDC4-398D-E3CA-80DF-C783B82F0418}"/>
              </a:ext>
            </a:extLst>
          </p:cNvPr>
          <p:cNvSpPr>
            <a:spLocks noGrp="1"/>
          </p:cNvSpPr>
          <p:nvPr>
            <p:ph type="sldNum" sz="quarter" idx="12"/>
          </p:nvPr>
        </p:nvSpPr>
        <p:spPr/>
        <p:txBody>
          <a:bodyPr/>
          <a:lstStyle/>
          <a:p>
            <a:fld id="{B370A462-78D4-450F-8024-7B9F3EB60E44}" type="slidenum">
              <a:rPr lang="it-IT" smtClean="0"/>
              <a:pPr/>
              <a:t>‹N›</a:t>
            </a:fld>
            <a:endParaRPr lang="it-IT"/>
          </a:p>
        </p:txBody>
      </p:sp>
    </p:spTree>
    <p:extLst>
      <p:ext uri="{BB962C8B-B14F-4D97-AF65-F5344CB8AC3E}">
        <p14:creationId xmlns:p14="http://schemas.microsoft.com/office/powerpoint/2010/main" val="3582936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F7F781-63E8-66F6-789B-7BE2BC5FDA3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E0DCC17-F2B0-957B-3689-0CC33C34995C}"/>
              </a:ext>
            </a:extLst>
          </p:cNvPr>
          <p:cNvSpPr>
            <a:spLocks noGrp="1"/>
          </p:cNvSpPr>
          <p:nvPr>
            <p:ph type="dt" sz="half" idx="10"/>
          </p:nvPr>
        </p:nvSpPr>
        <p:spPr/>
        <p:txBody>
          <a:bodyPr/>
          <a:lstStyle/>
          <a:p>
            <a:fld id="{3268FA0D-1515-406B-8F21-9A971B2120BB}" type="datetimeFigureOut">
              <a:rPr lang="it-IT" smtClean="0"/>
              <a:pPr/>
              <a:t>05/12/2022</a:t>
            </a:fld>
            <a:endParaRPr lang="it-IT"/>
          </a:p>
        </p:txBody>
      </p:sp>
      <p:sp>
        <p:nvSpPr>
          <p:cNvPr id="4" name="Segnaposto piè di pagina 3">
            <a:extLst>
              <a:ext uri="{FF2B5EF4-FFF2-40B4-BE49-F238E27FC236}">
                <a16:creationId xmlns:a16="http://schemas.microsoft.com/office/drawing/2014/main" id="{C1858F71-F0FD-E677-B6A1-8ED605A7446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772B89E-EBD2-61F8-E8B2-0F0DB52BF585}"/>
              </a:ext>
            </a:extLst>
          </p:cNvPr>
          <p:cNvSpPr>
            <a:spLocks noGrp="1"/>
          </p:cNvSpPr>
          <p:nvPr>
            <p:ph type="sldNum" sz="quarter" idx="12"/>
          </p:nvPr>
        </p:nvSpPr>
        <p:spPr/>
        <p:txBody>
          <a:bodyPr/>
          <a:lstStyle/>
          <a:p>
            <a:fld id="{B370A462-78D4-450F-8024-7B9F3EB60E44}" type="slidenum">
              <a:rPr lang="it-IT" smtClean="0"/>
              <a:pPr/>
              <a:t>‹N›</a:t>
            </a:fld>
            <a:endParaRPr lang="it-IT"/>
          </a:p>
        </p:txBody>
      </p:sp>
    </p:spTree>
    <p:extLst>
      <p:ext uri="{BB962C8B-B14F-4D97-AF65-F5344CB8AC3E}">
        <p14:creationId xmlns:p14="http://schemas.microsoft.com/office/powerpoint/2010/main" val="212177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BDE6499-F7ED-0998-93B8-15072EE54ABC}"/>
              </a:ext>
            </a:extLst>
          </p:cNvPr>
          <p:cNvSpPr>
            <a:spLocks noGrp="1"/>
          </p:cNvSpPr>
          <p:nvPr>
            <p:ph type="dt" sz="half" idx="10"/>
          </p:nvPr>
        </p:nvSpPr>
        <p:spPr/>
        <p:txBody>
          <a:bodyPr/>
          <a:lstStyle/>
          <a:p>
            <a:fld id="{3268FA0D-1515-406B-8F21-9A971B2120BB}" type="datetimeFigureOut">
              <a:rPr lang="it-IT" smtClean="0"/>
              <a:pPr/>
              <a:t>05/12/2022</a:t>
            </a:fld>
            <a:endParaRPr lang="it-IT"/>
          </a:p>
        </p:txBody>
      </p:sp>
      <p:sp>
        <p:nvSpPr>
          <p:cNvPr id="3" name="Segnaposto piè di pagina 2">
            <a:extLst>
              <a:ext uri="{FF2B5EF4-FFF2-40B4-BE49-F238E27FC236}">
                <a16:creationId xmlns:a16="http://schemas.microsoft.com/office/drawing/2014/main" id="{77463932-4DD1-A795-69BE-59CC305A243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3DC2035-A6FD-113B-236A-7677BDE5EEAA}"/>
              </a:ext>
            </a:extLst>
          </p:cNvPr>
          <p:cNvSpPr>
            <a:spLocks noGrp="1"/>
          </p:cNvSpPr>
          <p:nvPr>
            <p:ph type="sldNum" sz="quarter" idx="12"/>
          </p:nvPr>
        </p:nvSpPr>
        <p:spPr/>
        <p:txBody>
          <a:bodyPr/>
          <a:lstStyle/>
          <a:p>
            <a:fld id="{B370A462-78D4-450F-8024-7B9F3EB60E44}" type="slidenum">
              <a:rPr lang="it-IT" smtClean="0"/>
              <a:pPr/>
              <a:t>‹N›</a:t>
            </a:fld>
            <a:endParaRPr lang="it-IT"/>
          </a:p>
        </p:txBody>
      </p:sp>
    </p:spTree>
    <p:extLst>
      <p:ext uri="{BB962C8B-B14F-4D97-AF65-F5344CB8AC3E}">
        <p14:creationId xmlns:p14="http://schemas.microsoft.com/office/powerpoint/2010/main" val="1541872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6FF793-D0F7-C41D-4870-4D7DEA7FB17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96508D2-D490-2236-CE2A-65CED7FCDC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F3269CB-181F-AF70-93E9-98CB0C2B20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2AC43F5-FC4F-7260-FFB9-362649A4B64A}"/>
              </a:ext>
            </a:extLst>
          </p:cNvPr>
          <p:cNvSpPr>
            <a:spLocks noGrp="1"/>
          </p:cNvSpPr>
          <p:nvPr>
            <p:ph type="dt" sz="half" idx="10"/>
          </p:nvPr>
        </p:nvSpPr>
        <p:spPr/>
        <p:txBody>
          <a:bodyPr/>
          <a:lstStyle/>
          <a:p>
            <a:fld id="{3268FA0D-1515-406B-8F21-9A971B2120BB}" type="datetimeFigureOut">
              <a:rPr lang="it-IT" smtClean="0"/>
              <a:pPr/>
              <a:t>05/12/2022</a:t>
            </a:fld>
            <a:endParaRPr lang="it-IT"/>
          </a:p>
        </p:txBody>
      </p:sp>
      <p:sp>
        <p:nvSpPr>
          <p:cNvPr id="6" name="Segnaposto piè di pagina 5">
            <a:extLst>
              <a:ext uri="{FF2B5EF4-FFF2-40B4-BE49-F238E27FC236}">
                <a16:creationId xmlns:a16="http://schemas.microsoft.com/office/drawing/2014/main" id="{B0DFE5D2-807F-1E53-424E-8A512D8BECF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ACF8145-4D28-4D25-60BA-695A4A5C834A}"/>
              </a:ext>
            </a:extLst>
          </p:cNvPr>
          <p:cNvSpPr>
            <a:spLocks noGrp="1"/>
          </p:cNvSpPr>
          <p:nvPr>
            <p:ph type="sldNum" sz="quarter" idx="12"/>
          </p:nvPr>
        </p:nvSpPr>
        <p:spPr/>
        <p:txBody>
          <a:bodyPr/>
          <a:lstStyle/>
          <a:p>
            <a:fld id="{B370A462-78D4-450F-8024-7B9F3EB60E44}" type="slidenum">
              <a:rPr lang="it-IT" smtClean="0"/>
              <a:pPr/>
              <a:t>‹N›</a:t>
            </a:fld>
            <a:endParaRPr lang="it-IT"/>
          </a:p>
        </p:txBody>
      </p:sp>
    </p:spTree>
    <p:extLst>
      <p:ext uri="{BB962C8B-B14F-4D97-AF65-F5344CB8AC3E}">
        <p14:creationId xmlns:p14="http://schemas.microsoft.com/office/powerpoint/2010/main" val="3512828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6E2449-7E35-AD6B-90BF-EE7A7875487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1BA2CE4-6AB5-74E2-1691-4AC5A3C847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EE4F146-932B-AD34-A44E-2E5A3E653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D51FB6C-8CED-51CE-2947-D47433330F63}"/>
              </a:ext>
            </a:extLst>
          </p:cNvPr>
          <p:cNvSpPr>
            <a:spLocks noGrp="1"/>
          </p:cNvSpPr>
          <p:nvPr>
            <p:ph type="dt" sz="half" idx="10"/>
          </p:nvPr>
        </p:nvSpPr>
        <p:spPr/>
        <p:txBody>
          <a:bodyPr/>
          <a:lstStyle/>
          <a:p>
            <a:fld id="{3268FA0D-1515-406B-8F21-9A971B2120BB}" type="datetimeFigureOut">
              <a:rPr lang="it-IT" smtClean="0"/>
              <a:pPr/>
              <a:t>05/12/2022</a:t>
            </a:fld>
            <a:endParaRPr lang="it-IT"/>
          </a:p>
        </p:txBody>
      </p:sp>
      <p:sp>
        <p:nvSpPr>
          <p:cNvPr id="6" name="Segnaposto piè di pagina 5">
            <a:extLst>
              <a:ext uri="{FF2B5EF4-FFF2-40B4-BE49-F238E27FC236}">
                <a16:creationId xmlns:a16="http://schemas.microsoft.com/office/drawing/2014/main" id="{8F7216E0-D1E8-22E4-1C3C-034DCD898F9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4C76662-643C-8F01-DE47-C91DE947865B}"/>
              </a:ext>
            </a:extLst>
          </p:cNvPr>
          <p:cNvSpPr>
            <a:spLocks noGrp="1"/>
          </p:cNvSpPr>
          <p:nvPr>
            <p:ph type="sldNum" sz="quarter" idx="12"/>
          </p:nvPr>
        </p:nvSpPr>
        <p:spPr/>
        <p:txBody>
          <a:bodyPr/>
          <a:lstStyle/>
          <a:p>
            <a:fld id="{B370A462-78D4-450F-8024-7B9F3EB60E44}" type="slidenum">
              <a:rPr lang="it-IT" smtClean="0"/>
              <a:pPr/>
              <a:t>‹N›</a:t>
            </a:fld>
            <a:endParaRPr lang="it-IT"/>
          </a:p>
        </p:txBody>
      </p:sp>
    </p:spTree>
    <p:extLst>
      <p:ext uri="{BB962C8B-B14F-4D97-AF65-F5344CB8AC3E}">
        <p14:creationId xmlns:p14="http://schemas.microsoft.com/office/powerpoint/2010/main" val="2333567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CF0A206-8BDB-D0CB-82D5-9F025F7C9D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6BB494E-A53A-E88B-749B-80454353E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B61F9E9-3F00-A7D0-CD84-89B7AEDBB1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8FA0D-1515-406B-8F21-9A971B2120BB}" type="datetimeFigureOut">
              <a:rPr lang="it-IT" smtClean="0"/>
              <a:pPr/>
              <a:t>05/12/2022</a:t>
            </a:fld>
            <a:endParaRPr lang="it-IT"/>
          </a:p>
        </p:txBody>
      </p:sp>
      <p:sp>
        <p:nvSpPr>
          <p:cNvPr id="5" name="Segnaposto piè di pagina 4">
            <a:extLst>
              <a:ext uri="{FF2B5EF4-FFF2-40B4-BE49-F238E27FC236}">
                <a16:creationId xmlns:a16="http://schemas.microsoft.com/office/drawing/2014/main" id="{7C6A5847-C905-1259-2FD3-20431BE618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8AEF3E4-ACA3-D3EF-ECF8-E051ECAE1E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70A462-78D4-450F-8024-7B9F3EB60E44}" type="slidenum">
              <a:rPr lang="it-IT" smtClean="0"/>
              <a:pPr/>
              <a:t>‹N›</a:t>
            </a:fld>
            <a:endParaRPr lang="it-IT"/>
          </a:p>
        </p:txBody>
      </p:sp>
    </p:spTree>
    <p:extLst>
      <p:ext uri="{BB962C8B-B14F-4D97-AF65-F5344CB8AC3E}">
        <p14:creationId xmlns:p14="http://schemas.microsoft.com/office/powerpoint/2010/main" val="1781751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ABE739-4333-4198-8D0F-9B9A3FF2D4FF}" type="datetimeFigureOut">
              <a:rPr lang="it-IT" smtClean="0"/>
              <a:pPr/>
              <a:t>05/12/2022</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6FA50-3A7F-4454-8405-13C925E876A9}" type="slidenum">
              <a:rPr lang="it-IT" smtClean="0"/>
              <a:pPr/>
              <a:t>‹N›</a:t>
            </a:fld>
            <a:endParaRPr lang="it-IT"/>
          </a:p>
        </p:txBody>
      </p:sp>
    </p:spTree>
    <p:extLst>
      <p:ext uri="{BB962C8B-B14F-4D97-AF65-F5344CB8AC3E}">
        <p14:creationId xmlns:p14="http://schemas.microsoft.com/office/powerpoint/2010/main" val="4192628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1.pn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1.w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5.png"/><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5.png"/><Relationship Id="rId4" Type="http://schemas.openxmlformats.org/officeDocument/2006/relationships/image" Target="../media/image38.jpeg"/></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DAE08A-720C-9A15-85CB-F63A591C7550}"/>
              </a:ext>
            </a:extLst>
          </p:cNvPr>
          <p:cNvSpPr>
            <a:spLocks noGrp="1"/>
          </p:cNvSpPr>
          <p:nvPr>
            <p:ph type="ctrTitle"/>
          </p:nvPr>
        </p:nvSpPr>
        <p:spPr>
          <a:xfrm>
            <a:off x="840829" y="294290"/>
            <a:ext cx="10836164" cy="6211613"/>
          </a:xfrm>
        </p:spPr>
        <p:txBody>
          <a:bodyPr>
            <a:normAutofit/>
          </a:bodyPr>
          <a:lstStyle/>
          <a:p>
            <a:r>
              <a:rPr lang="it-IT" sz="2400" dirty="0"/>
              <a:t>LA MUSICA BAROCCA</a:t>
            </a:r>
          </a:p>
        </p:txBody>
      </p:sp>
      <p:sp>
        <p:nvSpPr>
          <p:cNvPr id="3" name="Sottotitolo 2">
            <a:extLst>
              <a:ext uri="{FF2B5EF4-FFF2-40B4-BE49-F238E27FC236}">
                <a16:creationId xmlns:a16="http://schemas.microsoft.com/office/drawing/2014/main" id="{9E064DBE-DA44-4845-53A2-07EF4FED6DD2}"/>
              </a:ext>
            </a:extLst>
          </p:cNvPr>
          <p:cNvSpPr>
            <a:spLocks noGrp="1"/>
          </p:cNvSpPr>
          <p:nvPr>
            <p:ph type="subTitle" idx="1"/>
          </p:nvPr>
        </p:nvSpPr>
        <p:spPr>
          <a:xfrm>
            <a:off x="966953" y="352097"/>
            <a:ext cx="10289626" cy="6211613"/>
          </a:xfrm>
          <a:solidFill>
            <a:schemeClr val="accent5"/>
          </a:solidFill>
        </p:spPr>
        <p:txBody>
          <a:bodyPr>
            <a:normAutofit/>
          </a:bodyPr>
          <a:lstStyle/>
          <a:p>
            <a:endParaRPr lang="it-IT" i="1" dirty="0"/>
          </a:p>
          <a:p>
            <a:endParaRPr lang="it-IT" i="1" dirty="0"/>
          </a:p>
          <a:p>
            <a:endParaRPr lang="it-IT" i="1" dirty="0"/>
          </a:p>
          <a:p>
            <a:endParaRPr lang="it-IT" i="1" dirty="0"/>
          </a:p>
          <a:p>
            <a:endParaRPr lang="it-IT" i="1" dirty="0"/>
          </a:p>
          <a:p>
            <a:endParaRPr lang="it-IT" i="1" dirty="0"/>
          </a:p>
          <a:p>
            <a:r>
              <a:rPr lang="it-IT" i="1" dirty="0"/>
              <a:t>La musica barocca 03</a:t>
            </a:r>
          </a:p>
          <a:p>
            <a:r>
              <a:rPr lang="it-IT" dirty="0"/>
              <a:t>Prof. Tobia Patetta</a:t>
            </a:r>
          </a:p>
          <a:p>
            <a:endParaRPr lang="it-IT" dirty="0"/>
          </a:p>
          <a:p>
            <a:endParaRPr lang="it-IT" dirty="0"/>
          </a:p>
          <a:p>
            <a:endParaRPr lang="it-IT" dirty="0"/>
          </a:p>
        </p:txBody>
      </p:sp>
    </p:spTree>
    <p:extLst>
      <p:ext uri="{BB962C8B-B14F-4D97-AF65-F5344CB8AC3E}">
        <p14:creationId xmlns:p14="http://schemas.microsoft.com/office/powerpoint/2010/main" val="1913465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81070" y="0"/>
            <a:ext cx="8906740" cy="6680055"/>
          </a:xfrm>
        </p:spPr>
      </p:pic>
    </p:spTree>
    <p:extLst>
      <p:ext uri="{BB962C8B-B14F-4D97-AF65-F5344CB8AC3E}">
        <p14:creationId xmlns:p14="http://schemas.microsoft.com/office/powerpoint/2010/main" val="4093937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5888" y="880279"/>
            <a:ext cx="8404464" cy="6303348"/>
          </a:xfrm>
        </p:spPr>
      </p:pic>
      <p:sp>
        <p:nvSpPr>
          <p:cNvPr id="3" name="Titolo 2"/>
          <p:cNvSpPr>
            <a:spLocks noGrp="1"/>
          </p:cNvSpPr>
          <p:nvPr>
            <p:ph type="title"/>
          </p:nvPr>
        </p:nvSpPr>
        <p:spPr>
          <a:xfrm>
            <a:off x="940158" y="167424"/>
            <a:ext cx="10311147" cy="1043189"/>
          </a:xfrm>
        </p:spPr>
        <p:txBody>
          <a:bodyPr>
            <a:noAutofit/>
          </a:bodyPr>
          <a:lstStyle/>
          <a:p>
            <a:r>
              <a:rPr lang="it-IT" sz="2000" b="1" dirty="0"/>
              <a:t>Quinto movimento</a:t>
            </a:r>
          </a:p>
        </p:txBody>
      </p:sp>
    </p:spTree>
    <p:extLst>
      <p:ext uri="{BB962C8B-B14F-4D97-AF65-F5344CB8AC3E}">
        <p14:creationId xmlns:p14="http://schemas.microsoft.com/office/powerpoint/2010/main" val="21598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4607B9-70A6-6170-C20C-2464EEFD3EBA}"/>
              </a:ext>
            </a:extLst>
          </p:cNvPr>
          <p:cNvSpPr>
            <a:spLocks noGrp="1"/>
          </p:cNvSpPr>
          <p:nvPr>
            <p:ph type="title"/>
          </p:nvPr>
        </p:nvSpPr>
        <p:spPr>
          <a:xfrm>
            <a:off x="349578" y="273377"/>
            <a:ext cx="11067105" cy="1067151"/>
          </a:xfrm>
        </p:spPr>
        <p:txBody>
          <a:bodyPr>
            <a:normAutofit fontScale="90000"/>
          </a:bodyPr>
          <a:lstStyle/>
          <a:p>
            <a:r>
              <a:rPr lang="it-IT" sz="2000" dirty="0"/>
              <a:t>Corelli, Concerti grossi op. 6</a:t>
            </a:r>
            <a:br>
              <a:rPr lang="it-IT" sz="2000" dirty="0"/>
            </a:br>
            <a:br>
              <a:rPr lang="it-IT" sz="2000" dirty="0"/>
            </a:br>
            <a:br>
              <a:rPr lang="it-IT" sz="2000" dirty="0"/>
            </a:br>
            <a:r>
              <a:rPr lang="it-IT" sz="2000" dirty="0"/>
              <a:t>F. Biondi</a:t>
            </a:r>
          </a:p>
        </p:txBody>
      </p:sp>
      <p:sp>
        <p:nvSpPr>
          <p:cNvPr id="5" name="Segnaposto contenuto 4">
            <a:extLst>
              <a:ext uri="{FF2B5EF4-FFF2-40B4-BE49-F238E27FC236}">
                <a16:creationId xmlns:a16="http://schemas.microsoft.com/office/drawing/2014/main" id="{4F17C9CC-BA0D-4BDC-8319-258199CEB583}"/>
              </a:ext>
            </a:extLst>
          </p:cNvPr>
          <p:cNvSpPr>
            <a:spLocks noGrp="1"/>
          </p:cNvSpPr>
          <p:nvPr>
            <p:ph idx="1"/>
          </p:nvPr>
        </p:nvSpPr>
        <p:spPr>
          <a:xfrm>
            <a:off x="838200" y="1825625"/>
            <a:ext cx="10515600" cy="660123"/>
          </a:xfrm>
        </p:spPr>
        <p:txBody>
          <a:bodyPr/>
          <a:lstStyle/>
          <a:p>
            <a:r>
              <a:rPr lang="it-IT" dirty="0"/>
              <a:t>https://www.youtube.com/watch?v=UNsrdjzLrzM</a:t>
            </a:r>
          </a:p>
        </p:txBody>
      </p:sp>
    </p:spTree>
    <p:extLst>
      <p:ext uri="{BB962C8B-B14F-4D97-AF65-F5344CB8AC3E}">
        <p14:creationId xmlns:p14="http://schemas.microsoft.com/office/powerpoint/2010/main" val="253369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180304" y="1468191"/>
            <a:ext cx="3528811" cy="4855335"/>
          </a:xfrm>
        </p:spPr>
        <p:txBody>
          <a:bodyPr/>
          <a:lstStyle/>
          <a:p>
            <a:r>
              <a:rPr lang="it-IT" dirty="0"/>
              <a:t>Alessandro Scarlatti diede a Roma, nel Teatro </a:t>
            </a:r>
            <a:r>
              <a:rPr lang="it-IT" dirty="0" err="1"/>
              <a:t>Ottoboni</a:t>
            </a:r>
            <a:r>
              <a:rPr lang="it-IT" dirty="0"/>
              <a:t> al Palazzo della Cancelleria, il </a:t>
            </a:r>
            <a:r>
              <a:rPr lang="it-IT" i="1" dirty="0"/>
              <a:t>Ciro</a:t>
            </a:r>
            <a:r>
              <a:rPr lang="it-IT" dirty="0"/>
              <a:t> nel 1712.</a:t>
            </a:r>
          </a:p>
          <a:p>
            <a:r>
              <a:rPr lang="it-IT" dirty="0"/>
              <a:t>Filippo </a:t>
            </a:r>
            <a:r>
              <a:rPr lang="it-IT" dirty="0" err="1"/>
              <a:t>Juvarra</a:t>
            </a:r>
            <a:r>
              <a:rPr lang="it-IT" dirty="0"/>
              <a:t> realizzò alcune scenografie.</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3285" y="481034"/>
            <a:ext cx="8259772" cy="5932847"/>
          </a:xfrm>
          <a:prstGeom prst="rect">
            <a:avLst/>
          </a:prstGeom>
        </p:spPr>
      </p:pic>
    </p:spTree>
    <p:extLst>
      <p:ext uri="{BB962C8B-B14F-4D97-AF65-F5344CB8AC3E}">
        <p14:creationId xmlns:p14="http://schemas.microsoft.com/office/powerpoint/2010/main" val="2473238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a:t>Annotò A. Scarlatti, in un’occasione, «ho notato, nel principio di </a:t>
            </a:r>
            <a:r>
              <a:rPr lang="it-IT" dirty="0" err="1"/>
              <a:t>ciaschedun’aria</a:t>
            </a:r>
            <a:r>
              <a:rPr lang="it-IT" dirty="0"/>
              <a:t>, il tempo con cui deve portarsi; e, </a:t>
            </a:r>
            <a:r>
              <a:rPr lang="it-IT" dirty="0" err="1"/>
              <a:t>a’</a:t>
            </a:r>
            <a:r>
              <a:rPr lang="it-IT" dirty="0"/>
              <a:t> luoghi opportuni, </a:t>
            </a:r>
            <a:r>
              <a:rPr lang="it-IT" b="1" dirty="0"/>
              <a:t>i piani e forti </a:t>
            </a:r>
            <a:r>
              <a:rPr lang="it-IT" dirty="0"/>
              <a:t>degl’</a:t>
            </a:r>
            <a:r>
              <a:rPr lang="it-IT" dirty="0" err="1"/>
              <a:t>Istromenti</a:t>
            </a:r>
            <a:r>
              <a:rPr lang="it-IT" dirty="0"/>
              <a:t>, che sono unicamente il </a:t>
            </a:r>
            <a:r>
              <a:rPr lang="it-IT" b="1" dirty="0"/>
              <a:t>chiaroscuro</a:t>
            </a:r>
            <a:r>
              <a:rPr lang="it-IT" dirty="0"/>
              <a:t> che fanno aggradevole qualsivoglia canto».</a:t>
            </a:r>
          </a:p>
          <a:p>
            <a:r>
              <a:rPr lang="it-IT" dirty="0"/>
              <a:t>Aria ‘di sortita’ di </a:t>
            </a:r>
            <a:r>
              <a:rPr lang="it-IT" i="1" dirty="0"/>
              <a:t>Griselda,</a:t>
            </a:r>
            <a:r>
              <a:rPr lang="it-IT" dirty="0"/>
              <a:t> dall’omonima opera (1721): ‘</a:t>
            </a:r>
            <a:r>
              <a:rPr lang="it-IT" i="1" dirty="0"/>
              <a:t>di sortita</a:t>
            </a:r>
            <a:r>
              <a:rPr lang="it-IT" dirty="0"/>
              <a:t>’ perché annuncia l’ingresso in scena della cantante protagonista, il quale può mettere in mostra le proprie risorse tecniche e stilistiche.</a:t>
            </a:r>
          </a:p>
        </p:txBody>
      </p:sp>
    </p:spTree>
    <p:extLst>
      <p:ext uri="{BB962C8B-B14F-4D97-AF65-F5344CB8AC3E}">
        <p14:creationId xmlns:p14="http://schemas.microsoft.com/office/powerpoint/2010/main" val="3853449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000" dirty="0"/>
              <a:t>Aria </a:t>
            </a:r>
            <a:r>
              <a:rPr lang="it-IT" dirty="0"/>
              <a:t>A-B-A’, </a:t>
            </a:r>
            <a:r>
              <a:rPr lang="it-IT" sz="4000" dirty="0"/>
              <a:t>detta col </a:t>
            </a:r>
            <a:r>
              <a:rPr lang="it-IT" dirty="0"/>
              <a:t>‘da </a:t>
            </a:r>
            <a:r>
              <a:rPr lang="it-IT" dirty="0" err="1"/>
              <a:t>capo’</a:t>
            </a:r>
            <a:endParaRPr lang="it-IT" dirty="0"/>
          </a:p>
        </p:txBody>
      </p:sp>
      <p:sp>
        <p:nvSpPr>
          <p:cNvPr id="3" name="Segnaposto contenuto 2"/>
          <p:cNvSpPr>
            <a:spLocks noGrp="1"/>
          </p:cNvSpPr>
          <p:nvPr>
            <p:ph idx="1"/>
          </p:nvPr>
        </p:nvSpPr>
        <p:spPr/>
        <p:txBody>
          <a:bodyPr/>
          <a:lstStyle/>
          <a:p>
            <a:pPr marL="0" indent="0">
              <a:buNone/>
            </a:pPr>
            <a:r>
              <a:rPr lang="it-IT" b="1" u="sng" dirty="0"/>
              <a:t>A : </a:t>
            </a:r>
            <a:r>
              <a:rPr lang="it-IT" dirty="0"/>
              <a:t>SI BEM. Maggiore «In voler ciò che tu brami/ in bramar ciò che a te piace/ la mia gioia e la mia pace/ sempre o caro io troverò»</a:t>
            </a:r>
          </a:p>
          <a:p>
            <a:pPr marL="0" indent="0">
              <a:buNone/>
            </a:pPr>
            <a:r>
              <a:rPr lang="it-IT" dirty="0"/>
              <a:t>Melodia varia e con salti di quinta e ottava; la seconda volta è ‘decorata’ con abbellimenti.</a:t>
            </a:r>
          </a:p>
          <a:p>
            <a:pPr marL="0" indent="0">
              <a:buNone/>
            </a:pPr>
            <a:r>
              <a:rPr lang="it-IT" b="1" u="sng" dirty="0"/>
              <a:t>B</a:t>
            </a:r>
            <a:r>
              <a:rPr lang="it-IT" dirty="0"/>
              <a:t> : SOL MIN. «non mi chieder che io non t’ami/ non vietarmi che io t’adori./ Dimmi poi: Griselda mori,/ che io contenta morirò».</a:t>
            </a:r>
          </a:p>
          <a:p>
            <a:pPr marL="0" indent="0">
              <a:buNone/>
            </a:pPr>
            <a:r>
              <a:rPr lang="it-IT" dirty="0"/>
              <a:t>Melodia per gradi più vicini; e si include una parte quasi ‘recitante’.</a:t>
            </a:r>
            <a:br>
              <a:rPr lang="it-IT" dirty="0"/>
            </a:br>
            <a:endParaRPr lang="it-IT" dirty="0"/>
          </a:p>
        </p:txBody>
      </p:sp>
    </p:spTree>
    <p:extLst>
      <p:ext uri="{BB962C8B-B14F-4D97-AF65-F5344CB8AC3E}">
        <p14:creationId xmlns:p14="http://schemas.microsoft.com/office/powerpoint/2010/main" val="679093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846136" y="92075"/>
            <a:ext cx="7507664" cy="989751"/>
          </a:xfrm>
        </p:spPr>
        <p:txBody>
          <a:bodyPr>
            <a:normAutofit/>
          </a:bodyPr>
          <a:lstStyle/>
          <a:p>
            <a:r>
              <a:rPr lang="it-IT" sz="2000" dirty="0"/>
              <a:t>«In voler ciò che tu brami/ in bramar ciò che a te piace/ la mia gioia e la mia pace/ sempre o caro io troverò»</a:t>
            </a:r>
          </a:p>
        </p:txBody>
      </p:sp>
      <p:pic>
        <p:nvPicPr>
          <p:cNvPr id="4" name="Segnaposto contenuto 3"/>
          <p:cNvPicPr>
            <a:picLocks noGrp="1" noChangeAspect="1"/>
          </p:cNvPicPr>
          <p:nvPr>
            <p:ph idx="1"/>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771480" y="936595"/>
            <a:ext cx="9064867" cy="5921405"/>
          </a:xfrm>
        </p:spPr>
      </p:pic>
      <p:pic>
        <p:nvPicPr>
          <p:cNvPr id="6" name="2 A.Scarlatti, In voler cio che tu brami">
            <a:hlinkClick r:id="" action="ppaction://media"/>
            <a:extLst>
              <a:ext uri="{FF2B5EF4-FFF2-40B4-BE49-F238E27FC236}">
                <a16:creationId xmlns:a16="http://schemas.microsoft.com/office/drawing/2014/main" id="{68793D39-C152-D6EA-19BA-1CE214DC1338}"/>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350837" y="247718"/>
            <a:ext cx="487363" cy="487363"/>
          </a:xfrm>
          <a:prstGeom prst="rect">
            <a:avLst/>
          </a:prstGeom>
        </p:spPr>
      </p:pic>
    </p:spTree>
    <p:extLst>
      <p:ext uri="{BB962C8B-B14F-4D97-AF65-F5344CB8AC3E}">
        <p14:creationId xmlns:p14="http://schemas.microsoft.com/office/powerpoint/2010/main" val="341920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1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54297" y="721217"/>
            <a:ext cx="11483406" cy="5378473"/>
          </a:xfrm>
        </p:spPr>
      </p:pic>
    </p:spTree>
    <p:extLst>
      <p:ext uri="{BB962C8B-B14F-4D97-AF65-F5344CB8AC3E}">
        <p14:creationId xmlns:p14="http://schemas.microsoft.com/office/powerpoint/2010/main" val="3646441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654" y="365125"/>
            <a:ext cx="2767885" cy="5520520"/>
          </a:xfrm>
        </p:spPr>
        <p:txBody>
          <a:bodyPr>
            <a:normAutofit fontScale="90000"/>
          </a:bodyPr>
          <a:lstStyle/>
          <a:p>
            <a:r>
              <a:rPr lang="it-IT" sz="2400" dirty="0"/>
              <a:t>Seconda </a:t>
            </a:r>
            <a:r>
              <a:rPr lang="it-IT" sz="2400" b="1" dirty="0"/>
              <a:t>strofa</a:t>
            </a:r>
            <a:r>
              <a:rPr lang="it-IT" sz="2400" dirty="0"/>
              <a:t>, ha nel canto dei valori più veloci e vari ritmicamente, assecondando il testo «non mi chieder che io non t’ami/ non vietarmi che io t’adori./ Dimmi poi: Griselda mori,/ che io contenta morirò».</a:t>
            </a:r>
            <a:br>
              <a:rPr lang="it-IT" sz="2400" dirty="0"/>
            </a:br>
            <a:br>
              <a:rPr lang="it-IT" sz="2400" dirty="0"/>
            </a:br>
            <a:r>
              <a:rPr lang="it-IT" sz="2400" dirty="0"/>
              <a:t>Notiamo su «</a:t>
            </a:r>
            <a:r>
              <a:rPr lang="it-IT" sz="2400" b="1" dirty="0"/>
              <a:t>contenta</a:t>
            </a:r>
            <a:r>
              <a:rPr lang="it-IT" sz="2400" dirty="0"/>
              <a:t>» il virtuosismo di coloritura.</a:t>
            </a:r>
          </a:p>
        </p:txBody>
      </p:sp>
      <p:pic>
        <p:nvPicPr>
          <p:cNvPr id="4" name="Segnaposto contenuto 3"/>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865319" y="365125"/>
            <a:ext cx="8170478" cy="6103063"/>
          </a:xfrm>
        </p:spPr>
      </p:pic>
    </p:spTree>
    <p:extLst>
      <p:ext uri="{BB962C8B-B14F-4D97-AF65-F5344CB8AC3E}">
        <p14:creationId xmlns:p14="http://schemas.microsoft.com/office/powerpoint/2010/main" val="3401751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10614" y="1278751"/>
            <a:ext cx="4365938" cy="4632652"/>
          </a:xfrm>
        </p:spPr>
        <p:txBody>
          <a:bodyPr>
            <a:normAutofit/>
          </a:bodyPr>
          <a:lstStyle/>
          <a:p>
            <a:r>
              <a:rPr lang="it-IT" sz="2000" dirty="0"/>
              <a:t>Pietro Longhi, </a:t>
            </a:r>
            <a:r>
              <a:rPr lang="it-IT" sz="2000" i="1" dirty="0"/>
              <a:t>Lezione di geografia</a:t>
            </a:r>
            <a:r>
              <a:rPr lang="it-IT" sz="2000" dirty="0"/>
              <a:t>, </a:t>
            </a:r>
            <a:r>
              <a:rPr lang="it-IT" sz="2000" dirty="0" err="1"/>
              <a:t>ca</a:t>
            </a:r>
            <a:r>
              <a:rPr lang="it-IT" sz="2000" dirty="0"/>
              <a:t>. 1752 (Venezia, </a:t>
            </a:r>
            <a:r>
              <a:rPr lang="it-IT" sz="2000" dirty="0" err="1"/>
              <a:t>Coll</a:t>
            </a:r>
            <a:r>
              <a:rPr lang="it-IT" sz="2000" dirty="0"/>
              <a:t>. </a:t>
            </a:r>
            <a:r>
              <a:rPr lang="it-IT" sz="2000" dirty="0" err="1"/>
              <a:t>Querini</a:t>
            </a:r>
            <a:r>
              <a:rPr lang="it-IT" sz="2000" dirty="0"/>
              <a:t> </a:t>
            </a:r>
            <a:r>
              <a:rPr lang="it-IT" sz="2000" dirty="0" err="1"/>
              <a:t>Stampalia</a:t>
            </a:r>
            <a:r>
              <a:rPr lang="it-IT" sz="2000" dirty="0"/>
              <a:t>). Di Pietro Longhi (1701-85), autore di scenette realistiche che ebbero notevole successo presso le Case Patrizie veneziane ed anche le Corti europee, Carlo Goldoni tesse un elogio paragonandone la vena realistica al proprio teatro come di chi trovò una “originale maniera di esprimere in Tela i </a:t>
            </a:r>
            <a:r>
              <a:rPr lang="it-IT" sz="2000" i="1" u="sng" dirty="0"/>
              <a:t>caratteri e le passioni degli uomini</a:t>
            </a:r>
            <a:r>
              <a:rPr lang="it-IT" sz="2000" dirty="0"/>
              <a:t>” e il cui pennello </a:t>
            </a:r>
            <a:r>
              <a:rPr lang="it-IT" sz="2000" u="sng" dirty="0"/>
              <a:t>“</a:t>
            </a:r>
            <a:r>
              <a:rPr lang="it-IT" sz="2000" i="1" u="sng" dirty="0"/>
              <a:t>cercava il vero</a:t>
            </a:r>
            <a:r>
              <a:rPr lang="it-IT" sz="2000" dirty="0"/>
              <a:t>”; similmente nel 1761 Gasparo Gozzi, per il quale Longhi “ritrae quel che vede con gli occhi suoi propri”. </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76479" y="-79638"/>
            <a:ext cx="5329906" cy="6952053"/>
          </a:xfrm>
        </p:spPr>
      </p:pic>
    </p:spTree>
    <p:extLst>
      <p:ext uri="{BB962C8B-B14F-4D97-AF65-F5344CB8AC3E}">
        <p14:creationId xmlns:p14="http://schemas.microsoft.com/office/powerpoint/2010/main" val="2206726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F4470A-E08D-2F37-DD97-6958F4D8FDEF}"/>
              </a:ext>
            </a:extLst>
          </p:cNvPr>
          <p:cNvSpPr>
            <a:spLocks noGrp="1"/>
          </p:cNvSpPr>
          <p:nvPr>
            <p:ph type="title"/>
          </p:nvPr>
        </p:nvSpPr>
        <p:spPr>
          <a:xfrm>
            <a:off x="2752626" y="365126"/>
            <a:ext cx="8601173" cy="494638"/>
          </a:xfrm>
        </p:spPr>
        <p:txBody>
          <a:bodyPr>
            <a:normAutofit fontScale="90000"/>
          </a:bodyPr>
          <a:lstStyle/>
          <a:p>
            <a:r>
              <a:rPr lang="it-IT" sz="2000" b="1" i="1" dirty="0"/>
              <a:t>La sonata </a:t>
            </a:r>
            <a:r>
              <a:rPr lang="it-IT" sz="2000" b="1" i="1" dirty="0" err="1"/>
              <a:t>corelliana</a:t>
            </a:r>
            <a:r>
              <a:rPr lang="it-IT" sz="2000" b="1" i="1" dirty="0"/>
              <a:t> </a:t>
            </a:r>
            <a:r>
              <a:rPr lang="it-IT" sz="2000" dirty="0"/>
              <a:t>(</a:t>
            </a:r>
            <a:r>
              <a:rPr lang="it-IT" sz="2000" dirty="0" err="1"/>
              <a:t>pubbl</a:t>
            </a:r>
            <a:r>
              <a:rPr lang="it-IT" sz="2000" dirty="0"/>
              <a:t>. 1689 </a:t>
            </a:r>
            <a:r>
              <a:rPr lang="it-IT" sz="2000" i="1" dirty="0"/>
              <a:t>Sonate op. 3</a:t>
            </a:r>
            <a:r>
              <a:rPr lang="it-IT" sz="2000" dirty="0"/>
              <a:t>)</a:t>
            </a:r>
            <a:br>
              <a:rPr lang="it-IT" sz="2000" dirty="0"/>
            </a:br>
            <a:r>
              <a:rPr lang="it-IT" sz="2000" dirty="0"/>
              <a:t>INCIPIT MELODICI (matrice comune: coerenza)</a:t>
            </a:r>
          </a:p>
        </p:txBody>
      </p:sp>
      <p:pic>
        <p:nvPicPr>
          <p:cNvPr id="4" name="Segnaposto contenuto 3">
            <a:extLst>
              <a:ext uri="{FF2B5EF4-FFF2-40B4-BE49-F238E27FC236}">
                <a16:creationId xmlns:a16="http://schemas.microsoft.com/office/drawing/2014/main" id="{235B6192-D7CC-CCFB-6499-59E55E3F18FB}"/>
              </a:ext>
            </a:extLst>
          </p:cNvPr>
          <p:cNvPicPr>
            <a:picLocks noGrp="1" noChangeAspect="1"/>
          </p:cNvPicPr>
          <p:nvPr>
            <p:ph idx="1"/>
          </p:nvPr>
        </p:nvPicPr>
        <p:blipFill rotWithShape="1">
          <a:blip r:embed="rId2"/>
          <a:srcRect l="6319" t="42968" r="630" b="24914"/>
          <a:stretch/>
        </p:blipFill>
        <p:spPr>
          <a:xfrm>
            <a:off x="1280756" y="1122175"/>
            <a:ext cx="9903362" cy="4970331"/>
          </a:xfrm>
          <a:prstGeom prst="rect">
            <a:avLst/>
          </a:prstGeom>
        </p:spPr>
      </p:pic>
    </p:spTree>
    <p:extLst>
      <p:ext uri="{BB962C8B-B14F-4D97-AF65-F5344CB8AC3E}">
        <p14:creationId xmlns:p14="http://schemas.microsoft.com/office/powerpoint/2010/main" val="2487143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997197" y="66917"/>
            <a:ext cx="8984013" cy="6738010"/>
          </a:xfrm>
        </p:spPr>
      </p:pic>
      <p:pic>
        <p:nvPicPr>
          <p:cNvPr id="3" name="6 Pergolesi - La serva padrona - Sempre in contrasti">
            <a:hlinkClick r:id="" action="ppaction://media"/>
            <a:extLst>
              <a:ext uri="{FF2B5EF4-FFF2-40B4-BE49-F238E27FC236}">
                <a16:creationId xmlns:a16="http://schemas.microsoft.com/office/drawing/2014/main" id="{FC4798E0-2DED-732F-36EB-3B609746E026}"/>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501650" y="524668"/>
            <a:ext cx="487363" cy="487363"/>
          </a:xfrm>
          <a:prstGeom prst="rect">
            <a:avLst/>
          </a:prstGeom>
        </p:spPr>
      </p:pic>
    </p:spTree>
    <p:extLst>
      <p:ext uri="{BB962C8B-B14F-4D97-AF65-F5344CB8AC3E}">
        <p14:creationId xmlns:p14="http://schemas.microsoft.com/office/powerpoint/2010/main" val="212786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1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93194" y="610930"/>
            <a:ext cx="7902188" cy="5926641"/>
          </a:xfrm>
        </p:spPr>
      </p:pic>
    </p:spTree>
    <p:extLst>
      <p:ext uri="{BB962C8B-B14F-4D97-AF65-F5344CB8AC3E}">
        <p14:creationId xmlns:p14="http://schemas.microsoft.com/office/powerpoint/2010/main" val="3906560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930758" cy="5765219"/>
          </a:xfrm>
        </p:spPr>
        <p:txBody>
          <a:bodyPr>
            <a:normAutofit/>
          </a:bodyPr>
          <a:lstStyle/>
          <a:p>
            <a:r>
              <a:rPr lang="it-IT" sz="2400" b="1" i="1" dirty="0"/>
              <a:t>Progressione</a:t>
            </a:r>
            <a:r>
              <a:rPr lang="it-IT" sz="2400" dirty="0"/>
              <a:t> e </a:t>
            </a:r>
            <a:r>
              <a:rPr lang="it-IT" sz="2400" b="1" dirty="0"/>
              <a:t>climax</a:t>
            </a:r>
            <a:r>
              <a:rPr lang="it-IT" sz="2400" dirty="0"/>
              <a:t> ascendenti, a culminare sugli acuti (un fa acuto).</a:t>
            </a:r>
            <a:br>
              <a:rPr lang="it-IT" sz="2400" dirty="0"/>
            </a:br>
            <a:br>
              <a:rPr lang="it-IT" sz="2400" dirty="0"/>
            </a:br>
            <a:r>
              <a:rPr lang="it-IT" sz="2400" dirty="0"/>
              <a:t>Sillabato da basso ‘buffo’</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03808" y="365125"/>
            <a:ext cx="8494616" cy="6370962"/>
          </a:xfrm>
        </p:spPr>
      </p:pic>
    </p:spTree>
    <p:extLst>
      <p:ext uri="{BB962C8B-B14F-4D97-AF65-F5344CB8AC3E}">
        <p14:creationId xmlns:p14="http://schemas.microsoft.com/office/powerpoint/2010/main" val="1625866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i="1" dirty="0"/>
              <a:t>Serva Padrona </a:t>
            </a:r>
            <a:r>
              <a:rPr lang="it-IT" dirty="0"/>
              <a:t>di Pergolesi (Napoli, Teatro di San Bartolomeo, 1733).</a:t>
            </a:r>
          </a:p>
          <a:p>
            <a:r>
              <a:rPr lang="it-IT" u="sng" dirty="0"/>
              <a:t>Aria di Uberto </a:t>
            </a:r>
          </a:p>
          <a:p>
            <a:r>
              <a:rPr lang="it-IT" dirty="0"/>
              <a:t>A: fa maggiore, 4/4: «Sempre in contrasti con te si sta, e qua e là e su e giù, e si e no, or questo basti. Ma che ti pare? (si rivolge a Vespone) Ah! Ho io a crepare? Signor mi no.</a:t>
            </a:r>
          </a:p>
          <a:p>
            <a:r>
              <a:rPr lang="it-IT" dirty="0"/>
              <a:t>Episodio in fa minore «Però dovrai pur sempre piangere», un vocalizzo che esprime il pianto, legato e </a:t>
            </a:r>
            <a:r>
              <a:rPr lang="it-IT"/>
              <a:t>come lamentoso.</a:t>
            </a:r>
            <a:endParaRPr lang="it-IT" dirty="0"/>
          </a:p>
          <a:p>
            <a:endParaRPr lang="it-IT" dirty="0"/>
          </a:p>
          <a:p>
            <a:r>
              <a:rPr lang="it-IT" dirty="0"/>
              <a:t>Musica che suggerisce e accompagna il gesto in scena e la recitazione.</a:t>
            </a:r>
          </a:p>
        </p:txBody>
      </p:sp>
    </p:spTree>
    <p:extLst>
      <p:ext uri="{BB962C8B-B14F-4D97-AF65-F5344CB8AC3E}">
        <p14:creationId xmlns:p14="http://schemas.microsoft.com/office/powerpoint/2010/main" val="3176306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2136820" cy="6112948"/>
          </a:xfrm>
        </p:spPr>
        <p:txBody>
          <a:bodyPr>
            <a:normAutofit/>
          </a:bodyPr>
          <a:lstStyle/>
          <a:p>
            <a:r>
              <a:rPr lang="it-IT" sz="2400" dirty="0"/>
              <a:t>William </a:t>
            </a:r>
            <a:r>
              <a:rPr lang="it-IT" sz="2400" dirty="0" err="1"/>
              <a:t>Hogarth</a:t>
            </a:r>
            <a:r>
              <a:rPr lang="it-IT" sz="2400" dirty="0"/>
              <a:t>, </a:t>
            </a:r>
            <a:r>
              <a:rPr lang="it-IT" sz="2400" i="1" dirty="0"/>
              <a:t>Dopo il matrimonio</a:t>
            </a:r>
            <a:r>
              <a:rPr lang="it-IT" sz="2400" dirty="0"/>
              <a:t>, dalla serie </a:t>
            </a:r>
            <a:r>
              <a:rPr lang="it-IT" sz="2400" i="1" dirty="0"/>
              <a:t>Il matrimonio alla moda</a:t>
            </a:r>
            <a:r>
              <a:rPr lang="it-IT" sz="2400" dirty="0"/>
              <a:t>, 1735 (Londra, National Gallery).</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7731" y="97102"/>
            <a:ext cx="8664074" cy="6660000"/>
          </a:xfrm>
        </p:spPr>
      </p:pic>
    </p:spTree>
    <p:extLst>
      <p:ext uri="{BB962C8B-B14F-4D97-AF65-F5344CB8AC3E}">
        <p14:creationId xmlns:p14="http://schemas.microsoft.com/office/powerpoint/2010/main" val="3193750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8804" y="365125"/>
            <a:ext cx="8173513" cy="6176963"/>
          </a:xfrm>
        </p:spPr>
      </p:pic>
    </p:spTree>
    <p:extLst>
      <p:ext uri="{BB962C8B-B14F-4D97-AF65-F5344CB8AC3E}">
        <p14:creationId xmlns:p14="http://schemas.microsoft.com/office/powerpoint/2010/main" val="2291743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4671" y="746977"/>
            <a:ext cx="9778754" cy="5249684"/>
          </a:xfrm>
        </p:spPr>
      </p:pic>
    </p:spTree>
    <p:extLst>
      <p:ext uri="{BB962C8B-B14F-4D97-AF65-F5344CB8AC3E}">
        <p14:creationId xmlns:p14="http://schemas.microsoft.com/office/powerpoint/2010/main" val="1158553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9093" y="198807"/>
            <a:ext cx="2962141" cy="6428917"/>
          </a:xfrm>
        </p:spPr>
        <p:txBody>
          <a:bodyPr>
            <a:normAutofit fontScale="90000"/>
          </a:bodyPr>
          <a:lstStyle/>
          <a:p>
            <a:br>
              <a:rPr lang="it-IT" sz="2400" dirty="0"/>
            </a:br>
            <a:r>
              <a:rPr lang="it-IT" sz="2400" dirty="0"/>
              <a:t>Vivaldi, </a:t>
            </a:r>
            <a:r>
              <a:rPr lang="it-IT" sz="2400" i="1" dirty="0"/>
              <a:t>Le quattro </a:t>
            </a:r>
            <a:r>
              <a:rPr lang="it-IT" sz="2400" dirty="0"/>
              <a:t>stagioni, concerti per violino e orchestra.</a:t>
            </a:r>
            <a:br>
              <a:rPr lang="it-IT" sz="2400" dirty="0"/>
            </a:br>
            <a:r>
              <a:rPr lang="it-IT" sz="2400" dirty="0"/>
              <a:t>Le note di sedicesimo, per grado congiunto alla </a:t>
            </a:r>
            <a:r>
              <a:rPr lang="it-IT" sz="2400" b="1" dirty="0"/>
              <a:t>lettera C,</a:t>
            </a:r>
            <a:br>
              <a:rPr lang="it-IT" sz="2400" b="1" dirty="0"/>
            </a:br>
            <a:r>
              <a:rPr lang="it-IT" sz="2400" dirty="0"/>
              <a:t>che quale</a:t>
            </a:r>
            <a:br>
              <a:rPr lang="it-IT" sz="2400" dirty="0"/>
            </a:br>
            <a:r>
              <a:rPr lang="it-IT" sz="2400" dirty="0"/>
              <a:t>‘pittura sonora’ vogliono evocare forse i venti, gli «</a:t>
            </a:r>
            <a:r>
              <a:rPr lang="it-IT" sz="2400" dirty="0" err="1"/>
              <a:t>zeffiretti</a:t>
            </a:r>
            <a:r>
              <a:rPr lang="it-IT" sz="2400" dirty="0"/>
              <a:t>», sono probabilmente debitrici del celebre madrigale di Claudio Monteverdi</a:t>
            </a:r>
            <a:br>
              <a:rPr lang="it-IT" sz="2400" dirty="0"/>
            </a:br>
            <a:r>
              <a:rPr lang="it-IT" sz="2400" dirty="0"/>
              <a:t>«ecco mormorar </a:t>
            </a:r>
            <a:r>
              <a:rPr lang="it-IT" sz="2400" dirty="0" err="1"/>
              <a:t>l’onde</a:t>
            </a:r>
            <a:r>
              <a:rPr lang="it-IT" sz="2400" dirty="0"/>
              <a:t>» (terze parallele alle parole «aura mattutina»).</a:t>
            </a:r>
            <a:br>
              <a:rPr lang="it-IT" sz="2400" dirty="0"/>
            </a:br>
            <a:br>
              <a:rPr lang="it-IT" sz="2400" dirty="0"/>
            </a:br>
            <a:r>
              <a:rPr lang="it-IT" sz="2400" dirty="0"/>
              <a:t>Trattasi della cosiddetta «</a:t>
            </a:r>
            <a:r>
              <a:rPr lang="it-IT" sz="2400" b="1" dirty="0"/>
              <a:t>musica descrittiva</a:t>
            </a:r>
            <a:r>
              <a:rPr lang="it-IT" sz="2400" dirty="0"/>
              <a:t>».</a:t>
            </a:r>
            <a:br>
              <a:rPr lang="it-IT" sz="2400" dirty="0"/>
            </a:br>
            <a:endParaRPr lang="it-IT" sz="2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12901" y="198807"/>
            <a:ext cx="8571889" cy="6428917"/>
          </a:xfrm>
        </p:spPr>
      </p:pic>
    </p:spTree>
    <p:extLst>
      <p:ext uri="{BB962C8B-B14F-4D97-AF65-F5344CB8AC3E}">
        <p14:creationId xmlns:p14="http://schemas.microsoft.com/office/powerpoint/2010/main" val="1230482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5793" y="-101602"/>
            <a:ext cx="9281604" cy="6207074"/>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281" y="4580440"/>
            <a:ext cx="4376629" cy="3117799"/>
          </a:xfrm>
          <a:prstGeom prst="rect">
            <a:avLst/>
          </a:prstGeom>
        </p:spPr>
      </p:pic>
    </p:spTree>
    <p:extLst>
      <p:ext uri="{BB962C8B-B14F-4D97-AF65-F5344CB8AC3E}">
        <p14:creationId xmlns:p14="http://schemas.microsoft.com/office/powerpoint/2010/main" val="3340475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089" y="850005"/>
            <a:ext cx="12298089" cy="5178781"/>
          </a:xfrm>
        </p:spPr>
      </p:pic>
    </p:spTree>
    <p:extLst>
      <p:ext uri="{BB962C8B-B14F-4D97-AF65-F5344CB8AC3E}">
        <p14:creationId xmlns:p14="http://schemas.microsoft.com/office/powerpoint/2010/main" val="2391343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E2AB79-71A7-3881-8753-516C88152BD5}"/>
              </a:ext>
            </a:extLst>
          </p:cNvPr>
          <p:cNvSpPr>
            <a:spLocks noGrp="1"/>
          </p:cNvSpPr>
          <p:nvPr>
            <p:ph type="title"/>
          </p:nvPr>
        </p:nvSpPr>
        <p:spPr/>
        <p:txBody>
          <a:bodyPr/>
          <a:lstStyle/>
          <a:p>
            <a:endParaRPr lang="it-IT"/>
          </a:p>
        </p:txBody>
      </p:sp>
      <p:pic>
        <p:nvPicPr>
          <p:cNvPr id="4" name="Corelli - Sonata da chiesa op. 3 n. 2 in Re maggiore (score)">
            <a:hlinkClick r:id="" action="ppaction://media"/>
            <a:extLst>
              <a:ext uri="{FF2B5EF4-FFF2-40B4-BE49-F238E27FC236}">
                <a16:creationId xmlns:a16="http://schemas.microsoft.com/office/drawing/2014/main" id="{726CA26E-76F8-2016-5B93-4C2F3ED103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9463" y="867265"/>
            <a:ext cx="11402283" cy="4847784"/>
          </a:xfrm>
        </p:spPr>
      </p:pic>
    </p:spTree>
    <p:extLst>
      <p:ext uri="{BB962C8B-B14F-4D97-AF65-F5344CB8AC3E}">
        <p14:creationId xmlns:p14="http://schemas.microsoft.com/office/powerpoint/2010/main" val="338474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3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84222" y="365125"/>
            <a:ext cx="7969577" cy="1331700"/>
          </a:xfrm>
        </p:spPr>
        <p:txBody>
          <a:bodyPr>
            <a:normAutofit/>
          </a:bodyPr>
          <a:lstStyle/>
          <a:p>
            <a:r>
              <a:rPr lang="it-IT" sz="2000" dirty="0"/>
              <a:t>Magnificat, Vivaldi</a:t>
            </a:r>
          </a:p>
        </p:txBody>
      </p:sp>
      <p:sp>
        <p:nvSpPr>
          <p:cNvPr id="3" name="Segnaposto contenuto 2"/>
          <p:cNvSpPr>
            <a:spLocks noGrp="1"/>
          </p:cNvSpPr>
          <p:nvPr>
            <p:ph idx="1"/>
          </p:nvPr>
        </p:nvSpPr>
        <p:spPr/>
        <p:txBody>
          <a:bodyPr/>
          <a:lstStyle/>
          <a:p>
            <a:r>
              <a:rPr lang="it-IT" dirty="0"/>
              <a:t>Ha osservato il musicologo Francesco Degrada: «l’accento cade</a:t>
            </a:r>
          </a:p>
          <a:p>
            <a:r>
              <a:rPr lang="it-IT" dirty="0"/>
              <a:t>decisamente in Vivaldi più che sulla figura tematica, sulla sua</a:t>
            </a:r>
          </a:p>
          <a:p>
            <a:r>
              <a:rPr lang="it-IT" dirty="0"/>
              <a:t>metamorfosi, sulla progressiva declinazione melodica, ritmica, </a:t>
            </a:r>
          </a:p>
          <a:p>
            <a:r>
              <a:rPr lang="it-IT" dirty="0"/>
              <a:t>Timbrica, dinamica, che la fa apparire insieme sé stessa ed altro </a:t>
            </a:r>
          </a:p>
          <a:p>
            <a:r>
              <a:rPr lang="it-IT" dirty="0"/>
              <a:t>da sé (…). Il tema musicale è concepito per essere scomposto </a:t>
            </a:r>
          </a:p>
          <a:p>
            <a:r>
              <a:rPr lang="it-IT" dirty="0"/>
              <a:t>Ricomposto, come punto di partenza di un processo</a:t>
            </a:r>
          </a:p>
          <a:p>
            <a:r>
              <a:rPr lang="it-IT" dirty="0"/>
              <a:t>Di trasformazione».</a:t>
            </a:r>
          </a:p>
        </p:txBody>
      </p:sp>
      <p:pic>
        <p:nvPicPr>
          <p:cNvPr id="4" name="4 Vivaldi-  Magnificat (RV 611) - Deposuit potentes">
            <a:hlinkClick r:id="" action="ppaction://media"/>
            <a:extLst>
              <a:ext uri="{FF2B5EF4-FFF2-40B4-BE49-F238E27FC236}">
                <a16:creationId xmlns:a16="http://schemas.microsoft.com/office/drawing/2014/main" id="{3C8E05C7-252D-F2B1-C0DA-5C13E75F2B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518" y="543612"/>
            <a:ext cx="487363" cy="487363"/>
          </a:xfrm>
          <a:prstGeom prst="rect">
            <a:avLst/>
          </a:prstGeom>
        </p:spPr>
      </p:pic>
    </p:spTree>
    <p:extLst>
      <p:ext uri="{BB962C8B-B14F-4D97-AF65-F5344CB8AC3E}">
        <p14:creationId xmlns:p14="http://schemas.microsoft.com/office/powerpoint/2010/main" val="82791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5400" y="-252412"/>
            <a:ext cx="9682692" cy="7262019"/>
          </a:xfrm>
        </p:spPr>
      </p:pic>
    </p:spTree>
    <p:extLst>
      <p:ext uri="{BB962C8B-B14F-4D97-AF65-F5344CB8AC3E}">
        <p14:creationId xmlns:p14="http://schemas.microsoft.com/office/powerpoint/2010/main" val="2357750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35124" y="136525"/>
            <a:ext cx="8921751" cy="6691313"/>
          </a:xfrm>
        </p:spPr>
      </p:pic>
    </p:spTree>
    <p:extLst>
      <p:ext uri="{BB962C8B-B14F-4D97-AF65-F5344CB8AC3E}">
        <p14:creationId xmlns:p14="http://schemas.microsoft.com/office/powerpoint/2010/main" val="2627579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9259" y="543472"/>
            <a:ext cx="1827727" cy="5842492"/>
          </a:xfrm>
        </p:spPr>
        <p:txBody>
          <a:bodyPr>
            <a:normAutofit fontScale="90000"/>
          </a:bodyPr>
          <a:lstStyle/>
          <a:p>
            <a:r>
              <a:rPr lang="it-IT" sz="2400" dirty="0"/>
              <a:t>Francesco Guardi (1712-93), Concerto delle putte, Monaco, Alte </a:t>
            </a:r>
            <a:r>
              <a:rPr lang="it-IT" sz="2400" dirty="0" err="1"/>
              <a:t>Pinakothek</a:t>
            </a:r>
            <a:r>
              <a:rPr lang="it-IT" sz="2400" dirty="0"/>
              <a:t>.</a:t>
            </a:r>
            <a:br>
              <a:rPr lang="it-IT" sz="2400" dirty="0"/>
            </a:br>
            <a:br>
              <a:rPr lang="it-IT" sz="2400" dirty="0"/>
            </a:br>
            <a:r>
              <a:rPr lang="it-IT" sz="2400" dirty="0"/>
              <a:t>Sono  le putte che suonano nel Casino dei Filarmonici, nell’occasione della visita a Venezia del futuro zar </a:t>
            </a:r>
            <a:r>
              <a:rPr lang="it-IT" sz="2400"/>
              <a:t>di Russia nel 1782.</a:t>
            </a:r>
            <a:endParaRPr lang="it-IT" sz="2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75402" y="71437"/>
            <a:ext cx="9114799" cy="6786563"/>
          </a:xfrm>
        </p:spPr>
      </p:pic>
    </p:spTree>
    <p:extLst>
      <p:ext uri="{BB962C8B-B14F-4D97-AF65-F5344CB8AC3E}">
        <p14:creationId xmlns:p14="http://schemas.microsoft.com/office/powerpoint/2010/main" val="1997866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18707" y="76200"/>
            <a:ext cx="8947151" cy="6710363"/>
          </a:xfrm>
        </p:spPr>
      </p:pic>
    </p:spTree>
    <p:extLst>
      <p:ext uri="{BB962C8B-B14F-4D97-AF65-F5344CB8AC3E}">
        <p14:creationId xmlns:p14="http://schemas.microsoft.com/office/powerpoint/2010/main" val="912100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054" y="540914"/>
            <a:ext cx="2905449" cy="3764186"/>
          </a:xfrm>
        </p:spPr>
        <p:txBody>
          <a:bodyPr>
            <a:normAutofit/>
          </a:bodyPr>
          <a:lstStyle/>
          <a:p>
            <a:r>
              <a:rPr lang="it-IT" sz="2400" dirty="0"/>
              <a:t>Incisione da </a:t>
            </a:r>
            <a:r>
              <a:rPr lang="it-IT" sz="2400" dirty="0" err="1"/>
              <a:t>Hogarth</a:t>
            </a:r>
            <a:r>
              <a:rPr lang="it-IT" sz="2400" dirty="0"/>
              <a:t>, con celebri ‘primedonne’, tra le quali, sulla sinistra, Farinelli.</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96106" y="231120"/>
            <a:ext cx="8971400" cy="6233695"/>
          </a:xfrm>
        </p:spPr>
      </p:pic>
    </p:spTree>
    <p:extLst>
      <p:ext uri="{BB962C8B-B14F-4D97-AF65-F5344CB8AC3E}">
        <p14:creationId xmlns:p14="http://schemas.microsoft.com/office/powerpoint/2010/main" val="3887525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838200" y="933254"/>
            <a:ext cx="10515600" cy="5243709"/>
          </a:xfrm>
        </p:spPr>
        <p:txBody>
          <a:bodyPr>
            <a:normAutofit/>
          </a:bodyPr>
          <a:lstStyle/>
          <a:p>
            <a:r>
              <a:rPr lang="it-IT" dirty="0" err="1"/>
              <a:t>Haendel</a:t>
            </a:r>
            <a:r>
              <a:rPr lang="it-IT" dirty="0"/>
              <a:t>, da «</a:t>
            </a:r>
            <a:r>
              <a:rPr lang="it-IT" i="1" dirty="0"/>
              <a:t>Il trionfo del Tempo e del Disinganno</a:t>
            </a:r>
            <a:r>
              <a:rPr lang="it-IT" dirty="0"/>
              <a:t>», oratorio del 1707 (Roma), poi rivisto nel 1737. La figura allegorica del Tempo, secondo le intenzioni del cardinale Benedetto </a:t>
            </a:r>
            <a:r>
              <a:rPr lang="it-IT" dirty="0" err="1"/>
              <a:t>Pamphili</a:t>
            </a:r>
            <a:r>
              <a:rPr lang="it-IT" dirty="0"/>
              <a:t>, prevaleva nella morale conclusiva dell’oratorio.</a:t>
            </a:r>
          </a:p>
          <a:p>
            <a:pPr marL="0" indent="0">
              <a:buNone/>
            </a:pPr>
            <a:r>
              <a:rPr lang="it-IT" dirty="0"/>
              <a:t>L’aria cantata dalla </a:t>
            </a:r>
            <a:r>
              <a:rPr lang="it-IT" i="1" dirty="0"/>
              <a:t>Bellezza</a:t>
            </a:r>
            <a:r>
              <a:rPr lang="it-IT" dirty="0"/>
              <a:t>:</a:t>
            </a:r>
          </a:p>
          <a:p>
            <a:pPr marL="0" indent="0">
              <a:buNone/>
            </a:pPr>
            <a:r>
              <a:rPr lang="it-IT" dirty="0"/>
              <a:t>A  </a:t>
            </a:r>
            <a:r>
              <a:rPr lang="it-IT" i="1" dirty="0"/>
              <a:t>allegro</a:t>
            </a:r>
            <a:r>
              <a:rPr lang="it-IT" dirty="0"/>
              <a:t>   «Un pensiero nemico di pace</a:t>
            </a:r>
          </a:p>
          <a:p>
            <a:pPr marL="0" indent="0">
              <a:buNone/>
            </a:pPr>
            <a:r>
              <a:rPr lang="it-IT" dirty="0"/>
              <a:t>Fece il Tempo volubile, edace,</a:t>
            </a:r>
          </a:p>
          <a:p>
            <a:pPr marL="0" indent="0">
              <a:buNone/>
            </a:pPr>
            <a:r>
              <a:rPr lang="it-IT" dirty="0"/>
              <a:t>E con </a:t>
            </a:r>
            <a:r>
              <a:rPr lang="it-IT" b="1" u="sng" dirty="0"/>
              <a:t>l’ali</a:t>
            </a:r>
            <a:r>
              <a:rPr lang="it-IT" dirty="0"/>
              <a:t> la falce gli </a:t>
            </a:r>
            <a:r>
              <a:rPr lang="it-IT" dirty="0" err="1"/>
              <a:t>diè</a:t>
            </a:r>
            <a:r>
              <a:rPr lang="it-IT" dirty="0"/>
              <a:t>.</a:t>
            </a:r>
          </a:p>
          <a:p>
            <a:pPr marL="0" indent="0">
              <a:buNone/>
            </a:pPr>
            <a:r>
              <a:rPr lang="it-IT" dirty="0"/>
              <a:t>B   </a:t>
            </a:r>
            <a:r>
              <a:rPr lang="it-IT" i="1" dirty="0"/>
              <a:t>adagio</a:t>
            </a:r>
            <a:r>
              <a:rPr lang="it-IT" dirty="0"/>
              <a:t>   Nacque un altro leggiadro pensiero,</a:t>
            </a:r>
          </a:p>
          <a:p>
            <a:pPr marL="0" indent="0">
              <a:buNone/>
            </a:pPr>
            <a:r>
              <a:rPr lang="it-IT" dirty="0"/>
              <a:t>Per negar sì rigido impero,</a:t>
            </a:r>
          </a:p>
          <a:p>
            <a:pPr marL="0" indent="0">
              <a:buNone/>
            </a:pPr>
            <a:r>
              <a:rPr lang="it-IT" dirty="0" err="1"/>
              <a:t>Ond’il</a:t>
            </a:r>
            <a:r>
              <a:rPr lang="it-IT" dirty="0"/>
              <a:t> Tempo più Tempo non è»</a:t>
            </a:r>
          </a:p>
        </p:txBody>
      </p:sp>
      <p:pic>
        <p:nvPicPr>
          <p:cNvPr id="4" name="7 Cecilia Bartoli - Handel Un Pensiero Nemico Di Pace">
            <a:hlinkClick r:id="" action="ppaction://media"/>
            <a:extLst>
              <a:ext uri="{FF2B5EF4-FFF2-40B4-BE49-F238E27FC236}">
                <a16:creationId xmlns:a16="http://schemas.microsoft.com/office/drawing/2014/main" id="{2E4DDE89-9B00-EBC3-4253-0C193E7492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26648" y="5314524"/>
            <a:ext cx="487363" cy="487363"/>
          </a:xfrm>
          <a:prstGeom prst="rect">
            <a:avLst/>
          </a:prstGeom>
        </p:spPr>
      </p:pic>
    </p:spTree>
    <p:extLst>
      <p:ext uri="{BB962C8B-B14F-4D97-AF65-F5344CB8AC3E}">
        <p14:creationId xmlns:p14="http://schemas.microsoft.com/office/powerpoint/2010/main" val="68495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graphicFrame>
        <p:nvGraphicFramePr>
          <p:cNvPr id="4" name="Segnaposto contenuto 3"/>
          <p:cNvGraphicFramePr>
            <a:graphicFrameLocks noGrp="1" noChangeAspect="1"/>
          </p:cNvGraphicFramePr>
          <p:nvPr>
            <p:ph idx="1"/>
            <p:extLst>
              <p:ext uri="{D42A27DB-BD31-4B8C-83A1-F6EECF244321}">
                <p14:modId xmlns:p14="http://schemas.microsoft.com/office/powerpoint/2010/main" val="1034086252"/>
              </p:ext>
            </p:extLst>
          </p:nvPr>
        </p:nvGraphicFramePr>
        <p:xfrm>
          <a:off x="1701800" y="2051050"/>
          <a:ext cx="8786813" cy="3898900"/>
        </p:xfrm>
        <a:graphic>
          <a:graphicData uri="http://schemas.openxmlformats.org/presentationml/2006/ole">
            <mc:AlternateContent xmlns:mc="http://schemas.openxmlformats.org/markup-compatibility/2006">
              <mc:Choice xmlns:v="urn:schemas-microsoft-com:vml" Requires="v">
                <p:oleObj spid="_x0000_s1029" name="Oggetto shell Packager" showAsIcon="1" r:id="rId3" imgW="986760" imgH="437400" progId="Package">
                  <p:embed/>
                </p:oleObj>
              </mc:Choice>
              <mc:Fallback>
                <p:oleObj name="Oggetto shell Packager" showAsIcon="1" r:id="rId3" imgW="986760" imgH="437400" progId="Package">
                  <p:embed/>
                  <p:pic>
                    <p:nvPicPr>
                      <p:cNvPr id="4" name="Segnaposto contenuto 3"/>
                      <p:cNvPicPr/>
                      <p:nvPr/>
                    </p:nvPicPr>
                    <p:blipFill>
                      <a:blip r:embed="rId4"/>
                      <a:stretch>
                        <a:fillRect/>
                      </a:stretch>
                    </p:blipFill>
                    <p:spPr>
                      <a:xfrm>
                        <a:off x="1701800" y="2051050"/>
                        <a:ext cx="8786813" cy="3898900"/>
                      </a:xfrm>
                      <a:prstGeom prst="rect">
                        <a:avLst/>
                      </a:prstGeom>
                    </p:spPr>
                  </p:pic>
                </p:oleObj>
              </mc:Fallback>
            </mc:AlternateContent>
          </a:graphicData>
        </a:graphic>
      </p:graphicFrame>
    </p:spTree>
    <p:extLst>
      <p:ext uri="{BB962C8B-B14F-4D97-AF65-F5344CB8AC3E}">
        <p14:creationId xmlns:p14="http://schemas.microsoft.com/office/powerpoint/2010/main" val="1803168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807555" y="79085"/>
            <a:ext cx="8833939" cy="6739159"/>
          </a:xfrm>
        </p:spPr>
      </p:pic>
      <p:pic>
        <p:nvPicPr>
          <p:cNvPr id="3" name="5 Bach - Prelude &amp; Fugue No.2 in C minor">
            <a:hlinkClick r:id="" action="ppaction://media"/>
            <a:extLst>
              <a:ext uri="{FF2B5EF4-FFF2-40B4-BE49-F238E27FC236}">
                <a16:creationId xmlns:a16="http://schemas.microsoft.com/office/drawing/2014/main" id="{340AA2E0-07C2-6451-E5B9-A9360B8717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487363" cy="487363"/>
          </a:xfrm>
          <a:prstGeom prst="rect">
            <a:avLst/>
          </a:prstGeom>
        </p:spPr>
      </p:pic>
    </p:spTree>
    <p:extLst>
      <p:ext uri="{BB962C8B-B14F-4D97-AF65-F5344CB8AC3E}">
        <p14:creationId xmlns:p14="http://schemas.microsoft.com/office/powerpoint/2010/main" val="51032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60790" y="147110"/>
            <a:ext cx="8454760" cy="6540313"/>
          </a:xfrm>
        </p:spPr>
      </p:pic>
    </p:spTree>
    <p:extLst>
      <p:ext uri="{BB962C8B-B14F-4D97-AF65-F5344CB8AC3E}">
        <p14:creationId xmlns:p14="http://schemas.microsoft.com/office/powerpoint/2010/main" val="3826145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a:t>Concerto ‘Grosso’ di Arcangeli Corelli</a:t>
            </a:r>
          </a:p>
          <a:p>
            <a:r>
              <a:rPr lang="it-IT" dirty="0"/>
              <a:t>Scrittura idiomatica, concepita per le peculiari sonorità e tecnica degli strumenti, in particolare ad arco.</a:t>
            </a:r>
          </a:p>
          <a:p>
            <a:r>
              <a:rPr lang="it-IT" dirty="0"/>
              <a:t>Approfondimento di un linguaggio prettamente strumentale.</a:t>
            </a:r>
          </a:p>
          <a:p>
            <a:r>
              <a:rPr lang="it-IT" dirty="0"/>
              <a:t>Cresciuta consapevolezza dell’autonomia della musica ‘pura’, vale a dire senza testo, in virtù della sua intrinseca coerenza e unità formale.</a:t>
            </a:r>
          </a:p>
        </p:txBody>
      </p:sp>
    </p:spTree>
    <p:extLst>
      <p:ext uri="{BB962C8B-B14F-4D97-AF65-F5344CB8AC3E}">
        <p14:creationId xmlns:p14="http://schemas.microsoft.com/office/powerpoint/2010/main" val="4074892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9875" y="114300"/>
            <a:ext cx="8769350" cy="6577013"/>
          </a:xfrm>
        </p:spPr>
      </p:pic>
    </p:spTree>
    <p:extLst>
      <p:ext uri="{BB962C8B-B14F-4D97-AF65-F5344CB8AC3E}">
        <p14:creationId xmlns:p14="http://schemas.microsoft.com/office/powerpoint/2010/main" val="381276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4" y="228601"/>
            <a:ext cx="8722784" cy="6542088"/>
          </a:xfrm>
        </p:spPr>
      </p:pic>
    </p:spTree>
    <p:extLst>
      <p:ext uri="{BB962C8B-B14F-4D97-AF65-F5344CB8AC3E}">
        <p14:creationId xmlns:p14="http://schemas.microsoft.com/office/powerpoint/2010/main" val="701178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578" y="652967"/>
            <a:ext cx="12062664" cy="5703673"/>
          </a:xfrm>
        </p:spPr>
      </p:pic>
    </p:spTree>
    <p:extLst>
      <p:ext uri="{BB962C8B-B14F-4D97-AF65-F5344CB8AC3E}">
        <p14:creationId xmlns:p14="http://schemas.microsoft.com/office/powerpoint/2010/main" val="3821656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68212" y="365125"/>
            <a:ext cx="9255576" cy="6176963"/>
          </a:xfrm>
        </p:spPr>
      </p:pic>
    </p:spTree>
    <p:extLst>
      <p:ext uri="{BB962C8B-B14F-4D97-AF65-F5344CB8AC3E}">
        <p14:creationId xmlns:p14="http://schemas.microsoft.com/office/powerpoint/2010/main" val="2620323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 name="Segnaposto contenuto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922758" y="-1009873"/>
            <a:ext cx="9054992" cy="7867873"/>
          </a:xfrm>
        </p:spPr>
      </p:pic>
      <p:pic>
        <p:nvPicPr>
          <p:cNvPr id="3" name="Bach - Matthaus Passion - 1. Coro - Kommt ihr Toechter">
            <a:hlinkClick r:id="" action="ppaction://media"/>
            <a:extLst>
              <a:ext uri="{FF2B5EF4-FFF2-40B4-BE49-F238E27FC236}">
                <a16:creationId xmlns:a16="http://schemas.microsoft.com/office/drawing/2014/main" id="{800F7A2F-50D4-2447-3C75-4883CA435C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3786980"/>
            <a:ext cx="487363" cy="487363"/>
          </a:xfrm>
          <a:prstGeom prst="rect">
            <a:avLst/>
          </a:prstGeom>
        </p:spPr>
      </p:pic>
    </p:spTree>
    <p:extLst>
      <p:ext uri="{BB962C8B-B14F-4D97-AF65-F5344CB8AC3E}">
        <p14:creationId xmlns:p14="http://schemas.microsoft.com/office/powerpoint/2010/main" val="369283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9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0856" y="90153"/>
            <a:ext cx="8905652" cy="6679239"/>
          </a:xfrm>
        </p:spPr>
      </p:pic>
    </p:spTree>
    <p:extLst>
      <p:ext uri="{BB962C8B-B14F-4D97-AF65-F5344CB8AC3E}">
        <p14:creationId xmlns:p14="http://schemas.microsoft.com/office/powerpoint/2010/main" val="2713351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27670" y="103032"/>
            <a:ext cx="9207247" cy="6905435"/>
          </a:xfrm>
        </p:spPr>
      </p:pic>
    </p:spTree>
    <p:extLst>
      <p:ext uri="{BB962C8B-B14F-4D97-AF65-F5344CB8AC3E}">
        <p14:creationId xmlns:p14="http://schemas.microsoft.com/office/powerpoint/2010/main" val="3173981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8353" y="-463639"/>
            <a:ext cx="9626869" cy="7220152"/>
          </a:xfrm>
        </p:spPr>
      </p:pic>
    </p:spTree>
    <p:extLst>
      <p:ext uri="{BB962C8B-B14F-4D97-AF65-F5344CB8AC3E}">
        <p14:creationId xmlns:p14="http://schemas.microsoft.com/office/powerpoint/2010/main" val="751425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9041" y="-343650"/>
            <a:ext cx="9773917" cy="7330438"/>
          </a:xfrm>
        </p:spPr>
      </p:pic>
    </p:spTree>
    <p:extLst>
      <p:ext uri="{BB962C8B-B14F-4D97-AF65-F5344CB8AC3E}">
        <p14:creationId xmlns:p14="http://schemas.microsoft.com/office/powerpoint/2010/main" val="3177964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09537"/>
            <a:ext cx="9074151" cy="6805613"/>
          </a:xfrm>
        </p:spPr>
      </p:pic>
    </p:spTree>
    <p:extLst>
      <p:ext uri="{BB962C8B-B14F-4D97-AF65-F5344CB8AC3E}">
        <p14:creationId xmlns:p14="http://schemas.microsoft.com/office/powerpoint/2010/main" val="374009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8E18D6-ED7A-4D93-2E4F-D382F5DCC39F}"/>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68B8A257-F753-5342-A4C1-15912E04E884}"/>
              </a:ext>
            </a:extLst>
          </p:cNvPr>
          <p:cNvPicPr>
            <a:picLocks noGrp="1" noChangeAspect="1"/>
          </p:cNvPicPr>
          <p:nvPr>
            <p:ph idx="1"/>
          </p:nvPr>
        </p:nvPicPr>
        <p:blipFill>
          <a:blip r:embed="rId2"/>
          <a:stretch>
            <a:fillRect/>
          </a:stretch>
        </p:blipFill>
        <p:spPr>
          <a:xfrm>
            <a:off x="2148732" y="342683"/>
            <a:ext cx="8230179" cy="6172634"/>
          </a:xfrm>
          <a:prstGeom prst="rect">
            <a:avLst/>
          </a:prstGeom>
        </p:spPr>
      </p:pic>
    </p:spTree>
    <p:extLst>
      <p:ext uri="{BB962C8B-B14F-4D97-AF65-F5344CB8AC3E}">
        <p14:creationId xmlns:p14="http://schemas.microsoft.com/office/powerpoint/2010/main" val="3478838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2754" y="-448357"/>
            <a:ext cx="9606492" cy="7204869"/>
          </a:xfrm>
        </p:spPr>
      </p:pic>
    </p:spTree>
    <p:extLst>
      <p:ext uri="{BB962C8B-B14F-4D97-AF65-F5344CB8AC3E}">
        <p14:creationId xmlns:p14="http://schemas.microsoft.com/office/powerpoint/2010/main" val="18380571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6003" y="0"/>
            <a:ext cx="8819793" cy="6614845"/>
          </a:xfrm>
        </p:spPr>
      </p:pic>
    </p:spTree>
    <p:extLst>
      <p:ext uri="{BB962C8B-B14F-4D97-AF65-F5344CB8AC3E}">
        <p14:creationId xmlns:p14="http://schemas.microsoft.com/office/powerpoint/2010/main" val="16882256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88626" y="154547"/>
            <a:ext cx="8699591" cy="6524693"/>
          </a:xfrm>
        </p:spPr>
      </p:pic>
    </p:spTree>
    <p:extLst>
      <p:ext uri="{BB962C8B-B14F-4D97-AF65-F5344CB8AC3E}">
        <p14:creationId xmlns:p14="http://schemas.microsoft.com/office/powerpoint/2010/main" val="3607000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8E18D6-ED7A-4D93-2E4F-D382F5DCC39F}"/>
              </a:ext>
            </a:extLst>
          </p:cNvPr>
          <p:cNvSpPr>
            <a:spLocks noGrp="1"/>
          </p:cNvSpPr>
          <p:nvPr>
            <p:ph type="title"/>
          </p:nvPr>
        </p:nvSpPr>
        <p:spPr>
          <a:xfrm>
            <a:off x="0" y="490194"/>
            <a:ext cx="6674177" cy="5910606"/>
          </a:xfrm>
        </p:spPr>
        <p:txBody>
          <a:bodyPr>
            <a:normAutofit fontScale="90000"/>
          </a:bodyPr>
          <a:lstStyle/>
          <a:p>
            <a:r>
              <a:rPr lang="it-IT" sz="1800" dirty="0"/>
              <a:t>Così la descrive, in modo magistrale, il biografo Giovan Pietro Bellori nel 1672: «Siede in mezzo la Vergine, alzata sopra un trono di nubi e di angeli, vestita di porpora, col manto di color celeste che dalle spalle si avvolge al seno; e quasi tirata e rapita dalla divinità solleva il volto e le braccia verso il figliuolo, che luminoso scende ad incontrarla. Nel primo ordine di quella grande sfera stanno i santi fra candide nubi chi a sedere, chi giacente, e chi si solleva applaudendo al trionfo della gran genitrice; quindi con alterni intervalli d'aria e di luce </a:t>
            </a:r>
            <a:r>
              <a:rPr lang="it-IT" sz="1800" dirty="0" err="1"/>
              <a:t>apresi</a:t>
            </a:r>
            <a:r>
              <a:rPr lang="it-IT" sz="1800" dirty="0"/>
              <a:t> il paradiso da rosseggianti, splendide nubi, in lieta armoniosa gloria d'angeli, che si ristringono verso il punto in cori di giovinetti e fanciulli a sedere, li quali abbagliati in splendidi riflessi spiegano note e canti, con flauti, viole, timpani e </a:t>
            </a:r>
            <a:r>
              <a:rPr lang="it-IT" sz="1800" dirty="0" err="1"/>
              <a:t>varii</a:t>
            </a:r>
            <a:r>
              <a:rPr lang="it-IT" sz="1800" dirty="0"/>
              <a:t> musici strumenti. Nella sommità si allontanano in più brevi giri, e fra' dorati lumi maggiori si addolciscono in un'ultima luce, ove risplendono teste di cherubini, con insensibili dintorni; </a:t>
            </a:r>
            <a:r>
              <a:rPr lang="it-IT" sz="1800" b="1" dirty="0"/>
              <a:t>tantoché la soavità del colore fa sentire la melodia celeste nel silenzio della pittura</a:t>
            </a:r>
            <a:r>
              <a:rPr lang="it-IT" sz="1800" dirty="0"/>
              <a:t>. </a:t>
            </a:r>
            <a:r>
              <a:rPr lang="it-IT" sz="1800" dirty="0" err="1"/>
              <a:t>Siché</a:t>
            </a:r>
            <a:r>
              <a:rPr lang="it-IT" sz="1800" dirty="0"/>
              <a:t>, frangendosi la luce del sommo, sparge sopra di esse i suoi raggi, conforme la degradazione, con tal modo e misura tra i termini del maggior lume e del maggior oscuro opposti che forma la soavità e 'l rilievo de' corpi in somma unione delle parti, e senza divisione si distinguono insensibilmente. In tal modo fra quei spaziosi campi ogni figura ha rilievo, ma svaniscono li dintorni mostrando solo qualche termine di colmo, senza alcun profilo di superficie. </a:t>
            </a:r>
            <a:r>
              <a:rPr lang="it-IT" sz="1800" b="1" dirty="0"/>
              <a:t>Onde con ragione questa pittura è stata rassomigliata ad una piena musica, quando tutti li toni insieme formano l'armonia; perché allora non si osserva minutamente particolar voce alcuna, ma piace il misto e l'universale misura e tenore del canto. E sì come in questa sorte di musica si richiede all'orecchio una maggiore distanza, così il colore lontano si unisce e riesce soavissimo all'occhio.</a:t>
            </a:r>
            <a:br>
              <a:rPr lang="it-IT" sz="1800" b="1" dirty="0"/>
            </a:br>
            <a:r>
              <a:rPr lang="it-IT" sz="1800" b="1" dirty="0"/>
              <a:t>Rapisce certamente al cielo l'armonia di così stupendo dipinto, e nel mirarlo trascorre per l'ampia mole non mai stanco l'occhio e 'l pensiero, restandone immortale il nome del pittore, che non meno ha emulato che imitato il gran Correggio, tirando da una patria e da un cielo gli stessi influssi</a:t>
            </a:r>
            <a:r>
              <a:rPr lang="it-IT" sz="1800" dirty="0"/>
              <a:t>».</a:t>
            </a:r>
          </a:p>
        </p:txBody>
      </p:sp>
      <p:pic>
        <p:nvPicPr>
          <p:cNvPr id="5" name="Segnaposto contenuto 4">
            <a:extLst>
              <a:ext uri="{FF2B5EF4-FFF2-40B4-BE49-F238E27FC236}">
                <a16:creationId xmlns:a16="http://schemas.microsoft.com/office/drawing/2014/main" id="{68B8A257-F753-5342-A4C1-15912E04E884}"/>
              </a:ext>
            </a:extLst>
          </p:cNvPr>
          <p:cNvPicPr>
            <a:picLocks noGrp="1" noChangeAspect="1"/>
          </p:cNvPicPr>
          <p:nvPr>
            <p:ph idx="1"/>
          </p:nvPr>
        </p:nvPicPr>
        <p:blipFill>
          <a:blip r:embed="rId2"/>
          <a:stretch>
            <a:fillRect/>
          </a:stretch>
        </p:blipFill>
        <p:spPr>
          <a:xfrm>
            <a:off x="6664754" y="1223101"/>
            <a:ext cx="5514680" cy="4136009"/>
          </a:xfrm>
          <a:prstGeom prst="rect">
            <a:avLst/>
          </a:prstGeom>
        </p:spPr>
      </p:pic>
    </p:spTree>
    <p:extLst>
      <p:ext uri="{BB962C8B-B14F-4D97-AF65-F5344CB8AC3E}">
        <p14:creationId xmlns:p14="http://schemas.microsoft.com/office/powerpoint/2010/main" val="3159370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4400" y="365125"/>
            <a:ext cx="10439400" cy="575033"/>
          </a:xfrm>
        </p:spPr>
        <p:txBody>
          <a:bodyPr>
            <a:normAutofit fontScale="90000"/>
          </a:bodyPr>
          <a:lstStyle/>
          <a:p>
            <a:r>
              <a:rPr lang="it-IT" sz="2000" dirty="0"/>
              <a:t>Inizio a </a:t>
            </a:r>
            <a:r>
              <a:rPr lang="it-IT" sz="2000" dirty="0" err="1"/>
              <a:t>mò</a:t>
            </a:r>
            <a:r>
              <a:rPr lang="it-IT" sz="2000" dirty="0"/>
              <a:t> di </a:t>
            </a:r>
            <a:r>
              <a:rPr lang="it-IT" sz="2000" b="1" dirty="0"/>
              <a:t>fanfara</a:t>
            </a:r>
            <a:r>
              <a:rPr lang="it-IT" sz="2000" dirty="0"/>
              <a:t>: talvolta oggi si inseriscono infatti i timbri squillanti delle </a:t>
            </a:r>
            <a:r>
              <a:rPr lang="it-IT" sz="2000" b="1" dirty="0"/>
              <a:t>trombe: </a:t>
            </a:r>
            <a:br>
              <a:rPr lang="it-IT" sz="2000" b="1" dirty="0"/>
            </a:br>
            <a:r>
              <a:rPr lang="it-IT" sz="2000" b="1" dirty="0"/>
              <a:t>secondo movimento</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7944" y="1094703"/>
            <a:ext cx="8480330" cy="6360248"/>
          </a:xfrm>
        </p:spPr>
      </p:pic>
    </p:spTree>
    <p:extLst>
      <p:ext uri="{BB962C8B-B14F-4D97-AF65-F5344CB8AC3E}">
        <p14:creationId xmlns:p14="http://schemas.microsoft.com/office/powerpoint/2010/main" val="547353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81070" y="103032"/>
            <a:ext cx="9396137" cy="7047103"/>
          </a:xfrm>
        </p:spPr>
      </p:pic>
    </p:spTree>
    <p:extLst>
      <p:ext uri="{BB962C8B-B14F-4D97-AF65-F5344CB8AC3E}">
        <p14:creationId xmlns:p14="http://schemas.microsoft.com/office/powerpoint/2010/main" val="1083974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4676" y="115911"/>
            <a:ext cx="9177196" cy="6882897"/>
          </a:xfrm>
        </p:spPr>
      </p:pic>
    </p:spTree>
    <p:extLst>
      <p:ext uri="{BB962C8B-B14F-4D97-AF65-F5344CB8AC3E}">
        <p14:creationId xmlns:p14="http://schemas.microsoft.com/office/powerpoint/2010/main" val="316964948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1380</TotalTime>
  <Words>1421</Words>
  <Application>Microsoft Office PowerPoint</Application>
  <PresentationFormat>Widescreen</PresentationFormat>
  <Paragraphs>59</Paragraphs>
  <Slides>52</Slides>
  <Notes>0</Notes>
  <HiddenSlides>0</HiddenSlides>
  <MMClips>7</MMClips>
  <ScaleCrop>false</ScaleCrop>
  <HeadingPairs>
    <vt:vector size="8" baseType="variant">
      <vt:variant>
        <vt:lpstr>Caratteri utilizzati</vt:lpstr>
      </vt:variant>
      <vt:variant>
        <vt:i4>3</vt:i4>
      </vt:variant>
      <vt:variant>
        <vt:lpstr>Tema</vt:lpstr>
      </vt:variant>
      <vt:variant>
        <vt:i4>2</vt:i4>
      </vt:variant>
      <vt:variant>
        <vt:lpstr>Server OLE incorporati</vt:lpstr>
      </vt:variant>
      <vt:variant>
        <vt:i4>1</vt:i4>
      </vt:variant>
      <vt:variant>
        <vt:lpstr>Titoli diapositive</vt:lpstr>
      </vt:variant>
      <vt:variant>
        <vt:i4>52</vt:i4>
      </vt:variant>
    </vt:vector>
  </HeadingPairs>
  <TitlesOfParts>
    <vt:vector size="58" baseType="lpstr">
      <vt:lpstr>Arial</vt:lpstr>
      <vt:lpstr>Calibri</vt:lpstr>
      <vt:lpstr>Calibri Light</vt:lpstr>
      <vt:lpstr>Tema di Office</vt:lpstr>
      <vt:lpstr>1_Tema di Office</vt:lpstr>
      <vt:lpstr>Oggetto shell Packager</vt:lpstr>
      <vt:lpstr>LA MUSICA BAROCCA</vt:lpstr>
      <vt:lpstr>La sonata corelliana (pubbl. 1689 Sonate op. 3) INCIPIT MELODICI (matrice comune: coerenza)</vt:lpstr>
      <vt:lpstr>Presentazione standard di PowerPoint</vt:lpstr>
      <vt:lpstr>Presentazione standard di PowerPoint</vt:lpstr>
      <vt:lpstr>Presentazione standard di PowerPoint</vt:lpstr>
      <vt:lpstr>Così la descrive, in modo magistrale, il biografo Giovan Pietro Bellori nel 1672: «Siede in mezzo la Vergine, alzata sopra un trono di nubi e di angeli, vestita di porpora, col manto di color celeste che dalle spalle si avvolge al seno; e quasi tirata e rapita dalla divinità solleva il volto e le braccia verso il figliuolo, che luminoso scende ad incontrarla. Nel primo ordine di quella grande sfera stanno i santi fra candide nubi chi a sedere, chi giacente, e chi si solleva applaudendo al trionfo della gran genitrice; quindi con alterni intervalli d'aria e di luce apresi il paradiso da rosseggianti, splendide nubi, in lieta armoniosa gloria d'angeli, che si ristringono verso il punto in cori di giovinetti e fanciulli a sedere, li quali abbagliati in splendidi riflessi spiegano note e canti, con flauti, viole, timpani e varii musici strumenti. Nella sommità si allontanano in più brevi giri, e fra' dorati lumi maggiori si addolciscono in un'ultima luce, ove risplendono teste di cherubini, con insensibili dintorni; tantoché la soavità del colore fa sentire la melodia celeste nel silenzio della pittura. Siché, frangendosi la luce del sommo, sparge sopra di esse i suoi raggi, conforme la degradazione, con tal modo e misura tra i termini del maggior lume e del maggior oscuro opposti che forma la soavità e 'l rilievo de' corpi in somma unione delle parti, e senza divisione si distinguono insensibilmente. In tal modo fra quei spaziosi campi ogni figura ha rilievo, ma svaniscono li dintorni mostrando solo qualche termine di colmo, senza alcun profilo di superficie. Onde con ragione questa pittura è stata rassomigliata ad una piena musica, quando tutti li toni insieme formano l'armonia; perché allora non si osserva minutamente particolar voce alcuna, ma piace il misto e l'universale misura e tenore del canto. E sì come in questa sorte di musica si richiede all'orecchio una maggiore distanza, così il colore lontano si unisce e riesce soavissimo all'occhio. Rapisce certamente al cielo l'armonia di così stupendo dipinto, e nel mirarlo trascorre per l'ampia mole non mai stanco l'occhio e 'l pensiero, restandone immortale il nome del pittore, che non meno ha emulato che imitato il gran Correggio, tirando da una patria e da un cielo gli stessi influssi».</vt:lpstr>
      <vt:lpstr>Inizio a mò di fanfara: talvolta oggi si inseriscono infatti i timbri squillanti delle trombe:  secondo movimento</vt:lpstr>
      <vt:lpstr>Presentazione standard di PowerPoint</vt:lpstr>
      <vt:lpstr>Presentazione standard di PowerPoint</vt:lpstr>
      <vt:lpstr>Presentazione standard di PowerPoint</vt:lpstr>
      <vt:lpstr>Quinto movimento</vt:lpstr>
      <vt:lpstr>Corelli, Concerti grossi op. 6   F. Biondi</vt:lpstr>
      <vt:lpstr>Presentazione standard di PowerPoint</vt:lpstr>
      <vt:lpstr>Presentazione standard di PowerPoint</vt:lpstr>
      <vt:lpstr>Aria A-B-A’, detta col ‘da capo’</vt:lpstr>
      <vt:lpstr>«In voler ciò che tu brami/ in bramar ciò che a te piace/ la mia gioia e la mia pace/ sempre o caro io troverò»</vt:lpstr>
      <vt:lpstr>Presentazione standard di PowerPoint</vt:lpstr>
      <vt:lpstr>Seconda strofa, ha nel canto dei valori più veloci e vari ritmicamente, assecondando il testo «non mi chieder che io non t’ami/ non vietarmi che io t’adori./ Dimmi poi: Griselda mori,/ che io contenta morirò».  Notiamo su «contenta» il virtuosismo di coloritura.</vt:lpstr>
      <vt:lpstr>Pietro Longhi, Lezione di geografia, ca. 1752 (Venezia, Coll. Querini Stampalia). Di Pietro Longhi (1701-85), autore di scenette realistiche che ebbero notevole successo presso le Case Patrizie veneziane ed anche le Corti europee, Carlo Goldoni tesse un elogio paragonandone la vena realistica al proprio teatro come di chi trovò una “originale maniera di esprimere in Tela i caratteri e le passioni degli uomini” e il cui pennello “cercava il vero”; similmente nel 1761 Gasparo Gozzi, per il quale Longhi “ritrae quel che vede con gli occhi suoi propri”. </vt:lpstr>
      <vt:lpstr>Presentazione standard di PowerPoint</vt:lpstr>
      <vt:lpstr>Presentazione standard di PowerPoint</vt:lpstr>
      <vt:lpstr>Progressione e climax ascendenti, a culminare sugli acuti (un fa acuto).  Sillabato da basso ‘buffo’</vt:lpstr>
      <vt:lpstr>Presentazione standard di PowerPoint</vt:lpstr>
      <vt:lpstr>William Hogarth, Dopo il matrimonio, dalla serie Il matrimonio alla moda, 1735 (Londra, National Gallery).</vt:lpstr>
      <vt:lpstr>Presentazione standard di PowerPoint</vt:lpstr>
      <vt:lpstr>Presentazione standard di PowerPoint</vt:lpstr>
      <vt:lpstr> Vivaldi, Le quattro stagioni, concerti per violino e orchestra. Le note di sedicesimo, per grado congiunto alla lettera C, che quale ‘pittura sonora’ vogliono evocare forse i venti, gli «zeffiretti», sono probabilmente debitrici del celebre madrigale di Claudio Monteverdi «ecco mormorar l’onde» (terze parallele alle parole «aura mattutina»).  Trattasi della cosiddetta «musica descrittiva». </vt:lpstr>
      <vt:lpstr>Presentazione standard di PowerPoint</vt:lpstr>
      <vt:lpstr>Presentazione standard di PowerPoint</vt:lpstr>
      <vt:lpstr>Magnificat, Vivaldi</vt:lpstr>
      <vt:lpstr>Presentazione standard di PowerPoint</vt:lpstr>
      <vt:lpstr>Presentazione standard di PowerPoint</vt:lpstr>
      <vt:lpstr>Francesco Guardi (1712-93), Concerto delle putte, Monaco, Alte Pinakothek.  Sono  le putte che suonano nel Casino dei Filarmonici, nell’occasione della visita a Venezia del futuro zar di Russia nel 1782.</vt:lpstr>
      <vt:lpstr>Presentazione standard di PowerPoint</vt:lpstr>
      <vt:lpstr>Incisione da Hogarth, con celebri ‘primedonne’, tra le quali, sulla sinistra, Farinelli.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CACCINI VEDRO’ ‘L MIO SOL  https://www.youtube.com/watch?v=3hZRhqGrFKY</dc:title>
  <dc:creator>francesco patetta</dc:creator>
  <cp:lastModifiedBy>admin</cp:lastModifiedBy>
  <cp:revision>163</cp:revision>
  <dcterms:created xsi:type="dcterms:W3CDTF">2022-07-13T19:04:16Z</dcterms:created>
  <dcterms:modified xsi:type="dcterms:W3CDTF">2022-12-05T10:41:55Z</dcterms:modified>
</cp:coreProperties>
</file>