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30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55E7892-4873-7DBD-5E96-2DFAFC88C1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La lettera di Giacomo</a:t>
            </a:r>
          </a:p>
        </p:txBody>
      </p:sp>
    </p:spTree>
    <p:extLst>
      <p:ext uri="{BB962C8B-B14F-4D97-AF65-F5344CB8AC3E}">
        <p14:creationId xmlns:p14="http://schemas.microsoft.com/office/powerpoint/2010/main" val="3044673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B4EADD24-EA6B-F73D-2164-83C114AAEBF7}"/>
              </a:ext>
            </a:extLst>
          </p:cNvPr>
          <p:cNvSpPr txBox="1"/>
          <p:nvPr/>
        </p:nvSpPr>
        <p:spPr>
          <a:xfrm>
            <a:off x="1297173" y="967563"/>
            <a:ext cx="981385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													                       </a:t>
            </a:r>
            <a:r>
              <a:rPr lang="it-IT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Giacomo</a:t>
            </a:r>
          </a:p>
          <a:p>
            <a:endParaRPr lang="it-IT" sz="20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«A che serve fratelli miei se </a:t>
            </a:r>
            <a:r>
              <a:rPr lang="it-IT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uno dice di avere la fede, ma non ha le opere</a:t>
            </a:r>
            <a:r>
              <a:rPr lang="it-IT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 Forse che quella fede può salvarlo?»</a:t>
            </a:r>
          </a:p>
          <a:p>
            <a:pPr algn="just"/>
            <a:r>
              <a:rPr lang="it-IT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 un fratello o una sorella sono senza vestiti e sprovvisti del cibo quotidiano e uno di voi dice loro: «andatevene in pace, riscaldatevi e saziatevi», ma non date loro il necessario per il corpo, a che cosa serve? Così anche </a:t>
            </a:r>
            <a:r>
              <a:rPr lang="it-IT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fede</a:t>
            </a:r>
            <a:r>
              <a:rPr lang="it-IT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se non è </a:t>
            </a:r>
            <a:r>
              <a:rPr lang="it-IT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seguita dalle opere</a:t>
            </a:r>
            <a:r>
              <a:rPr lang="it-IT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essa è morta.</a:t>
            </a:r>
            <a:r>
              <a:rPr lang="it-IT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>
                <a:latin typeface="+mj-lt"/>
                <a:cs typeface="Times New Roman" panose="02020603050405020304" pitchFamily="18" charset="0"/>
              </a:rPr>
              <a:t>Al contrario uno potrebbe dire: «Tu hai la fede, io ho le opere; mostrami la tua fede senza le opere e io con le mie opere ti mostrerò la mia fede (Gc 2, 14-18)</a:t>
            </a:r>
            <a:endParaRPr lang="it-IT" sz="2200" dirty="0">
              <a:latin typeface="+mj-lt"/>
            </a:endParaRP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xmlns="" id="{DC1FE846-BCFA-6B2D-02F9-44C0013CF2BD}"/>
              </a:ext>
            </a:extLst>
          </p:cNvPr>
          <p:cNvSpPr/>
          <p:nvPr/>
        </p:nvSpPr>
        <p:spPr>
          <a:xfrm>
            <a:off x="5611368" y="4158360"/>
            <a:ext cx="484632" cy="57415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300ADEF0-FD20-47A5-1B58-EB0B1397974E}"/>
              </a:ext>
            </a:extLst>
          </p:cNvPr>
          <p:cNvSpPr txBox="1"/>
          <p:nvPr/>
        </p:nvSpPr>
        <p:spPr>
          <a:xfrm>
            <a:off x="2801678" y="4990597"/>
            <a:ext cx="6337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</a:rPr>
              <a:t>Le opere sono conseguenza di una relazione di alleanza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B79C57FD-6781-5FD4-2E0E-6818AC46E651}"/>
              </a:ext>
            </a:extLst>
          </p:cNvPr>
          <p:cNvSpPr txBox="1"/>
          <p:nvPr/>
        </p:nvSpPr>
        <p:spPr>
          <a:xfrm>
            <a:off x="829340" y="5390707"/>
            <a:ext cx="1028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2407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347581F9-C6BA-1BB1-9372-D7387241B97A}"/>
              </a:ext>
            </a:extLst>
          </p:cNvPr>
          <p:cNvSpPr txBox="1"/>
          <p:nvPr/>
        </p:nvSpPr>
        <p:spPr>
          <a:xfrm>
            <a:off x="1605517" y="1084520"/>
            <a:ext cx="93141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Qual è allora la legge perfetta o legge della libert</a:t>
            </a:r>
            <a:r>
              <a:rPr lang="it-IT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à ? </a:t>
            </a:r>
            <a:r>
              <a:rPr lang="it-IT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(Gc 1,25)</a:t>
            </a:r>
            <a:r>
              <a:rPr lang="it-IT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it-IT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È la legge della Nuova Alleanza. Questa legge non è definita a monte dell’agire, come disposizione interiore dell’uomo, ma si rivela nella vita, nelle opere.</a:t>
            </a:r>
          </a:p>
          <a:p>
            <a:endParaRPr lang="it-IT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400" cap="all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è</a:t>
            </a:r>
            <a:r>
              <a:rPr lang="it-IT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perfetta perché è compiuta: è la legge della carità.</a:t>
            </a:r>
          </a:p>
          <a:p>
            <a:endParaRPr lang="it-IT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Dobbiamo toglierci dalla testa il perfezionismo della legge. </a:t>
            </a:r>
          </a:p>
          <a:p>
            <a:r>
              <a:rPr lang="it-IT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it-IT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Siate perfetti come è perfetto il Padre vostro» (Mt 5,48) rimanda alla perfezione della carità che è esperienza di misericordia ricevuta e donata.</a:t>
            </a:r>
            <a:endParaRPr lang="it-IT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4490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C14E1EE5-52A5-3938-6BDD-949F60A25583}"/>
              </a:ext>
            </a:extLst>
          </p:cNvPr>
          <p:cNvSpPr txBox="1"/>
          <p:nvPr/>
        </p:nvSpPr>
        <p:spPr>
          <a:xfrm>
            <a:off x="4019107" y="810879"/>
            <a:ext cx="3965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Quali opere?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DC552F75-596C-7F25-E7B1-535CFCBB32BC}"/>
              </a:ext>
            </a:extLst>
          </p:cNvPr>
          <p:cNvSpPr txBox="1"/>
          <p:nvPr/>
        </p:nvSpPr>
        <p:spPr>
          <a:xfrm>
            <a:off x="850605" y="1586476"/>
            <a:ext cx="10494335" cy="419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tradizione cristiana ha realizzato una sorta di compendio attraverso le cosiddette </a:t>
            </a:r>
            <a:r>
              <a:rPr lang="it-IT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opere di misericordia</a:t>
            </a:r>
            <a:r>
              <a:rPr lang="it-IT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(</a:t>
            </a:r>
            <a:r>
              <a:rPr lang="it-IT" sz="20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hesed</a:t>
            </a:r>
            <a:r>
              <a:rPr lang="it-IT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ebraico ha una valenza semantica, molto ampia indica benevolenza, ma anche perdono, compassione).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Ecco quindi le opere di misericordia corporale: (Sette per indicare simbolicamente la completezza)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Dar da mangiare agli affamati, 2. Dar da bere agli assetati, 3. Vestire gli ignudi,  4. Alloggiare i pellegrini, 5.Visitare gli infermi, 6. Visitare i carcerati, 7 Seppellire i morti.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 sette opere di misericordia spirituale: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Consigliare i dubbiosi, 2. Insegnare agli ignoranti, 3. Ammonire i peccatori, 4. Consolare gli afflitti, 5. Perdonare le offese, 6. Sopportare pazientemente le persone moleste. 7. Pregare Dio per i vivi e per i morti.</a:t>
            </a:r>
          </a:p>
        </p:txBody>
      </p:sp>
    </p:spTree>
    <p:extLst>
      <p:ext uri="{BB962C8B-B14F-4D97-AF65-F5344CB8AC3E}">
        <p14:creationId xmlns:p14="http://schemas.microsoft.com/office/powerpoint/2010/main" val="881141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820748F3-4FE0-07D8-7CCA-A0C46A9766B2}"/>
              </a:ext>
            </a:extLst>
          </p:cNvPr>
          <p:cNvSpPr txBox="1"/>
          <p:nvPr/>
        </p:nvSpPr>
        <p:spPr>
          <a:xfrm>
            <a:off x="861238" y="874454"/>
            <a:ext cx="1004776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Esempi nella lettera di Giacomo tratti dalla vita comunitaria:</a:t>
            </a:r>
          </a:p>
          <a:p>
            <a:pPr algn="ctr"/>
            <a:endParaRPr lang="it-IT" sz="2200" dirty="0"/>
          </a:p>
          <a:p>
            <a:pPr algn="just"/>
            <a:r>
              <a:rPr lang="it-IT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1.Evitare i favoritismi personali</a:t>
            </a:r>
            <a:r>
              <a:rPr lang="it-IT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“Se guardate colui che è vestito lussuosamente e gli dite: “Tu siediti, qui comodamente” e al povero dite: “Tu mettiti là ai piedi del mio sgabello”. Non fate forse discriminazioni e non siete giudici dai giudizi perversi?” (Gc 2,2-4) </a:t>
            </a:r>
          </a:p>
          <a:p>
            <a:pPr algn="just"/>
            <a:r>
              <a:rPr lang="it-IT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“Ascoltate fratelli miei carissimi, </a:t>
            </a:r>
            <a:r>
              <a:rPr lang="it-IT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Dio non ha forse </a:t>
            </a:r>
            <a:r>
              <a:rPr lang="it-IT" sz="2000" b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scelto</a:t>
            </a:r>
            <a:r>
              <a:rPr lang="it-IT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it-IT" sz="2000" b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poveri agli occhi del mondo, che sono ricchi nella fede</a:t>
            </a:r>
            <a:r>
              <a:rPr lang="it-IT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ed eredi del regno, promesso a quelli che lo amano? (2,5)</a:t>
            </a:r>
          </a:p>
          <a:p>
            <a:pPr algn="just"/>
            <a:endParaRPr lang="it-IT" sz="2000" dirty="0">
              <a:latin typeface="+mj-lt"/>
            </a:endParaRPr>
          </a:p>
          <a:p>
            <a:pPr algn="just"/>
            <a:r>
              <a:rPr lang="it-IT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Dt 7,6-11 “Il Signore vi ha presi a cuore e vi ha scelti, non perché siate più numerosi di tutti gli altri popoli, anzi voi siete il più piccolo di tutti i popoli”. </a:t>
            </a:r>
          </a:p>
          <a:p>
            <a:pPr algn="just"/>
            <a:endParaRPr lang="it-IT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 Cor 8,9 “Conoscete infatti la grazia del Signore nostro Gesù Cristo: da ricco che era si è fatto povero per voi, perché voi diventaste ricchi per mezzo della sua povertà”. (kenosi/abbassamento).</a:t>
            </a:r>
          </a:p>
          <a:p>
            <a:pPr algn="just"/>
            <a:endParaRPr lang="it-IT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Ciò non vuol dire che i ricchi siano esclusi dalla salvezza, ma vuol dire che la </a:t>
            </a:r>
            <a:r>
              <a:rPr lang="it-IT" sz="2000" b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vera ricchezza per l’uomo è la fede, </a:t>
            </a:r>
            <a:r>
              <a:rPr lang="it-IT" sz="20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che si manifesta nella </a:t>
            </a:r>
            <a:r>
              <a:rPr lang="it-IT" sz="2000" b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carità.</a:t>
            </a:r>
            <a:r>
              <a:rPr lang="it-IT" sz="2000" b="1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8924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F8F39FD7-249E-0092-B876-A11042CDD1AF}"/>
              </a:ext>
            </a:extLst>
          </p:cNvPr>
          <p:cNvSpPr txBox="1"/>
          <p:nvPr/>
        </p:nvSpPr>
        <p:spPr>
          <a:xfrm>
            <a:off x="871870" y="754912"/>
            <a:ext cx="10047768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it-IT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Umiltà </a:t>
            </a:r>
          </a:p>
          <a:p>
            <a:pPr algn="just"/>
            <a:r>
              <a:rPr lang="it-IT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Fratelli miei, non siate in molti a fare da maestri, sapendo infatti che riceveremo un giudizio più severo: tutti infatti pecchiamo in molte cose. (Gc 3,12)</a:t>
            </a:r>
            <a:endParaRPr lang="it-IT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it-IT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Benedizione</a:t>
            </a:r>
          </a:p>
          <a:p>
            <a:pPr algn="just"/>
            <a:r>
              <a:rPr lang="it-IT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“Con essa (la lingua) benediciamo il Signore, nostro Padre, e con essa malediciamo gli uomini, essi </a:t>
            </a:r>
            <a:r>
              <a:rPr lang="it-IT" sz="22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che sono stati creati a immagine di Dio</a:t>
            </a:r>
            <a:r>
              <a:rPr lang="it-IT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Dalla stessa bocca escono benedizione e maledizione. Questo non deve avvenire, fratelli miei. Forse che la fontana fa zampillare acqua dolce e amara dallo stesso suolo? (Gc 3,7-11).</a:t>
            </a:r>
          </a:p>
          <a:p>
            <a:pPr algn="just"/>
            <a:endParaRPr lang="it-IT" sz="9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200" dirty="0">
                <a:latin typeface="+mj-lt"/>
                <a:cs typeface="Times New Roman" panose="02020603050405020304" pitchFamily="18" charset="0"/>
              </a:rPr>
              <a:t>                </a:t>
            </a:r>
            <a:r>
              <a:rPr lang="it-IT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Questo rivela il nostro legame con la legge.</a:t>
            </a:r>
          </a:p>
          <a:p>
            <a:pPr algn="just"/>
            <a:endParaRPr lang="it-IT" sz="22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it-I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Giacomo infatti insiste: “Non dite male gli uni degli altri, o fratelli. </a:t>
            </a:r>
            <a:r>
              <a:rPr lang="it-IT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 dice male del fratello o chi giudica il fratello, parla male della legge e giudica la legge</a:t>
            </a:r>
            <a:r>
              <a:rPr lang="it-I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Ora se giudichi la legge, non sei osservante della legge, ma giudice. Uno solo è il legislatore e il giudice: colui che può salvare e perdere. Ma chi sei tu che giudichi il tuo prossimo?” (Gc 4,11-12)</a:t>
            </a:r>
            <a:endParaRPr lang="it-IT" sz="2000" dirty="0"/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xmlns="" id="{1FCA6433-A48C-D538-F1BF-2EC9DB732929}"/>
              </a:ext>
            </a:extLst>
          </p:cNvPr>
          <p:cNvSpPr/>
          <p:nvPr/>
        </p:nvSpPr>
        <p:spPr>
          <a:xfrm>
            <a:off x="978195" y="4061638"/>
            <a:ext cx="978408" cy="22328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8455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C05A5AFE-60D0-6DD1-36E1-B2243AAD970E}"/>
              </a:ext>
            </a:extLst>
          </p:cNvPr>
          <p:cNvSpPr txBox="1"/>
          <p:nvPr/>
        </p:nvSpPr>
        <p:spPr>
          <a:xfrm>
            <a:off x="1290083" y="1540086"/>
            <a:ext cx="94204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“Disse questa parabola per alcuni che avevano l’intima presunzione di essere giusti e disprezzavano gli altri: “Due uomini salirono al tempio a pregare: uno era fariseo, l’altro pubblicano. Il fariseo, stando in piedi, pregava così tra sé: “O Dio ti ringrazio perché non sono come gli altri uomini, ladri, ingiusti, adulteri e neppure come questo pubblicano. Digiuno due volte la settimana e pago le decime di tutto quello che possiedo”. Il pubblicano invece fermatosi a distanza, non osava nemmeno alzare gli occhi al cielo, ma si batteva il petto dicendo: “O Dio abbi pietà di me, peccatore”. Io vi dico, questi a differenza dell’altro torno a casa giustificato… (Lc 18,9-14a)</a:t>
            </a:r>
            <a:endParaRPr lang="it-IT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3818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033FC0A5-3E35-AB3A-87AB-4A9126900FFE}"/>
              </a:ext>
            </a:extLst>
          </p:cNvPr>
          <p:cNvSpPr txBox="1"/>
          <p:nvPr/>
        </p:nvSpPr>
        <p:spPr>
          <a:xfrm>
            <a:off x="1286541" y="1371600"/>
            <a:ext cx="98244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“A voi che dite: oggi o domani andremo in quella città, vi passeremo un anno, faremo affari e guadagneremo! Eppure voi non sapete nemmeno quanto vi succederà domani. .. Al contrario voi dovreste dire: “</a:t>
            </a:r>
            <a:r>
              <a:rPr lang="it-IT" sz="2400" b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 il Signore vorrà</a:t>
            </a:r>
            <a:r>
              <a:rPr lang="it-IT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allora vivremo e faremo questo o quello.” (Gc 4,1314a.15) </a:t>
            </a:r>
          </a:p>
          <a:p>
            <a:pPr algn="just"/>
            <a:endParaRPr lang="it-IT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Che non vuol dire che ciò che ci accade è la volontà del Signore, ma semplicemente che la nostra vita è nelle sue mani. La volontà del Signore è sempre buona e, se ci affidiamo, può trasformare tutto in bene</a:t>
            </a:r>
            <a:r>
              <a:rPr lang="it-IT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5352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BBE49B9C-0495-967F-E13A-E52D15BBC941}"/>
              </a:ext>
            </a:extLst>
          </p:cNvPr>
          <p:cNvSpPr txBox="1"/>
          <p:nvPr/>
        </p:nvSpPr>
        <p:spPr>
          <a:xfrm>
            <a:off x="395341" y="1233378"/>
            <a:ext cx="11172883" cy="249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it-IT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“Tutto concorre al bene per coloro che amano Dio” (Rm8,28).</a:t>
            </a: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 è necessaria </a:t>
            </a:r>
            <a:r>
              <a:rPr lang="it-IT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nostra </a:t>
            </a:r>
            <a:r>
              <a:rPr lang="it-IT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fiducia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 scelta della </a:t>
            </a:r>
            <a:r>
              <a:rPr lang="it-IT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nostra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libertà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7555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2180744C-9CD0-0611-5B4B-7D8F287EBB21}"/>
              </a:ext>
            </a:extLst>
          </p:cNvPr>
          <p:cNvSpPr txBox="1"/>
          <p:nvPr/>
        </p:nvSpPr>
        <p:spPr>
          <a:xfrm>
            <a:off x="901996" y="797510"/>
            <a:ext cx="103880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Chi è Giacomo?</a:t>
            </a:r>
          </a:p>
          <a:p>
            <a:pPr algn="just"/>
            <a:r>
              <a:rPr lang="it-IT" sz="2400" dirty="0"/>
              <a:t>Nel Nuovo Testamento vengono menzionati due personaggi che portano il nome di “Giacomo” due apostoli: Giacomo figlio di Zebedeo, chiamato il maggiore, presente insieme a Pietro e Giovanni in alcuni momenti significativi della vita di Gesù e Giacomo figlio di Alfeo, detto il minore. C’è poi un terzo personaggio denominato come fratello del Signore negli Atti degli Apostoli, presentato come una delle colonne della Chiesa di Gerusalemme. </a:t>
            </a:r>
          </a:p>
          <a:p>
            <a:pPr algn="ctr"/>
            <a:r>
              <a:rPr lang="it-IT" sz="2400" b="1" dirty="0"/>
              <a:t>A chi scrive?</a:t>
            </a:r>
          </a:p>
          <a:p>
            <a:pPr algn="just"/>
            <a:r>
              <a:rPr lang="it-I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L’autore indirizza la sua lettera non solamente ai membri della sua comunità, ma a tutti i cristiani che vivevano la loro fede in contesti di diaspora e di prova. </a:t>
            </a:r>
          </a:p>
          <a:p>
            <a:pPr algn="just"/>
            <a:endParaRPr lang="it-IT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Perché scrive?</a:t>
            </a:r>
            <a:endParaRPr lang="it-IT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Giacomo vuole indicare un cammino di perfezione: «perché siate perfetti e integri, senza mancare di nulla» (Gc 1, 4)</a:t>
            </a:r>
            <a:endParaRPr lang="it-IT" sz="2400" dirty="0"/>
          </a:p>
          <a:p>
            <a:pPr algn="just"/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273618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279C0085-1CB3-50BD-8172-6AA80C78C066}"/>
              </a:ext>
            </a:extLst>
          </p:cNvPr>
          <p:cNvSpPr txBox="1"/>
          <p:nvPr/>
        </p:nvSpPr>
        <p:spPr>
          <a:xfrm>
            <a:off x="914400" y="1307805"/>
            <a:ext cx="103986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Ogni buon regalo e ogni dono perfetto vengono dall’alto e discendono dal Padre, creatore della luce: presso di lui non c’è variazione né ombra di cambiamento (Gc 1,17).</a:t>
            </a:r>
            <a:r>
              <a:rPr lang="it-IT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it-IT" sz="20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Giacomo contesta con fermezza all’equivoco che Dio possa essere all’origine del Bene e del male </a:t>
            </a:r>
            <a:r>
              <a:rPr lang="it-IT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2200" dirty="0">
              <a:latin typeface="+mj-lt"/>
            </a:endParaRP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xmlns="" id="{36410C91-E1F2-9EDB-5E0D-3BEE5B639FB1}"/>
              </a:ext>
            </a:extLst>
          </p:cNvPr>
          <p:cNvSpPr/>
          <p:nvPr/>
        </p:nvSpPr>
        <p:spPr>
          <a:xfrm>
            <a:off x="3153014" y="2158663"/>
            <a:ext cx="484632" cy="60605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94EA96AA-7B92-A851-2D36-4F8173E9E09A}"/>
              </a:ext>
            </a:extLst>
          </p:cNvPr>
          <p:cNvSpPr txBox="1"/>
          <p:nvPr/>
        </p:nvSpPr>
        <p:spPr>
          <a:xfrm>
            <a:off x="1041990" y="4220766"/>
            <a:ext cx="10143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Nessuno, quando è tentato, dica: «Sono tentato da Dio» perché Dio non può essere tentato al male ed </a:t>
            </a:r>
            <a:r>
              <a:rPr lang="it-IT" sz="2000" b="1" dirty="0"/>
              <a:t>Egli non tenta nessuno</a:t>
            </a: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292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9527CC0A-CFA6-19CE-9D52-5C2BACA2FBEF}"/>
              </a:ext>
            </a:extLst>
          </p:cNvPr>
          <p:cNvSpPr txBox="1"/>
          <p:nvPr/>
        </p:nvSpPr>
        <p:spPr>
          <a:xfrm>
            <a:off x="1467293" y="1233377"/>
            <a:ext cx="9452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Considerate perfetta letizia quando subite ogni sorta di prove, </a:t>
            </a:r>
            <a:r>
              <a:rPr lang="it-IT" sz="2400" dirty="0"/>
              <a:t>sapendo che la vostra fede messa alla prova produce </a:t>
            </a:r>
            <a:r>
              <a:rPr lang="it-IT" sz="2400" b="1" dirty="0">
                <a:solidFill>
                  <a:srgbClr val="C00000"/>
                </a:solidFill>
              </a:rPr>
              <a:t>pazienza</a:t>
            </a:r>
            <a:r>
              <a:rPr lang="it-IT" sz="2400" dirty="0"/>
              <a:t>. E la </a:t>
            </a:r>
            <a:r>
              <a:rPr lang="it-IT" sz="2400" b="1" dirty="0">
                <a:solidFill>
                  <a:srgbClr val="C00000"/>
                </a:solidFill>
              </a:rPr>
              <a:t>pazienza</a:t>
            </a:r>
            <a:r>
              <a:rPr lang="it-IT" sz="2400" dirty="0"/>
              <a:t> completi l’opera sua in voi ..(Gc 1, 24a)</a:t>
            </a:r>
            <a:endParaRPr lang="it-IT" sz="2400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01278FF3-4C42-12A0-1DF8-D81DB8C9775D}"/>
              </a:ext>
            </a:extLst>
          </p:cNvPr>
          <p:cNvSpPr txBox="1"/>
          <p:nvPr/>
        </p:nvSpPr>
        <p:spPr>
          <a:xfrm>
            <a:off x="4017117" y="2828835"/>
            <a:ext cx="4352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Rif. Mt 5 : Beatitudini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362FC985-E485-1BA9-8286-BEF3C93634CE}"/>
              </a:ext>
            </a:extLst>
          </p:cNvPr>
          <p:cNvSpPr txBox="1"/>
          <p:nvPr/>
        </p:nvSpPr>
        <p:spPr>
          <a:xfrm>
            <a:off x="1290085" y="3747186"/>
            <a:ext cx="48059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Provare vb gr. </a:t>
            </a:r>
            <a:r>
              <a:rPr lang="it-IT" sz="2200" i="1" dirty="0"/>
              <a:t>Basanizo:  </a:t>
            </a:r>
            <a:r>
              <a:rPr lang="it-IT" sz="2200" dirty="0"/>
              <a:t>purificare i metalli</a:t>
            </a:r>
            <a:endParaRPr lang="it-IT" sz="2200" i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5C5E677E-63B5-6B45-597A-A583B19760AB}"/>
              </a:ext>
            </a:extLst>
          </p:cNvPr>
          <p:cNvSpPr txBox="1"/>
          <p:nvPr/>
        </p:nvSpPr>
        <p:spPr>
          <a:xfrm>
            <a:off x="1392865" y="4804035"/>
            <a:ext cx="9601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Le prove portano alla luce la </a:t>
            </a:r>
            <a:r>
              <a:rPr lang="it-IT" sz="2400" dirty="0" smtClean="0"/>
              <a:t>purezza </a:t>
            </a:r>
            <a:r>
              <a:rPr lang="it-IT" sz="2400" dirty="0"/>
              <a:t>della fede; ciò non vuol dire che esse siano in funzione pedagogica.</a:t>
            </a:r>
          </a:p>
        </p:txBody>
      </p:sp>
    </p:spTree>
    <p:extLst>
      <p:ext uri="{BB962C8B-B14F-4D97-AF65-F5344CB8AC3E}">
        <p14:creationId xmlns:p14="http://schemas.microsoft.com/office/powerpoint/2010/main" val="765609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D4E0A6BA-6801-708A-2A7A-7E3725C48D90}"/>
              </a:ext>
            </a:extLst>
          </p:cNvPr>
          <p:cNvSpPr txBox="1"/>
          <p:nvPr/>
        </p:nvSpPr>
        <p:spPr>
          <a:xfrm>
            <a:off x="1104014" y="1031358"/>
            <a:ext cx="99839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cristiano è dunque consapevole che la sua fede sarà sottoposta alle prove, ma non per questo la sua fede dovrà indebolirsi. </a:t>
            </a:r>
          </a:p>
          <a:p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1Pt 1,6 «perciò siete </a:t>
            </a:r>
            <a:r>
              <a:rPr lang="it-IT" sz="2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ricolmi di gioia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anche se ora dovete essere per un po’ di tempo afflitti da varie prove»</a:t>
            </a:r>
          </a:p>
          <a:p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Rm 5,3-5 «ci vantiamo anche nelle tribolazioni, sapendo che la tribolazione produce </a:t>
            </a:r>
            <a:r>
              <a:rPr lang="it-IT" sz="2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pazienza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 pazienza una virtù provata e la virtù provata la </a:t>
            </a:r>
            <a:r>
              <a:rPr lang="it-IT" sz="2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speranza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La speranza poi non delude perché l’amore di Dio è stato riversato nei nostri cuori per mezzo dello Spirito santo che ci è stato dato»</a:t>
            </a:r>
          </a:p>
          <a:p>
            <a:endParaRPr lang="it-IT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647965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22E32AFA-D67A-1BB2-EA86-A2044E98CCAA}"/>
              </a:ext>
            </a:extLst>
          </p:cNvPr>
          <p:cNvSpPr txBox="1"/>
          <p:nvPr/>
        </p:nvSpPr>
        <p:spPr>
          <a:xfrm>
            <a:off x="965790" y="747731"/>
            <a:ext cx="1026041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affrontarle?</a:t>
            </a:r>
          </a:p>
          <a:p>
            <a:pPr algn="just"/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1Pt 2,20b-23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“Ma se facendo il bene, sopporterete con </a:t>
            </a:r>
            <a:r>
              <a:rPr lang="it-IT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pazienza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sofferenza, ciò sarà gradito davanti a Dio. A questo infatti siete stati chiamati perché anche </a:t>
            </a:r>
            <a:r>
              <a:rPr lang="it-IT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Cristo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patì per voi lasciandovi un </a:t>
            </a:r>
            <a:r>
              <a:rPr lang="it-IT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esempio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perché ne seguiate le orme: egli non commise peccato e non si trovò inganno sulla sua bocca; insultato non rispondeva con insulti, maltrattato non minacciava vendetta, ma </a:t>
            </a:r>
            <a:r>
              <a:rPr lang="it-IT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affidava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colui che giudica con giustizia”.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58BEEA7-12F4-CE35-F50F-1B1AA46A832D}"/>
              </a:ext>
            </a:extLst>
          </p:cNvPr>
          <p:cNvSpPr txBox="1"/>
          <p:nvPr/>
        </p:nvSpPr>
        <p:spPr>
          <a:xfrm>
            <a:off x="1730448" y="4325165"/>
            <a:ext cx="873110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Oggi il termine pazienza ha assunto una connotazione negativa, indica una sopportazione silenziosa, passiva, poco assertiva, mentre il termine greco </a:t>
            </a:r>
            <a:r>
              <a:rPr lang="it-IT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hypomonè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 una gamma di significati molto più ampia, esso indica la costanza nell’affrontare il male, è una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resistenza attiva </a:t>
            </a:r>
            <a:r>
              <a:rPr lang="it-IT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implica dominio e padronanza di sé nelle situazioni avverse, questa è </a:t>
            </a: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libertà interiore.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3838636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973D8F31-78A5-BA2C-B280-149609419286}"/>
              </a:ext>
            </a:extLst>
          </p:cNvPr>
          <p:cNvSpPr txBox="1"/>
          <p:nvPr/>
        </p:nvSpPr>
        <p:spPr>
          <a:xfrm>
            <a:off x="1594884" y="1254642"/>
            <a:ext cx="9346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</a:t>
            </a:r>
            <a:r>
              <a:rPr lang="it-IT" sz="2400" b="1" dirty="0"/>
              <a:t>Caratteristiche della libertà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B39F30BC-7714-F031-85AF-26A723D90CFC}"/>
              </a:ext>
            </a:extLst>
          </p:cNvPr>
          <p:cNvSpPr txBox="1"/>
          <p:nvPr/>
        </p:nvSpPr>
        <p:spPr>
          <a:xfrm>
            <a:off x="1690576" y="2079072"/>
            <a:ext cx="9048307" cy="492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“Ognuno sia pronto ad ascoltare, lento a parlare e lento all’ira”(Gc 1,19)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7EAFE3A9-50E5-4771-FF3F-2D4CDF71089C}"/>
              </a:ext>
            </a:extLst>
          </p:cNvPr>
          <p:cNvSpPr txBox="1"/>
          <p:nvPr/>
        </p:nvSpPr>
        <p:spPr>
          <a:xfrm>
            <a:off x="1908542" y="3013501"/>
            <a:ext cx="8612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“Siate di quelli che </a:t>
            </a:r>
            <a:r>
              <a:rPr lang="it-IT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mettono in pratica la parola di Dio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non soltanto ascoltatori illudendo voi stessi”. (Gc 1,22) </a:t>
            </a:r>
            <a:endParaRPr lang="it-IT" sz="24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B94B514A-341A-5652-A1E0-94B524B122F3}"/>
              </a:ext>
            </a:extLst>
          </p:cNvPr>
          <p:cNvSpPr txBox="1"/>
          <p:nvPr/>
        </p:nvSpPr>
        <p:spPr>
          <a:xfrm>
            <a:off x="1690576" y="4286805"/>
            <a:ext cx="8941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“Chi fissa lo sguardo sulla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legge perfetta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legge della libertà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le resta fedele, non come un ascoltatore smemorato, ma come uno che la </a:t>
            </a:r>
            <a:r>
              <a:rPr lang="it-IT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mette in pratica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400" dirty="0">
                <a:solidFill>
                  <a:srgbClr val="EF56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 troverà la sua </a:t>
            </a:r>
            <a:r>
              <a:rPr lang="it-IT" sz="2400" b="1" dirty="0">
                <a:solidFill>
                  <a:srgbClr val="EF56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felicità nel praticarla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</a:p>
          <a:p>
            <a:pPr algn="just"/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(Gc 1,25).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285658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8686874B-85B6-C9E4-C969-73E690269973}"/>
              </a:ext>
            </a:extLst>
          </p:cNvPr>
          <p:cNvSpPr txBox="1"/>
          <p:nvPr/>
        </p:nvSpPr>
        <p:spPr>
          <a:xfrm>
            <a:off x="4401879" y="1562986"/>
            <a:ext cx="3317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Fede e opere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C24E8AFD-472D-FFC5-B55B-735756684ED1}"/>
              </a:ext>
            </a:extLst>
          </p:cNvPr>
          <p:cNvSpPr txBox="1"/>
          <p:nvPr/>
        </p:nvSpPr>
        <p:spPr>
          <a:xfrm>
            <a:off x="1392866" y="2275368"/>
            <a:ext cx="9760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Paolo</a:t>
            </a:r>
            <a:r>
              <a:rPr lang="it-IT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insegna che ciò che conta nel mio rapporto con Dio, in prima battuta non è la morale, ma la grazia di Dio stesso, in Gesù Cristo. Io divento giusto davanti a Dio non per ciò che faccio io, ma per ciò che Dio ha fatto per me </a:t>
            </a:r>
            <a:r>
              <a:rPr lang="it-IT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it-IT" sz="200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Cristo </a:t>
            </a:r>
            <a:r>
              <a:rPr lang="it-IT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Gesù e la fede è l’accettazione di questo dono di grazia che mi è stato offerto. (Romano Penna)</a:t>
            </a:r>
            <a:endParaRPr lang="it-IT" sz="2000" dirty="0">
              <a:latin typeface="+mj-l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50EDCF9C-1920-BA0B-61BB-A1830A5BE459}"/>
              </a:ext>
            </a:extLst>
          </p:cNvPr>
          <p:cNvSpPr txBox="1"/>
          <p:nvPr/>
        </p:nvSpPr>
        <p:spPr>
          <a:xfrm>
            <a:off x="1392867" y="4167963"/>
            <a:ext cx="9760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Giacomo</a:t>
            </a:r>
            <a:r>
              <a:rPr lang="it-IT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scrive «Che giova fratelli miei se uno dice di avere la fede, ma non ha le opere? Forse che quella fede può salvarlo?» (Gc 2,14)</a:t>
            </a:r>
          </a:p>
          <a:p>
            <a:r>
              <a:rPr lang="it-IT" sz="2000" dirty="0">
                <a:latin typeface="+mj-lt"/>
                <a:cs typeface="Times New Roman" panose="02020603050405020304" pitchFamily="18" charset="0"/>
              </a:rPr>
              <a:t>Al contrario uno potrebbe dire: «Tu hai la fede, io ho le opere; mostrami la tua fede senza le opere e io con le mie opere ti mostrerò la mia fede (Gc 2,18)</a:t>
            </a:r>
            <a:endParaRPr lang="it-IT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269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64D22832-0735-06F4-95E2-40E8E36D5036}"/>
              </a:ext>
            </a:extLst>
          </p:cNvPr>
          <p:cNvSpPr txBox="1"/>
          <p:nvPr/>
        </p:nvSpPr>
        <p:spPr>
          <a:xfrm>
            <a:off x="992372" y="920621"/>
            <a:ext cx="102072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										</a:t>
            </a:r>
            <a:r>
              <a:rPr lang="it-IT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Paolo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Noi che per nascita siamo giudei e non pagani peccatori, sapendo tuttavia che l’uomo non è giustificato dalle opere della legge, ma soltanto per mezzo della fede in Gesù Cristo, abbiamo  creduto anche noi </a:t>
            </a:r>
            <a:r>
              <a:rPr lang="it-IT" sz="2000" b="1" i="0" u="none" strike="noStrike" kern="1200" cap="none" spc="0" baseline="0" dirty="0">
                <a:uFillTx/>
                <a:latin typeface="Calibri"/>
              </a:rPr>
              <a:t>in Gesù Cristo per essere giustificati dalla fede in Cristo e non dalle opere della legge; poiché dalle </a:t>
            </a:r>
            <a:r>
              <a:rPr lang="it-IT" sz="20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opere della legge  </a:t>
            </a:r>
            <a:r>
              <a:rPr lang="it-IT" sz="2000" b="1" i="0" u="none" strike="noStrike" kern="1200" cap="none" spc="0" baseline="0" dirty="0">
                <a:uFillTx/>
                <a:latin typeface="Calibri"/>
              </a:rPr>
              <a:t>non verrà mai giustificato nessuno</a:t>
            </a: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.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(Gal 2, 15-16)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Nessun uomo quindi potrebbe apparire giusto in base alla legge. Quando Paolo afferma che la giustificazione avviene per fede e non per le opere della legge, sta polemizzando con coloro che cercano garanzia della loro giustizia a procedere dalla loro conformità alla legge e non nella relazione con Cristo</a:t>
            </a:r>
            <a:endParaRPr lang="it-IT" sz="20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In realtà, </a:t>
            </a:r>
            <a:r>
              <a:rPr lang="it-IT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mediante la legge, io sono morto alla legge, per vivere per Dio</a:t>
            </a: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. Sono stato crocifisso con Cristo e non sono più io che vivo, ma Cristo vive in me. Questa vita nella carne la vivo nella fede del figlio di Dio, che mi ha amato e ha dato se stesso per me. (Gal 2,19-20)</a:t>
            </a:r>
          </a:p>
        </p:txBody>
      </p:sp>
    </p:spTree>
    <p:extLst>
      <p:ext uri="{BB962C8B-B14F-4D97-AF65-F5344CB8AC3E}">
        <p14:creationId xmlns:p14="http://schemas.microsoft.com/office/powerpoint/2010/main" val="22498957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208</TotalTime>
  <Words>1715</Words>
  <Application>Microsoft Office PowerPoint</Application>
  <PresentationFormat>Personalizzato</PresentationFormat>
  <Paragraphs>94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Organico</vt:lpstr>
      <vt:lpstr>La lettera di Giacomo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lettera di Giacomo</dc:title>
  <dc:creator>Andreina Pelullo</dc:creator>
  <cp:lastModifiedBy>admin</cp:lastModifiedBy>
  <cp:revision>19</cp:revision>
  <dcterms:created xsi:type="dcterms:W3CDTF">2022-12-11T12:47:43Z</dcterms:created>
  <dcterms:modified xsi:type="dcterms:W3CDTF">2022-12-13T08:55:30Z</dcterms:modified>
</cp:coreProperties>
</file>