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5" r:id="rId10"/>
    <p:sldId id="266" r:id="rId11"/>
    <p:sldId id="274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64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9C2CC-0D48-4A27-9D6F-55B026E95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D48511-64D8-442E-B598-4C03B1156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AB411D-4F48-44BC-AD5F-9A572CA4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D1BFD3-A353-4A87-BD5E-9178990F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F89E4E-CEFF-4CEF-AE29-CEDC0C7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17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7579A1-2E61-453F-8969-EDCBAB5A6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3129F2-5CCF-41BB-98FB-D1D6F5038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963A74-51C4-4584-8E4E-048D4977E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D4072B-7B7D-4716-9B20-E914AD62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53E118-0E5E-4D6C-A9C4-1EA9ACB4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25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59E8FE3-A868-408A-BA0A-B8CD2D4FED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41D045-9333-485A-AE74-D4CD49479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6B83FF-F5FB-4494-8E38-6E042927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E2AC87-34AE-4C73-9F7F-20E8ABC9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C96545-7141-48ED-80FC-5BF90581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55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45814-F934-4E64-9F3A-E4191FF6B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C0057-F08F-4B54-B219-B4CFE052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C4F2B2-4F92-4F3D-AED3-DCAEE121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5A3384-BEBA-42FB-A0EB-C59F6C97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C8D022-33B6-485B-9FDE-63044F6F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45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6D1E92-6D32-4A77-A17B-EA9FFF21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614042-C8D0-4B89-BFA8-8806210B2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265423-24C0-4AE8-9729-EB3EF6465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38D2F5-FDA2-4D0A-A855-7C92F7A6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E427AB-4DDA-432E-A040-876033D33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88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AB6A92-9CE9-4F7A-8D4A-2530DAD2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EEF833-F8FF-42F1-A27E-C4F32D52C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1C83DA-6E5F-465E-A65D-D73A57A9B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5728AE-D01D-4CB1-A530-5FC7BF94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E3AAEC-D3A9-4605-9347-A3ED9707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61024C-E0A4-4B3E-B890-BAF4E68B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6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801DA0-DE07-4AE5-88BF-323CD4001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25A948-82E5-4D26-93A1-D9CC4A211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E628C8-D692-4E26-A63B-A3365C7BC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E77E60-0A24-447C-A384-5D6F708B7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464CC9-825E-42BF-807F-1526610A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1009B4A-926F-4918-B59B-23D53C7D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0AA76C-BA0B-4843-B0E0-76DAB82A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3E362E8-02ED-4AC9-9499-6C3AD4E0F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56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3C415-0B6D-4760-B38E-2A96DD170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57F294C-0E99-4029-A7E6-5ECE9C62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1DE060A-E8CE-4CA7-8B12-ABE43996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7B7F1B-BAFB-4E61-8EAC-FD1E08EE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35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16424F-0E2E-4D46-A803-5703E2A9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21FAE7-BF7F-4DE3-B601-05A2CF72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72AF94-045C-48FA-860B-BF4BD3B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90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872E92-5A1C-4BE3-ABB3-164A08F5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C72A0D-F967-4440-BC58-F184833D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41EEDD9-AEE9-4D01-904B-4042A38F3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22FBED-33B2-4262-972F-79930A94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B60B85-43B3-4B7E-82FB-1C79E89A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29531C-5346-4C62-B653-96624B67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8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C9E15-8A11-4EA9-AC6F-393946B1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B3E015-2A11-41D7-A6D4-0660A5B6E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7DF065-3B08-476D-B8F3-FE8F66F12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A33C2E-616D-4D4F-AB62-414ECF973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196818-2E92-48DE-A42B-5C5DE208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01C7D0-E001-4930-A8FD-7E1E5EB3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43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6E3E6F9-69FE-4A05-9ACF-93F042F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0B742C-FCE7-4C4D-893B-D91CDDE7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2320AC-5720-408B-9FC6-210B5D6E4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0293-F7D0-4D77-809B-B91B5A630EF7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A2D933-027D-4F03-BFB6-426C4F8B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EA6CB0-3C8E-4DA7-91EE-F95C7561C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5D830-DDD7-40DB-B98F-95361082E8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04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70BBB-A316-446E-8FE5-78B97DA44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053" y="22643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Il Percorso del paziente Cardiopatico</a:t>
            </a:r>
            <a:br>
              <a:rPr lang="it-IT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3100" i="1" dirty="0">
                <a:solidFill>
                  <a:schemeClr val="accent1">
                    <a:lumMod val="75000"/>
                  </a:schemeClr>
                </a:solidFill>
              </a:rPr>
              <a:t>Analisi logica della malattia</a:t>
            </a:r>
            <a:br>
              <a:rPr lang="it-IT" sz="3100" i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it-IT" sz="31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Il Rapporto Medico-Paziente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49" y="6142037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/>
              <a:t>Istituto Clinico Citta Studi / Heart Valve Center San Raffaele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8C03588-F3FC-42FE-9A9E-87D8BE7B7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49" y="5349875"/>
            <a:ext cx="2341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/>
              <a:t>Dr. Altin Palloshi</a:t>
            </a:r>
          </a:p>
        </p:txBody>
      </p:sp>
    </p:spTree>
    <p:extLst>
      <p:ext uri="{BB962C8B-B14F-4D97-AF65-F5344CB8AC3E}">
        <p14:creationId xmlns:p14="http://schemas.microsoft.com/office/powerpoint/2010/main" val="314110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300B1E-7BD1-4C16-AE6B-2B2A9155667B}"/>
              </a:ext>
            </a:extLst>
          </p:cNvPr>
          <p:cNvSpPr txBox="1"/>
          <p:nvPr/>
        </p:nvSpPr>
        <p:spPr>
          <a:xfrm>
            <a:off x="4184325" y="998804"/>
            <a:ext cx="3541995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Pz. E.C.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49 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 circa 4 mesi dolori epigastrici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DD4169-8D41-4BFD-BE77-E44A2A116F45}"/>
              </a:ext>
            </a:extLst>
          </p:cNvPr>
          <p:cNvSpPr txBox="1"/>
          <p:nvPr/>
        </p:nvSpPr>
        <p:spPr>
          <a:xfrm>
            <a:off x="4261467" y="2798635"/>
            <a:ext cx="335957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Diagnosi clinica di ulcera gastrica</a:t>
            </a:r>
          </a:p>
          <a:p>
            <a:pPr algn="ctr"/>
            <a:r>
              <a:rPr lang="it-IT" dirty="0"/>
              <a:t>Quindi </a:t>
            </a:r>
          </a:p>
          <a:p>
            <a:pPr algn="ctr"/>
            <a:r>
              <a:rPr lang="it-IT" dirty="0"/>
              <a:t>Terapia per ulcera senza beneficio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566F673-443E-431B-8313-39D352451F6E}"/>
              </a:ext>
            </a:extLst>
          </p:cNvPr>
          <p:cNvSpPr txBox="1"/>
          <p:nvPr/>
        </p:nvSpPr>
        <p:spPr>
          <a:xfrm>
            <a:off x="3599419" y="4296898"/>
            <a:ext cx="4711803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Ricovero de nuovo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Scintigrafia miocardica – Ischemia miocardica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89BB39-0338-473A-BC1A-37A8D0F05E89}"/>
              </a:ext>
            </a:extLst>
          </p:cNvPr>
          <p:cNvSpPr txBox="1"/>
          <p:nvPr/>
        </p:nvSpPr>
        <p:spPr>
          <a:xfrm>
            <a:off x="5016186" y="5594643"/>
            <a:ext cx="187827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By Pass (CABG)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Durato 7 ore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0CF643F-2C8E-4894-B65A-5A89312B8BA0}"/>
              </a:ext>
            </a:extLst>
          </p:cNvPr>
          <p:cNvCxnSpPr>
            <a:cxnSpLocks/>
          </p:cNvCxnSpPr>
          <p:nvPr/>
        </p:nvCxnSpPr>
        <p:spPr>
          <a:xfrm flipH="1">
            <a:off x="5941255" y="2170997"/>
            <a:ext cx="14068" cy="515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3461563-1216-4162-A4B7-B548F34C3439}"/>
              </a:ext>
            </a:extLst>
          </p:cNvPr>
          <p:cNvCxnSpPr>
            <a:cxnSpLocks/>
          </p:cNvCxnSpPr>
          <p:nvPr/>
        </p:nvCxnSpPr>
        <p:spPr>
          <a:xfrm>
            <a:off x="5992834" y="4997602"/>
            <a:ext cx="1" cy="4973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BEB834FA-F3D5-4E73-A61A-1323C59EE2B4}"/>
              </a:ext>
            </a:extLst>
          </p:cNvPr>
          <p:cNvCxnSpPr>
            <a:cxnSpLocks/>
          </p:cNvCxnSpPr>
          <p:nvPr/>
        </p:nvCxnSpPr>
        <p:spPr>
          <a:xfrm flipH="1">
            <a:off x="5952975" y="3744236"/>
            <a:ext cx="14068" cy="515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55C67F2-026B-4AC0-9417-5F43AF27117A}"/>
              </a:ext>
            </a:extLst>
          </p:cNvPr>
          <p:cNvSpPr txBox="1"/>
          <p:nvPr/>
        </p:nvSpPr>
        <p:spPr>
          <a:xfrm>
            <a:off x="2976393" y="114278"/>
            <a:ext cx="7021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Riflessione Collegiale – Medico-paziente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B1A805-6E30-4404-BBCC-7AAE9474BC25}"/>
              </a:ext>
            </a:extLst>
          </p:cNvPr>
          <p:cNvSpPr txBox="1"/>
          <p:nvPr/>
        </p:nvSpPr>
        <p:spPr>
          <a:xfrm>
            <a:off x="9085700" y="721805"/>
            <a:ext cx="3106300" cy="1477328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Giovane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Fattori di rischio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Test precedenti provocativi?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Screening?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Gastroscopia?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F9C2FD7-D7B3-4F04-9960-DFF9F9D93F1C}"/>
              </a:ext>
            </a:extLst>
          </p:cNvPr>
          <p:cNvCxnSpPr>
            <a:stCxn id="2" idx="1"/>
            <a:endCxn id="7" idx="3"/>
          </p:cNvCxnSpPr>
          <p:nvPr/>
        </p:nvCxnSpPr>
        <p:spPr>
          <a:xfrm flipH="1">
            <a:off x="7726320" y="1460469"/>
            <a:ext cx="135938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487419D-2060-4425-AA15-51CE246D8D3C}"/>
              </a:ext>
            </a:extLst>
          </p:cNvPr>
          <p:cNvSpPr txBox="1"/>
          <p:nvPr/>
        </p:nvSpPr>
        <p:spPr>
          <a:xfrm>
            <a:off x="863359" y="2783531"/>
            <a:ext cx="1742785" cy="1015663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it-IT" sz="6000" dirty="0">
                <a:solidFill>
                  <a:schemeClr val="bg1"/>
                </a:solidFill>
              </a:rPr>
              <a:t>1989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A2B00E04-D52A-416C-9207-141950EA3F7C}"/>
              </a:ext>
            </a:extLst>
          </p:cNvPr>
          <p:cNvCxnSpPr>
            <a:stCxn id="14" idx="3"/>
          </p:cNvCxnSpPr>
          <p:nvPr/>
        </p:nvCxnSpPr>
        <p:spPr>
          <a:xfrm flipV="1">
            <a:off x="2606144" y="1654629"/>
            <a:ext cx="1457856" cy="16367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12D14323-A5A5-4F59-8363-2AACFFCF7300}"/>
              </a:ext>
            </a:extLst>
          </p:cNvPr>
          <p:cNvCxnSpPr/>
          <p:nvPr/>
        </p:nvCxnSpPr>
        <p:spPr>
          <a:xfrm>
            <a:off x="2704877" y="3408422"/>
            <a:ext cx="1260647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141E1A01-8C8E-4D41-A4A0-64539370ED47}"/>
              </a:ext>
            </a:extLst>
          </p:cNvPr>
          <p:cNvCxnSpPr/>
          <p:nvPr/>
        </p:nvCxnSpPr>
        <p:spPr>
          <a:xfrm>
            <a:off x="2606144" y="3556000"/>
            <a:ext cx="993275" cy="70333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5153FDFB-0365-4801-9391-90CD15209AF2}"/>
              </a:ext>
            </a:extLst>
          </p:cNvPr>
          <p:cNvCxnSpPr/>
          <p:nvPr/>
        </p:nvCxnSpPr>
        <p:spPr>
          <a:xfrm>
            <a:off x="2606144" y="3556000"/>
            <a:ext cx="2299685" cy="22352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8B3FB64-91AD-4F32-AAC6-814B71640C96}"/>
              </a:ext>
            </a:extLst>
          </p:cNvPr>
          <p:cNvSpPr txBox="1"/>
          <p:nvPr/>
        </p:nvSpPr>
        <p:spPr>
          <a:xfrm>
            <a:off x="9085700" y="2974748"/>
            <a:ext cx="2408608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Diffidenza vs medico</a:t>
            </a:r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7ABFA711-DD25-4FA2-B1FE-A4ECD523EF1B}"/>
              </a:ext>
            </a:extLst>
          </p:cNvPr>
          <p:cNvCxnSpPr>
            <a:cxnSpLocks/>
          </p:cNvCxnSpPr>
          <p:nvPr/>
        </p:nvCxnSpPr>
        <p:spPr>
          <a:xfrm flipH="1">
            <a:off x="7649027" y="3187730"/>
            <a:ext cx="136538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1D15DAFE-63B8-4B46-830A-190530571438}"/>
              </a:ext>
            </a:extLst>
          </p:cNvPr>
          <p:cNvCxnSpPr>
            <a:cxnSpLocks/>
          </p:cNvCxnSpPr>
          <p:nvPr/>
        </p:nvCxnSpPr>
        <p:spPr>
          <a:xfrm flipH="1">
            <a:off x="6096000" y="3337695"/>
            <a:ext cx="2918411" cy="9216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5EFDF85-C6DE-4019-AFD1-0804D1C0BF51}"/>
              </a:ext>
            </a:extLst>
          </p:cNvPr>
          <p:cNvSpPr txBox="1"/>
          <p:nvPr/>
        </p:nvSpPr>
        <p:spPr>
          <a:xfrm>
            <a:off x="704145" y="4200801"/>
            <a:ext cx="2315121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Test Alternativi ad oggi</a:t>
            </a:r>
          </a:p>
          <a:p>
            <a:r>
              <a:rPr lang="it-IT" b="1" dirty="0" err="1">
                <a:solidFill>
                  <a:srgbClr val="FF0000"/>
                </a:solidFill>
              </a:rPr>
              <a:t>AngioTAC</a:t>
            </a:r>
            <a:r>
              <a:rPr lang="it-IT" b="1" dirty="0">
                <a:solidFill>
                  <a:srgbClr val="FF0000"/>
                </a:solidFill>
              </a:rPr>
              <a:t> coronarica </a:t>
            </a:r>
          </a:p>
        </p:txBody>
      </p:sp>
      <p:pic>
        <p:nvPicPr>
          <p:cNvPr id="34" name="Picture 2" descr="Cardiopatia ischemica: utilità della TAC cardiaca">
            <a:extLst>
              <a:ext uri="{FF2B5EF4-FFF2-40B4-BE49-F238E27FC236}">
                <a16:creationId xmlns:a16="http://schemas.microsoft.com/office/drawing/2014/main" id="{BF4BD2C8-6956-4302-8D7F-F584F12CF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69" y="4742274"/>
            <a:ext cx="3146779" cy="2097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95CE5D4-6228-4F4B-9249-04F1207FD754}"/>
              </a:ext>
            </a:extLst>
          </p:cNvPr>
          <p:cNvSpPr txBox="1"/>
          <p:nvPr/>
        </p:nvSpPr>
        <p:spPr>
          <a:xfrm>
            <a:off x="8307923" y="5060214"/>
            <a:ext cx="3884077" cy="1477328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AMI su IVA  + SVG su 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7 ore ?!?! – Effettive?? 2 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FF00"/>
                </a:solidFill>
              </a:rPr>
              <a:t>OGGI: - PTCA + </a:t>
            </a:r>
            <a:r>
              <a:rPr lang="it-IT" dirty="0" err="1">
                <a:solidFill>
                  <a:srgbClr val="FFFF00"/>
                </a:solidFill>
              </a:rPr>
              <a:t>Stent</a:t>
            </a:r>
            <a:r>
              <a:rPr lang="it-IT" dirty="0">
                <a:solidFill>
                  <a:srgbClr val="FFFF00"/>
                </a:solidFill>
              </a:rPr>
              <a:t> se anatomia 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FF00"/>
                </a:solidFill>
              </a:rPr>
              <a:t>OGGI: </a:t>
            </a:r>
            <a:r>
              <a:rPr lang="it-IT" dirty="0">
                <a:solidFill>
                  <a:srgbClr val="FF0000"/>
                </a:solidFill>
              </a:rPr>
              <a:t>strategia ibrida</a:t>
            </a:r>
          </a:p>
          <a:p>
            <a:r>
              <a:rPr lang="it-IT" dirty="0">
                <a:solidFill>
                  <a:srgbClr val="FF0000"/>
                </a:solidFill>
              </a:rPr>
              <a:t>      </a:t>
            </a:r>
            <a:r>
              <a:rPr lang="it-IT" dirty="0">
                <a:solidFill>
                  <a:srgbClr val="FFFF00"/>
                </a:solidFill>
              </a:rPr>
              <a:t>CABG a cuor battente + PTCA</a:t>
            </a:r>
          </a:p>
        </p:txBody>
      </p:sp>
    </p:spTree>
    <p:extLst>
      <p:ext uri="{BB962C8B-B14F-4D97-AF65-F5344CB8AC3E}">
        <p14:creationId xmlns:p14="http://schemas.microsoft.com/office/powerpoint/2010/main" val="22366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25" grpId="0" animBg="1"/>
      <p:bldP spid="30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55C67F2-026B-4AC0-9417-5F43AF27117A}"/>
              </a:ext>
            </a:extLst>
          </p:cNvPr>
          <p:cNvSpPr txBox="1"/>
          <p:nvPr/>
        </p:nvSpPr>
        <p:spPr>
          <a:xfrm>
            <a:off x="2099500" y="0"/>
            <a:ext cx="7563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Riflessione Collegiale – Strategia operatoria</a:t>
            </a:r>
          </a:p>
        </p:txBody>
      </p:sp>
      <p:pic>
        <p:nvPicPr>
          <p:cNvPr id="26" name="Picture 2" descr="Infarto miocardico acuto - Wikipedia">
            <a:extLst>
              <a:ext uri="{FF2B5EF4-FFF2-40B4-BE49-F238E27FC236}">
                <a16:creationId xmlns:a16="http://schemas.microsoft.com/office/drawing/2014/main" id="{D4EB66F7-76DB-4601-B45C-45025954D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1081088"/>
            <a:ext cx="5184775" cy="57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2" name="Gruppo 61">
            <a:extLst>
              <a:ext uri="{FF2B5EF4-FFF2-40B4-BE49-F238E27FC236}">
                <a16:creationId xmlns:a16="http://schemas.microsoft.com/office/drawing/2014/main" id="{6EBEC80D-53C8-444A-95B4-B0FF6A613807}"/>
              </a:ext>
            </a:extLst>
          </p:cNvPr>
          <p:cNvGrpSpPr/>
          <p:nvPr/>
        </p:nvGrpSpPr>
        <p:grpSpPr>
          <a:xfrm>
            <a:off x="1469653" y="2061029"/>
            <a:ext cx="4488158" cy="3788281"/>
            <a:chOff x="1469653" y="2061029"/>
            <a:chExt cx="4488158" cy="3788281"/>
          </a:xfrm>
        </p:grpSpPr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id="{9A837F2D-BED7-41B2-90E8-755A8DE9558E}"/>
                </a:ext>
              </a:extLst>
            </p:cNvPr>
            <p:cNvGrpSpPr/>
            <p:nvPr/>
          </p:nvGrpSpPr>
          <p:grpSpPr>
            <a:xfrm>
              <a:off x="3576764" y="2061029"/>
              <a:ext cx="2381047" cy="3788281"/>
              <a:chOff x="3576764" y="2061029"/>
              <a:chExt cx="2381047" cy="3788281"/>
            </a:xfrm>
          </p:grpSpPr>
          <p:sp>
            <p:nvSpPr>
              <p:cNvPr id="54" name="Figura a mano libera: forma 53">
                <a:extLst>
                  <a:ext uri="{FF2B5EF4-FFF2-40B4-BE49-F238E27FC236}">
                    <a16:creationId xmlns:a16="http://schemas.microsoft.com/office/drawing/2014/main" id="{FA8DAAB1-CC98-4C01-A22C-7B28415797A4}"/>
                  </a:ext>
                </a:extLst>
              </p:cNvPr>
              <p:cNvSpPr/>
              <p:nvPr/>
            </p:nvSpPr>
            <p:spPr>
              <a:xfrm>
                <a:off x="3576764" y="2061029"/>
                <a:ext cx="2303386" cy="3788281"/>
              </a:xfrm>
              <a:custGeom>
                <a:avLst/>
                <a:gdLst>
                  <a:gd name="connsiteX0" fmla="*/ 1604836 w 2303386"/>
                  <a:gd name="connsiteY0" fmla="*/ 0 h 3788281"/>
                  <a:gd name="connsiteX1" fmla="*/ 733979 w 2303386"/>
                  <a:gd name="connsiteY1" fmla="*/ 624114 h 3788281"/>
                  <a:gd name="connsiteX2" fmla="*/ 8265 w 2303386"/>
                  <a:gd name="connsiteY2" fmla="*/ 1901371 h 3788281"/>
                  <a:gd name="connsiteX3" fmla="*/ 458207 w 2303386"/>
                  <a:gd name="connsiteY3" fmla="*/ 2960914 h 3788281"/>
                  <a:gd name="connsiteX4" fmla="*/ 2112836 w 2303386"/>
                  <a:gd name="connsiteY4" fmla="*/ 3715657 h 3788281"/>
                  <a:gd name="connsiteX5" fmla="*/ 2199922 w 2303386"/>
                  <a:gd name="connsiteY5" fmla="*/ 3715657 h 378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03386" h="3788281">
                    <a:moveTo>
                      <a:pt x="1604836" y="0"/>
                    </a:moveTo>
                    <a:cubicBezTo>
                      <a:pt x="1302455" y="153609"/>
                      <a:pt x="1000074" y="307219"/>
                      <a:pt x="733979" y="624114"/>
                    </a:cubicBezTo>
                    <a:cubicBezTo>
                      <a:pt x="467884" y="941009"/>
                      <a:pt x="54227" y="1511904"/>
                      <a:pt x="8265" y="1901371"/>
                    </a:cubicBezTo>
                    <a:cubicBezTo>
                      <a:pt x="-37697" y="2290838"/>
                      <a:pt x="107445" y="2658533"/>
                      <a:pt x="458207" y="2960914"/>
                    </a:cubicBezTo>
                    <a:cubicBezTo>
                      <a:pt x="808969" y="3263295"/>
                      <a:pt x="1822550" y="3589867"/>
                      <a:pt x="2112836" y="3715657"/>
                    </a:cubicBezTo>
                    <a:cubicBezTo>
                      <a:pt x="2403122" y="3841447"/>
                      <a:pt x="2301522" y="3778552"/>
                      <a:pt x="2199922" y="3715657"/>
                    </a:cubicBezTo>
                  </a:path>
                </a:pathLst>
              </a:custGeom>
              <a:noFill/>
              <a:ln w="79375">
                <a:prstDash val="sysDash"/>
                <a:beve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5" name="Figura a mano libera: forma 54">
                <a:extLst>
                  <a:ext uri="{FF2B5EF4-FFF2-40B4-BE49-F238E27FC236}">
                    <a16:creationId xmlns:a16="http://schemas.microsoft.com/office/drawing/2014/main" id="{1C0F5F54-8A7B-46BF-9C4E-43DE858E2F0A}"/>
                  </a:ext>
                </a:extLst>
              </p:cNvPr>
              <p:cNvSpPr/>
              <p:nvPr/>
            </p:nvSpPr>
            <p:spPr>
              <a:xfrm>
                <a:off x="3654425" y="2162629"/>
                <a:ext cx="2303386" cy="3614284"/>
              </a:xfrm>
              <a:custGeom>
                <a:avLst/>
                <a:gdLst>
                  <a:gd name="connsiteX0" fmla="*/ 1604836 w 2303386"/>
                  <a:gd name="connsiteY0" fmla="*/ 0 h 3788281"/>
                  <a:gd name="connsiteX1" fmla="*/ 733979 w 2303386"/>
                  <a:gd name="connsiteY1" fmla="*/ 624114 h 3788281"/>
                  <a:gd name="connsiteX2" fmla="*/ 8265 w 2303386"/>
                  <a:gd name="connsiteY2" fmla="*/ 1901371 h 3788281"/>
                  <a:gd name="connsiteX3" fmla="*/ 458207 w 2303386"/>
                  <a:gd name="connsiteY3" fmla="*/ 2960914 h 3788281"/>
                  <a:gd name="connsiteX4" fmla="*/ 2112836 w 2303386"/>
                  <a:gd name="connsiteY4" fmla="*/ 3715657 h 3788281"/>
                  <a:gd name="connsiteX5" fmla="*/ 2199922 w 2303386"/>
                  <a:gd name="connsiteY5" fmla="*/ 3715657 h 378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03386" h="3788281">
                    <a:moveTo>
                      <a:pt x="1604836" y="0"/>
                    </a:moveTo>
                    <a:cubicBezTo>
                      <a:pt x="1302455" y="153609"/>
                      <a:pt x="1000074" y="307219"/>
                      <a:pt x="733979" y="624114"/>
                    </a:cubicBezTo>
                    <a:cubicBezTo>
                      <a:pt x="467884" y="941009"/>
                      <a:pt x="54227" y="1511904"/>
                      <a:pt x="8265" y="1901371"/>
                    </a:cubicBezTo>
                    <a:cubicBezTo>
                      <a:pt x="-37697" y="2290838"/>
                      <a:pt x="107445" y="2658533"/>
                      <a:pt x="458207" y="2960914"/>
                    </a:cubicBezTo>
                    <a:cubicBezTo>
                      <a:pt x="808969" y="3263295"/>
                      <a:pt x="1822550" y="3589867"/>
                      <a:pt x="2112836" y="3715657"/>
                    </a:cubicBezTo>
                    <a:cubicBezTo>
                      <a:pt x="2403122" y="3841447"/>
                      <a:pt x="2301522" y="3778552"/>
                      <a:pt x="2199922" y="3715657"/>
                    </a:cubicBezTo>
                  </a:path>
                </a:pathLst>
              </a:custGeom>
              <a:noFill/>
              <a:ln w="79375">
                <a:prstDash val="sysDash"/>
                <a:beve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AB6C5B0-912D-40F2-BBA4-B93C40CB3B70}"/>
                </a:ext>
              </a:extLst>
            </p:cNvPr>
            <p:cNvSpPr txBox="1"/>
            <p:nvPr/>
          </p:nvSpPr>
          <p:spPr>
            <a:xfrm>
              <a:off x="1469653" y="3554045"/>
              <a:ext cx="17877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400" dirty="0" err="1">
                  <a:solidFill>
                    <a:schemeClr val="accent1">
                      <a:lumMod val="75000"/>
                    </a:schemeClr>
                  </a:solidFill>
                </a:rPr>
                <a:t>Graft</a:t>
              </a:r>
              <a:r>
                <a:rPr lang="it-IT" sz="2400" dirty="0">
                  <a:solidFill>
                    <a:schemeClr val="accent1">
                      <a:lumMod val="75000"/>
                    </a:schemeClr>
                  </a:solidFill>
                </a:rPr>
                <a:t> venoso</a:t>
              </a:r>
            </a:p>
            <a:p>
              <a:pPr algn="ctr"/>
              <a:r>
                <a:rPr lang="it-IT" sz="2400" b="1" dirty="0">
                  <a:solidFill>
                    <a:schemeClr val="accent1">
                      <a:lumMod val="75000"/>
                    </a:schemeClr>
                  </a:solidFill>
                </a:rPr>
                <a:t>SVG su PL</a:t>
              </a:r>
            </a:p>
          </p:txBody>
        </p:sp>
      </p:grp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E1831E39-18D7-4BFC-9840-25DE093DE355}"/>
              </a:ext>
            </a:extLst>
          </p:cNvPr>
          <p:cNvGrpSpPr/>
          <p:nvPr/>
        </p:nvGrpSpPr>
        <p:grpSpPr>
          <a:xfrm>
            <a:off x="7126514" y="809520"/>
            <a:ext cx="3597304" cy="4386594"/>
            <a:chOff x="7126514" y="809520"/>
            <a:chExt cx="3597304" cy="4386594"/>
          </a:xfrm>
        </p:grpSpPr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40F98389-214D-4A50-BAC8-71A243A05B38}"/>
                </a:ext>
              </a:extLst>
            </p:cNvPr>
            <p:cNvGrpSpPr/>
            <p:nvPr/>
          </p:nvGrpSpPr>
          <p:grpSpPr>
            <a:xfrm>
              <a:off x="7126514" y="809520"/>
              <a:ext cx="1262745" cy="4386594"/>
              <a:chOff x="7126514" y="809520"/>
              <a:chExt cx="1262745" cy="4386594"/>
            </a:xfrm>
          </p:grpSpPr>
          <p:sp>
            <p:nvSpPr>
              <p:cNvPr id="59" name="Figura a mano libera: forma 58">
                <a:extLst>
                  <a:ext uri="{FF2B5EF4-FFF2-40B4-BE49-F238E27FC236}">
                    <a16:creationId xmlns:a16="http://schemas.microsoft.com/office/drawing/2014/main" id="{575150BB-6CC4-4DDE-B2CA-7D9A112CE655}"/>
                  </a:ext>
                </a:extLst>
              </p:cNvPr>
              <p:cNvSpPr/>
              <p:nvPr/>
            </p:nvSpPr>
            <p:spPr>
              <a:xfrm>
                <a:off x="7126514" y="856343"/>
                <a:ext cx="1118445" cy="4339771"/>
              </a:xfrm>
              <a:custGeom>
                <a:avLst/>
                <a:gdLst>
                  <a:gd name="connsiteX0" fmla="*/ 0 w 1118445"/>
                  <a:gd name="connsiteY0" fmla="*/ 0 h 4339771"/>
                  <a:gd name="connsiteX1" fmla="*/ 391886 w 1118445"/>
                  <a:gd name="connsiteY1" fmla="*/ 435428 h 4339771"/>
                  <a:gd name="connsiteX2" fmla="*/ 914400 w 1118445"/>
                  <a:gd name="connsiteY2" fmla="*/ 1393371 h 4339771"/>
                  <a:gd name="connsiteX3" fmla="*/ 1103086 w 1118445"/>
                  <a:gd name="connsiteY3" fmla="*/ 2177143 h 4339771"/>
                  <a:gd name="connsiteX4" fmla="*/ 1059543 w 1118445"/>
                  <a:gd name="connsiteY4" fmla="*/ 3004457 h 4339771"/>
                  <a:gd name="connsiteX5" fmla="*/ 682172 w 1118445"/>
                  <a:gd name="connsiteY5" fmla="*/ 4339771 h 4339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8445" h="4339771">
                    <a:moveTo>
                      <a:pt x="0" y="0"/>
                    </a:moveTo>
                    <a:cubicBezTo>
                      <a:pt x="119743" y="101600"/>
                      <a:pt x="239486" y="203200"/>
                      <a:pt x="391886" y="435428"/>
                    </a:cubicBezTo>
                    <a:cubicBezTo>
                      <a:pt x="544286" y="667656"/>
                      <a:pt x="795867" y="1103085"/>
                      <a:pt x="914400" y="1393371"/>
                    </a:cubicBezTo>
                    <a:cubicBezTo>
                      <a:pt x="1032933" y="1683657"/>
                      <a:pt x="1078896" y="1908629"/>
                      <a:pt x="1103086" y="2177143"/>
                    </a:cubicBezTo>
                    <a:cubicBezTo>
                      <a:pt x="1127276" y="2445657"/>
                      <a:pt x="1129695" y="2644019"/>
                      <a:pt x="1059543" y="3004457"/>
                    </a:cubicBezTo>
                    <a:cubicBezTo>
                      <a:pt x="989391" y="3364895"/>
                      <a:pt x="835781" y="3852333"/>
                      <a:pt x="682172" y="4339771"/>
                    </a:cubicBezTo>
                  </a:path>
                </a:pathLst>
              </a:custGeom>
              <a:noFill/>
              <a:ln w="63500"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0" name="Figura a mano libera: forma 59">
                <a:extLst>
                  <a:ext uri="{FF2B5EF4-FFF2-40B4-BE49-F238E27FC236}">
                    <a16:creationId xmlns:a16="http://schemas.microsoft.com/office/drawing/2014/main" id="{B3DC52DD-F164-47F9-A3E4-CB108DEA53AB}"/>
                  </a:ext>
                </a:extLst>
              </p:cNvPr>
              <p:cNvSpPr/>
              <p:nvPr/>
            </p:nvSpPr>
            <p:spPr>
              <a:xfrm>
                <a:off x="7270814" y="809520"/>
                <a:ext cx="1118445" cy="4339771"/>
              </a:xfrm>
              <a:custGeom>
                <a:avLst/>
                <a:gdLst>
                  <a:gd name="connsiteX0" fmla="*/ 0 w 1118445"/>
                  <a:gd name="connsiteY0" fmla="*/ 0 h 4339771"/>
                  <a:gd name="connsiteX1" fmla="*/ 391886 w 1118445"/>
                  <a:gd name="connsiteY1" fmla="*/ 435428 h 4339771"/>
                  <a:gd name="connsiteX2" fmla="*/ 914400 w 1118445"/>
                  <a:gd name="connsiteY2" fmla="*/ 1393371 h 4339771"/>
                  <a:gd name="connsiteX3" fmla="*/ 1103086 w 1118445"/>
                  <a:gd name="connsiteY3" fmla="*/ 2177143 h 4339771"/>
                  <a:gd name="connsiteX4" fmla="*/ 1059543 w 1118445"/>
                  <a:gd name="connsiteY4" fmla="*/ 3004457 h 4339771"/>
                  <a:gd name="connsiteX5" fmla="*/ 682172 w 1118445"/>
                  <a:gd name="connsiteY5" fmla="*/ 4339771 h 4339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8445" h="4339771">
                    <a:moveTo>
                      <a:pt x="0" y="0"/>
                    </a:moveTo>
                    <a:cubicBezTo>
                      <a:pt x="119743" y="101600"/>
                      <a:pt x="239486" y="203200"/>
                      <a:pt x="391886" y="435428"/>
                    </a:cubicBezTo>
                    <a:cubicBezTo>
                      <a:pt x="544286" y="667656"/>
                      <a:pt x="795867" y="1103085"/>
                      <a:pt x="914400" y="1393371"/>
                    </a:cubicBezTo>
                    <a:cubicBezTo>
                      <a:pt x="1032933" y="1683657"/>
                      <a:pt x="1078896" y="1908629"/>
                      <a:pt x="1103086" y="2177143"/>
                    </a:cubicBezTo>
                    <a:cubicBezTo>
                      <a:pt x="1127276" y="2445657"/>
                      <a:pt x="1129695" y="2644019"/>
                      <a:pt x="1059543" y="3004457"/>
                    </a:cubicBezTo>
                    <a:cubicBezTo>
                      <a:pt x="989391" y="3364895"/>
                      <a:pt x="835781" y="3852333"/>
                      <a:pt x="682172" y="4339771"/>
                    </a:cubicBezTo>
                  </a:path>
                </a:pathLst>
              </a:custGeom>
              <a:noFill/>
              <a:ln w="50800" cmpd="sng"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1" name="CasellaDiTesto 60">
              <a:extLst>
                <a:ext uri="{FF2B5EF4-FFF2-40B4-BE49-F238E27FC236}">
                  <a16:creationId xmlns:a16="http://schemas.microsoft.com/office/drawing/2014/main" id="{FF5E8E43-22DB-4412-A552-283560E57214}"/>
                </a:ext>
              </a:extLst>
            </p:cNvPr>
            <p:cNvSpPr txBox="1"/>
            <p:nvPr/>
          </p:nvSpPr>
          <p:spPr>
            <a:xfrm>
              <a:off x="8602916" y="2148408"/>
              <a:ext cx="212090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400" dirty="0" err="1">
                  <a:solidFill>
                    <a:srgbClr val="FF0000"/>
                  </a:solidFill>
                </a:rPr>
                <a:t>Graft</a:t>
              </a:r>
              <a:r>
                <a:rPr lang="it-IT" sz="2400" dirty="0">
                  <a:solidFill>
                    <a:srgbClr val="FF0000"/>
                  </a:solidFill>
                </a:rPr>
                <a:t> Arterioso </a:t>
              </a:r>
            </a:p>
            <a:p>
              <a:pPr algn="ctr"/>
              <a:r>
                <a:rPr lang="it-IT" sz="2400" b="1" dirty="0">
                  <a:solidFill>
                    <a:srgbClr val="FF0000"/>
                  </a:solidFill>
                </a:rPr>
                <a:t>LIMA su IVA</a:t>
              </a:r>
            </a:p>
          </p:txBody>
        </p:sp>
      </p:grp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F230CA4F-5CF4-4ED1-8280-7166827B038C}"/>
              </a:ext>
            </a:extLst>
          </p:cNvPr>
          <p:cNvSpPr txBox="1"/>
          <p:nvPr/>
        </p:nvSpPr>
        <p:spPr>
          <a:xfrm>
            <a:off x="0" y="5416871"/>
            <a:ext cx="5469959" cy="1477328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AMI su IVA  + SVG su 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7 ore ?!?! – Effettive?? 2 ore –</a:t>
            </a:r>
            <a:r>
              <a:rPr lang="it-IT" dirty="0">
                <a:solidFill>
                  <a:srgbClr val="FF0000"/>
                </a:solidFill>
              </a:rPr>
              <a:t>LUSSAZIONE CUORE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FF00"/>
                </a:solidFill>
              </a:rPr>
              <a:t>OGGI: - PTCA + </a:t>
            </a:r>
            <a:r>
              <a:rPr lang="it-IT" dirty="0" err="1">
                <a:solidFill>
                  <a:srgbClr val="FFFF00"/>
                </a:solidFill>
              </a:rPr>
              <a:t>Stent</a:t>
            </a:r>
            <a:r>
              <a:rPr lang="it-IT" dirty="0">
                <a:solidFill>
                  <a:srgbClr val="FFFF00"/>
                </a:solidFill>
              </a:rPr>
              <a:t> se anatomia ok – LESIONI CORTE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FF00"/>
                </a:solidFill>
              </a:rPr>
              <a:t>OGGI: </a:t>
            </a:r>
            <a:r>
              <a:rPr lang="it-IT" dirty="0">
                <a:solidFill>
                  <a:srgbClr val="FF0000"/>
                </a:solidFill>
              </a:rPr>
              <a:t>strategia ibrida</a:t>
            </a:r>
          </a:p>
          <a:p>
            <a:r>
              <a:rPr lang="it-IT" dirty="0">
                <a:solidFill>
                  <a:srgbClr val="FF0000"/>
                </a:solidFill>
              </a:rPr>
              <a:t>      </a:t>
            </a:r>
            <a:r>
              <a:rPr lang="it-IT" dirty="0">
                <a:solidFill>
                  <a:srgbClr val="FFFF00"/>
                </a:solidFill>
              </a:rPr>
              <a:t>CABG a cuor battente + PTCA</a:t>
            </a:r>
          </a:p>
        </p:txBody>
      </p:sp>
    </p:spTree>
    <p:extLst>
      <p:ext uri="{BB962C8B-B14F-4D97-AF65-F5344CB8AC3E}">
        <p14:creationId xmlns:p14="http://schemas.microsoft.com/office/powerpoint/2010/main" val="249035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3A9420-35F3-4822-B5D2-0B072B4430C0}"/>
              </a:ext>
            </a:extLst>
          </p:cNvPr>
          <p:cNvSpPr txBox="1"/>
          <p:nvPr/>
        </p:nvSpPr>
        <p:spPr>
          <a:xfrm>
            <a:off x="3010329" y="534573"/>
            <a:ext cx="61551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/>
              <a:t>Dubbi e domande legittime del paziente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</a:rPr>
              <a:t>Risposte – tutto corretto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76096FA-F660-4666-A24A-F8F2F51D41FB}"/>
              </a:ext>
            </a:extLst>
          </p:cNvPr>
          <p:cNvSpPr txBox="1"/>
          <p:nvPr/>
        </p:nvSpPr>
        <p:spPr>
          <a:xfrm>
            <a:off x="379828" y="2236763"/>
            <a:ext cx="11476796" cy="29435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Come mai mi sono trovato in questa situazione, in giovane età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Alcuni medici mi hanno risposto che una depressione di anni addietro ha causato stress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     emotivo sfociato in disturbi coronarici (esempio: i soldati di rientro dal Vietnam)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3.</a:t>
            </a:r>
            <a:r>
              <a:rPr lang="it-IT" sz="2400" dirty="0">
                <a:solidFill>
                  <a:srgbClr val="FF0000"/>
                </a:solidFill>
              </a:rPr>
              <a:t>  Cause: Stress/Fumo/Vita sedentaria/Ereditarietà/alimentazione non corretta. </a:t>
            </a:r>
          </a:p>
        </p:txBody>
      </p:sp>
    </p:spTree>
    <p:extLst>
      <p:ext uri="{BB962C8B-B14F-4D97-AF65-F5344CB8AC3E}">
        <p14:creationId xmlns:p14="http://schemas.microsoft.com/office/powerpoint/2010/main" val="709915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F37270-0D0C-441E-BC42-AFB422EDA2A9}"/>
              </a:ext>
            </a:extLst>
          </p:cNvPr>
          <p:cNvSpPr txBox="1"/>
          <p:nvPr/>
        </p:nvSpPr>
        <p:spPr>
          <a:xfrm>
            <a:off x="2789909" y="223587"/>
            <a:ext cx="67740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/>
              <a:t>Vita dopo il By-pass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</a:rPr>
              <a:t>Tutto Giusto – impostazione mentale e fisica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0C0A276-1FD6-4962-BC9D-0A825BCB82F8}"/>
              </a:ext>
            </a:extLst>
          </p:cNvPr>
          <p:cNvSpPr txBox="1"/>
          <p:nvPr/>
        </p:nvSpPr>
        <p:spPr>
          <a:xfrm>
            <a:off x="2574388" y="2017061"/>
            <a:ext cx="7511287" cy="22048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Vita normale, soliti ritmi, 40/50000 km/ anno per lavoro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Viaggi in tutto il mondo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3.  Trekking, Sci, vela, Bicicletta, Golf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A1DF2A-34D7-4F31-82E0-50998F938B83}"/>
              </a:ext>
            </a:extLst>
          </p:cNvPr>
          <p:cNvSpPr txBox="1"/>
          <p:nvPr/>
        </p:nvSpPr>
        <p:spPr>
          <a:xfrm>
            <a:off x="2472981" y="4886078"/>
            <a:ext cx="771409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SIGNIFICATO: </a:t>
            </a:r>
            <a:r>
              <a:rPr lang="it-IT" sz="2400" dirty="0"/>
              <a:t>al di la del gesto chirurgico o altro il cuore non </a:t>
            </a:r>
          </a:p>
          <a:p>
            <a:r>
              <a:rPr lang="it-IT" sz="2400" dirty="0"/>
              <a:t>                         ha avuto danni irreversibili (infarto </a:t>
            </a:r>
            <a:r>
              <a:rPr lang="it-IT" sz="2400" dirty="0" err="1"/>
              <a:t>etc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737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7086712-C019-4C0D-A2E3-5788CEBFCB0A}"/>
              </a:ext>
            </a:extLst>
          </p:cNvPr>
          <p:cNvSpPr txBox="1"/>
          <p:nvPr/>
        </p:nvSpPr>
        <p:spPr>
          <a:xfrm>
            <a:off x="748320" y="76757"/>
            <a:ext cx="104140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/>
              <a:t>Dopo pochi anni</a:t>
            </a:r>
          </a:p>
          <a:p>
            <a:pPr algn="ctr"/>
            <a:r>
              <a:rPr lang="it-IT" sz="2800" b="1" i="1" dirty="0">
                <a:solidFill>
                  <a:schemeClr val="accent1">
                    <a:lumMod val="75000"/>
                  </a:schemeClr>
                </a:solidFill>
              </a:rPr>
              <a:t>Stress Persistente</a:t>
            </a:r>
          </a:p>
          <a:p>
            <a:pPr algn="ctr"/>
            <a:r>
              <a:rPr lang="it-IT" sz="2800" b="1" i="1" dirty="0"/>
              <a:t>RICOVERI – </a:t>
            </a:r>
            <a:r>
              <a:rPr lang="it-IT" sz="2800" b="1" i="1" dirty="0">
                <a:solidFill>
                  <a:srgbClr val="FF0000"/>
                </a:solidFill>
              </a:rPr>
              <a:t>Significato </a:t>
            </a:r>
            <a:r>
              <a:rPr lang="it-IT" sz="2800" b="1" i="1" dirty="0">
                <a:solidFill>
                  <a:srgbClr val="C00000"/>
                </a:solidFill>
              </a:rPr>
              <a:t>= nei limiti della storia naturale della malattia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A3FC32D-9CEF-49D0-86C8-855B8247BB90}"/>
              </a:ext>
            </a:extLst>
          </p:cNvPr>
          <p:cNvSpPr txBox="1"/>
          <p:nvPr/>
        </p:nvSpPr>
        <p:spPr>
          <a:xfrm>
            <a:off x="0" y="1693979"/>
            <a:ext cx="12147236" cy="5159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u="sng" dirty="0">
                <a:solidFill>
                  <a:srgbClr val="C00000"/>
                </a:solidFill>
              </a:rPr>
              <a:t>2001</a:t>
            </a:r>
            <a:r>
              <a:rPr lang="it-IT" sz="2400" dirty="0">
                <a:solidFill>
                  <a:srgbClr val="C00000"/>
                </a:solidFill>
              </a:rPr>
              <a:t>: </a:t>
            </a:r>
            <a:r>
              <a:rPr lang="it-IT" sz="2400" dirty="0">
                <a:solidFill>
                  <a:srgbClr val="0070C0"/>
                </a:solidFill>
              </a:rPr>
              <a:t>Como</a:t>
            </a:r>
            <a:r>
              <a:rPr lang="it-IT" sz="2400" dirty="0"/>
              <a:t> - PTCA + 1 </a:t>
            </a:r>
            <a:r>
              <a:rPr lang="it-IT" sz="2400" dirty="0" err="1"/>
              <a:t>stent</a:t>
            </a:r>
            <a:r>
              <a:rPr lang="it-IT" sz="2400" dirty="0"/>
              <a:t>. 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Ma: IMA non q –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PTCA+stent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CFx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By-Pass OK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u="sng" dirty="0">
                <a:solidFill>
                  <a:srgbClr val="C00000"/>
                </a:solidFill>
              </a:rPr>
              <a:t>2008</a:t>
            </a:r>
            <a:r>
              <a:rPr lang="it-IT" sz="2400" dirty="0">
                <a:solidFill>
                  <a:srgbClr val="C00000"/>
                </a:solidFill>
              </a:rPr>
              <a:t>. </a:t>
            </a:r>
            <a:r>
              <a:rPr lang="it-IT" sz="2400" dirty="0">
                <a:solidFill>
                  <a:srgbClr val="0070C0"/>
                </a:solidFill>
              </a:rPr>
              <a:t>Lucca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/>
              <a:t>- PTCA + 1 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it-IT" sz="2400" dirty="0"/>
              <a:t>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stent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SVG su IVP = anamnesi errata;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graft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venoso inizia ad ammalarsi</a:t>
            </a:r>
          </a:p>
          <a:p>
            <a:pPr>
              <a:lnSpc>
                <a:spcPct val="200000"/>
              </a:lnSpc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danno da statine CPK elevate</a:t>
            </a:r>
          </a:p>
          <a:p>
            <a:pPr>
              <a:lnSpc>
                <a:spcPct val="200000"/>
              </a:lnSpc>
            </a:pP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2011 – coronarografia a </a:t>
            </a:r>
            <a:r>
              <a:rPr lang="it-IT" sz="24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Milano/</a:t>
            </a:r>
            <a:r>
              <a:rPr lang="it-IT" sz="2400" i="1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Monzino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= pervietà degli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stent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by pass.</a:t>
            </a:r>
          </a:p>
          <a:p>
            <a:pPr marL="457200" indent="-457200">
              <a:lnSpc>
                <a:spcPct val="200000"/>
              </a:lnSpc>
              <a:buAutoNum type="arabicPeriod" startAt="4"/>
            </a:pPr>
            <a:r>
              <a:rPr lang="it-IT" sz="2400" u="sng" dirty="0">
                <a:solidFill>
                  <a:srgbClr val="C00000"/>
                </a:solidFill>
              </a:rPr>
              <a:t>2013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>
                <a:solidFill>
                  <a:srgbClr val="0070C0"/>
                </a:solidFill>
              </a:rPr>
              <a:t>Verona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/>
              <a:t>- PTCA + 1 </a:t>
            </a:r>
            <a:r>
              <a:rPr lang="it-IT" sz="2400" dirty="0" err="1"/>
              <a:t>stent</a:t>
            </a:r>
            <a:r>
              <a:rPr lang="it-IT" sz="2400" dirty="0"/>
              <a:t>. Dolore mentre guidavo. Decisione rapida/entro 10-15’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       in ospedale. </a:t>
            </a:r>
            <a:r>
              <a:rPr lang="it-IT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NSTEMI (infarto) – Coro: occlusione del SVG – PTCA + DES su SVG prossimale</a:t>
            </a:r>
          </a:p>
          <a:p>
            <a:pPr>
              <a:lnSpc>
                <a:spcPct val="200000"/>
              </a:lnSpc>
            </a:pPr>
            <a:r>
              <a:rPr lang="it-IT" sz="2400" dirty="0">
                <a:solidFill>
                  <a:srgbClr val="C00000"/>
                </a:solidFill>
              </a:rPr>
              <a:t>5. Milano</a:t>
            </a:r>
            <a:r>
              <a:rPr lang="it-IT" sz="2400" dirty="0"/>
              <a:t> 03,2022 - PTCA + 1 </a:t>
            </a:r>
            <a:r>
              <a:rPr lang="it-IT" sz="2400" dirty="0" err="1"/>
              <a:t>stent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98726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F7572A1-AAF5-493E-BF5E-5C6E34D9CEE5}"/>
              </a:ext>
            </a:extLst>
          </p:cNvPr>
          <p:cNvSpPr/>
          <p:nvPr/>
        </p:nvSpPr>
        <p:spPr>
          <a:xfrm>
            <a:off x="4677569" y="65706"/>
            <a:ext cx="2555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Milano</a:t>
            </a:r>
            <a:r>
              <a:rPr lang="it-IT" sz="2800" dirty="0"/>
              <a:t> 03,2022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5EBBDCA-0130-45D1-B208-D174D0F7B2BD}"/>
              </a:ext>
            </a:extLst>
          </p:cNvPr>
          <p:cNvSpPr txBox="1"/>
          <p:nvPr/>
        </p:nvSpPr>
        <p:spPr>
          <a:xfrm>
            <a:off x="3808771" y="1148992"/>
            <a:ext cx="4574457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FF0000"/>
                </a:solidFill>
              </a:rPr>
              <a:t>Dolore al petto – Angina?!?!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0E563A3-9D81-4046-9A6D-3F25B852CF0F}"/>
              </a:ext>
            </a:extLst>
          </p:cNvPr>
          <p:cNvSpPr txBox="1"/>
          <p:nvPr/>
        </p:nvSpPr>
        <p:spPr>
          <a:xfrm>
            <a:off x="4555496" y="2493838"/>
            <a:ext cx="277152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Test da sforzo – negativo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Holter ECG 72 ore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AA3E0F7-D41E-4BDB-AF39-7B26B26770E9}"/>
              </a:ext>
            </a:extLst>
          </p:cNvPr>
          <p:cNvSpPr txBox="1"/>
          <p:nvPr/>
        </p:nvSpPr>
        <p:spPr>
          <a:xfrm>
            <a:off x="3252030" y="3958086"/>
            <a:ext cx="537846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Programmato Ricovero de nuovo per Coronarografia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ma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LA SERA STESSA DOLORE AL PETTO = ANGINA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B9E12B7-C459-480B-B3BE-874022263F2D}"/>
              </a:ext>
            </a:extLst>
          </p:cNvPr>
          <p:cNvSpPr txBox="1"/>
          <p:nvPr/>
        </p:nvSpPr>
        <p:spPr>
          <a:xfrm>
            <a:off x="3089837" y="5594643"/>
            <a:ext cx="573099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PTCA + </a:t>
            </a:r>
            <a:r>
              <a:rPr lang="it-IT" dirty="0" err="1">
                <a:solidFill>
                  <a:srgbClr val="FF0000"/>
                </a:solidFill>
              </a:rPr>
              <a:t>Stent</a:t>
            </a:r>
            <a:r>
              <a:rPr lang="it-IT" dirty="0">
                <a:solidFill>
                  <a:srgbClr val="FF0000"/>
                </a:solidFill>
              </a:rPr>
              <a:t> nel by-pass venoso (safena) </a:t>
            </a:r>
            <a:r>
              <a:rPr lang="it-IT" dirty="0"/>
              <a:t>(dopo 33 anni)</a:t>
            </a:r>
          </a:p>
          <a:p>
            <a:pPr algn="ctr"/>
            <a:r>
              <a:rPr lang="it-IT" dirty="0"/>
              <a:t>Solitamente durano 10 anni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7E12C6B-6119-49C3-87DB-20C79D413E3E}"/>
              </a:ext>
            </a:extLst>
          </p:cNvPr>
          <p:cNvCxnSpPr>
            <a:cxnSpLocks/>
          </p:cNvCxnSpPr>
          <p:nvPr/>
        </p:nvCxnSpPr>
        <p:spPr>
          <a:xfrm>
            <a:off x="5941260" y="1794470"/>
            <a:ext cx="0" cy="5129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7AD0986-D8C7-4122-AE3F-F2FD27CF8EA1}"/>
              </a:ext>
            </a:extLst>
          </p:cNvPr>
          <p:cNvCxnSpPr>
            <a:cxnSpLocks/>
          </p:cNvCxnSpPr>
          <p:nvPr/>
        </p:nvCxnSpPr>
        <p:spPr>
          <a:xfrm>
            <a:off x="5963806" y="4968574"/>
            <a:ext cx="1" cy="4973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64ACAF0A-877C-4C8B-9519-17116665BFC9}"/>
              </a:ext>
            </a:extLst>
          </p:cNvPr>
          <p:cNvCxnSpPr>
            <a:cxnSpLocks/>
          </p:cNvCxnSpPr>
          <p:nvPr/>
        </p:nvCxnSpPr>
        <p:spPr>
          <a:xfrm>
            <a:off x="5952975" y="3249191"/>
            <a:ext cx="0" cy="5456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BF60078-394C-40C1-AAAF-9E4665A29157}"/>
              </a:ext>
            </a:extLst>
          </p:cNvPr>
          <p:cNvSpPr txBox="1"/>
          <p:nvPr/>
        </p:nvSpPr>
        <p:spPr>
          <a:xfrm>
            <a:off x="9061591" y="1174209"/>
            <a:ext cx="3130409" cy="92333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Descrizione del dolore?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Durata del dolore?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ECG rispetto ai precedenti??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22AAF8-3F81-407E-B8E9-71E78FA547DC}"/>
              </a:ext>
            </a:extLst>
          </p:cNvPr>
          <p:cNvSpPr txBox="1"/>
          <p:nvPr/>
        </p:nvSpPr>
        <p:spPr>
          <a:xfrm>
            <a:off x="8636090" y="2353484"/>
            <a:ext cx="3555910" cy="1477328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TDS scarso sensibilità nel By-Pass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bg1"/>
                </a:solidFill>
              </a:rPr>
              <a:t>AngioTAC</a:t>
            </a: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Scinti-miocardica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Eco-Stress </a:t>
            </a:r>
            <a:r>
              <a:rPr lang="it-IT" dirty="0" err="1">
                <a:solidFill>
                  <a:schemeClr val="bg1"/>
                </a:solidFill>
              </a:rPr>
              <a:t>Dobutamina</a:t>
            </a: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Coronarografia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A5BEE10-4C9F-4F08-B95D-61A9A3420BFC}"/>
              </a:ext>
            </a:extLst>
          </p:cNvPr>
          <p:cNvSpPr txBox="1"/>
          <p:nvPr/>
        </p:nvSpPr>
        <p:spPr>
          <a:xfrm>
            <a:off x="7838692" y="4222593"/>
            <a:ext cx="4353308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= instabilità (angina instabile/NSTEMI/STEMI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URGENZA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534739B-AD50-42F3-A98A-E97B7DC46B3F}"/>
              </a:ext>
            </a:extLst>
          </p:cNvPr>
          <p:cNvSpPr txBox="1"/>
          <p:nvPr/>
        </p:nvSpPr>
        <p:spPr>
          <a:xfrm>
            <a:off x="8742279" y="5315184"/>
            <a:ext cx="3453061" cy="1200329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Predisposizione del paziente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Ottimo condotto (safena) del pz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Predisposizione anatomica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Buon lavoro del chirurgo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D760B8-2F7E-447E-AC41-8E2854B87209}"/>
              </a:ext>
            </a:extLst>
          </p:cNvPr>
          <p:cNvSpPr txBox="1"/>
          <p:nvPr/>
        </p:nvSpPr>
        <p:spPr>
          <a:xfrm>
            <a:off x="10410092" y="15333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1F97730-DC00-4642-B45F-A103291DFC7D}"/>
              </a:ext>
            </a:extLst>
          </p:cNvPr>
          <p:cNvSpPr txBox="1"/>
          <p:nvPr/>
        </p:nvSpPr>
        <p:spPr>
          <a:xfrm>
            <a:off x="0" y="2307384"/>
            <a:ext cx="4015266" cy="129266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            </a:t>
            </a:r>
            <a:r>
              <a:rPr lang="it-IT" sz="2400" b="1" dirty="0">
                <a:solidFill>
                  <a:srgbClr val="FF0000"/>
                </a:solidFill>
              </a:rPr>
              <a:t>Lettera di dimissione: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Test ergometrico positivo per sintomi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Dolore passato dopo nitrati </a:t>
            </a:r>
            <a:r>
              <a:rPr lang="it-IT" dirty="0" err="1">
                <a:solidFill>
                  <a:schemeClr val="bg1"/>
                </a:solidFill>
              </a:rPr>
              <a:t>sl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ECG: nei limiti</a:t>
            </a:r>
          </a:p>
        </p:txBody>
      </p:sp>
    </p:spTree>
    <p:extLst>
      <p:ext uri="{BB962C8B-B14F-4D97-AF65-F5344CB8AC3E}">
        <p14:creationId xmlns:p14="http://schemas.microsoft.com/office/powerpoint/2010/main" val="398657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55C67F2-026B-4AC0-9417-5F43AF27117A}"/>
              </a:ext>
            </a:extLst>
          </p:cNvPr>
          <p:cNvSpPr txBox="1"/>
          <p:nvPr/>
        </p:nvSpPr>
        <p:spPr>
          <a:xfrm>
            <a:off x="2099500" y="0"/>
            <a:ext cx="7563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Riflessione Collegiale – Strategia operatoria</a:t>
            </a:r>
          </a:p>
        </p:txBody>
      </p:sp>
      <p:pic>
        <p:nvPicPr>
          <p:cNvPr id="26" name="Picture 2" descr="Infarto miocardico acuto - Wikipedia">
            <a:extLst>
              <a:ext uri="{FF2B5EF4-FFF2-40B4-BE49-F238E27FC236}">
                <a16:creationId xmlns:a16="http://schemas.microsoft.com/office/drawing/2014/main" id="{D4EB66F7-76DB-4601-B45C-45025954D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1081088"/>
            <a:ext cx="5184775" cy="57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2" name="Gruppo 61">
            <a:extLst>
              <a:ext uri="{FF2B5EF4-FFF2-40B4-BE49-F238E27FC236}">
                <a16:creationId xmlns:a16="http://schemas.microsoft.com/office/drawing/2014/main" id="{6EBEC80D-53C8-444A-95B4-B0FF6A613807}"/>
              </a:ext>
            </a:extLst>
          </p:cNvPr>
          <p:cNvGrpSpPr/>
          <p:nvPr/>
        </p:nvGrpSpPr>
        <p:grpSpPr>
          <a:xfrm>
            <a:off x="1469653" y="2061029"/>
            <a:ext cx="4488158" cy="3788281"/>
            <a:chOff x="1469653" y="2061029"/>
            <a:chExt cx="4488158" cy="3788281"/>
          </a:xfrm>
        </p:grpSpPr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id="{9A837F2D-BED7-41B2-90E8-755A8DE9558E}"/>
                </a:ext>
              </a:extLst>
            </p:cNvPr>
            <p:cNvGrpSpPr/>
            <p:nvPr/>
          </p:nvGrpSpPr>
          <p:grpSpPr>
            <a:xfrm>
              <a:off x="3576764" y="2061029"/>
              <a:ext cx="2381047" cy="3788281"/>
              <a:chOff x="3576764" y="2061029"/>
              <a:chExt cx="2381047" cy="3788281"/>
            </a:xfrm>
          </p:grpSpPr>
          <p:sp>
            <p:nvSpPr>
              <p:cNvPr id="54" name="Figura a mano libera: forma 53">
                <a:extLst>
                  <a:ext uri="{FF2B5EF4-FFF2-40B4-BE49-F238E27FC236}">
                    <a16:creationId xmlns:a16="http://schemas.microsoft.com/office/drawing/2014/main" id="{FA8DAAB1-CC98-4C01-A22C-7B28415797A4}"/>
                  </a:ext>
                </a:extLst>
              </p:cNvPr>
              <p:cNvSpPr/>
              <p:nvPr/>
            </p:nvSpPr>
            <p:spPr>
              <a:xfrm>
                <a:off x="3576764" y="2061029"/>
                <a:ext cx="2303386" cy="3788281"/>
              </a:xfrm>
              <a:custGeom>
                <a:avLst/>
                <a:gdLst>
                  <a:gd name="connsiteX0" fmla="*/ 1604836 w 2303386"/>
                  <a:gd name="connsiteY0" fmla="*/ 0 h 3788281"/>
                  <a:gd name="connsiteX1" fmla="*/ 733979 w 2303386"/>
                  <a:gd name="connsiteY1" fmla="*/ 624114 h 3788281"/>
                  <a:gd name="connsiteX2" fmla="*/ 8265 w 2303386"/>
                  <a:gd name="connsiteY2" fmla="*/ 1901371 h 3788281"/>
                  <a:gd name="connsiteX3" fmla="*/ 458207 w 2303386"/>
                  <a:gd name="connsiteY3" fmla="*/ 2960914 h 3788281"/>
                  <a:gd name="connsiteX4" fmla="*/ 2112836 w 2303386"/>
                  <a:gd name="connsiteY4" fmla="*/ 3715657 h 3788281"/>
                  <a:gd name="connsiteX5" fmla="*/ 2199922 w 2303386"/>
                  <a:gd name="connsiteY5" fmla="*/ 3715657 h 378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03386" h="3788281">
                    <a:moveTo>
                      <a:pt x="1604836" y="0"/>
                    </a:moveTo>
                    <a:cubicBezTo>
                      <a:pt x="1302455" y="153609"/>
                      <a:pt x="1000074" y="307219"/>
                      <a:pt x="733979" y="624114"/>
                    </a:cubicBezTo>
                    <a:cubicBezTo>
                      <a:pt x="467884" y="941009"/>
                      <a:pt x="54227" y="1511904"/>
                      <a:pt x="8265" y="1901371"/>
                    </a:cubicBezTo>
                    <a:cubicBezTo>
                      <a:pt x="-37697" y="2290838"/>
                      <a:pt x="107445" y="2658533"/>
                      <a:pt x="458207" y="2960914"/>
                    </a:cubicBezTo>
                    <a:cubicBezTo>
                      <a:pt x="808969" y="3263295"/>
                      <a:pt x="1822550" y="3589867"/>
                      <a:pt x="2112836" y="3715657"/>
                    </a:cubicBezTo>
                    <a:cubicBezTo>
                      <a:pt x="2403122" y="3841447"/>
                      <a:pt x="2301522" y="3778552"/>
                      <a:pt x="2199922" y="3715657"/>
                    </a:cubicBezTo>
                  </a:path>
                </a:pathLst>
              </a:custGeom>
              <a:noFill/>
              <a:ln w="79375">
                <a:prstDash val="sysDash"/>
                <a:beve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5" name="Figura a mano libera: forma 54">
                <a:extLst>
                  <a:ext uri="{FF2B5EF4-FFF2-40B4-BE49-F238E27FC236}">
                    <a16:creationId xmlns:a16="http://schemas.microsoft.com/office/drawing/2014/main" id="{1C0F5F54-8A7B-46BF-9C4E-43DE858E2F0A}"/>
                  </a:ext>
                </a:extLst>
              </p:cNvPr>
              <p:cNvSpPr/>
              <p:nvPr/>
            </p:nvSpPr>
            <p:spPr>
              <a:xfrm>
                <a:off x="3654425" y="2162629"/>
                <a:ext cx="2303386" cy="3614284"/>
              </a:xfrm>
              <a:custGeom>
                <a:avLst/>
                <a:gdLst>
                  <a:gd name="connsiteX0" fmla="*/ 1604836 w 2303386"/>
                  <a:gd name="connsiteY0" fmla="*/ 0 h 3788281"/>
                  <a:gd name="connsiteX1" fmla="*/ 733979 w 2303386"/>
                  <a:gd name="connsiteY1" fmla="*/ 624114 h 3788281"/>
                  <a:gd name="connsiteX2" fmla="*/ 8265 w 2303386"/>
                  <a:gd name="connsiteY2" fmla="*/ 1901371 h 3788281"/>
                  <a:gd name="connsiteX3" fmla="*/ 458207 w 2303386"/>
                  <a:gd name="connsiteY3" fmla="*/ 2960914 h 3788281"/>
                  <a:gd name="connsiteX4" fmla="*/ 2112836 w 2303386"/>
                  <a:gd name="connsiteY4" fmla="*/ 3715657 h 3788281"/>
                  <a:gd name="connsiteX5" fmla="*/ 2199922 w 2303386"/>
                  <a:gd name="connsiteY5" fmla="*/ 3715657 h 378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03386" h="3788281">
                    <a:moveTo>
                      <a:pt x="1604836" y="0"/>
                    </a:moveTo>
                    <a:cubicBezTo>
                      <a:pt x="1302455" y="153609"/>
                      <a:pt x="1000074" y="307219"/>
                      <a:pt x="733979" y="624114"/>
                    </a:cubicBezTo>
                    <a:cubicBezTo>
                      <a:pt x="467884" y="941009"/>
                      <a:pt x="54227" y="1511904"/>
                      <a:pt x="8265" y="1901371"/>
                    </a:cubicBezTo>
                    <a:cubicBezTo>
                      <a:pt x="-37697" y="2290838"/>
                      <a:pt x="107445" y="2658533"/>
                      <a:pt x="458207" y="2960914"/>
                    </a:cubicBezTo>
                    <a:cubicBezTo>
                      <a:pt x="808969" y="3263295"/>
                      <a:pt x="1822550" y="3589867"/>
                      <a:pt x="2112836" y="3715657"/>
                    </a:cubicBezTo>
                    <a:cubicBezTo>
                      <a:pt x="2403122" y="3841447"/>
                      <a:pt x="2301522" y="3778552"/>
                      <a:pt x="2199922" y="3715657"/>
                    </a:cubicBezTo>
                  </a:path>
                </a:pathLst>
              </a:custGeom>
              <a:noFill/>
              <a:ln w="79375">
                <a:prstDash val="sysDash"/>
                <a:beve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AB6C5B0-912D-40F2-BBA4-B93C40CB3B70}"/>
                </a:ext>
              </a:extLst>
            </p:cNvPr>
            <p:cNvSpPr txBox="1"/>
            <p:nvPr/>
          </p:nvSpPr>
          <p:spPr>
            <a:xfrm>
              <a:off x="1469653" y="3554045"/>
              <a:ext cx="17877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400" dirty="0" err="1">
                  <a:solidFill>
                    <a:schemeClr val="accent1">
                      <a:lumMod val="75000"/>
                    </a:schemeClr>
                  </a:solidFill>
                </a:rPr>
                <a:t>Graft</a:t>
              </a:r>
              <a:r>
                <a:rPr lang="it-IT" sz="2400" dirty="0">
                  <a:solidFill>
                    <a:schemeClr val="accent1">
                      <a:lumMod val="75000"/>
                    </a:schemeClr>
                  </a:solidFill>
                </a:rPr>
                <a:t> venoso</a:t>
              </a:r>
            </a:p>
            <a:p>
              <a:pPr algn="ctr"/>
              <a:r>
                <a:rPr lang="it-IT" sz="2400" b="1" dirty="0">
                  <a:solidFill>
                    <a:schemeClr val="accent1">
                      <a:lumMod val="75000"/>
                    </a:schemeClr>
                  </a:solidFill>
                </a:rPr>
                <a:t>SVG su PL</a:t>
              </a:r>
            </a:p>
          </p:txBody>
        </p:sp>
      </p:grp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E1831E39-18D7-4BFC-9840-25DE093DE355}"/>
              </a:ext>
            </a:extLst>
          </p:cNvPr>
          <p:cNvGrpSpPr/>
          <p:nvPr/>
        </p:nvGrpSpPr>
        <p:grpSpPr>
          <a:xfrm>
            <a:off x="7126514" y="809520"/>
            <a:ext cx="3597304" cy="4386594"/>
            <a:chOff x="7126514" y="809520"/>
            <a:chExt cx="3597304" cy="4386594"/>
          </a:xfrm>
        </p:grpSpPr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40F98389-214D-4A50-BAC8-71A243A05B38}"/>
                </a:ext>
              </a:extLst>
            </p:cNvPr>
            <p:cNvGrpSpPr/>
            <p:nvPr/>
          </p:nvGrpSpPr>
          <p:grpSpPr>
            <a:xfrm>
              <a:off x="7126514" y="809520"/>
              <a:ext cx="1262745" cy="4386594"/>
              <a:chOff x="7126514" y="809520"/>
              <a:chExt cx="1262745" cy="4386594"/>
            </a:xfrm>
          </p:grpSpPr>
          <p:sp>
            <p:nvSpPr>
              <p:cNvPr id="59" name="Figura a mano libera: forma 58">
                <a:extLst>
                  <a:ext uri="{FF2B5EF4-FFF2-40B4-BE49-F238E27FC236}">
                    <a16:creationId xmlns:a16="http://schemas.microsoft.com/office/drawing/2014/main" id="{575150BB-6CC4-4DDE-B2CA-7D9A112CE655}"/>
                  </a:ext>
                </a:extLst>
              </p:cNvPr>
              <p:cNvSpPr/>
              <p:nvPr/>
            </p:nvSpPr>
            <p:spPr>
              <a:xfrm>
                <a:off x="7126514" y="856343"/>
                <a:ext cx="1118445" cy="4339771"/>
              </a:xfrm>
              <a:custGeom>
                <a:avLst/>
                <a:gdLst>
                  <a:gd name="connsiteX0" fmla="*/ 0 w 1118445"/>
                  <a:gd name="connsiteY0" fmla="*/ 0 h 4339771"/>
                  <a:gd name="connsiteX1" fmla="*/ 391886 w 1118445"/>
                  <a:gd name="connsiteY1" fmla="*/ 435428 h 4339771"/>
                  <a:gd name="connsiteX2" fmla="*/ 914400 w 1118445"/>
                  <a:gd name="connsiteY2" fmla="*/ 1393371 h 4339771"/>
                  <a:gd name="connsiteX3" fmla="*/ 1103086 w 1118445"/>
                  <a:gd name="connsiteY3" fmla="*/ 2177143 h 4339771"/>
                  <a:gd name="connsiteX4" fmla="*/ 1059543 w 1118445"/>
                  <a:gd name="connsiteY4" fmla="*/ 3004457 h 4339771"/>
                  <a:gd name="connsiteX5" fmla="*/ 682172 w 1118445"/>
                  <a:gd name="connsiteY5" fmla="*/ 4339771 h 4339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8445" h="4339771">
                    <a:moveTo>
                      <a:pt x="0" y="0"/>
                    </a:moveTo>
                    <a:cubicBezTo>
                      <a:pt x="119743" y="101600"/>
                      <a:pt x="239486" y="203200"/>
                      <a:pt x="391886" y="435428"/>
                    </a:cubicBezTo>
                    <a:cubicBezTo>
                      <a:pt x="544286" y="667656"/>
                      <a:pt x="795867" y="1103085"/>
                      <a:pt x="914400" y="1393371"/>
                    </a:cubicBezTo>
                    <a:cubicBezTo>
                      <a:pt x="1032933" y="1683657"/>
                      <a:pt x="1078896" y="1908629"/>
                      <a:pt x="1103086" y="2177143"/>
                    </a:cubicBezTo>
                    <a:cubicBezTo>
                      <a:pt x="1127276" y="2445657"/>
                      <a:pt x="1129695" y="2644019"/>
                      <a:pt x="1059543" y="3004457"/>
                    </a:cubicBezTo>
                    <a:cubicBezTo>
                      <a:pt x="989391" y="3364895"/>
                      <a:pt x="835781" y="3852333"/>
                      <a:pt x="682172" y="4339771"/>
                    </a:cubicBezTo>
                  </a:path>
                </a:pathLst>
              </a:custGeom>
              <a:noFill/>
              <a:ln w="63500"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0" name="Figura a mano libera: forma 59">
                <a:extLst>
                  <a:ext uri="{FF2B5EF4-FFF2-40B4-BE49-F238E27FC236}">
                    <a16:creationId xmlns:a16="http://schemas.microsoft.com/office/drawing/2014/main" id="{B3DC52DD-F164-47F9-A3E4-CB108DEA53AB}"/>
                  </a:ext>
                </a:extLst>
              </p:cNvPr>
              <p:cNvSpPr/>
              <p:nvPr/>
            </p:nvSpPr>
            <p:spPr>
              <a:xfrm>
                <a:off x="7270814" y="809520"/>
                <a:ext cx="1118445" cy="4339771"/>
              </a:xfrm>
              <a:custGeom>
                <a:avLst/>
                <a:gdLst>
                  <a:gd name="connsiteX0" fmla="*/ 0 w 1118445"/>
                  <a:gd name="connsiteY0" fmla="*/ 0 h 4339771"/>
                  <a:gd name="connsiteX1" fmla="*/ 391886 w 1118445"/>
                  <a:gd name="connsiteY1" fmla="*/ 435428 h 4339771"/>
                  <a:gd name="connsiteX2" fmla="*/ 914400 w 1118445"/>
                  <a:gd name="connsiteY2" fmla="*/ 1393371 h 4339771"/>
                  <a:gd name="connsiteX3" fmla="*/ 1103086 w 1118445"/>
                  <a:gd name="connsiteY3" fmla="*/ 2177143 h 4339771"/>
                  <a:gd name="connsiteX4" fmla="*/ 1059543 w 1118445"/>
                  <a:gd name="connsiteY4" fmla="*/ 3004457 h 4339771"/>
                  <a:gd name="connsiteX5" fmla="*/ 682172 w 1118445"/>
                  <a:gd name="connsiteY5" fmla="*/ 4339771 h 4339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8445" h="4339771">
                    <a:moveTo>
                      <a:pt x="0" y="0"/>
                    </a:moveTo>
                    <a:cubicBezTo>
                      <a:pt x="119743" y="101600"/>
                      <a:pt x="239486" y="203200"/>
                      <a:pt x="391886" y="435428"/>
                    </a:cubicBezTo>
                    <a:cubicBezTo>
                      <a:pt x="544286" y="667656"/>
                      <a:pt x="795867" y="1103085"/>
                      <a:pt x="914400" y="1393371"/>
                    </a:cubicBezTo>
                    <a:cubicBezTo>
                      <a:pt x="1032933" y="1683657"/>
                      <a:pt x="1078896" y="1908629"/>
                      <a:pt x="1103086" y="2177143"/>
                    </a:cubicBezTo>
                    <a:cubicBezTo>
                      <a:pt x="1127276" y="2445657"/>
                      <a:pt x="1129695" y="2644019"/>
                      <a:pt x="1059543" y="3004457"/>
                    </a:cubicBezTo>
                    <a:cubicBezTo>
                      <a:pt x="989391" y="3364895"/>
                      <a:pt x="835781" y="3852333"/>
                      <a:pt x="682172" y="4339771"/>
                    </a:cubicBezTo>
                  </a:path>
                </a:pathLst>
              </a:custGeom>
              <a:noFill/>
              <a:ln w="50800" cmpd="sng"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1" name="CasellaDiTesto 60">
              <a:extLst>
                <a:ext uri="{FF2B5EF4-FFF2-40B4-BE49-F238E27FC236}">
                  <a16:creationId xmlns:a16="http://schemas.microsoft.com/office/drawing/2014/main" id="{FF5E8E43-22DB-4412-A552-283560E57214}"/>
                </a:ext>
              </a:extLst>
            </p:cNvPr>
            <p:cNvSpPr txBox="1"/>
            <p:nvPr/>
          </p:nvSpPr>
          <p:spPr>
            <a:xfrm>
              <a:off x="8602916" y="2148408"/>
              <a:ext cx="212090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400" dirty="0" err="1">
                  <a:solidFill>
                    <a:srgbClr val="FF0000"/>
                  </a:solidFill>
                </a:rPr>
                <a:t>Graft</a:t>
              </a:r>
              <a:r>
                <a:rPr lang="it-IT" sz="2400" dirty="0">
                  <a:solidFill>
                    <a:srgbClr val="FF0000"/>
                  </a:solidFill>
                </a:rPr>
                <a:t> Arterioso </a:t>
              </a:r>
            </a:p>
            <a:p>
              <a:pPr algn="ctr"/>
              <a:r>
                <a:rPr lang="it-IT" sz="2400" b="1" dirty="0">
                  <a:solidFill>
                    <a:srgbClr val="FF0000"/>
                  </a:solidFill>
                </a:rPr>
                <a:t>LIMA su IVA</a:t>
              </a:r>
            </a:p>
          </p:txBody>
        </p: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E1254BBC-4412-4409-8CA3-41372B25D660}"/>
              </a:ext>
            </a:extLst>
          </p:cNvPr>
          <p:cNvSpPr/>
          <p:nvPr/>
        </p:nvSpPr>
        <p:spPr>
          <a:xfrm rot="2799011">
            <a:off x="4331235" y="2056554"/>
            <a:ext cx="553998" cy="10453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t" anchorCtr="1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133AE0DB-9687-429D-BA1D-DACB50CA2C26}"/>
              </a:ext>
            </a:extLst>
          </p:cNvPr>
          <p:cNvSpPr/>
          <p:nvPr/>
        </p:nvSpPr>
        <p:spPr>
          <a:xfrm rot="6632159">
            <a:off x="5511452" y="5318227"/>
            <a:ext cx="455519" cy="10605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000" b="1" dirty="0"/>
              <a:t>2008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165335CA-E50C-493A-99D0-A5A6A2617475}"/>
              </a:ext>
            </a:extLst>
          </p:cNvPr>
          <p:cNvSpPr/>
          <p:nvPr/>
        </p:nvSpPr>
        <p:spPr>
          <a:xfrm rot="753868">
            <a:off x="6543880" y="3463951"/>
            <a:ext cx="455519" cy="1218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2001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C046030-1765-4A0B-AE7B-1000942C3E60}"/>
              </a:ext>
            </a:extLst>
          </p:cNvPr>
          <p:cNvSpPr/>
          <p:nvPr/>
        </p:nvSpPr>
        <p:spPr>
          <a:xfrm rot="6632159">
            <a:off x="5321443" y="4866125"/>
            <a:ext cx="455519" cy="17841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3" name="Segno di moltiplicazione 2">
            <a:extLst>
              <a:ext uri="{FF2B5EF4-FFF2-40B4-BE49-F238E27FC236}">
                <a16:creationId xmlns:a16="http://schemas.microsoft.com/office/drawing/2014/main" id="{F0659C47-938A-4650-B28A-9E1337F3D825}"/>
              </a:ext>
            </a:extLst>
          </p:cNvPr>
          <p:cNvSpPr/>
          <p:nvPr/>
        </p:nvSpPr>
        <p:spPr>
          <a:xfrm>
            <a:off x="4421983" y="3921618"/>
            <a:ext cx="914400" cy="91440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Segno di moltiplicazione 19">
            <a:extLst>
              <a:ext uri="{FF2B5EF4-FFF2-40B4-BE49-F238E27FC236}">
                <a16:creationId xmlns:a16="http://schemas.microsoft.com/office/drawing/2014/main" id="{60294C48-9233-46B8-B954-9604E9B0E555}"/>
              </a:ext>
            </a:extLst>
          </p:cNvPr>
          <p:cNvSpPr/>
          <p:nvPr/>
        </p:nvSpPr>
        <p:spPr>
          <a:xfrm>
            <a:off x="6827232" y="3428998"/>
            <a:ext cx="914400" cy="91440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6" grpId="0" animBg="1"/>
      <p:bldP spid="3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5D7DE3-FFAB-4309-B404-280CE2403760}"/>
              </a:ext>
            </a:extLst>
          </p:cNvPr>
          <p:cNvSpPr txBox="1"/>
          <p:nvPr/>
        </p:nvSpPr>
        <p:spPr>
          <a:xfrm>
            <a:off x="3272879" y="262905"/>
            <a:ext cx="5364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</a:rPr>
              <a:t>Perfetto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513FCC-6CD5-4D82-82A9-27596C642FC5}"/>
              </a:ext>
            </a:extLst>
          </p:cNvPr>
          <p:cNvSpPr txBox="1"/>
          <p:nvPr/>
        </p:nvSpPr>
        <p:spPr>
          <a:xfrm>
            <a:off x="898405" y="1957218"/>
            <a:ext cx="10773462" cy="29435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83 anni </a:t>
            </a:r>
            <a:r>
              <a:rPr lang="it-IT" sz="2400" dirty="0"/>
              <a:t>grazie alla medicina e progressi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 Ho </a:t>
            </a:r>
            <a:r>
              <a:rPr lang="it-IT" sz="2400" dirty="0">
                <a:solidFill>
                  <a:srgbClr val="FF0000"/>
                </a:solidFill>
              </a:rPr>
              <a:t>lavorato </a:t>
            </a:r>
            <a:r>
              <a:rPr lang="it-IT" sz="2400" dirty="0" err="1">
                <a:solidFill>
                  <a:srgbClr val="FF0000"/>
                </a:solidFill>
              </a:rPr>
              <a:t>finio</a:t>
            </a:r>
            <a:r>
              <a:rPr lang="it-IT" sz="2400" dirty="0">
                <a:solidFill>
                  <a:srgbClr val="FF0000"/>
                </a:solidFill>
              </a:rPr>
              <a:t> a 77 anni </a:t>
            </a:r>
            <a:r>
              <a:rPr lang="it-IT" sz="2400" dirty="0"/>
              <a:t>sempre con il solito stress.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 Ha aiutato: </a:t>
            </a:r>
            <a:r>
              <a:rPr lang="it-IT" sz="2400" dirty="0">
                <a:solidFill>
                  <a:srgbClr val="FF0000"/>
                </a:solidFill>
              </a:rPr>
              <a:t>La voglia di riprendermi </a:t>
            </a:r>
            <a:r>
              <a:rPr lang="it-IT" sz="2400" dirty="0"/>
              <a:t>dopo tutte le avventure</a:t>
            </a:r>
          </a:p>
          <a:p>
            <a:pPr marL="457200" indent="-457200">
              <a:lnSpc>
                <a:spcPct val="200000"/>
              </a:lnSpc>
              <a:buAutoNum type="arabicPeriod" startAt="3"/>
            </a:pPr>
            <a:r>
              <a:rPr lang="it-IT" sz="2400" dirty="0"/>
              <a:t>Se manca questa volontà e </a:t>
            </a:r>
            <a:r>
              <a:rPr lang="it-IT" sz="2400" dirty="0">
                <a:solidFill>
                  <a:srgbClr val="FF0000"/>
                </a:solidFill>
              </a:rPr>
              <a:t>ci si considera «infermi a vita» </a:t>
            </a:r>
            <a:r>
              <a:rPr lang="it-IT" sz="2400" dirty="0"/>
              <a:t>= rischio di non ripresa </a:t>
            </a:r>
          </a:p>
        </p:txBody>
      </p:sp>
    </p:spTree>
    <p:extLst>
      <p:ext uri="{BB962C8B-B14F-4D97-AF65-F5344CB8AC3E}">
        <p14:creationId xmlns:p14="http://schemas.microsoft.com/office/powerpoint/2010/main" val="133223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E66D47-0BDC-4A67-9ABA-ED307662F1AE}"/>
              </a:ext>
            </a:extLst>
          </p:cNvPr>
          <p:cNvSpPr txBox="1"/>
          <p:nvPr/>
        </p:nvSpPr>
        <p:spPr>
          <a:xfrm>
            <a:off x="979813" y="1709975"/>
            <a:ext cx="10432408" cy="36360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it-IT" sz="2400" dirty="0"/>
              <a:t>Sorella e amici raccontano di un’altra persona con esperienza </a:t>
            </a:r>
            <a:r>
              <a:rPr lang="it-IT" sz="2400" dirty="0">
                <a:solidFill>
                  <a:srgbClr val="C00000"/>
                </a:solidFill>
              </a:rPr>
              <a:t>simile alla mia ma</a:t>
            </a:r>
          </a:p>
          <a:p>
            <a:pPr>
              <a:lnSpc>
                <a:spcPct val="250000"/>
              </a:lnSpc>
            </a:pPr>
            <a:r>
              <a:rPr lang="it-IT" sz="2400" dirty="0">
                <a:solidFill>
                  <a:srgbClr val="C00000"/>
                </a:solidFill>
              </a:rPr>
              <a:t>     che non era riuscito a riprendersi. </a:t>
            </a:r>
            <a:r>
              <a:rPr lang="it-IT" sz="2400" dirty="0"/>
              <a:t>Mi si chiedeva di chiamarlo e aiutarlo - fatto</a:t>
            </a:r>
          </a:p>
          <a:p>
            <a:pPr marL="457200" indent="-457200">
              <a:lnSpc>
                <a:spcPct val="250000"/>
              </a:lnSpc>
              <a:buAutoNum type="arabicPeriod" startAt="2"/>
            </a:pPr>
            <a:r>
              <a:rPr lang="it-IT" sz="2400" dirty="0"/>
              <a:t>Dopo 2 mesi chiesi sue notizie ma purtroppo non ce l’aveva fatta</a:t>
            </a:r>
          </a:p>
          <a:p>
            <a:pPr marL="457200" indent="-457200">
              <a:lnSpc>
                <a:spcPct val="250000"/>
              </a:lnSpc>
              <a:buAutoNum type="arabicPeriod" startAt="2"/>
            </a:pPr>
            <a:r>
              <a:rPr lang="it-IT" sz="2400" dirty="0"/>
              <a:t>Il suo </a:t>
            </a:r>
            <a:r>
              <a:rPr lang="it-IT" sz="2400" dirty="0">
                <a:solidFill>
                  <a:srgbClr val="C00000"/>
                </a:solidFill>
              </a:rPr>
              <a:t>cervello non aveva retto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ECE94A-41F6-4ACC-8B33-73F8977AF3FE}"/>
              </a:ext>
            </a:extLst>
          </p:cNvPr>
          <p:cNvSpPr txBox="1"/>
          <p:nvPr/>
        </p:nvSpPr>
        <p:spPr>
          <a:xfrm>
            <a:off x="3513574" y="245180"/>
            <a:ext cx="5364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i="1" dirty="0">
                <a:solidFill>
                  <a:schemeClr val="tx2"/>
                </a:solidFill>
              </a:rPr>
              <a:t>AIUTI VERSO ALTRI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E39584F-8AED-4B46-97E9-FF8BB1B1A35A}"/>
              </a:ext>
            </a:extLst>
          </p:cNvPr>
          <p:cNvSpPr txBox="1"/>
          <p:nvPr/>
        </p:nvSpPr>
        <p:spPr>
          <a:xfrm>
            <a:off x="5347395" y="4547860"/>
            <a:ext cx="6396944" cy="1200329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bg1"/>
                </a:solidFill>
              </a:rPr>
              <a:t>Causa Naturale – Ictus o simile?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bg1"/>
                </a:solidFill>
              </a:rPr>
              <a:t>Depressione </a:t>
            </a:r>
            <a:r>
              <a:rPr lang="it-IT" sz="3600" dirty="0" err="1">
                <a:solidFill>
                  <a:schemeClr val="bg1"/>
                </a:solidFill>
              </a:rPr>
              <a:t>etc</a:t>
            </a:r>
            <a:r>
              <a:rPr lang="it-IT" sz="3600" dirty="0">
                <a:solidFill>
                  <a:schemeClr val="bg1"/>
                </a:solidFill>
              </a:rPr>
              <a:t> ?!?!?!?</a:t>
            </a:r>
          </a:p>
        </p:txBody>
      </p:sp>
    </p:spTree>
    <p:extLst>
      <p:ext uri="{BB962C8B-B14F-4D97-AF65-F5344CB8AC3E}">
        <p14:creationId xmlns:p14="http://schemas.microsoft.com/office/powerpoint/2010/main" val="146570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EB2BF1-6473-4B02-B6F5-BCB1F87B92AC}"/>
              </a:ext>
            </a:extLst>
          </p:cNvPr>
          <p:cNvSpPr txBox="1"/>
          <p:nvPr/>
        </p:nvSpPr>
        <p:spPr>
          <a:xfrm>
            <a:off x="3513574" y="245180"/>
            <a:ext cx="5364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i="1" dirty="0">
                <a:solidFill>
                  <a:schemeClr val="tx2"/>
                </a:solidFill>
              </a:rPr>
              <a:t>Suggerimento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5D47171-7241-4B24-A0FD-04C0ADA58FA2}"/>
              </a:ext>
            </a:extLst>
          </p:cNvPr>
          <p:cNvSpPr txBox="1"/>
          <p:nvPr/>
        </p:nvSpPr>
        <p:spPr>
          <a:xfrm>
            <a:off x="531261" y="2392883"/>
            <a:ext cx="11329512" cy="20722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it-IT" sz="2800" dirty="0"/>
              <a:t>Viviamo in un </a:t>
            </a:r>
            <a:r>
              <a:rPr lang="it-IT" sz="2800" dirty="0">
                <a:solidFill>
                  <a:srgbClr val="C00000"/>
                </a:solidFill>
              </a:rPr>
              <a:t>epoca felice al progresso </a:t>
            </a:r>
            <a:r>
              <a:rPr lang="it-IT" sz="2800" dirty="0"/>
              <a:t>ma che è necessaria una </a:t>
            </a:r>
            <a:r>
              <a:rPr lang="it-IT" sz="2800" dirty="0">
                <a:solidFill>
                  <a:srgbClr val="C00000"/>
                </a:solidFill>
              </a:rPr>
              <a:t>conoscenza </a:t>
            </a:r>
          </a:p>
          <a:p>
            <a:pPr>
              <a:lnSpc>
                <a:spcPct val="250000"/>
              </a:lnSpc>
            </a:pPr>
            <a:r>
              <a:rPr lang="it-IT" sz="2800" dirty="0"/>
              <a:t>più approfondita dell’argomento che aiuta anche nella </a:t>
            </a:r>
            <a:r>
              <a:rPr lang="it-IT" sz="2800" dirty="0">
                <a:solidFill>
                  <a:srgbClr val="C00000"/>
                </a:solidFill>
              </a:rPr>
              <a:t>PREVENZIONE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7AAC345-108C-4E5F-8D7A-17B2376932BD}"/>
              </a:ext>
            </a:extLst>
          </p:cNvPr>
          <p:cNvSpPr txBox="1"/>
          <p:nvPr/>
        </p:nvSpPr>
        <p:spPr>
          <a:xfrm>
            <a:off x="3044405" y="5069212"/>
            <a:ext cx="2299027" cy="707886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PRIMARIA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F88CCC2-CF97-48D7-9671-19B7C28E144A}"/>
              </a:ext>
            </a:extLst>
          </p:cNvPr>
          <p:cNvSpPr txBox="1"/>
          <p:nvPr/>
        </p:nvSpPr>
        <p:spPr>
          <a:xfrm>
            <a:off x="7909482" y="5069212"/>
            <a:ext cx="2915798" cy="707886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SECONDARIA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D240681E-2860-4E71-8680-38AC1576F46F}"/>
              </a:ext>
            </a:extLst>
          </p:cNvPr>
          <p:cNvCxnSpPr/>
          <p:nvPr/>
        </p:nvCxnSpPr>
        <p:spPr>
          <a:xfrm flipH="1">
            <a:off x="5343432" y="4413222"/>
            <a:ext cx="3535029" cy="6559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00E4DCE-8573-492F-8895-0EB4110843CB}"/>
              </a:ext>
            </a:extLst>
          </p:cNvPr>
          <p:cNvCxnSpPr/>
          <p:nvPr/>
        </p:nvCxnSpPr>
        <p:spPr>
          <a:xfrm>
            <a:off x="9551963" y="4439170"/>
            <a:ext cx="0" cy="5126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50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300B1E-7BD1-4C16-AE6B-2B2A9155667B}"/>
              </a:ext>
            </a:extLst>
          </p:cNvPr>
          <p:cNvSpPr txBox="1"/>
          <p:nvPr/>
        </p:nvSpPr>
        <p:spPr>
          <a:xfrm>
            <a:off x="4184325" y="998804"/>
            <a:ext cx="354199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Pz. E.C.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49 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 circa 4 mesi dolori epigastrici 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DD4169-8D41-4BFD-BE77-E44A2A116F45}"/>
              </a:ext>
            </a:extLst>
          </p:cNvPr>
          <p:cNvSpPr txBox="1"/>
          <p:nvPr/>
        </p:nvSpPr>
        <p:spPr>
          <a:xfrm>
            <a:off x="4261467" y="2798635"/>
            <a:ext cx="335957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Diagnosi clinica di ulcera gastrica</a:t>
            </a:r>
          </a:p>
          <a:p>
            <a:pPr algn="ctr"/>
            <a:r>
              <a:rPr lang="it-IT" dirty="0"/>
              <a:t>Quindi </a:t>
            </a:r>
          </a:p>
          <a:p>
            <a:pPr algn="ctr"/>
            <a:r>
              <a:rPr lang="it-IT" dirty="0"/>
              <a:t>Terapia per ulcera senza beneficio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566F673-443E-431B-8313-39D352451F6E}"/>
              </a:ext>
            </a:extLst>
          </p:cNvPr>
          <p:cNvSpPr txBox="1"/>
          <p:nvPr/>
        </p:nvSpPr>
        <p:spPr>
          <a:xfrm>
            <a:off x="3599419" y="4296898"/>
            <a:ext cx="4711803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Ricovero de nuovo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Scintigrafia miocardica – Ischemia miocardica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89BB39-0338-473A-BC1A-37A8D0F05E89}"/>
              </a:ext>
            </a:extLst>
          </p:cNvPr>
          <p:cNvSpPr txBox="1"/>
          <p:nvPr/>
        </p:nvSpPr>
        <p:spPr>
          <a:xfrm>
            <a:off x="5016186" y="5594643"/>
            <a:ext cx="187827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By Pass (CABG)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Durato 7 ore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0CF643F-2C8E-4894-B65A-5A89312B8BA0}"/>
              </a:ext>
            </a:extLst>
          </p:cNvPr>
          <p:cNvCxnSpPr>
            <a:cxnSpLocks/>
          </p:cNvCxnSpPr>
          <p:nvPr/>
        </p:nvCxnSpPr>
        <p:spPr>
          <a:xfrm flipH="1">
            <a:off x="5941255" y="2213201"/>
            <a:ext cx="14068" cy="515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3461563-1216-4162-A4B7-B548F34C3439}"/>
              </a:ext>
            </a:extLst>
          </p:cNvPr>
          <p:cNvCxnSpPr>
            <a:cxnSpLocks/>
          </p:cNvCxnSpPr>
          <p:nvPr/>
        </p:nvCxnSpPr>
        <p:spPr>
          <a:xfrm>
            <a:off x="5992834" y="4997602"/>
            <a:ext cx="1" cy="4973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BEB834FA-F3D5-4E73-A61A-1323C59EE2B4}"/>
              </a:ext>
            </a:extLst>
          </p:cNvPr>
          <p:cNvCxnSpPr>
            <a:cxnSpLocks/>
          </p:cNvCxnSpPr>
          <p:nvPr/>
        </p:nvCxnSpPr>
        <p:spPr>
          <a:xfrm flipH="1">
            <a:off x="5952975" y="3744236"/>
            <a:ext cx="14068" cy="515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55C67F2-026B-4AC0-9417-5F43AF27117A}"/>
              </a:ext>
            </a:extLst>
          </p:cNvPr>
          <p:cNvSpPr txBox="1"/>
          <p:nvPr/>
        </p:nvSpPr>
        <p:spPr>
          <a:xfrm>
            <a:off x="3874830" y="102858"/>
            <a:ext cx="4558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/>
              <a:t>Storia Clinica del paziente</a:t>
            </a:r>
          </a:p>
        </p:txBody>
      </p:sp>
    </p:spTree>
    <p:extLst>
      <p:ext uri="{BB962C8B-B14F-4D97-AF65-F5344CB8AC3E}">
        <p14:creationId xmlns:p14="http://schemas.microsoft.com/office/powerpoint/2010/main" val="1973346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1B1FAE4-5006-44C1-BFF9-672C7B3C03B6}"/>
              </a:ext>
            </a:extLst>
          </p:cNvPr>
          <p:cNvSpPr txBox="1"/>
          <p:nvPr/>
        </p:nvSpPr>
        <p:spPr>
          <a:xfrm>
            <a:off x="3038789" y="210010"/>
            <a:ext cx="5364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i="1" dirty="0">
                <a:solidFill>
                  <a:schemeClr val="tx2"/>
                </a:solidFill>
              </a:rPr>
              <a:t>RAPPORTO MEDICO-PAZIENTE</a:t>
            </a:r>
          </a:p>
          <a:p>
            <a:pPr algn="ctr"/>
            <a:endParaRPr lang="it-IT" sz="2800" b="1" i="1" dirty="0">
              <a:solidFill>
                <a:schemeClr val="tx2"/>
              </a:solidFill>
            </a:endParaRPr>
          </a:p>
          <a:p>
            <a:pPr algn="ctr"/>
            <a:endParaRPr lang="it-IT" sz="28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Tra medico e paziente la relazione è vera cura - AIPaSiM Onlus">
            <a:extLst>
              <a:ext uri="{FF2B5EF4-FFF2-40B4-BE49-F238E27FC236}">
                <a16:creationId xmlns:a16="http://schemas.microsoft.com/office/drawing/2014/main" id="{3B822C1B-F5D6-4C1A-B54A-EE0F63A80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665" y="1887999"/>
            <a:ext cx="6652846" cy="49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l peso del rapporto medico-paziente sull'esito delle terapie - Le Scienze">
            <a:extLst>
              <a:ext uri="{FF2B5EF4-FFF2-40B4-BE49-F238E27FC236}">
                <a16:creationId xmlns:a16="http://schemas.microsoft.com/office/drawing/2014/main" id="{5E1E6110-21FB-433B-9ECD-D8FA9698D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6547" y="1887999"/>
            <a:ext cx="7257779" cy="49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40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3A9420-35F3-4822-B5D2-0B072B4430C0}"/>
              </a:ext>
            </a:extLst>
          </p:cNvPr>
          <p:cNvSpPr txBox="1"/>
          <p:nvPr/>
        </p:nvSpPr>
        <p:spPr>
          <a:xfrm>
            <a:off x="3010329" y="534573"/>
            <a:ext cx="6155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Dubbi e domande legittime del paziente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76096FA-F660-4666-A24A-F8F2F51D41FB}"/>
              </a:ext>
            </a:extLst>
          </p:cNvPr>
          <p:cNvSpPr txBox="1"/>
          <p:nvPr/>
        </p:nvSpPr>
        <p:spPr>
          <a:xfrm>
            <a:off x="379828" y="2236763"/>
            <a:ext cx="11476796" cy="29435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Come mai mi sono trovato in questa situazione, in giovane età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Alcuni medici mi hanno risposto che una depressione di anni addietro ha causato stress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     emotivo sfociato in disturbi coronarici (esempio: i soldati di rientro dal Vietnam)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3.    Cause: Stress/Fumo/Vita sedentaria/Ereditarietà/alimentazione non corretta. </a:t>
            </a:r>
          </a:p>
        </p:txBody>
      </p:sp>
    </p:spTree>
    <p:extLst>
      <p:ext uri="{BB962C8B-B14F-4D97-AF65-F5344CB8AC3E}">
        <p14:creationId xmlns:p14="http://schemas.microsoft.com/office/powerpoint/2010/main" val="108422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F37270-0D0C-441E-BC42-AFB422EDA2A9}"/>
              </a:ext>
            </a:extLst>
          </p:cNvPr>
          <p:cNvSpPr txBox="1"/>
          <p:nvPr/>
        </p:nvSpPr>
        <p:spPr>
          <a:xfrm>
            <a:off x="4487436" y="534573"/>
            <a:ext cx="308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Vita dopo il By-pass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0C0A276-1FD6-4962-BC9D-0A825BCB82F8}"/>
              </a:ext>
            </a:extLst>
          </p:cNvPr>
          <p:cNvSpPr txBox="1"/>
          <p:nvPr/>
        </p:nvSpPr>
        <p:spPr>
          <a:xfrm>
            <a:off x="2602523" y="2326550"/>
            <a:ext cx="7511287" cy="22048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Vita normale, soliti ritmi, 40/50000 km/ anno per lavoro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Viaggi in tutto il mondo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3.  Trekking, Sci, vela, Bicicletta, Golf</a:t>
            </a:r>
          </a:p>
        </p:txBody>
      </p:sp>
    </p:spTree>
    <p:extLst>
      <p:ext uri="{BB962C8B-B14F-4D97-AF65-F5344CB8AC3E}">
        <p14:creationId xmlns:p14="http://schemas.microsoft.com/office/powerpoint/2010/main" val="177738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7086712-C019-4C0D-A2E3-5788CEBFCB0A}"/>
              </a:ext>
            </a:extLst>
          </p:cNvPr>
          <p:cNvSpPr txBox="1"/>
          <p:nvPr/>
        </p:nvSpPr>
        <p:spPr>
          <a:xfrm>
            <a:off x="4498419" y="548640"/>
            <a:ext cx="2779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/>
              <a:t>Dopo pochi anni</a:t>
            </a:r>
          </a:p>
          <a:p>
            <a:pPr algn="ctr"/>
            <a:r>
              <a:rPr lang="it-IT" sz="2800" b="1" i="1" dirty="0">
                <a:solidFill>
                  <a:schemeClr val="accent1">
                    <a:lumMod val="75000"/>
                  </a:schemeClr>
                </a:solidFill>
              </a:rPr>
              <a:t>Stress Persistente</a:t>
            </a:r>
          </a:p>
          <a:p>
            <a:pPr algn="ctr"/>
            <a:r>
              <a:rPr lang="it-IT" sz="2800" b="1" i="1" dirty="0"/>
              <a:t>RICOVERI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A3FC32D-9CEF-49D0-86C8-855B8247BB90}"/>
              </a:ext>
            </a:extLst>
          </p:cNvPr>
          <p:cNvSpPr txBox="1"/>
          <p:nvPr/>
        </p:nvSpPr>
        <p:spPr>
          <a:xfrm>
            <a:off x="2258282" y="2137864"/>
            <a:ext cx="7675435" cy="36822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>
                <a:solidFill>
                  <a:srgbClr val="C00000"/>
                </a:solidFill>
              </a:rPr>
              <a:t>Como</a:t>
            </a:r>
            <a:r>
              <a:rPr lang="it-IT" sz="2400" dirty="0"/>
              <a:t> - PTCA + 1 </a:t>
            </a:r>
            <a:r>
              <a:rPr lang="it-IT" sz="2400" dirty="0" err="1"/>
              <a:t>stent</a:t>
            </a:r>
            <a:endParaRPr lang="it-IT" sz="24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>
                <a:solidFill>
                  <a:srgbClr val="C00000"/>
                </a:solidFill>
              </a:rPr>
              <a:t> Lucca </a:t>
            </a:r>
            <a:r>
              <a:rPr lang="it-IT" sz="2400" dirty="0"/>
              <a:t>- PTCA + 1 </a:t>
            </a:r>
            <a:r>
              <a:rPr lang="it-IT" sz="2400" dirty="0" err="1"/>
              <a:t>stent</a:t>
            </a:r>
            <a:endParaRPr lang="it-IT" sz="24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>
                <a:solidFill>
                  <a:srgbClr val="C00000"/>
                </a:solidFill>
              </a:rPr>
              <a:t> Verona </a:t>
            </a:r>
            <a:r>
              <a:rPr lang="it-IT" sz="2400" dirty="0"/>
              <a:t>- PTCA + 1 </a:t>
            </a:r>
            <a:r>
              <a:rPr lang="it-IT" sz="2400" dirty="0" err="1"/>
              <a:t>stent</a:t>
            </a:r>
            <a:r>
              <a:rPr lang="it-IT" sz="2400" dirty="0"/>
              <a:t> (infarto. Dolore mentre guidavo.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                      Decisione rapida/entro 10-15’ in ospedale</a:t>
            </a:r>
          </a:p>
          <a:p>
            <a:pPr marL="457200" indent="-457200">
              <a:lnSpc>
                <a:spcPct val="200000"/>
              </a:lnSpc>
              <a:buAutoNum type="arabicPeriod" startAt="3"/>
            </a:pPr>
            <a:r>
              <a:rPr lang="it-IT" sz="2400" dirty="0">
                <a:solidFill>
                  <a:srgbClr val="C00000"/>
                </a:solidFill>
              </a:rPr>
              <a:t>Milano</a:t>
            </a:r>
            <a:r>
              <a:rPr lang="it-IT" sz="2400" dirty="0"/>
              <a:t> 03,2022 - PTCA + 1 </a:t>
            </a:r>
            <a:r>
              <a:rPr lang="it-IT" sz="2400" dirty="0" err="1"/>
              <a:t>stent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4485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F7572A1-AAF5-493E-BF5E-5C6E34D9CEE5}"/>
              </a:ext>
            </a:extLst>
          </p:cNvPr>
          <p:cNvSpPr/>
          <p:nvPr/>
        </p:nvSpPr>
        <p:spPr>
          <a:xfrm>
            <a:off x="4677569" y="312449"/>
            <a:ext cx="2555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Milano</a:t>
            </a:r>
            <a:r>
              <a:rPr lang="it-IT" sz="2800" dirty="0"/>
              <a:t> 03,2022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5EBBDCA-0130-45D1-B208-D174D0F7B2BD}"/>
              </a:ext>
            </a:extLst>
          </p:cNvPr>
          <p:cNvSpPr txBox="1"/>
          <p:nvPr/>
        </p:nvSpPr>
        <p:spPr>
          <a:xfrm>
            <a:off x="3808771" y="1148992"/>
            <a:ext cx="4574457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FF0000"/>
                </a:solidFill>
              </a:rPr>
              <a:t>Dolore al petto – Angina?!?!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0E563A3-9D81-4046-9A6D-3F25B852CF0F}"/>
              </a:ext>
            </a:extLst>
          </p:cNvPr>
          <p:cNvSpPr txBox="1"/>
          <p:nvPr/>
        </p:nvSpPr>
        <p:spPr>
          <a:xfrm>
            <a:off x="4555496" y="2493838"/>
            <a:ext cx="277152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Test da sforzo – negativo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/>
              <a:t>Holter ECG 72 ore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AA3E0F7-D41E-4BDB-AF39-7B26B26770E9}"/>
              </a:ext>
            </a:extLst>
          </p:cNvPr>
          <p:cNvSpPr txBox="1"/>
          <p:nvPr/>
        </p:nvSpPr>
        <p:spPr>
          <a:xfrm>
            <a:off x="3252030" y="3958086"/>
            <a:ext cx="537846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Programmato Ricovero de nuovo per Coronarografia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ma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LA SERA STESSA DOLORE AL PETTO = ANGINA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B9E12B7-C459-480B-B3BE-874022263F2D}"/>
              </a:ext>
            </a:extLst>
          </p:cNvPr>
          <p:cNvSpPr txBox="1"/>
          <p:nvPr/>
        </p:nvSpPr>
        <p:spPr>
          <a:xfrm>
            <a:off x="3089837" y="5594643"/>
            <a:ext cx="573099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PTCA + </a:t>
            </a:r>
            <a:r>
              <a:rPr lang="it-IT" dirty="0" err="1">
                <a:solidFill>
                  <a:srgbClr val="FF0000"/>
                </a:solidFill>
              </a:rPr>
              <a:t>Stent</a:t>
            </a:r>
            <a:r>
              <a:rPr lang="it-IT" dirty="0">
                <a:solidFill>
                  <a:srgbClr val="FF0000"/>
                </a:solidFill>
              </a:rPr>
              <a:t> nel by-pass venoso (safena) </a:t>
            </a:r>
            <a:r>
              <a:rPr lang="it-IT" dirty="0"/>
              <a:t>(dopo 33 anni)</a:t>
            </a:r>
          </a:p>
          <a:p>
            <a:pPr algn="ctr"/>
            <a:r>
              <a:rPr lang="it-IT" dirty="0"/>
              <a:t>Solitamente durano 10 anni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7E12C6B-6119-49C3-87DB-20C79D413E3E}"/>
              </a:ext>
            </a:extLst>
          </p:cNvPr>
          <p:cNvCxnSpPr>
            <a:cxnSpLocks/>
          </p:cNvCxnSpPr>
          <p:nvPr/>
        </p:nvCxnSpPr>
        <p:spPr>
          <a:xfrm>
            <a:off x="5941260" y="1794470"/>
            <a:ext cx="0" cy="5129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7AD0986-D8C7-4122-AE3F-F2FD27CF8EA1}"/>
              </a:ext>
            </a:extLst>
          </p:cNvPr>
          <p:cNvCxnSpPr>
            <a:cxnSpLocks/>
          </p:cNvCxnSpPr>
          <p:nvPr/>
        </p:nvCxnSpPr>
        <p:spPr>
          <a:xfrm>
            <a:off x="5963806" y="4968574"/>
            <a:ext cx="1" cy="4973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64ACAF0A-877C-4C8B-9519-17116665BFC9}"/>
              </a:ext>
            </a:extLst>
          </p:cNvPr>
          <p:cNvCxnSpPr>
            <a:cxnSpLocks/>
          </p:cNvCxnSpPr>
          <p:nvPr/>
        </p:nvCxnSpPr>
        <p:spPr>
          <a:xfrm>
            <a:off x="5952975" y="3249191"/>
            <a:ext cx="0" cy="5456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19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5D7DE3-FFAB-4309-B404-280CE2403760}"/>
              </a:ext>
            </a:extLst>
          </p:cNvPr>
          <p:cNvSpPr txBox="1"/>
          <p:nvPr/>
        </p:nvSpPr>
        <p:spPr>
          <a:xfrm>
            <a:off x="4005943" y="273316"/>
            <a:ext cx="5364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Considerazioni personali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513FCC-6CD5-4D82-82A9-27596C642FC5}"/>
              </a:ext>
            </a:extLst>
          </p:cNvPr>
          <p:cNvSpPr txBox="1"/>
          <p:nvPr/>
        </p:nvSpPr>
        <p:spPr>
          <a:xfrm>
            <a:off x="898405" y="1957218"/>
            <a:ext cx="10773462" cy="29435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83 anni </a:t>
            </a:r>
            <a:r>
              <a:rPr lang="it-IT" sz="2400" dirty="0"/>
              <a:t>grazie alla medicina e progressi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 Ho </a:t>
            </a:r>
            <a:r>
              <a:rPr lang="it-IT" sz="2400" dirty="0">
                <a:solidFill>
                  <a:srgbClr val="FF0000"/>
                </a:solidFill>
              </a:rPr>
              <a:t>lavorato </a:t>
            </a:r>
            <a:r>
              <a:rPr lang="it-IT" sz="2400" dirty="0" err="1">
                <a:solidFill>
                  <a:srgbClr val="FF0000"/>
                </a:solidFill>
              </a:rPr>
              <a:t>finio</a:t>
            </a:r>
            <a:r>
              <a:rPr lang="it-IT" sz="2400" dirty="0">
                <a:solidFill>
                  <a:srgbClr val="FF0000"/>
                </a:solidFill>
              </a:rPr>
              <a:t> a 77 anni </a:t>
            </a:r>
            <a:r>
              <a:rPr lang="it-IT" sz="2400" dirty="0"/>
              <a:t>sempre con il solito stress.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it-IT" sz="2400" dirty="0"/>
              <a:t> Ha aiutato: </a:t>
            </a:r>
            <a:r>
              <a:rPr lang="it-IT" sz="2400" dirty="0">
                <a:solidFill>
                  <a:srgbClr val="FF0000"/>
                </a:solidFill>
              </a:rPr>
              <a:t>La voglia di riprendermi </a:t>
            </a:r>
            <a:r>
              <a:rPr lang="it-IT" sz="2400" dirty="0"/>
              <a:t>dopo tutte le avventure</a:t>
            </a:r>
          </a:p>
          <a:p>
            <a:pPr marL="457200" indent="-457200">
              <a:lnSpc>
                <a:spcPct val="200000"/>
              </a:lnSpc>
              <a:buAutoNum type="arabicPeriod" startAt="3"/>
            </a:pPr>
            <a:r>
              <a:rPr lang="it-IT" sz="2400" dirty="0"/>
              <a:t>Se manca questa volontà e </a:t>
            </a:r>
            <a:r>
              <a:rPr lang="it-IT" sz="2400" dirty="0">
                <a:solidFill>
                  <a:srgbClr val="FF0000"/>
                </a:solidFill>
              </a:rPr>
              <a:t>ci si considera «infermi a vita» </a:t>
            </a:r>
            <a:r>
              <a:rPr lang="it-IT" sz="2400" dirty="0"/>
              <a:t>= rischio di non ripresa </a:t>
            </a:r>
          </a:p>
        </p:txBody>
      </p:sp>
    </p:spTree>
    <p:extLst>
      <p:ext uri="{BB962C8B-B14F-4D97-AF65-F5344CB8AC3E}">
        <p14:creationId xmlns:p14="http://schemas.microsoft.com/office/powerpoint/2010/main" val="3001895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E66D47-0BDC-4A67-9ABA-ED307662F1AE}"/>
              </a:ext>
            </a:extLst>
          </p:cNvPr>
          <p:cNvSpPr txBox="1"/>
          <p:nvPr/>
        </p:nvSpPr>
        <p:spPr>
          <a:xfrm>
            <a:off x="979813" y="1709975"/>
            <a:ext cx="10432408" cy="36360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it-IT" sz="2400" dirty="0"/>
              <a:t>Sorella e amici raccontano di un’altra persona con esperienza </a:t>
            </a:r>
            <a:r>
              <a:rPr lang="it-IT" sz="2400" dirty="0">
                <a:solidFill>
                  <a:srgbClr val="C00000"/>
                </a:solidFill>
              </a:rPr>
              <a:t>simile alla mia ma</a:t>
            </a:r>
          </a:p>
          <a:p>
            <a:pPr>
              <a:lnSpc>
                <a:spcPct val="250000"/>
              </a:lnSpc>
            </a:pPr>
            <a:r>
              <a:rPr lang="it-IT" sz="2400" dirty="0">
                <a:solidFill>
                  <a:srgbClr val="C00000"/>
                </a:solidFill>
              </a:rPr>
              <a:t>     che non era riuscito a riprendersi. </a:t>
            </a:r>
            <a:r>
              <a:rPr lang="it-IT" sz="2400" dirty="0"/>
              <a:t>Mi si chiedeva di chiamarlo e aiutarlo - fatto</a:t>
            </a:r>
          </a:p>
          <a:p>
            <a:pPr marL="457200" indent="-457200">
              <a:lnSpc>
                <a:spcPct val="250000"/>
              </a:lnSpc>
              <a:buAutoNum type="arabicPeriod" startAt="2"/>
            </a:pPr>
            <a:r>
              <a:rPr lang="it-IT" sz="2400" dirty="0"/>
              <a:t>Dopo 2 mesi chiesi sue notizie ma purtroppo non ce l’aveva fatta</a:t>
            </a:r>
          </a:p>
          <a:p>
            <a:pPr marL="457200" indent="-457200">
              <a:lnSpc>
                <a:spcPct val="250000"/>
              </a:lnSpc>
              <a:buAutoNum type="arabicPeriod" startAt="2"/>
            </a:pPr>
            <a:r>
              <a:rPr lang="it-IT" sz="2400" dirty="0"/>
              <a:t>Il suo </a:t>
            </a:r>
            <a:r>
              <a:rPr lang="it-IT" sz="2400" dirty="0">
                <a:solidFill>
                  <a:srgbClr val="C00000"/>
                </a:solidFill>
              </a:rPr>
              <a:t>cervello non aveva retto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ECE94A-41F6-4ACC-8B33-73F8977AF3FE}"/>
              </a:ext>
            </a:extLst>
          </p:cNvPr>
          <p:cNvSpPr txBox="1"/>
          <p:nvPr/>
        </p:nvSpPr>
        <p:spPr>
          <a:xfrm>
            <a:off x="3513574" y="245180"/>
            <a:ext cx="5364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i="1" dirty="0">
                <a:solidFill>
                  <a:schemeClr val="tx2"/>
                </a:solidFill>
              </a:rPr>
              <a:t>AIUTI VERSO ALTRI</a:t>
            </a:r>
          </a:p>
        </p:txBody>
      </p:sp>
    </p:spTree>
    <p:extLst>
      <p:ext uri="{BB962C8B-B14F-4D97-AF65-F5344CB8AC3E}">
        <p14:creationId xmlns:p14="http://schemas.microsoft.com/office/powerpoint/2010/main" val="405639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7F84222D-E6EA-4131-8A76-1B04627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17" y="6381193"/>
            <a:ext cx="64246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Istituto Clinico Citta Studi / Heart Valve Center San Raffaele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EB2BF1-6473-4B02-B6F5-BCB1F87B92AC}"/>
              </a:ext>
            </a:extLst>
          </p:cNvPr>
          <p:cNvSpPr txBox="1"/>
          <p:nvPr/>
        </p:nvSpPr>
        <p:spPr>
          <a:xfrm>
            <a:off x="3513574" y="245180"/>
            <a:ext cx="5364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Considerazioni personali</a:t>
            </a:r>
          </a:p>
          <a:p>
            <a:pPr algn="ctr"/>
            <a:r>
              <a:rPr lang="it-IT" sz="2800" b="1" i="1" dirty="0">
                <a:solidFill>
                  <a:schemeClr val="tx2"/>
                </a:solidFill>
              </a:rPr>
              <a:t>Suggerimento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5D47171-7241-4B24-A0FD-04C0ADA58FA2}"/>
              </a:ext>
            </a:extLst>
          </p:cNvPr>
          <p:cNvSpPr txBox="1"/>
          <p:nvPr/>
        </p:nvSpPr>
        <p:spPr>
          <a:xfrm>
            <a:off x="531261" y="2392883"/>
            <a:ext cx="11329512" cy="20722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it-IT" sz="2800" dirty="0"/>
              <a:t>Viviamo in un </a:t>
            </a:r>
            <a:r>
              <a:rPr lang="it-IT" sz="2800" dirty="0">
                <a:solidFill>
                  <a:srgbClr val="C00000"/>
                </a:solidFill>
              </a:rPr>
              <a:t>epoca felice al progresso </a:t>
            </a:r>
            <a:r>
              <a:rPr lang="it-IT" sz="2800" dirty="0"/>
              <a:t>ma che è necessaria una </a:t>
            </a:r>
            <a:r>
              <a:rPr lang="it-IT" sz="2800" dirty="0">
                <a:solidFill>
                  <a:srgbClr val="C00000"/>
                </a:solidFill>
              </a:rPr>
              <a:t>conoscenza </a:t>
            </a:r>
          </a:p>
          <a:p>
            <a:pPr>
              <a:lnSpc>
                <a:spcPct val="250000"/>
              </a:lnSpc>
            </a:pPr>
            <a:r>
              <a:rPr lang="it-IT" sz="2800" dirty="0"/>
              <a:t>più approfondita dell’argomento che aiuta anche nella </a:t>
            </a:r>
            <a:r>
              <a:rPr lang="it-IT" sz="2800" dirty="0">
                <a:solidFill>
                  <a:srgbClr val="C00000"/>
                </a:solidFill>
              </a:rPr>
              <a:t>PREVENZIONE</a:t>
            </a:r>
          </a:p>
        </p:txBody>
      </p:sp>
    </p:spTree>
    <p:extLst>
      <p:ext uri="{BB962C8B-B14F-4D97-AF65-F5344CB8AC3E}">
        <p14:creationId xmlns:p14="http://schemas.microsoft.com/office/powerpoint/2010/main" val="159019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1274</Words>
  <Application>Microsoft Office PowerPoint</Application>
  <PresentationFormat>Widescreen</PresentationFormat>
  <Paragraphs>188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di Office</vt:lpstr>
      <vt:lpstr>Il Percorso del paziente Cardiopatico Analisi logica della malattia  Il Rapporto Medico-Paziente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Percorso del paziente Cardiopatico  Il Rapporto Medico-Paziente</dc:title>
  <dc:creator>emodinamica</dc:creator>
  <cp:lastModifiedBy>emodinamica</cp:lastModifiedBy>
  <cp:revision>28</cp:revision>
  <dcterms:created xsi:type="dcterms:W3CDTF">2022-12-09T09:59:56Z</dcterms:created>
  <dcterms:modified xsi:type="dcterms:W3CDTF">2022-12-09T12:27:59Z</dcterms:modified>
</cp:coreProperties>
</file>