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256" r:id="rId2"/>
    <p:sldId id="744" r:id="rId3"/>
    <p:sldId id="729" r:id="rId4"/>
    <p:sldId id="730" r:id="rId5"/>
    <p:sldId id="736" r:id="rId6"/>
    <p:sldId id="877" r:id="rId7"/>
    <p:sldId id="810" r:id="rId8"/>
    <p:sldId id="907" r:id="rId9"/>
    <p:sldId id="910" r:id="rId10"/>
    <p:sldId id="906" r:id="rId11"/>
    <p:sldId id="908" r:id="rId12"/>
    <p:sldId id="735" r:id="rId13"/>
    <p:sldId id="809" r:id="rId14"/>
    <p:sldId id="592" r:id="rId15"/>
    <p:sldId id="943" r:id="rId16"/>
    <p:sldId id="926" r:id="rId17"/>
    <p:sldId id="848" r:id="rId18"/>
    <p:sldId id="289" r:id="rId19"/>
    <p:sldId id="768" r:id="rId20"/>
    <p:sldId id="670" r:id="rId21"/>
    <p:sldId id="671" r:id="rId22"/>
    <p:sldId id="767" r:id="rId23"/>
    <p:sldId id="669" r:id="rId24"/>
    <p:sldId id="682" r:id="rId25"/>
    <p:sldId id="784" r:id="rId26"/>
    <p:sldId id="771" r:id="rId27"/>
    <p:sldId id="873" r:id="rId28"/>
    <p:sldId id="772" r:id="rId29"/>
    <p:sldId id="773" r:id="rId30"/>
    <p:sldId id="887" r:id="rId31"/>
    <p:sldId id="928" r:id="rId32"/>
    <p:sldId id="888" r:id="rId33"/>
    <p:sldId id="847" r:id="rId34"/>
    <p:sldId id="844" r:id="rId35"/>
    <p:sldId id="770" r:id="rId36"/>
    <p:sldId id="885" r:id="rId37"/>
    <p:sldId id="664" r:id="rId38"/>
    <p:sldId id="787" r:id="rId39"/>
    <p:sldId id="783" r:id="rId40"/>
    <p:sldId id="779" r:id="rId41"/>
    <p:sldId id="697" r:id="rId42"/>
    <p:sldId id="881" r:id="rId43"/>
    <p:sldId id="2309" r:id="rId44"/>
    <p:sldId id="2637" r:id="rId45"/>
    <p:sldId id="846" r:id="rId46"/>
    <p:sldId id="673" r:id="rId47"/>
    <p:sldId id="883" r:id="rId48"/>
    <p:sldId id="282" r:id="rId49"/>
    <p:sldId id="532" r:id="rId50"/>
    <p:sldId id="680" r:id="rId51"/>
    <p:sldId id="675" r:id="rId52"/>
    <p:sldId id="672" r:id="rId53"/>
    <p:sldId id="871" r:id="rId54"/>
    <p:sldId id="872" r:id="rId55"/>
    <p:sldId id="674" r:id="rId56"/>
    <p:sldId id="776" r:id="rId57"/>
    <p:sldId id="769" r:id="rId58"/>
    <p:sldId id="778" r:id="rId59"/>
    <p:sldId id="777" r:id="rId60"/>
    <p:sldId id="678" r:id="rId61"/>
    <p:sldId id="643" r:id="rId62"/>
    <p:sldId id="644" r:id="rId63"/>
    <p:sldId id="681" r:id="rId64"/>
    <p:sldId id="845" r:id="rId65"/>
    <p:sldId id="268" r:id="rId66"/>
    <p:sldId id="677" r:id="rId67"/>
    <p:sldId id="679" r:id="rId68"/>
    <p:sldId id="882" r:id="rId69"/>
    <p:sldId id="951" r:id="rId70"/>
    <p:sldId id="884" r:id="rId71"/>
    <p:sldId id="676" r:id="rId7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96" autoAdjust="0"/>
    <p:restoredTop sz="94660"/>
  </p:normalViewPr>
  <p:slideViewPr>
    <p:cSldViewPr snapToGrid="0">
      <p:cViewPr varScale="1">
        <p:scale>
          <a:sx n="114" d="100"/>
          <a:sy n="114" d="100"/>
        </p:scale>
        <p:origin x="40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2F320C-E61C-489F-BFA6-44E465F1B400}" type="datetimeFigureOut">
              <a:rPr lang="it-IT" smtClean="0"/>
              <a:t>05/12/2022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3953EE-FDCA-43F3-B7D4-31E68684AC50}" type="slidenum">
              <a:rPr lang="it-IT" smtClean="0"/>
              <a:t>‹N›</a:t>
            </a:fld>
            <a:endParaRPr lang="it-IT"/>
          </a:p>
        </p:txBody>
      </p:sp>
    </p:spTree>
    <p:extLst>
      <p:ext uri="{BB962C8B-B14F-4D97-AF65-F5344CB8AC3E}">
        <p14:creationId xmlns:p14="http://schemas.microsoft.com/office/powerpoint/2010/main" val="3531836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645260-5353-49AB-8314-DA9F7C6F98C2}"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9583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EA2D15-A368-4072-995D-76AD7DA9C210}"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54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DD4B6D-C33E-4EB0-886E-E62835851595}"/>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ED6D874D-7E69-46F3-99D9-D837BC3542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6BA95CC1-65F1-4E4C-8B9A-0C5B3BD4A6D8}"/>
              </a:ext>
            </a:extLst>
          </p:cNvPr>
          <p:cNvSpPr>
            <a:spLocks noGrp="1"/>
          </p:cNvSpPr>
          <p:nvPr>
            <p:ph type="dt" sz="half" idx="10"/>
          </p:nvPr>
        </p:nvSpPr>
        <p:spPr/>
        <p:txBody>
          <a:bodyPr/>
          <a:lstStyle/>
          <a:p>
            <a:fld id="{C294CB6A-3A4D-46F4-9EB6-B47F4B1A0A45}" type="datetimeFigureOut">
              <a:rPr lang="it-IT" smtClean="0"/>
              <a:t>05/12/2022</a:t>
            </a:fld>
            <a:endParaRPr lang="it-IT"/>
          </a:p>
        </p:txBody>
      </p:sp>
      <p:sp>
        <p:nvSpPr>
          <p:cNvPr id="5" name="Segnaposto piè di pagina 4">
            <a:extLst>
              <a:ext uri="{FF2B5EF4-FFF2-40B4-BE49-F238E27FC236}">
                <a16:creationId xmlns:a16="http://schemas.microsoft.com/office/drawing/2014/main" id="{C3CE5E59-1481-48EC-AFCD-2E4C4C8FA52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7E2ECF2-6C92-4A9F-A77B-D89D56479024}"/>
              </a:ext>
            </a:extLst>
          </p:cNvPr>
          <p:cNvSpPr>
            <a:spLocks noGrp="1"/>
          </p:cNvSpPr>
          <p:nvPr>
            <p:ph type="sldNum" sz="quarter" idx="12"/>
          </p:nvPr>
        </p:nvSpPr>
        <p:spPr/>
        <p:txBody>
          <a:bodyPr/>
          <a:lstStyle/>
          <a:p>
            <a:fld id="{65BFEB3E-98FF-4D14-BB74-9AC3C9947164}" type="slidenum">
              <a:rPr lang="it-IT" smtClean="0"/>
              <a:t>‹N›</a:t>
            </a:fld>
            <a:endParaRPr lang="it-IT"/>
          </a:p>
        </p:txBody>
      </p:sp>
    </p:spTree>
    <p:extLst>
      <p:ext uri="{BB962C8B-B14F-4D97-AF65-F5344CB8AC3E}">
        <p14:creationId xmlns:p14="http://schemas.microsoft.com/office/powerpoint/2010/main" val="2497400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A364D3-1CCF-44A1-9969-BB50F04755D2}"/>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81F0BAD4-1232-459E-A5E6-88AF28DD5A0D}"/>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EB2FF73-A334-4177-821A-FF9BF312E83A}"/>
              </a:ext>
            </a:extLst>
          </p:cNvPr>
          <p:cNvSpPr>
            <a:spLocks noGrp="1"/>
          </p:cNvSpPr>
          <p:nvPr>
            <p:ph type="dt" sz="half" idx="10"/>
          </p:nvPr>
        </p:nvSpPr>
        <p:spPr/>
        <p:txBody>
          <a:bodyPr/>
          <a:lstStyle/>
          <a:p>
            <a:fld id="{C294CB6A-3A4D-46F4-9EB6-B47F4B1A0A45}" type="datetimeFigureOut">
              <a:rPr lang="it-IT" smtClean="0"/>
              <a:t>05/12/2022</a:t>
            </a:fld>
            <a:endParaRPr lang="it-IT"/>
          </a:p>
        </p:txBody>
      </p:sp>
      <p:sp>
        <p:nvSpPr>
          <p:cNvPr id="5" name="Segnaposto piè di pagina 4">
            <a:extLst>
              <a:ext uri="{FF2B5EF4-FFF2-40B4-BE49-F238E27FC236}">
                <a16:creationId xmlns:a16="http://schemas.microsoft.com/office/drawing/2014/main" id="{7CC4DA8A-5B68-4F81-89A3-C721BFA5308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06467CA-7376-4DF9-A4D9-0EB8B7D2B1D8}"/>
              </a:ext>
            </a:extLst>
          </p:cNvPr>
          <p:cNvSpPr>
            <a:spLocks noGrp="1"/>
          </p:cNvSpPr>
          <p:nvPr>
            <p:ph type="sldNum" sz="quarter" idx="12"/>
          </p:nvPr>
        </p:nvSpPr>
        <p:spPr/>
        <p:txBody>
          <a:bodyPr/>
          <a:lstStyle/>
          <a:p>
            <a:fld id="{65BFEB3E-98FF-4D14-BB74-9AC3C9947164}" type="slidenum">
              <a:rPr lang="it-IT" smtClean="0"/>
              <a:t>‹N›</a:t>
            </a:fld>
            <a:endParaRPr lang="it-IT"/>
          </a:p>
        </p:txBody>
      </p:sp>
    </p:spTree>
    <p:extLst>
      <p:ext uri="{BB962C8B-B14F-4D97-AF65-F5344CB8AC3E}">
        <p14:creationId xmlns:p14="http://schemas.microsoft.com/office/powerpoint/2010/main" val="206142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2712C06-4EF3-446E-A873-F5AFB25BA18D}"/>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14D1C3C-3116-4BCE-9851-EE03A0F4BCAD}"/>
              </a:ext>
            </a:extLst>
          </p:cNvPr>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A45485E-C79C-481E-AA1E-7F6F21849C4C}"/>
              </a:ext>
            </a:extLst>
          </p:cNvPr>
          <p:cNvSpPr>
            <a:spLocks noGrp="1"/>
          </p:cNvSpPr>
          <p:nvPr>
            <p:ph type="dt" sz="half" idx="10"/>
          </p:nvPr>
        </p:nvSpPr>
        <p:spPr/>
        <p:txBody>
          <a:bodyPr/>
          <a:lstStyle/>
          <a:p>
            <a:fld id="{C294CB6A-3A4D-46F4-9EB6-B47F4B1A0A45}" type="datetimeFigureOut">
              <a:rPr lang="it-IT" smtClean="0"/>
              <a:t>05/12/2022</a:t>
            </a:fld>
            <a:endParaRPr lang="it-IT"/>
          </a:p>
        </p:txBody>
      </p:sp>
      <p:sp>
        <p:nvSpPr>
          <p:cNvPr id="5" name="Segnaposto piè di pagina 4">
            <a:extLst>
              <a:ext uri="{FF2B5EF4-FFF2-40B4-BE49-F238E27FC236}">
                <a16:creationId xmlns:a16="http://schemas.microsoft.com/office/drawing/2014/main" id="{A2946F49-DEAF-4A13-A2B5-9D9D869D3ED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EC75517-B0D8-419A-A687-4CA5A2438001}"/>
              </a:ext>
            </a:extLst>
          </p:cNvPr>
          <p:cNvSpPr>
            <a:spLocks noGrp="1"/>
          </p:cNvSpPr>
          <p:nvPr>
            <p:ph type="sldNum" sz="quarter" idx="12"/>
          </p:nvPr>
        </p:nvSpPr>
        <p:spPr/>
        <p:txBody>
          <a:bodyPr/>
          <a:lstStyle/>
          <a:p>
            <a:fld id="{65BFEB3E-98FF-4D14-BB74-9AC3C9947164}" type="slidenum">
              <a:rPr lang="it-IT" smtClean="0"/>
              <a:t>‹N›</a:t>
            </a:fld>
            <a:endParaRPr lang="it-IT"/>
          </a:p>
        </p:txBody>
      </p:sp>
    </p:spTree>
    <p:extLst>
      <p:ext uri="{BB962C8B-B14F-4D97-AF65-F5344CB8AC3E}">
        <p14:creationId xmlns:p14="http://schemas.microsoft.com/office/powerpoint/2010/main" val="2783707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ED0E3D-118E-4159-A549-65E1ABDCC57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2478FD5-1CFB-4F4C-A780-CD2F2A6D4DC7}"/>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DAC7A57-AFD1-4750-B7EE-C6EC8A474608}"/>
              </a:ext>
            </a:extLst>
          </p:cNvPr>
          <p:cNvSpPr>
            <a:spLocks noGrp="1"/>
          </p:cNvSpPr>
          <p:nvPr>
            <p:ph type="dt" sz="half" idx="10"/>
          </p:nvPr>
        </p:nvSpPr>
        <p:spPr/>
        <p:txBody>
          <a:bodyPr/>
          <a:lstStyle/>
          <a:p>
            <a:fld id="{C294CB6A-3A4D-46F4-9EB6-B47F4B1A0A45}" type="datetimeFigureOut">
              <a:rPr lang="it-IT" smtClean="0"/>
              <a:t>05/12/2022</a:t>
            </a:fld>
            <a:endParaRPr lang="it-IT"/>
          </a:p>
        </p:txBody>
      </p:sp>
      <p:sp>
        <p:nvSpPr>
          <p:cNvPr id="5" name="Segnaposto piè di pagina 4">
            <a:extLst>
              <a:ext uri="{FF2B5EF4-FFF2-40B4-BE49-F238E27FC236}">
                <a16:creationId xmlns:a16="http://schemas.microsoft.com/office/drawing/2014/main" id="{2E56A302-5744-4DEE-8FDF-D5254C34E8C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00B80AD-F2D8-4A88-8B5C-A612D2E67084}"/>
              </a:ext>
            </a:extLst>
          </p:cNvPr>
          <p:cNvSpPr>
            <a:spLocks noGrp="1"/>
          </p:cNvSpPr>
          <p:nvPr>
            <p:ph type="sldNum" sz="quarter" idx="12"/>
          </p:nvPr>
        </p:nvSpPr>
        <p:spPr/>
        <p:txBody>
          <a:bodyPr/>
          <a:lstStyle/>
          <a:p>
            <a:fld id="{65BFEB3E-98FF-4D14-BB74-9AC3C9947164}" type="slidenum">
              <a:rPr lang="it-IT" smtClean="0"/>
              <a:t>‹N›</a:t>
            </a:fld>
            <a:endParaRPr lang="it-IT"/>
          </a:p>
        </p:txBody>
      </p:sp>
    </p:spTree>
    <p:extLst>
      <p:ext uri="{BB962C8B-B14F-4D97-AF65-F5344CB8AC3E}">
        <p14:creationId xmlns:p14="http://schemas.microsoft.com/office/powerpoint/2010/main" val="611987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6BC758B-3AD9-48DA-AB6C-18480DDCEFD5}"/>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C7439A98-ECD9-40B3-A83A-EB1CEA1BCE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a:extLst>
              <a:ext uri="{FF2B5EF4-FFF2-40B4-BE49-F238E27FC236}">
                <a16:creationId xmlns:a16="http://schemas.microsoft.com/office/drawing/2014/main" id="{23FA6ED1-B81E-44A0-A0F8-7D1A4AA95A72}"/>
              </a:ext>
            </a:extLst>
          </p:cNvPr>
          <p:cNvSpPr>
            <a:spLocks noGrp="1"/>
          </p:cNvSpPr>
          <p:nvPr>
            <p:ph type="dt" sz="half" idx="10"/>
          </p:nvPr>
        </p:nvSpPr>
        <p:spPr/>
        <p:txBody>
          <a:bodyPr/>
          <a:lstStyle/>
          <a:p>
            <a:fld id="{C294CB6A-3A4D-46F4-9EB6-B47F4B1A0A45}" type="datetimeFigureOut">
              <a:rPr lang="it-IT" smtClean="0"/>
              <a:t>05/12/2022</a:t>
            </a:fld>
            <a:endParaRPr lang="it-IT"/>
          </a:p>
        </p:txBody>
      </p:sp>
      <p:sp>
        <p:nvSpPr>
          <p:cNvPr id="5" name="Segnaposto piè di pagina 4">
            <a:extLst>
              <a:ext uri="{FF2B5EF4-FFF2-40B4-BE49-F238E27FC236}">
                <a16:creationId xmlns:a16="http://schemas.microsoft.com/office/drawing/2014/main" id="{05D0D1B1-B5F1-4EA4-893A-108CA629023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11D1A31-4AB4-4D14-8DF3-FE212037DAD8}"/>
              </a:ext>
            </a:extLst>
          </p:cNvPr>
          <p:cNvSpPr>
            <a:spLocks noGrp="1"/>
          </p:cNvSpPr>
          <p:nvPr>
            <p:ph type="sldNum" sz="quarter" idx="12"/>
          </p:nvPr>
        </p:nvSpPr>
        <p:spPr/>
        <p:txBody>
          <a:bodyPr/>
          <a:lstStyle/>
          <a:p>
            <a:fld id="{65BFEB3E-98FF-4D14-BB74-9AC3C9947164}" type="slidenum">
              <a:rPr lang="it-IT" smtClean="0"/>
              <a:t>‹N›</a:t>
            </a:fld>
            <a:endParaRPr lang="it-IT"/>
          </a:p>
        </p:txBody>
      </p:sp>
    </p:spTree>
    <p:extLst>
      <p:ext uri="{BB962C8B-B14F-4D97-AF65-F5344CB8AC3E}">
        <p14:creationId xmlns:p14="http://schemas.microsoft.com/office/powerpoint/2010/main" val="3829631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E5A8593-51A4-4E56-9C86-A89477D7893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CA4BB2F-5020-40A5-98A3-730AE0855CC8}"/>
              </a:ext>
            </a:extLst>
          </p:cNvPr>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F3CDF7E4-2965-44B0-A1CE-32336B11BC26}"/>
              </a:ext>
            </a:extLst>
          </p:cNvPr>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5CC4FE46-FFD2-4424-B591-1254085601E0}"/>
              </a:ext>
            </a:extLst>
          </p:cNvPr>
          <p:cNvSpPr>
            <a:spLocks noGrp="1"/>
          </p:cNvSpPr>
          <p:nvPr>
            <p:ph type="dt" sz="half" idx="10"/>
          </p:nvPr>
        </p:nvSpPr>
        <p:spPr/>
        <p:txBody>
          <a:bodyPr/>
          <a:lstStyle/>
          <a:p>
            <a:fld id="{C294CB6A-3A4D-46F4-9EB6-B47F4B1A0A45}" type="datetimeFigureOut">
              <a:rPr lang="it-IT" smtClean="0"/>
              <a:t>05/12/2022</a:t>
            </a:fld>
            <a:endParaRPr lang="it-IT"/>
          </a:p>
        </p:txBody>
      </p:sp>
      <p:sp>
        <p:nvSpPr>
          <p:cNvPr id="6" name="Segnaposto piè di pagina 5">
            <a:extLst>
              <a:ext uri="{FF2B5EF4-FFF2-40B4-BE49-F238E27FC236}">
                <a16:creationId xmlns:a16="http://schemas.microsoft.com/office/drawing/2014/main" id="{9E846304-8B6D-4F3F-B617-3C1335A0A6C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3CD3F5B-6FB1-439C-B5C3-6D02EB69DB5B}"/>
              </a:ext>
            </a:extLst>
          </p:cNvPr>
          <p:cNvSpPr>
            <a:spLocks noGrp="1"/>
          </p:cNvSpPr>
          <p:nvPr>
            <p:ph type="sldNum" sz="quarter" idx="12"/>
          </p:nvPr>
        </p:nvSpPr>
        <p:spPr/>
        <p:txBody>
          <a:bodyPr/>
          <a:lstStyle/>
          <a:p>
            <a:fld id="{65BFEB3E-98FF-4D14-BB74-9AC3C9947164}" type="slidenum">
              <a:rPr lang="it-IT" smtClean="0"/>
              <a:t>‹N›</a:t>
            </a:fld>
            <a:endParaRPr lang="it-IT"/>
          </a:p>
        </p:txBody>
      </p:sp>
    </p:spTree>
    <p:extLst>
      <p:ext uri="{BB962C8B-B14F-4D97-AF65-F5344CB8AC3E}">
        <p14:creationId xmlns:p14="http://schemas.microsoft.com/office/powerpoint/2010/main" val="4255327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489607-F397-4176-B492-3BF617701F80}"/>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7F13194-62BB-468B-A200-834F850720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61531C91-F171-4966-863D-A0BE2CBF0308}"/>
              </a:ext>
            </a:extLst>
          </p:cNvPr>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1E0BBC90-28B2-4F14-A274-BD3E9C0571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4C4348E8-A5FD-49F2-BD73-0B6A202AFEE5}"/>
              </a:ext>
            </a:extLst>
          </p:cNvPr>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9273A1C6-7F82-4ED9-A4A2-10BC5B5C584E}"/>
              </a:ext>
            </a:extLst>
          </p:cNvPr>
          <p:cNvSpPr>
            <a:spLocks noGrp="1"/>
          </p:cNvSpPr>
          <p:nvPr>
            <p:ph type="dt" sz="half" idx="10"/>
          </p:nvPr>
        </p:nvSpPr>
        <p:spPr/>
        <p:txBody>
          <a:bodyPr/>
          <a:lstStyle/>
          <a:p>
            <a:fld id="{C294CB6A-3A4D-46F4-9EB6-B47F4B1A0A45}" type="datetimeFigureOut">
              <a:rPr lang="it-IT" smtClean="0"/>
              <a:t>05/12/2022</a:t>
            </a:fld>
            <a:endParaRPr lang="it-IT"/>
          </a:p>
        </p:txBody>
      </p:sp>
      <p:sp>
        <p:nvSpPr>
          <p:cNvPr id="8" name="Segnaposto piè di pagina 7">
            <a:extLst>
              <a:ext uri="{FF2B5EF4-FFF2-40B4-BE49-F238E27FC236}">
                <a16:creationId xmlns:a16="http://schemas.microsoft.com/office/drawing/2014/main" id="{D218F935-8BC6-47E8-8566-C84ED7DA9CA2}"/>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30E05724-BA41-4CBE-AB89-A9C1374C2670}"/>
              </a:ext>
            </a:extLst>
          </p:cNvPr>
          <p:cNvSpPr>
            <a:spLocks noGrp="1"/>
          </p:cNvSpPr>
          <p:nvPr>
            <p:ph type="sldNum" sz="quarter" idx="12"/>
          </p:nvPr>
        </p:nvSpPr>
        <p:spPr/>
        <p:txBody>
          <a:bodyPr/>
          <a:lstStyle/>
          <a:p>
            <a:fld id="{65BFEB3E-98FF-4D14-BB74-9AC3C9947164}" type="slidenum">
              <a:rPr lang="it-IT" smtClean="0"/>
              <a:t>‹N›</a:t>
            </a:fld>
            <a:endParaRPr lang="it-IT"/>
          </a:p>
        </p:txBody>
      </p:sp>
    </p:spTree>
    <p:extLst>
      <p:ext uri="{BB962C8B-B14F-4D97-AF65-F5344CB8AC3E}">
        <p14:creationId xmlns:p14="http://schemas.microsoft.com/office/powerpoint/2010/main" val="2420115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DFB903-A244-43F5-8844-C37F6F7BF295}"/>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9CCCC8EF-D133-4BD7-99F3-A8BB45247109}"/>
              </a:ext>
            </a:extLst>
          </p:cNvPr>
          <p:cNvSpPr>
            <a:spLocks noGrp="1"/>
          </p:cNvSpPr>
          <p:nvPr>
            <p:ph type="dt" sz="half" idx="10"/>
          </p:nvPr>
        </p:nvSpPr>
        <p:spPr/>
        <p:txBody>
          <a:bodyPr/>
          <a:lstStyle/>
          <a:p>
            <a:fld id="{C294CB6A-3A4D-46F4-9EB6-B47F4B1A0A45}" type="datetimeFigureOut">
              <a:rPr lang="it-IT" smtClean="0"/>
              <a:t>05/12/2022</a:t>
            </a:fld>
            <a:endParaRPr lang="it-IT"/>
          </a:p>
        </p:txBody>
      </p:sp>
      <p:sp>
        <p:nvSpPr>
          <p:cNvPr id="4" name="Segnaposto piè di pagina 3">
            <a:extLst>
              <a:ext uri="{FF2B5EF4-FFF2-40B4-BE49-F238E27FC236}">
                <a16:creationId xmlns:a16="http://schemas.microsoft.com/office/drawing/2014/main" id="{0FD7AC1B-74B5-4A96-96C2-91E9451A3696}"/>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1929749B-46A4-4F77-A651-B9B41FB5594F}"/>
              </a:ext>
            </a:extLst>
          </p:cNvPr>
          <p:cNvSpPr>
            <a:spLocks noGrp="1"/>
          </p:cNvSpPr>
          <p:nvPr>
            <p:ph type="sldNum" sz="quarter" idx="12"/>
          </p:nvPr>
        </p:nvSpPr>
        <p:spPr/>
        <p:txBody>
          <a:bodyPr/>
          <a:lstStyle/>
          <a:p>
            <a:fld id="{65BFEB3E-98FF-4D14-BB74-9AC3C9947164}" type="slidenum">
              <a:rPr lang="it-IT" smtClean="0"/>
              <a:t>‹N›</a:t>
            </a:fld>
            <a:endParaRPr lang="it-IT"/>
          </a:p>
        </p:txBody>
      </p:sp>
    </p:spTree>
    <p:extLst>
      <p:ext uri="{BB962C8B-B14F-4D97-AF65-F5344CB8AC3E}">
        <p14:creationId xmlns:p14="http://schemas.microsoft.com/office/powerpoint/2010/main" val="2751169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29876227-916B-494F-A3B2-8B0E3DA788D9}"/>
              </a:ext>
            </a:extLst>
          </p:cNvPr>
          <p:cNvSpPr>
            <a:spLocks noGrp="1"/>
          </p:cNvSpPr>
          <p:nvPr>
            <p:ph type="dt" sz="half" idx="10"/>
          </p:nvPr>
        </p:nvSpPr>
        <p:spPr/>
        <p:txBody>
          <a:bodyPr/>
          <a:lstStyle/>
          <a:p>
            <a:fld id="{C294CB6A-3A4D-46F4-9EB6-B47F4B1A0A45}" type="datetimeFigureOut">
              <a:rPr lang="it-IT" smtClean="0"/>
              <a:t>05/12/2022</a:t>
            </a:fld>
            <a:endParaRPr lang="it-IT"/>
          </a:p>
        </p:txBody>
      </p:sp>
      <p:sp>
        <p:nvSpPr>
          <p:cNvPr id="3" name="Segnaposto piè di pagina 2">
            <a:extLst>
              <a:ext uri="{FF2B5EF4-FFF2-40B4-BE49-F238E27FC236}">
                <a16:creationId xmlns:a16="http://schemas.microsoft.com/office/drawing/2014/main" id="{572AE431-B70B-4145-9DC6-F34CE1984AF6}"/>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880F7121-0557-4ABC-A388-710141181682}"/>
              </a:ext>
            </a:extLst>
          </p:cNvPr>
          <p:cNvSpPr>
            <a:spLocks noGrp="1"/>
          </p:cNvSpPr>
          <p:nvPr>
            <p:ph type="sldNum" sz="quarter" idx="12"/>
          </p:nvPr>
        </p:nvSpPr>
        <p:spPr/>
        <p:txBody>
          <a:bodyPr/>
          <a:lstStyle/>
          <a:p>
            <a:fld id="{65BFEB3E-98FF-4D14-BB74-9AC3C9947164}" type="slidenum">
              <a:rPr lang="it-IT" smtClean="0"/>
              <a:t>‹N›</a:t>
            </a:fld>
            <a:endParaRPr lang="it-IT"/>
          </a:p>
        </p:txBody>
      </p:sp>
    </p:spTree>
    <p:extLst>
      <p:ext uri="{BB962C8B-B14F-4D97-AF65-F5344CB8AC3E}">
        <p14:creationId xmlns:p14="http://schemas.microsoft.com/office/powerpoint/2010/main" val="3732532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55BFCF-002F-433D-8B8C-3E917CFB808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7B0AB7F-F516-49B7-9F9B-057E5E2513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08E75743-B7AF-4BB7-B897-30A7A01E1D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11178459-F626-40DF-A41E-C4FAE507DCCF}"/>
              </a:ext>
            </a:extLst>
          </p:cNvPr>
          <p:cNvSpPr>
            <a:spLocks noGrp="1"/>
          </p:cNvSpPr>
          <p:nvPr>
            <p:ph type="dt" sz="half" idx="10"/>
          </p:nvPr>
        </p:nvSpPr>
        <p:spPr/>
        <p:txBody>
          <a:bodyPr/>
          <a:lstStyle/>
          <a:p>
            <a:fld id="{C294CB6A-3A4D-46F4-9EB6-B47F4B1A0A45}" type="datetimeFigureOut">
              <a:rPr lang="it-IT" smtClean="0"/>
              <a:t>05/12/2022</a:t>
            </a:fld>
            <a:endParaRPr lang="it-IT"/>
          </a:p>
        </p:txBody>
      </p:sp>
      <p:sp>
        <p:nvSpPr>
          <p:cNvPr id="6" name="Segnaposto piè di pagina 5">
            <a:extLst>
              <a:ext uri="{FF2B5EF4-FFF2-40B4-BE49-F238E27FC236}">
                <a16:creationId xmlns:a16="http://schemas.microsoft.com/office/drawing/2014/main" id="{2A9961CC-D033-4E0D-BE52-BF9E3D60495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32DA54C-1E6A-4AB4-A71B-45D1B5FC6BF3}"/>
              </a:ext>
            </a:extLst>
          </p:cNvPr>
          <p:cNvSpPr>
            <a:spLocks noGrp="1"/>
          </p:cNvSpPr>
          <p:nvPr>
            <p:ph type="sldNum" sz="quarter" idx="12"/>
          </p:nvPr>
        </p:nvSpPr>
        <p:spPr/>
        <p:txBody>
          <a:bodyPr/>
          <a:lstStyle/>
          <a:p>
            <a:fld id="{65BFEB3E-98FF-4D14-BB74-9AC3C9947164}" type="slidenum">
              <a:rPr lang="it-IT" smtClean="0"/>
              <a:t>‹N›</a:t>
            </a:fld>
            <a:endParaRPr lang="it-IT"/>
          </a:p>
        </p:txBody>
      </p:sp>
    </p:spTree>
    <p:extLst>
      <p:ext uri="{BB962C8B-B14F-4D97-AF65-F5344CB8AC3E}">
        <p14:creationId xmlns:p14="http://schemas.microsoft.com/office/powerpoint/2010/main" val="1835481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C7BF3DF-60A8-43DA-8D0B-FC6D90322EC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61BE995D-D5BB-4FA3-A05B-6BD21958B9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69C6A1F3-570E-40F8-B07D-C1EC3FDF17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FD74E4CA-1E39-4068-84C2-3AA56366FF2E}"/>
              </a:ext>
            </a:extLst>
          </p:cNvPr>
          <p:cNvSpPr>
            <a:spLocks noGrp="1"/>
          </p:cNvSpPr>
          <p:nvPr>
            <p:ph type="dt" sz="half" idx="10"/>
          </p:nvPr>
        </p:nvSpPr>
        <p:spPr/>
        <p:txBody>
          <a:bodyPr/>
          <a:lstStyle/>
          <a:p>
            <a:fld id="{C294CB6A-3A4D-46F4-9EB6-B47F4B1A0A45}" type="datetimeFigureOut">
              <a:rPr lang="it-IT" smtClean="0"/>
              <a:t>05/12/2022</a:t>
            </a:fld>
            <a:endParaRPr lang="it-IT"/>
          </a:p>
        </p:txBody>
      </p:sp>
      <p:sp>
        <p:nvSpPr>
          <p:cNvPr id="6" name="Segnaposto piè di pagina 5">
            <a:extLst>
              <a:ext uri="{FF2B5EF4-FFF2-40B4-BE49-F238E27FC236}">
                <a16:creationId xmlns:a16="http://schemas.microsoft.com/office/drawing/2014/main" id="{ECFFCF18-A897-4E30-828F-444D8C61679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F6A77314-7B1B-4735-BE6C-98D91CBD83F1}"/>
              </a:ext>
            </a:extLst>
          </p:cNvPr>
          <p:cNvSpPr>
            <a:spLocks noGrp="1"/>
          </p:cNvSpPr>
          <p:nvPr>
            <p:ph type="sldNum" sz="quarter" idx="12"/>
          </p:nvPr>
        </p:nvSpPr>
        <p:spPr/>
        <p:txBody>
          <a:bodyPr/>
          <a:lstStyle/>
          <a:p>
            <a:fld id="{65BFEB3E-98FF-4D14-BB74-9AC3C9947164}" type="slidenum">
              <a:rPr lang="it-IT" smtClean="0"/>
              <a:t>‹N›</a:t>
            </a:fld>
            <a:endParaRPr lang="it-IT"/>
          </a:p>
        </p:txBody>
      </p:sp>
    </p:spTree>
    <p:extLst>
      <p:ext uri="{BB962C8B-B14F-4D97-AF65-F5344CB8AC3E}">
        <p14:creationId xmlns:p14="http://schemas.microsoft.com/office/powerpoint/2010/main" val="4156575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108B0DF2-5F14-49E5-9429-973C94880E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1507813-35F0-4A11-93A4-873310877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7785726-5145-4815-A4D5-7A27E86D7E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4CB6A-3A4D-46F4-9EB6-B47F4B1A0A45}" type="datetimeFigureOut">
              <a:rPr lang="it-IT" smtClean="0"/>
              <a:t>05/12/2022</a:t>
            </a:fld>
            <a:endParaRPr lang="it-IT"/>
          </a:p>
        </p:txBody>
      </p:sp>
      <p:sp>
        <p:nvSpPr>
          <p:cNvPr id="5" name="Segnaposto piè di pagina 4">
            <a:extLst>
              <a:ext uri="{FF2B5EF4-FFF2-40B4-BE49-F238E27FC236}">
                <a16:creationId xmlns:a16="http://schemas.microsoft.com/office/drawing/2014/main" id="{88F8B8E0-4FF7-4D1C-92C8-F38558282A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F48E80AA-8FFE-491B-891D-7ECDD2C500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BFEB3E-98FF-4D14-BB74-9AC3C9947164}" type="slidenum">
              <a:rPr lang="it-IT" smtClean="0"/>
              <a:t>‹N›</a:t>
            </a:fld>
            <a:endParaRPr lang="it-IT"/>
          </a:p>
        </p:txBody>
      </p:sp>
    </p:spTree>
    <p:extLst>
      <p:ext uri="{BB962C8B-B14F-4D97-AF65-F5344CB8AC3E}">
        <p14:creationId xmlns:p14="http://schemas.microsoft.com/office/powerpoint/2010/main" val="7459355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6.xml"/><Relationship Id="rId4" Type="http://schemas.openxmlformats.org/officeDocument/2006/relationships/image" Target="../media/image73.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C3A8BF7-4019-406B-BDED-5241B9554B0C}"/>
              </a:ext>
            </a:extLst>
          </p:cNvPr>
          <p:cNvSpPr>
            <a:spLocks noGrp="1"/>
          </p:cNvSpPr>
          <p:nvPr>
            <p:ph type="ctrTitle"/>
          </p:nvPr>
        </p:nvSpPr>
        <p:spPr/>
        <p:txBody>
          <a:bodyPr/>
          <a:lstStyle/>
          <a:p>
            <a:r>
              <a:rPr lang="it-IT" dirty="0"/>
              <a:t>RAPPORTI TRA LE ARTI 01</a:t>
            </a:r>
          </a:p>
        </p:txBody>
      </p:sp>
      <p:sp>
        <p:nvSpPr>
          <p:cNvPr id="3" name="Sottotitolo 2">
            <a:extLst>
              <a:ext uri="{FF2B5EF4-FFF2-40B4-BE49-F238E27FC236}">
                <a16:creationId xmlns:a16="http://schemas.microsoft.com/office/drawing/2014/main" id="{B3C0BDFB-3DD2-499E-9CE3-A72A222A57CE}"/>
              </a:ext>
            </a:extLst>
          </p:cNvPr>
          <p:cNvSpPr>
            <a:spLocks noGrp="1"/>
          </p:cNvSpPr>
          <p:nvPr>
            <p:ph type="subTitle" idx="1"/>
          </p:nvPr>
        </p:nvSpPr>
        <p:spPr/>
        <p:txBody>
          <a:bodyPr/>
          <a:lstStyle/>
          <a:p>
            <a:r>
              <a:rPr lang="it-IT" dirty="0"/>
              <a:t>A.A. 2022/23</a:t>
            </a:r>
          </a:p>
          <a:p>
            <a:r>
              <a:rPr lang="it-IT" dirty="0"/>
              <a:t>Prof. T. </a:t>
            </a:r>
            <a:r>
              <a:rPr lang="it-IT"/>
              <a:t>Patetta</a:t>
            </a:r>
          </a:p>
        </p:txBody>
      </p:sp>
    </p:spTree>
    <p:extLst>
      <p:ext uri="{BB962C8B-B14F-4D97-AF65-F5344CB8AC3E}">
        <p14:creationId xmlns:p14="http://schemas.microsoft.com/office/powerpoint/2010/main" val="15940223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F1F8C2-785B-413E-B94B-4579CAF51F48}"/>
              </a:ext>
            </a:extLst>
          </p:cNvPr>
          <p:cNvSpPr>
            <a:spLocks noGrp="1"/>
          </p:cNvSpPr>
          <p:nvPr>
            <p:ph type="title"/>
          </p:nvPr>
        </p:nvSpPr>
        <p:spPr/>
        <p:txBody>
          <a:bodyPr/>
          <a:lstStyle/>
          <a:p>
            <a:endParaRPr lang="it-IT"/>
          </a:p>
        </p:txBody>
      </p:sp>
      <p:pic>
        <p:nvPicPr>
          <p:cNvPr id="5" name="Segnaposto contenuto 4">
            <a:extLst>
              <a:ext uri="{FF2B5EF4-FFF2-40B4-BE49-F238E27FC236}">
                <a16:creationId xmlns:a16="http://schemas.microsoft.com/office/drawing/2014/main" id="{453DD5A6-8D1D-4625-9E50-CFF0B47D835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9756" t="25757" r="17690" b="11668"/>
          <a:stretch/>
        </p:blipFill>
        <p:spPr>
          <a:xfrm>
            <a:off x="2560320" y="0"/>
            <a:ext cx="7589520" cy="6277751"/>
          </a:xfrm>
        </p:spPr>
      </p:pic>
    </p:spTree>
    <p:extLst>
      <p:ext uri="{BB962C8B-B14F-4D97-AF65-F5344CB8AC3E}">
        <p14:creationId xmlns:p14="http://schemas.microsoft.com/office/powerpoint/2010/main" val="23837643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515F9A7-7AFC-4FA2-BF85-01955AF6FE27}"/>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43425349-0C5B-4407-935D-A85E1ECA54E5}"/>
              </a:ext>
            </a:extLst>
          </p:cNvPr>
          <p:cNvPicPr>
            <a:picLocks noGrp="1" noChangeAspect="1"/>
          </p:cNvPicPr>
          <p:nvPr>
            <p:ph idx="1"/>
          </p:nvPr>
        </p:nvPicPr>
        <p:blipFill>
          <a:blip r:embed="rId2"/>
          <a:stretch>
            <a:fillRect/>
          </a:stretch>
        </p:blipFill>
        <p:spPr>
          <a:xfrm>
            <a:off x="516596" y="1114425"/>
            <a:ext cx="5083128" cy="4351338"/>
          </a:xfrm>
          <a:prstGeom prst="rect">
            <a:avLst/>
          </a:prstGeom>
        </p:spPr>
      </p:pic>
      <p:pic>
        <p:nvPicPr>
          <p:cNvPr id="6" name="Immagine 5">
            <a:extLst>
              <a:ext uri="{FF2B5EF4-FFF2-40B4-BE49-F238E27FC236}">
                <a16:creationId xmlns:a16="http://schemas.microsoft.com/office/drawing/2014/main" id="{933991C6-D3DE-4638-B1A6-8E87CAE96C34}"/>
              </a:ext>
            </a:extLst>
          </p:cNvPr>
          <p:cNvPicPr>
            <a:picLocks noChangeAspect="1"/>
          </p:cNvPicPr>
          <p:nvPr/>
        </p:nvPicPr>
        <p:blipFill rotWithShape="1">
          <a:blip r:embed="rId3">
            <a:extLst>
              <a:ext uri="{28A0092B-C50C-407E-A947-70E740481C1C}">
                <a14:useLocalDpi xmlns:a14="http://schemas.microsoft.com/office/drawing/2010/main" val="0"/>
              </a:ext>
            </a:extLst>
          </a:blip>
          <a:srcRect l="42237" t="25316" r="21894" b="17355"/>
          <a:stretch/>
        </p:blipFill>
        <p:spPr>
          <a:xfrm>
            <a:off x="5521960" y="807475"/>
            <a:ext cx="5831840" cy="5243049"/>
          </a:xfrm>
          <a:prstGeom prst="rect">
            <a:avLst/>
          </a:prstGeom>
        </p:spPr>
      </p:pic>
    </p:spTree>
    <p:extLst>
      <p:ext uri="{BB962C8B-B14F-4D97-AF65-F5344CB8AC3E}">
        <p14:creationId xmlns:p14="http://schemas.microsoft.com/office/powerpoint/2010/main" val="4141401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121DD1-1575-424E-BC26-B500983519CC}"/>
              </a:ext>
            </a:extLst>
          </p:cNvPr>
          <p:cNvSpPr>
            <a:spLocks noGrp="1"/>
          </p:cNvSpPr>
          <p:nvPr>
            <p:ph type="title"/>
          </p:nvPr>
        </p:nvSpPr>
        <p:spPr/>
        <p:txBody>
          <a:bodyPr/>
          <a:lstStyle/>
          <a:p>
            <a:endParaRPr lang="it-IT"/>
          </a:p>
        </p:txBody>
      </p:sp>
      <p:pic>
        <p:nvPicPr>
          <p:cNvPr id="5" name="Segnaposto contenuto 4">
            <a:extLst>
              <a:ext uri="{FF2B5EF4-FFF2-40B4-BE49-F238E27FC236}">
                <a16:creationId xmlns:a16="http://schemas.microsoft.com/office/drawing/2014/main" id="{34B31CA7-F5A2-4E54-9566-29A1C42E1DE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1020" y="0"/>
            <a:ext cx="5560173" cy="6624000"/>
          </a:xfrm>
        </p:spPr>
      </p:pic>
      <p:pic>
        <p:nvPicPr>
          <p:cNvPr id="7" name="Immagine 6">
            <a:extLst>
              <a:ext uri="{FF2B5EF4-FFF2-40B4-BE49-F238E27FC236}">
                <a16:creationId xmlns:a16="http://schemas.microsoft.com/office/drawing/2014/main" id="{72C3595E-7D6A-40B3-9308-9B46A4AC38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1193" y="0"/>
            <a:ext cx="5367130" cy="6858000"/>
          </a:xfrm>
          <a:prstGeom prst="rect">
            <a:avLst/>
          </a:prstGeom>
        </p:spPr>
      </p:pic>
    </p:spTree>
    <p:extLst>
      <p:ext uri="{BB962C8B-B14F-4D97-AF65-F5344CB8AC3E}">
        <p14:creationId xmlns:p14="http://schemas.microsoft.com/office/powerpoint/2010/main" val="41286876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C7626A4-3D29-4C79-958B-DE07EBB179C2}"/>
              </a:ext>
            </a:extLst>
          </p:cNvPr>
          <p:cNvSpPr>
            <a:spLocks noGrp="1"/>
          </p:cNvSpPr>
          <p:nvPr>
            <p:ph type="title"/>
          </p:nvPr>
        </p:nvSpPr>
        <p:spPr/>
        <p:txBody>
          <a:bodyPr/>
          <a:lstStyle/>
          <a:p>
            <a:endParaRPr lang="it-IT"/>
          </a:p>
        </p:txBody>
      </p:sp>
      <p:pic>
        <p:nvPicPr>
          <p:cNvPr id="5" name="Segnaposto contenuto 4">
            <a:extLst>
              <a:ext uri="{FF2B5EF4-FFF2-40B4-BE49-F238E27FC236}">
                <a16:creationId xmlns:a16="http://schemas.microsoft.com/office/drawing/2014/main" id="{FD6818C3-7AC5-4074-9CF2-7C33C222616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28144" y="1825625"/>
            <a:ext cx="7735712" cy="4351338"/>
          </a:xfrm>
        </p:spPr>
      </p:pic>
      <p:pic>
        <p:nvPicPr>
          <p:cNvPr id="7" name="Immagine 6">
            <a:extLst>
              <a:ext uri="{FF2B5EF4-FFF2-40B4-BE49-F238E27FC236}">
                <a16:creationId xmlns:a16="http://schemas.microsoft.com/office/drawing/2014/main" id="{ED62D8B2-1D90-40CE-A15E-99A78E006F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83229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5" name="Segnaposto contenuto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079" t="2627" r="6705"/>
          <a:stretch/>
        </p:blipFill>
        <p:spPr>
          <a:xfrm>
            <a:off x="1964987" y="365125"/>
            <a:ext cx="7743217" cy="6338326"/>
          </a:xfrm>
        </p:spPr>
      </p:pic>
    </p:spTree>
    <p:extLst>
      <p:ext uri="{BB962C8B-B14F-4D97-AF65-F5344CB8AC3E}">
        <p14:creationId xmlns:p14="http://schemas.microsoft.com/office/powerpoint/2010/main" val="2651516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BC54949-6FC9-4D17-A153-3A4130AEC5B5}"/>
              </a:ext>
            </a:extLst>
          </p:cNvPr>
          <p:cNvSpPr>
            <a:spLocks noGrp="1"/>
          </p:cNvSpPr>
          <p:nvPr>
            <p:ph type="title"/>
          </p:nvPr>
        </p:nvSpPr>
        <p:spPr>
          <a:xfrm>
            <a:off x="4525701" y="365125"/>
            <a:ext cx="6828098" cy="387229"/>
          </a:xfrm>
        </p:spPr>
        <p:txBody>
          <a:bodyPr>
            <a:normAutofit/>
          </a:bodyPr>
          <a:lstStyle/>
          <a:p>
            <a:r>
              <a:rPr lang="it-IT" sz="2000" dirty="0"/>
              <a:t>SINFONIA DANTE</a:t>
            </a:r>
          </a:p>
        </p:txBody>
      </p:sp>
      <p:pic>
        <p:nvPicPr>
          <p:cNvPr id="5" name="Segnaposto contenuto 4">
            <a:extLst>
              <a:ext uri="{FF2B5EF4-FFF2-40B4-BE49-F238E27FC236}">
                <a16:creationId xmlns:a16="http://schemas.microsoft.com/office/drawing/2014/main" id="{A5E28EBF-9A2E-4927-9F3C-D3021504EB2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1491" t="11242" r="15044" b="14441"/>
          <a:stretch/>
        </p:blipFill>
        <p:spPr>
          <a:xfrm>
            <a:off x="1452717" y="973256"/>
            <a:ext cx="8916175" cy="5073534"/>
          </a:xfrm>
        </p:spPr>
      </p:pic>
    </p:spTree>
    <p:extLst>
      <p:ext uri="{BB962C8B-B14F-4D97-AF65-F5344CB8AC3E}">
        <p14:creationId xmlns:p14="http://schemas.microsoft.com/office/powerpoint/2010/main" val="1650075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CEAA031-6033-4B55-9C5A-7314862178A4}"/>
              </a:ext>
            </a:extLst>
          </p:cNvPr>
          <p:cNvSpPr>
            <a:spLocks noGrp="1"/>
          </p:cNvSpPr>
          <p:nvPr>
            <p:ph type="title"/>
          </p:nvPr>
        </p:nvSpPr>
        <p:spPr/>
        <p:txBody>
          <a:bodyPr/>
          <a:lstStyle/>
          <a:p>
            <a:endParaRPr lang="it-IT" dirty="0"/>
          </a:p>
        </p:txBody>
      </p:sp>
      <p:sp>
        <p:nvSpPr>
          <p:cNvPr id="3" name="Segnaposto contenuto 2">
            <a:extLst>
              <a:ext uri="{FF2B5EF4-FFF2-40B4-BE49-F238E27FC236}">
                <a16:creationId xmlns:a16="http://schemas.microsoft.com/office/drawing/2014/main" id="{C8D5902A-89A8-443E-839F-F9F428A463F6}"/>
              </a:ext>
            </a:extLst>
          </p:cNvPr>
          <p:cNvSpPr>
            <a:spLocks noGrp="1"/>
          </p:cNvSpPr>
          <p:nvPr>
            <p:ph idx="1"/>
          </p:nvPr>
        </p:nvSpPr>
        <p:spPr>
          <a:xfrm>
            <a:off x="671332" y="185196"/>
            <a:ext cx="10682468" cy="5991768"/>
          </a:xfrm>
        </p:spPr>
        <p:txBody>
          <a:bodyPr/>
          <a:lstStyle/>
          <a:p>
            <a:r>
              <a:rPr lang="it-IT" dirty="0"/>
              <a:t>Liszt annota nel primo </a:t>
            </a:r>
            <a:r>
              <a:rPr lang="it-IT" dirty="0" err="1"/>
              <a:t>mov</a:t>
            </a:r>
            <a:r>
              <a:rPr lang="it-IT" dirty="0"/>
              <a:t>. della </a:t>
            </a:r>
            <a:r>
              <a:rPr lang="it-IT" i="1" dirty="0"/>
              <a:t>Dante</a:t>
            </a:r>
            <a:r>
              <a:rPr lang="it-IT" dirty="0"/>
              <a:t> che un certo passaggio «inteso come una risata blasfema» Presa da battuta 38 (sin.)</a:t>
            </a:r>
          </a:p>
        </p:txBody>
      </p:sp>
      <p:pic>
        <p:nvPicPr>
          <p:cNvPr id="5" name="Immagine 4">
            <a:extLst>
              <a:ext uri="{FF2B5EF4-FFF2-40B4-BE49-F238E27FC236}">
                <a16:creationId xmlns:a16="http://schemas.microsoft.com/office/drawing/2014/main" id="{1F75282C-E593-4819-8BB3-CAAFA1055F2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000" b="28225"/>
          <a:stretch/>
        </p:blipFill>
        <p:spPr>
          <a:xfrm>
            <a:off x="3998089" y="1597045"/>
            <a:ext cx="7926466" cy="4398902"/>
          </a:xfrm>
          <a:prstGeom prst="rect">
            <a:avLst/>
          </a:prstGeom>
        </p:spPr>
      </p:pic>
      <p:pic>
        <p:nvPicPr>
          <p:cNvPr id="4" name="Immagine 3">
            <a:extLst>
              <a:ext uri="{FF2B5EF4-FFF2-40B4-BE49-F238E27FC236}">
                <a16:creationId xmlns:a16="http://schemas.microsoft.com/office/drawing/2014/main" id="{12358381-D7DE-47C9-8FD5-21DB726107F7}"/>
              </a:ext>
            </a:extLst>
          </p:cNvPr>
          <p:cNvPicPr>
            <a:picLocks noChangeAspect="1"/>
          </p:cNvPicPr>
          <p:nvPr/>
        </p:nvPicPr>
        <p:blipFill rotWithShape="1">
          <a:blip r:embed="rId4">
            <a:duotone>
              <a:prstClr val="black"/>
              <a:schemeClr val="accent4">
                <a:tint val="45000"/>
                <a:satMod val="400000"/>
              </a:schemeClr>
            </a:duotone>
          </a:blip>
          <a:srcRect t="-1096" r="48515"/>
          <a:stretch/>
        </p:blipFill>
        <p:spPr>
          <a:xfrm>
            <a:off x="100577" y="2850266"/>
            <a:ext cx="3720034" cy="1157468"/>
          </a:xfrm>
          <a:prstGeom prst="rect">
            <a:avLst/>
          </a:prstGeom>
        </p:spPr>
      </p:pic>
    </p:spTree>
    <p:extLst>
      <p:ext uri="{BB962C8B-B14F-4D97-AF65-F5344CB8AC3E}">
        <p14:creationId xmlns:p14="http://schemas.microsoft.com/office/powerpoint/2010/main" val="1322475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05DDC5-AEA1-4477-9C4E-924CAEBFD8AE}"/>
              </a:ext>
            </a:extLst>
          </p:cNvPr>
          <p:cNvSpPr>
            <a:spLocks noGrp="1"/>
          </p:cNvSpPr>
          <p:nvPr>
            <p:ph type="title"/>
          </p:nvPr>
        </p:nvSpPr>
        <p:spPr>
          <a:xfrm>
            <a:off x="160256" y="365124"/>
            <a:ext cx="1894787" cy="5734017"/>
          </a:xfrm>
        </p:spPr>
        <p:txBody>
          <a:bodyPr>
            <a:normAutofit/>
          </a:bodyPr>
          <a:lstStyle/>
          <a:p>
            <a:r>
              <a:rPr lang="it-IT" sz="2000" b="1" dirty="0"/>
              <a:t>Il concreto del costruire e del restaurare</a:t>
            </a:r>
          </a:p>
        </p:txBody>
      </p:sp>
      <p:pic>
        <p:nvPicPr>
          <p:cNvPr id="5" name="Segnaposto contenuto 4">
            <a:extLst>
              <a:ext uri="{FF2B5EF4-FFF2-40B4-BE49-F238E27FC236}">
                <a16:creationId xmlns:a16="http://schemas.microsoft.com/office/drawing/2014/main" id="{11CA776A-2F20-4399-8449-49BFAE44CA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22187" y="0"/>
            <a:ext cx="6835924" cy="6588310"/>
          </a:xfrm>
        </p:spPr>
      </p:pic>
    </p:spTree>
    <p:extLst>
      <p:ext uri="{BB962C8B-B14F-4D97-AF65-F5344CB8AC3E}">
        <p14:creationId xmlns:p14="http://schemas.microsoft.com/office/powerpoint/2010/main" val="2117166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233464" y="437745"/>
            <a:ext cx="5009745" cy="6206754"/>
          </a:xfrm>
        </p:spPr>
        <p:txBody>
          <a:bodyPr>
            <a:normAutofit fontScale="85000" lnSpcReduction="20000"/>
          </a:bodyPr>
          <a:lstStyle/>
          <a:p>
            <a:pPr marL="0" indent="0">
              <a:buNone/>
            </a:pPr>
            <a:r>
              <a:rPr lang="it-IT" dirty="0"/>
              <a:t>                     RESTAURO</a:t>
            </a:r>
          </a:p>
          <a:p>
            <a:endParaRPr lang="it-IT" dirty="0"/>
          </a:p>
          <a:p>
            <a:r>
              <a:rPr lang="it-IT" dirty="0"/>
              <a:t>Nel 1823 brucia </a:t>
            </a:r>
            <a:r>
              <a:rPr lang="it-IT" i="1" dirty="0"/>
              <a:t>San Paolo fuor le Mura</a:t>
            </a:r>
            <a:r>
              <a:rPr lang="it-IT" dirty="0"/>
              <a:t>, e il papa affiderà la ricostruzione a Poletti: sarà da una parte fedele alla «</a:t>
            </a:r>
            <a:r>
              <a:rPr lang="it-IT" b="1" dirty="0"/>
              <a:t>forma primitiva</a:t>
            </a:r>
            <a:r>
              <a:rPr lang="it-IT" dirty="0"/>
              <a:t>», come prescriveva il pontefice, pur aggiungendo cappelle e campanile. La facciata e il quadriportico si giustificano alla luce dello studio dei tipi più appropriati e dei precedenti antichi.</a:t>
            </a:r>
          </a:p>
          <a:p>
            <a:r>
              <a:rPr lang="it-IT" dirty="0"/>
              <a:t>L’incendio della basilica provocò in Europa una sorta di choc, che si connette sia a studi orientati a rivalutare il medioevo sia a diversificare l’antico dal Paleocristiano (Bunsen, 1791-1860, da convinto protestante intende </a:t>
            </a:r>
            <a:r>
              <a:rPr lang="it-IT" b="1" dirty="0"/>
              <a:t>ricostruire la liturgia «protocristiana</a:t>
            </a:r>
            <a:r>
              <a:rPr lang="it-IT" dirty="0"/>
              <a:t>»)</a:t>
            </a:r>
          </a:p>
        </p:txBody>
      </p:sp>
      <p:pic>
        <p:nvPicPr>
          <p:cNvPr id="4" name="Immagine 3">
            <a:extLst>
              <a:ext uri="{FF2B5EF4-FFF2-40B4-BE49-F238E27FC236}">
                <a16:creationId xmlns:a16="http://schemas.microsoft.com/office/drawing/2014/main" id="{14A1BD8F-434C-4D9B-839D-69B0B77A3FC4}"/>
              </a:ext>
            </a:extLst>
          </p:cNvPr>
          <p:cNvPicPr>
            <a:picLocks noChangeAspect="1"/>
          </p:cNvPicPr>
          <p:nvPr/>
        </p:nvPicPr>
        <p:blipFill>
          <a:blip r:embed="rId2"/>
          <a:stretch>
            <a:fillRect/>
          </a:stretch>
        </p:blipFill>
        <p:spPr>
          <a:xfrm>
            <a:off x="5169441" y="1175122"/>
            <a:ext cx="6605081" cy="4953811"/>
          </a:xfrm>
          <a:prstGeom prst="rect">
            <a:avLst/>
          </a:prstGeom>
        </p:spPr>
      </p:pic>
    </p:spTree>
    <p:extLst>
      <p:ext uri="{BB962C8B-B14F-4D97-AF65-F5344CB8AC3E}">
        <p14:creationId xmlns:p14="http://schemas.microsoft.com/office/powerpoint/2010/main" val="26540777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874BEE-9F6B-4242-99C2-4C9A6B3C37F2}"/>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4BD3A114-C121-479C-A938-CB2A4DB4ED24}"/>
              </a:ext>
            </a:extLst>
          </p:cNvPr>
          <p:cNvSpPr>
            <a:spLocks noGrp="1"/>
          </p:cNvSpPr>
          <p:nvPr>
            <p:ph idx="1"/>
          </p:nvPr>
        </p:nvSpPr>
        <p:spPr>
          <a:xfrm>
            <a:off x="136188" y="365125"/>
            <a:ext cx="8258783" cy="5811839"/>
          </a:xfrm>
          <a:solidFill>
            <a:srgbClr val="FFCCFF"/>
          </a:solidFill>
        </p:spPr>
        <p:txBody>
          <a:bodyPr>
            <a:normAutofit/>
          </a:bodyPr>
          <a:lstStyle/>
          <a:p>
            <a:r>
              <a:rPr lang="it-IT" sz="2400" b="1" dirty="0">
                <a:effectLst/>
                <a:latin typeface="Times New Roman" panose="02020603050405020304" pitchFamily="18" charset="0"/>
                <a:ea typeface="Times New Roman" panose="02020603050405020304" pitchFamily="18" charset="0"/>
              </a:rPr>
              <a:t>Thomas Hope</a:t>
            </a:r>
            <a:r>
              <a:rPr lang="it-IT" sz="2400" dirty="0">
                <a:effectLst/>
                <a:latin typeface="Times New Roman" panose="02020603050405020304" pitchFamily="18" charset="0"/>
                <a:ea typeface="Times New Roman" panose="02020603050405020304" pitchFamily="18" charset="0"/>
              </a:rPr>
              <a:t> avvia </a:t>
            </a:r>
            <a:r>
              <a:rPr lang="it-IT" sz="2400" dirty="0">
                <a:latin typeface="Times New Roman" panose="02020603050405020304" pitchFamily="18" charset="0"/>
                <a:ea typeface="Times New Roman" panose="02020603050405020304" pitchFamily="18" charset="0"/>
              </a:rPr>
              <a:t>a</a:t>
            </a:r>
            <a:r>
              <a:rPr lang="it-IT" sz="2400" dirty="0">
                <a:effectLst/>
                <a:latin typeface="Times New Roman" panose="02020603050405020304" pitchFamily="18" charset="0"/>
                <a:ea typeface="Times New Roman" panose="02020603050405020304" pitchFamily="18" charset="0"/>
              </a:rPr>
              <a:t>l distacco dal dominio accademico. Nel </a:t>
            </a:r>
            <a:r>
              <a:rPr lang="it-IT" sz="2400" i="1" dirty="0">
                <a:effectLst/>
                <a:latin typeface="Times New Roman" panose="02020603050405020304" pitchFamily="18" charset="0"/>
                <a:ea typeface="Times New Roman" panose="02020603050405020304" pitchFamily="18" charset="0"/>
              </a:rPr>
              <a:t>Saggio storico sull’Architettura</a:t>
            </a:r>
            <a:r>
              <a:rPr lang="it-IT" sz="2400" i="1" dirty="0">
                <a:latin typeface="Times New Roman" panose="02020603050405020304" pitchFamily="18" charset="0"/>
                <a:ea typeface="Times New Roman" panose="02020603050405020304" pitchFamily="18" charset="0"/>
              </a:rPr>
              <a:t> </a:t>
            </a:r>
            <a:r>
              <a:rPr lang="it-IT" sz="2400" dirty="0">
                <a:latin typeface="Times New Roman" panose="02020603050405020304" pitchFamily="18" charset="0"/>
                <a:ea typeface="Times New Roman" panose="02020603050405020304" pitchFamily="18" charset="0"/>
              </a:rPr>
              <a:t>(</a:t>
            </a:r>
            <a:r>
              <a:rPr lang="it-IT" sz="2400" dirty="0">
                <a:effectLst/>
                <a:latin typeface="Times New Roman" panose="02020603050405020304" pitchFamily="18" charset="0"/>
                <a:ea typeface="Times New Roman" panose="02020603050405020304" pitchFamily="18" charset="0"/>
              </a:rPr>
              <a:t>1835</a:t>
            </a:r>
            <a:r>
              <a:rPr lang="it-IT" sz="2400" dirty="0">
                <a:latin typeface="Times New Roman" panose="02020603050405020304" pitchFamily="18" charset="0"/>
                <a:ea typeface="Times New Roman" panose="02020603050405020304" pitchFamily="18" charset="0"/>
              </a:rPr>
              <a:t>)</a:t>
            </a:r>
            <a:r>
              <a:rPr lang="it-IT" sz="2400" dirty="0">
                <a:effectLst/>
                <a:latin typeface="Times New Roman" panose="02020603050405020304" pitchFamily="18" charset="0"/>
                <a:ea typeface="Times New Roman" panose="02020603050405020304" pitchFamily="18" charset="0"/>
              </a:rPr>
              <a:t> Hope incita a “prendere in prestito </a:t>
            </a:r>
            <a:r>
              <a:rPr lang="it-IT" sz="2400" b="1" dirty="0">
                <a:effectLst/>
                <a:latin typeface="Times New Roman" panose="02020603050405020304" pitchFamily="18" charset="0"/>
                <a:ea typeface="Times New Roman" panose="02020603050405020304" pitchFamily="18" charset="0"/>
              </a:rPr>
              <a:t>da ogni passato </a:t>
            </a:r>
            <a:r>
              <a:rPr lang="it-IT" sz="2400" dirty="0">
                <a:effectLst/>
                <a:latin typeface="Times New Roman" panose="02020603050405020304" pitchFamily="18" charset="0"/>
                <a:ea typeface="Times New Roman" panose="02020603050405020304" pitchFamily="18" charset="0"/>
              </a:rPr>
              <a:t>architettonico qualsiasi cosa si presenti di utile o di ornamentale, di scientifico o di dotato di gusto, o di aggiungere qualunque altra nuova forma o disposizione che possa permettere opportunità finora mai raggiunte, di fare nuove scoperte, nuove conquiste”.</a:t>
            </a:r>
          </a:p>
          <a:p>
            <a:r>
              <a:rPr lang="it-IT" sz="2400" dirty="0">
                <a:effectLst/>
                <a:latin typeface="Times New Roman" panose="02020603050405020304" pitchFamily="18" charset="0"/>
                <a:ea typeface="Times New Roman" panose="02020603050405020304" pitchFamily="18" charset="0"/>
              </a:rPr>
              <a:t>Viollet le Duc, nel </a:t>
            </a:r>
            <a:r>
              <a:rPr lang="it-IT" sz="2400" i="1" dirty="0" err="1">
                <a:effectLst/>
                <a:latin typeface="Times New Roman" panose="02020603050405020304" pitchFamily="18" charset="0"/>
                <a:ea typeface="Times New Roman" panose="02020603050405020304" pitchFamily="18" charset="0"/>
              </a:rPr>
              <a:t>Dictionnaire</a:t>
            </a:r>
            <a:r>
              <a:rPr lang="it-IT" sz="2400" i="1" dirty="0">
                <a:effectLst/>
                <a:latin typeface="Times New Roman" panose="02020603050405020304" pitchFamily="18" charset="0"/>
                <a:ea typeface="Times New Roman" panose="02020603050405020304" pitchFamily="18" charset="0"/>
              </a:rPr>
              <a:t> </a:t>
            </a:r>
            <a:r>
              <a:rPr lang="it-IT" sz="2400" i="1" dirty="0" err="1">
                <a:effectLst/>
                <a:latin typeface="Times New Roman" panose="02020603050405020304" pitchFamily="18" charset="0"/>
                <a:ea typeface="Times New Roman" panose="02020603050405020304" pitchFamily="18" charset="0"/>
              </a:rPr>
              <a:t>raisonnée</a:t>
            </a:r>
            <a:r>
              <a:rPr lang="it-IT" sz="2400" i="1" dirty="0">
                <a:latin typeface="Times New Roman" panose="02020603050405020304" pitchFamily="18" charset="0"/>
                <a:ea typeface="Times New Roman" panose="02020603050405020304" pitchFamily="18" charset="0"/>
              </a:rPr>
              <a:t>,</a:t>
            </a:r>
            <a:r>
              <a:rPr lang="it-IT" sz="2400" dirty="0">
                <a:effectLst/>
                <a:latin typeface="Times New Roman" panose="02020603050405020304" pitchFamily="18" charset="0"/>
                <a:ea typeface="Times New Roman" panose="02020603050405020304" pitchFamily="18" charset="0"/>
              </a:rPr>
              <a:t> studia le strutture gotiche alla luce delle </a:t>
            </a:r>
            <a:r>
              <a:rPr lang="it-IT" sz="2400" b="1" dirty="0">
                <a:effectLst/>
                <a:latin typeface="Times New Roman" panose="02020603050405020304" pitchFamily="18" charset="0"/>
                <a:ea typeface="Times New Roman" panose="02020603050405020304" pitchFamily="18" charset="0"/>
              </a:rPr>
              <a:t>teorie evoluzionistiche</a:t>
            </a:r>
            <a:r>
              <a:rPr lang="it-IT" sz="2400" b="1" dirty="0">
                <a:latin typeface="Times New Roman" panose="02020603050405020304" pitchFamily="18" charset="0"/>
                <a:ea typeface="Times New Roman" panose="02020603050405020304" pitchFamily="18" charset="0"/>
              </a:rPr>
              <a:t>. </a:t>
            </a:r>
            <a:r>
              <a:rPr lang="it-IT" sz="2400" dirty="0">
                <a:latin typeface="Times New Roman" panose="02020603050405020304" pitchFamily="18" charset="0"/>
                <a:ea typeface="Times New Roman" panose="02020603050405020304" pitchFamily="18" charset="0"/>
              </a:rPr>
              <a:t>Co</a:t>
            </a:r>
            <a:r>
              <a:rPr lang="it-IT" sz="2400" dirty="0">
                <a:effectLst/>
                <a:latin typeface="Times New Roman" panose="02020603050405020304" pitchFamily="18" charset="0"/>
                <a:ea typeface="Times New Roman" panose="02020603050405020304" pitchFamily="18" charset="0"/>
              </a:rPr>
              <a:t>ntrappone agli stili lo stile come “unità tra le parti di un’opera…e individua la costruzione unitaria di un organismo, scheletro, muscoli, organi ”. </a:t>
            </a:r>
          </a:p>
          <a:p>
            <a:r>
              <a:rPr lang="it-IT" sz="2400" dirty="0">
                <a:latin typeface="Times New Roman" panose="02020603050405020304" pitchFamily="18" charset="0"/>
              </a:rPr>
              <a:t>«Se il </a:t>
            </a:r>
            <a:r>
              <a:rPr lang="it-IT" sz="2400" b="1" dirty="0">
                <a:latin typeface="Times New Roman" panose="02020603050405020304" pitchFamily="18" charset="0"/>
              </a:rPr>
              <a:t>ferro </a:t>
            </a:r>
            <a:r>
              <a:rPr lang="it-IT" sz="2400" dirty="0">
                <a:latin typeface="Times New Roman" panose="02020603050405020304" pitchFamily="18" charset="0"/>
              </a:rPr>
              <a:t>è destinato a prendere un posto importante nelle nostre costruzioni, studiamo le sue proprietà e utilizziamole francamente…»</a:t>
            </a:r>
          </a:p>
        </p:txBody>
      </p:sp>
      <p:pic>
        <p:nvPicPr>
          <p:cNvPr id="5" name="Immagine 4">
            <a:extLst>
              <a:ext uri="{FF2B5EF4-FFF2-40B4-BE49-F238E27FC236}">
                <a16:creationId xmlns:a16="http://schemas.microsoft.com/office/drawing/2014/main" id="{7D288F48-C527-4EDA-8917-22D503CC94AF}"/>
              </a:ext>
            </a:extLst>
          </p:cNvPr>
          <p:cNvPicPr>
            <a:picLocks noChangeAspect="1"/>
          </p:cNvPicPr>
          <p:nvPr/>
        </p:nvPicPr>
        <p:blipFill rotWithShape="1">
          <a:blip r:embed="rId2">
            <a:extLst>
              <a:ext uri="{28A0092B-C50C-407E-A947-70E740481C1C}">
                <a14:useLocalDpi xmlns:a14="http://schemas.microsoft.com/office/drawing/2010/main" val="0"/>
              </a:ext>
            </a:extLst>
          </a:blip>
          <a:srcRect l="41298" t="22077" r="18403" b="4671"/>
          <a:stretch/>
        </p:blipFill>
        <p:spPr>
          <a:xfrm>
            <a:off x="8005864" y="1138136"/>
            <a:ext cx="3900644" cy="3988341"/>
          </a:xfrm>
          <a:prstGeom prst="rect">
            <a:avLst/>
          </a:prstGeom>
        </p:spPr>
      </p:pic>
    </p:spTree>
    <p:extLst>
      <p:ext uri="{BB962C8B-B14F-4D97-AF65-F5344CB8AC3E}">
        <p14:creationId xmlns:p14="http://schemas.microsoft.com/office/powerpoint/2010/main" val="209536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4B112D-B5A5-4879-9462-93268C20DD63}"/>
              </a:ext>
            </a:extLst>
          </p:cNvPr>
          <p:cNvSpPr>
            <a:spLocks noGrp="1"/>
          </p:cNvSpPr>
          <p:nvPr>
            <p:ph type="title"/>
          </p:nvPr>
        </p:nvSpPr>
        <p:spPr>
          <a:xfrm>
            <a:off x="603115" y="-142875"/>
            <a:ext cx="10750685" cy="1833563"/>
          </a:xfrm>
        </p:spPr>
        <p:txBody>
          <a:bodyPr>
            <a:normAutofit/>
          </a:bodyPr>
          <a:lstStyle/>
          <a:p>
            <a:r>
              <a:rPr lang="it-IT" dirty="0"/>
              <a:t> </a:t>
            </a:r>
            <a:r>
              <a:rPr lang="it-IT" sz="2400" dirty="0"/>
              <a:t>Ottobre 2022, San Marco</a:t>
            </a:r>
          </a:p>
        </p:txBody>
      </p:sp>
      <p:sp>
        <p:nvSpPr>
          <p:cNvPr id="3" name="Segnaposto contenuto 2">
            <a:extLst>
              <a:ext uri="{FF2B5EF4-FFF2-40B4-BE49-F238E27FC236}">
                <a16:creationId xmlns:a16="http://schemas.microsoft.com/office/drawing/2014/main" id="{9C60573A-7A99-49F3-8922-7937C1392E9E}"/>
              </a:ext>
            </a:extLst>
          </p:cNvPr>
          <p:cNvSpPr>
            <a:spLocks noGrp="1"/>
          </p:cNvSpPr>
          <p:nvPr>
            <p:ph idx="1"/>
          </p:nvPr>
        </p:nvSpPr>
        <p:spPr>
          <a:xfrm>
            <a:off x="744718" y="1187777"/>
            <a:ext cx="10609082" cy="4989186"/>
          </a:xfrm>
        </p:spPr>
        <p:txBody>
          <a:bodyPr/>
          <a:lstStyle/>
          <a:p>
            <a:pPr marL="0" indent="0">
              <a:buNone/>
            </a:pPr>
            <a:endParaRPr lang="it-IT" dirty="0"/>
          </a:p>
          <a:p>
            <a:r>
              <a:rPr lang="it-IT" sz="1800" b="1" u="sng" dirty="0">
                <a:effectLst/>
                <a:latin typeface="Calibri" panose="020F0502020204030204" pitchFamily="34" charset="0"/>
                <a:ea typeface="Calibri" panose="020F0502020204030204" pitchFamily="34" charset="0"/>
              </a:rPr>
              <a:t>Musica e architettura: spazi per i suoni</a:t>
            </a:r>
            <a:r>
              <a:rPr lang="it-IT" sz="1800" b="1" i="1" dirty="0">
                <a:effectLst/>
                <a:latin typeface="Calibri" panose="020F0502020204030204" pitchFamily="34" charset="0"/>
                <a:ea typeface="Calibri" panose="020F0502020204030204" pitchFamily="34" charset="0"/>
              </a:rPr>
              <a:t> </a:t>
            </a:r>
            <a:r>
              <a:rPr lang="it-IT" sz="1800" b="1" dirty="0">
                <a:effectLst/>
                <a:latin typeface="Calibri" panose="020F0502020204030204" pitchFamily="34" charset="0"/>
                <a:ea typeface="Calibri" panose="020F0502020204030204" pitchFamily="34" charset="0"/>
              </a:rPr>
              <a:t>(acustica delle chiese, teatri e sale da concerto)</a:t>
            </a:r>
            <a:r>
              <a:rPr lang="it-IT" sz="1800" b="1" i="1" dirty="0">
                <a:effectLst/>
                <a:latin typeface="Calibri" panose="020F0502020204030204" pitchFamily="34" charset="0"/>
                <a:ea typeface="Calibri" panose="020F0502020204030204" pitchFamily="34" charset="0"/>
              </a:rPr>
              <a:t> </a:t>
            </a:r>
            <a:endParaRPr lang="it-IT" dirty="0"/>
          </a:p>
        </p:txBody>
      </p:sp>
      <p:pic>
        <p:nvPicPr>
          <p:cNvPr id="4" name="Segnaposto contenuto 3">
            <a:extLst>
              <a:ext uri="{FF2B5EF4-FFF2-40B4-BE49-F238E27FC236}">
                <a16:creationId xmlns:a16="http://schemas.microsoft.com/office/drawing/2014/main" id="{70E12C45-1E58-44CF-A87A-D0B04EC01F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74" y="2436381"/>
            <a:ext cx="4110745" cy="2716452"/>
          </a:xfrm>
          <a:prstGeom prst="rect">
            <a:avLst/>
          </a:prstGeom>
        </p:spPr>
      </p:pic>
      <p:pic>
        <p:nvPicPr>
          <p:cNvPr id="5" name="Segnaposto contenuto 4">
            <a:extLst>
              <a:ext uri="{FF2B5EF4-FFF2-40B4-BE49-F238E27FC236}">
                <a16:creationId xmlns:a16="http://schemas.microsoft.com/office/drawing/2014/main" id="{3D73DD61-F36C-4517-8176-717348BBCF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5762" y="2300189"/>
            <a:ext cx="7803396" cy="2994888"/>
          </a:xfrm>
          <a:prstGeom prst="rect">
            <a:avLst/>
          </a:prstGeom>
        </p:spPr>
      </p:pic>
    </p:spTree>
    <p:extLst>
      <p:ext uri="{BB962C8B-B14F-4D97-AF65-F5344CB8AC3E}">
        <p14:creationId xmlns:p14="http://schemas.microsoft.com/office/powerpoint/2010/main" val="19672809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71600" y="365125"/>
            <a:ext cx="9982200" cy="5627113"/>
          </a:xfrm>
          <a:solidFill>
            <a:schemeClr val="accent6">
              <a:lumMod val="20000"/>
              <a:lumOff val="80000"/>
            </a:schemeClr>
          </a:solidFill>
        </p:spPr>
        <p:txBody>
          <a:bodyPr>
            <a:normAutofit/>
          </a:bodyPr>
          <a:lstStyle/>
          <a:p>
            <a:r>
              <a:rPr lang="it-IT" sz="2400" b="1" i="1" dirty="0"/>
              <a:t>Romanticismo: tolleranza stilistica</a:t>
            </a:r>
            <a:br>
              <a:rPr lang="it-IT" sz="2400" b="1" i="1" dirty="0"/>
            </a:br>
            <a:br>
              <a:rPr lang="it-IT" sz="2400" b="1" i="1" dirty="0"/>
            </a:br>
            <a:r>
              <a:rPr lang="it-IT" sz="2400" b="1" i="1" dirty="0"/>
              <a:t>Storicismo (anche musica: Liszt)</a:t>
            </a:r>
            <a:br>
              <a:rPr lang="it-IT" sz="2400" b="1" i="1" dirty="0"/>
            </a:br>
            <a:br>
              <a:rPr lang="it-IT" sz="2400" b="1" i="1" dirty="0"/>
            </a:br>
            <a:r>
              <a:rPr lang="it-IT" sz="2400" b="1" i="1" dirty="0"/>
              <a:t>Stato originario</a:t>
            </a:r>
            <a:br>
              <a:rPr lang="it-IT" sz="2400" b="1" i="1" dirty="0"/>
            </a:br>
            <a:br>
              <a:rPr lang="it-IT" sz="2400" b="1" i="1" dirty="0"/>
            </a:br>
            <a:r>
              <a:rPr lang="it-IT" sz="2400" b="1" i="1" dirty="0"/>
              <a:t>Unità stilistica</a:t>
            </a:r>
          </a:p>
        </p:txBody>
      </p:sp>
      <p:sp>
        <p:nvSpPr>
          <p:cNvPr id="5" name="Segnaposto contenuto 4">
            <a:extLst>
              <a:ext uri="{FF2B5EF4-FFF2-40B4-BE49-F238E27FC236}">
                <a16:creationId xmlns:a16="http://schemas.microsoft.com/office/drawing/2014/main" id="{F6537CF6-42D4-4C27-A563-950680E81121}"/>
              </a:ext>
            </a:extLst>
          </p:cNvPr>
          <p:cNvSpPr>
            <a:spLocks noGrp="1"/>
          </p:cNvSpPr>
          <p:nvPr>
            <p:ph idx="1"/>
          </p:nvPr>
        </p:nvSpPr>
        <p:spPr>
          <a:xfrm>
            <a:off x="661480" y="5554494"/>
            <a:ext cx="10692319" cy="622469"/>
          </a:xfrm>
        </p:spPr>
        <p:txBody>
          <a:bodyPr/>
          <a:lstStyle/>
          <a:p>
            <a:endParaRPr lang="it-IT" dirty="0"/>
          </a:p>
        </p:txBody>
      </p:sp>
    </p:spTree>
    <p:extLst>
      <p:ext uri="{BB962C8B-B14F-4D97-AF65-F5344CB8AC3E}">
        <p14:creationId xmlns:p14="http://schemas.microsoft.com/office/powerpoint/2010/main" val="15857350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3672" y="138555"/>
            <a:ext cx="9736945" cy="7340745"/>
          </a:xfrm>
        </p:spPr>
      </p:pic>
    </p:spTree>
    <p:extLst>
      <p:ext uri="{BB962C8B-B14F-4D97-AF65-F5344CB8AC3E}">
        <p14:creationId xmlns:p14="http://schemas.microsoft.com/office/powerpoint/2010/main" val="42588090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9D8ACA9-8252-4FE9-A56F-EBE5CC679EB0}"/>
              </a:ext>
            </a:extLst>
          </p:cNvPr>
          <p:cNvSpPr>
            <a:spLocks noGrp="1"/>
          </p:cNvSpPr>
          <p:nvPr>
            <p:ph type="title"/>
          </p:nvPr>
        </p:nvSpPr>
        <p:spPr>
          <a:xfrm>
            <a:off x="523875" y="95250"/>
            <a:ext cx="6029326" cy="1762126"/>
          </a:xfrm>
        </p:spPr>
        <p:txBody>
          <a:bodyPr>
            <a:normAutofit/>
          </a:bodyPr>
          <a:lstStyle/>
          <a:p>
            <a:r>
              <a:rPr lang="it-IT" sz="2000" i="1" dirty="0"/>
              <a:t>Notre-Dame</a:t>
            </a:r>
            <a:r>
              <a:rPr lang="it-IT" sz="2000" dirty="0"/>
              <a:t> nel 1699 e prima delle devastazioni rivoluzionarie. </a:t>
            </a:r>
            <a:br>
              <a:rPr lang="it-IT" sz="2000" dirty="0"/>
            </a:br>
            <a:endParaRPr lang="it-IT" sz="2000" dirty="0"/>
          </a:p>
        </p:txBody>
      </p:sp>
      <p:pic>
        <p:nvPicPr>
          <p:cNvPr id="1026" name="Picture 2">
            <a:extLst>
              <a:ext uri="{FF2B5EF4-FFF2-40B4-BE49-F238E27FC236}">
                <a16:creationId xmlns:a16="http://schemas.microsoft.com/office/drawing/2014/main" id="{0232C2D8-17BA-4CA9-8016-837009C4F25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65304" y="-69715"/>
            <a:ext cx="5471048" cy="69277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8FBB245-2C31-4E2B-8FF2-5A11D2CF7D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12" y="1485027"/>
            <a:ext cx="6096000" cy="4762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82405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4056434" y="365125"/>
            <a:ext cx="7484402" cy="2627458"/>
          </a:xfrm>
        </p:spPr>
        <p:txBody>
          <a:bodyPr>
            <a:normAutofit/>
          </a:bodyPr>
          <a:lstStyle/>
          <a:p>
            <a:r>
              <a:rPr lang="it-IT" dirty="0"/>
              <a:t>Hugo, </a:t>
            </a:r>
            <a:r>
              <a:rPr lang="it-IT" i="1" dirty="0"/>
              <a:t>Notre Dame</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91" y="1357842"/>
            <a:ext cx="10798617" cy="4486436"/>
          </a:xfrm>
          <a:prstGeom prst="rect">
            <a:avLst/>
          </a:prstGeom>
        </p:spPr>
      </p:pic>
    </p:spTree>
    <p:extLst>
      <p:ext uri="{BB962C8B-B14F-4D97-AF65-F5344CB8AC3E}">
        <p14:creationId xmlns:p14="http://schemas.microsoft.com/office/powerpoint/2010/main" val="32842603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9148" y="365125"/>
            <a:ext cx="1938130" cy="3670162"/>
          </a:xfrm>
        </p:spPr>
        <p:txBody>
          <a:bodyPr>
            <a:normAutofit/>
          </a:bodyPr>
          <a:lstStyle/>
          <a:p>
            <a:r>
              <a:rPr lang="it-IT" sz="2000" dirty="0"/>
              <a:t>Non le </a:t>
            </a:r>
            <a:r>
              <a:rPr lang="it-IT" sz="2000" i="1" dirty="0"/>
              <a:t>forme </a:t>
            </a:r>
            <a:r>
              <a:rPr lang="it-IT" sz="2000" dirty="0"/>
              <a:t>gotiche, ma i </a:t>
            </a:r>
            <a:r>
              <a:rPr lang="it-IT" sz="2000" b="1" i="1" dirty="0"/>
              <a:t>princìpi</a:t>
            </a:r>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61903" y="-118664"/>
            <a:ext cx="9930097" cy="7257618"/>
          </a:xfrm>
        </p:spPr>
      </p:pic>
    </p:spTree>
    <p:extLst>
      <p:ext uri="{BB962C8B-B14F-4D97-AF65-F5344CB8AC3E}">
        <p14:creationId xmlns:p14="http://schemas.microsoft.com/office/powerpoint/2010/main" val="37713408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0AD669E-6A7B-47CB-AE79-3059F7815FD5}"/>
              </a:ext>
            </a:extLst>
          </p:cNvPr>
          <p:cNvSpPr>
            <a:spLocks noGrp="1"/>
          </p:cNvSpPr>
          <p:nvPr>
            <p:ph type="title"/>
          </p:nvPr>
        </p:nvSpPr>
        <p:spPr>
          <a:xfrm>
            <a:off x="838200" y="365125"/>
            <a:ext cx="3646251" cy="5841122"/>
          </a:xfrm>
        </p:spPr>
        <p:txBody>
          <a:bodyPr>
            <a:normAutofit/>
          </a:bodyPr>
          <a:lstStyle/>
          <a:p>
            <a:r>
              <a:rPr lang="it-IT" sz="2000" b="0" i="0" dirty="0">
                <a:solidFill>
                  <a:srgbClr val="8D0000"/>
                </a:solidFill>
                <a:effectLst/>
                <a:latin typeface="Georgia" panose="02040502050405020303" pitchFamily="18" charset="0"/>
              </a:rPr>
              <a:t>Fusione di tre capitelli</a:t>
            </a:r>
            <a:br>
              <a:rPr lang="it-IT" sz="2000" b="0" i="0" dirty="0">
                <a:solidFill>
                  <a:srgbClr val="8D0000"/>
                </a:solidFill>
                <a:effectLst/>
                <a:latin typeface="Georgia" panose="02040502050405020303" pitchFamily="18" charset="0"/>
              </a:rPr>
            </a:br>
            <a:br>
              <a:rPr lang="it-IT" sz="2000" b="0" i="0" dirty="0">
                <a:solidFill>
                  <a:srgbClr val="515151"/>
                </a:solidFill>
                <a:effectLst/>
                <a:latin typeface="Georgia" panose="02040502050405020303" pitchFamily="18" charset="0"/>
              </a:rPr>
            </a:br>
            <a:br>
              <a:rPr lang="it-IT" sz="2000" b="0" i="0" dirty="0">
                <a:solidFill>
                  <a:srgbClr val="8D0000"/>
                </a:solidFill>
                <a:effectLst/>
                <a:latin typeface="Georgia" panose="02040502050405020303" pitchFamily="18" charset="0"/>
              </a:rPr>
            </a:br>
            <a:br>
              <a:rPr lang="it-IT" sz="2000" b="0" i="0" dirty="0">
                <a:solidFill>
                  <a:srgbClr val="8D0000"/>
                </a:solidFill>
                <a:effectLst/>
                <a:latin typeface="Georgia" panose="02040502050405020303" pitchFamily="18" charset="0"/>
              </a:rPr>
            </a:br>
            <a:r>
              <a:rPr lang="it-IT" sz="2000" b="0" i="0" dirty="0">
                <a:solidFill>
                  <a:srgbClr val="8D0000"/>
                </a:solidFill>
                <a:effectLst/>
                <a:latin typeface="Georgia" panose="02040502050405020303" pitchFamily="18" charset="0"/>
              </a:rPr>
              <a:t>Effettua: </a:t>
            </a:r>
            <a:br>
              <a:rPr lang="it-IT" sz="2000" b="0" i="0" dirty="0">
                <a:solidFill>
                  <a:srgbClr val="8D0000"/>
                </a:solidFill>
                <a:effectLst/>
                <a:latin typeface="Georgia" panose="02040502050405020303" pitchFamily="18" charset="0"/>
              </a:rPr>
            </a:br>
            <a:br>
              <a:rPr lang="it-IT" sz="2000" b="0" i="0" dirty="0">
                <a:solidFill>
                  <a:srgbClr val="8D0000"/>
                </a:solidFill>
                <a:effectLst/>
                <a:latin typeface="Georgia" panose="02040502050405020303" pitchFamily="18" charset="0"/>
              </a:rPr>
            </a:br>
            <a:r>
              <a:rPr lang="it-IT" sz="2000" b="0" i="0" dirty="0">
                <a:solidFill>
                  <a:srgbClr val="8D0000"/>
                </a:solidFill>
                <a:effectLst/>
                <a:latin typeface="Georgia" panose="02040502050405020303" pitchFamily="18" charset="0"/>
              </a:rPr>
              <a:t>1) rilievo analitico e minuto del monumento</a:t>
            </a:r>
            <a:br>
              <a:rPr lang="it-IT" sz="2000" b="0" i="0" dirty="0">
                <a:solidFill>
                  <a:srgbClr val="8D0000"/>
                </a:solidFill>
                <a:effectLst/>
                <a:latin typeface="Georgia" panose="02040502050405020303" pitchFamily="18" charset="0"/>
              </a:rPr>
            </a:br>
            <a:br>
              <a:rPr lang="it-IT" sz="2000" b="0" i="0" dirty="0">
                <a:solidFill>
                  <a:srgbClr val="8D0000"/>
                </a:solidFill>
                <a:effectLst/>
                <a:latin typeface="Georgia" panose="02040502050405020303" pitchFamily="18" charset="0"/>
              </a:rPr>
            </a:br>
            <a:r>
              <a:rPr lang="it-IT" sz="2000" b="0" i="0" dirty="0">
                <a:solidFill>
                  <a:srgbClr val="8D0000"/>
                </a:solidFill>
                <a:effectLst/>
                <a:latin typeface="Georgia" panose="02040502050405020303" pitchFamily="18" charset="0"/>
              </a:rPr>
              <a:t>2) indagine storica</a:t>
            </a:r>
            <a:br>
              <a:rPr lang="it-IT" sz="2000" b="0" i="0" dirty="0">
                <a:solidFill>
                  <a:srgbClr val="8D0000"/>
                </a:solidFill>
                <a:effectLst/>
                <a:latin typeface="Georgia" panose="02040502050405020303" pitchFamily="18" charset="0"/>
              </a:rPr>
            </a:br>
            <a:br>
              <a:rPr lang="it-IT" sz="2000" b="0" i="0" dirty="0">
                <a:solidFill>
                  <a:srgbClr val="8D0000"/>
                </a:solidFill>
                <a:effectLst/>
                <a:latin typeface="Georgia" panose="02040502050405020303" pitchFamily="18" charset="0"/>
              </a:rPr>
            </a:br>
            <a:r>
              <a:rPr lang="it-IT" sz="2000" b="0" i="0" dirty="0">
                <a:solidFill>
                  <a:srgbClr val="8D0000"/>
                </a:solidFill>
                <a:effectLst/>
                <a:latin typeface="Georgia" panose="02040502050405020303" pitchFamily="18" charset="0"/>
              </a:rPr>
              <a:t>3 ricomposizione statica e stilistica di quanto è andato perduto</a:t>
            </a:r>
            <a:endParaRPr lang="it-IT" sz="2000" dirty="0"/>
          </a:p>
        </p:txBody>
      </p:sp>
      <p:pic>
        <p:nvPicPr>
          <p:cNvPr id="4" name="Segnaposto contenuto 3">
            <a:extLst>
              <a:ext uri="{FF2B5EF4-FFF2-40B4-BE49-F238E27FC236}">
                <a16:creationId xmlns:a16="http://schemas.microsoft.com/office/drawing/2014/main" id="{AE9193B0-7204-4CB2-80E9-588FBDD0647F}"/>
              </a:ext>
            </a:extLst>
          </p:cNvPr>
          <p:cNvPicPr>
            <a:picLocks noGrp="1" noChangeAspect="1"/>
          </p:cNvPicPr>
          <p:nvPr>
            <p:ph idx="1"/>
          </p:nvPr>
        </p:nvPicPr>
        <p:blipFill>
          <a:blip r:embed="rId2"/>
          <a:stretch>
            <a:fillRect/>
          </a:stretch>
        </p:blipFill>
        <p:spPr>
          <a:xfrm>
            <a:off x="5282119" y="553364"/>
            <a:ext cx="6237821" cy="5751272"/>
          </a:xfrm>
          <a:prstGeom prst="rect">
            <a:avLst/>
          </a:prstGeom>
        </p:spPr>
      </p:pic>
    </p:spTree>
    <p:extLst>
      <p:ext uri="{BB962C8B-B14F-4D97-AF65-F5344CB8AC3E}">
        <p14:creationId xmlns:p14="http://schemas.microsoft.com/office/powerpoint/2010/main" val="9797966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07D224-6CE3-4B40-8D6E-D5731C0F9730}"/>
              </a:ext>
            </a:extLst>
          </p:cNvPr>
          <p:cNvSpPr>
            <a:spLocks noGrp="1"/>
          </p:cNvSpPr>
          <p:nvPr>
            <p:ph type="title"/>
          </p:nvPr>
        </p:nvSpPr>
        <p:spPr>
          <a:xfrm>
            <a:off x="5262664" y="680936"/>
            <a:ext cx="6468893" cy="1177047"/>
          </a:xfrm>
          <a:solidFill>
            <a:schemeClr val="accent4"/>
          </a:solidFill>
        </p:spPr>
        <p:txBody>
          <a:bodyPr>
            <a:normAutofit/>
          </a:bodyPr>
          <a:lstStyle/>
          <a:p>
            <a:r>
              <a:rPr lang="it-IT" sz="2400" dirty="0"/>
              <a:t>1858-64</a:t>
            </a:r>
            <a:br>
              <a:rPr lang="it-IT" sz="2400" dirty="0"/>
            </a:br>
            <a:r>
              <a:rPr lang="fr-FR" sz="2400" dirty="0"/>
              <a:t>E.E. Viollet-le-Duc, </a:t>
            </a:r>
            <a:r>
              <a:rPr lang="fr-FR" sz="2400" i="1" dirty="0"/>
              <a:t>Dictionnaire </a:t>
            </a:r>
            <a:r>
              <a:rPr lang="fr-FR" sz="2400" i="1" dirty="0" err="1"/>
              <a:t>reisonné</a:t>
            </a:r>
            <a:r>
              <a:rPr lang="fr-FR" sz="2400" i="1" dirty="0"/>
              <a:t> de</a:t>
            </a:r>
            <a:br>
              <a:rPr lang="fr-FR" sz="2400" i="1" dirty="0"/>
            </a:br>
            <a:r>
              <a:rPr lang="fr-FR" sz="2400" i="1" dirty="0"/>
              <a:t>l'architecture française du XI au XVI siècle</a:t>
            </a:r>
            <a:endParaRPr lang="it-IT" sz="2400" i="1" dirty="0"/>
          </a:p>
        </p:txBody>
      </p:sp>
      <p:pic>
        <p:nvPicPr>
          <p:cNvPr id="2050" name="Picture 2">
            <a:extLst>
              <a:ext uri="{FF2B5EF4-FFF2-40B4-BE49-F238E27FC236}">
                <a16:creationId xmlns:a16="http://schemas.microsoft.com/office/drawing/2014/main" id="{25D0FE7E-5B81-4D26-8980-2CAE1A387CC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9652" y="29184"/>
            <a:ext cx="4436126" cy="6876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a:extLst>
              <a:ext uri="{FF2B5EF4-FFF2-40B4-BE49-F238E27FC236}">
                <a16:creationId xmlns:a16="http://schemas.microsoft.com/office/drawing/2014/main" id="{892CDDF0-56CB-4A9A-9F47-EBA7A745DB48}"/>
              </a:ext>
            </a:extLst>
          </p:cNvPr>
          <p:cNvPicPr>
            <a:picLocks noChangeAspect="1"/>
          </p:cNvPicPr>
          <p:nvPr/>
        </p:nvPicPr>
        <p:blipFill rotWithShape="1">
          <a:blip r:embed="rId3"/>
          <a:srcRect l="13484" t="21559" r="39417" b="16597"/>
          <a:stretch/>
        </p:blipFill>
        <p:spPr>
          <a:xfrm>
            <a:off x="5330760" y="1962402"/>
            <a:ext cx="6272563" cy="4632952"/>
          </a:xfrm>
          <a:prstGeom prst="rect">
            <a:avLst/>
          </a:prstGeom>
        </p:spPr>
      </p:pic>
    </p:spTree>
    <p:extLst>
      <p:ext uri="{BB962C8B-B14F-4D97-AF65-F5344CB8AC3E}">
        <p14:creationId xmlns:p14="http://schemas.microsoft.com/office/powerpoint/2010/main" val="19082274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5DD302-526C-41F4-B427-F71B1DA3FCC6}"/>
              </a:ext>
            </a:extLst>
          </p:cNvPr>
          <p:cNvSpPr>
            <a:spLocks noGrp="1"/>
          </p:cNvSpPr>
          <p:nvPr>
            <p:ph type="title"/>
          </p:nvPr>
        </p:nvSpPr>
        <p:spPr>
          <a:xfrm>
            <a:off x="838200" y="365125"/>
            <a:ext cx="1778540" cy="5238007"/>
          </a:xfrm>
        </p:spPr>
        <p:txBody>
          <a:bodyPr>
            <a:normAutofit/>
          </a:bodyPr>
          <a:lstStyle/>
          <a:p>
            <a:r>
              <a:rPr lang="it-IT" sz="2000" dirty="0"/>
              <a:t>Appassionato alle </a:t>
            </a:r>
            <a:r>
              <a:rPr lang="it-IT" sz="2000" b="1" dirty="0"/>
              <a:t>pietre</a:t>
            </a:r>
            <a:r>
              <a:rPr lang="it-IT" sz="2000" dirty="0"/>
              <a:t>, è un provetto </a:t>
            </a:r>
            <a:r>
              <a:rPr lang="it-IT" sz="2000" b="1" dirty="0"/>
              <a:t>scalatore,</a:t>
            </a:r>
            <a:r>
              <a:rPr lang="it-IT" sz="2000" dirty="0"/>
              <a:t> e pensa di riportare il Monte Bianco alla situazione precedente alla erosione connessa alla presenza dell’uomo</a:t>
            </a:r>
            <a:br>
              <a:rPr lang="it-IT" sz="2000" dirty="0"/>
            </a:br>
            <a:br>
              <a:rPr lang="it-IT" sz="2000" dirty="0"/>
            </a:br>
            <a:r>
              <a:rPr lang="it-IT" sz="2000" dirty="0"/>
              <a:t>Architetto, archeologo, anche geologo!</a:t>
            </a:r>
          </a:p>
        </p:txBody>
      </p:sp>
      <p:pic>
        <p:nvPicPr>
          <p:cNvPr id="4" name="Segnaposto contenuto 3">
            <a:extLst>
              <a:ext uri="{FF2B5EF4-FFF2-40B4-BE49-F238E27FC236}">
                <a16:creationId xmlns:a16="http://schemas.microsoft.com/office/drawing/2014/main" id="{1FE9E347-6AA4-439B-9194-241D7BAA34D0}"/>
              </a:ext>
            </a:extLst>
          </p:cNvPr>
          <p:cNvPicPr>
            <a:picLocks noGrp="1" noChangeAspect="1"/>
          </p:cNvPicPr>
          <p:nvPr>
            <p:ph idx="1"/>
          </p:nvPr>
        </p:nvPicPr>
        <p:blipFill rotWithShape="1">
          <a:blip r:embed="rId2"/>
          <a:srcRect l="32312" t="20193" r="10724" b="4245"/>
          <a:stretch/>
        </p:blipFill>
        <p:spPr>
          <a:xfrm>
            <a:off x="3639767" y="365125"/>
            <a:ext cx="8296071" cy="6190006"/>
          </a:xfrm>
          <a:prstGeom prst="rect">
            <a:avLst/>
          </a:prstGeom>
        </p:spPr>
      </p:pic>
    </p:spTree>
    <p:extLst>
      <p:ext uri="{BB962C8B-B14F-4D97-AF65-F5344CB8AC3E}">
        <p14:creationId xmlns:p14="http://schemas.microsoft.com/office/powerpoint/2010/main" val="39161672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CE4A67-5037-4724-90FC-7654A68DE28E}"/>
              </a:ext>
            </a:extLst>
          </p:cNvPr>
          <p:cNvSpPr>
            <a:spLocks noGrp="1"/>
          </p:cNvSpPr>
          <p:nvPr>
            <p:ph type="title"/>
          </p:nvPr>
        </p:nvSpPr>
        <p:spPr>
          <a:xfrm>
            <a:off x="651752" y="262649"/>
            <a:ext cx="7198469" cy="466926"/>
          </a:xfrm>
        </p:spPr>
        <p:txBody>
          <a:bodyPr>
            <a:normAutofit/>
          </a:bodyPr>
          <a:lstStyle/>
          <a:p>
            <a:r>
              <a:rPr lang="it-IT" sz="2000" b="1" dirty="0"/>
              <a:t>1837 nasce in Francia la </a:t>
            </a:r>
            <a:r>
              <a:rPr lang="it-IT" sz="2000" b="1" i="1" dirty="0"/>
              <a:t>Commissione dei Monumenti Storici</a:t>
            </a:r>
          </a:p>
        </p:txBody>
      </p:sp>
      <p:pic>
        <p:nvPicPr>
          <p:cNvPr id="5" name="Segnaposto contenuto 4">
            <a:extLst>
              <a:ext uri="{FF2B5EF4-FFF2-40B4-BE49-F238E27FC236}">
                <a16:creationId xmlns:a16="http://schemas.microsoft.com/office/drawing/2014/main" id="{11E8D354-EC32-4C87-AEF4-DD8650FCEEC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8849" t="28165" r="22798" b="4545"/>
          <a:stretch/>
        </p:blipFill>
        <p:spPr>
          <a:xfrm>
            <a:off x="651752" y="912100"/>
            <a:ext cx="5758773" cy="5683251"/>
          </a:xfrm>
        </p:spPr>
      </p:pic>
      <p:pic>
        <p:nvPicPr>
          <p:cNvPr id="7" name="Immagine 6">
            <a:extLst>
              <a:ext uri="{FF2B5EF4-FFF2-40B4-BE49-F238E27FC236}">
                <a16:creationId xmlns:a16="http://schemas.microsoft.com/office/drawing/2014/main" id="{92749D27-9234-4FD2-AD60-769585933FE4}"/>
              </a:ext>
            </a:extLst>
          </p:cNvPr>
          <p:cNvPicPr>
            <a:picLocks noChangeAspect="1"/>
          </p:cNvPicPr>
          <p:nvPr/>
        </p:nvPicPr>
        <p:blipFill rotWithShape="1">
          <a:blip r:embed="rId3">
            <a:extLst>
              <a:ext uri="{28A0092B-C50C-407E-A947-70E740481C1C}">
                <a14:useLocalDpi xmlns:a14="http://schemas.microsoft.com/office/drawing/2010/main" val="0"/>
              </a:ext>
            </a:extLst>
          </a:blip>
          <a:srcRect l="33484" t="18778" r="20479" b="4823"/>
          <a:stretch/>
        </p:blipFill>
        <p:spPr>
          <a:xfrm>
            <a:off x="6436467" y="1355858"/>
            <a:ext cx="5612859" cy="5239493"/>
          </a:xfrm>
          <a:prstGeom prst="rect">
            <a:avLst/>
          </a:prstGeom>
        </p:spPr>
      </p:pic>
    </p:spTree>
    <p:extLst>
      <p:ext uri="{BB962C8B-B14F-4D97-AF65-F5344CB8AC3E}">
        <p14:creationId xmlns:p14="http://schemas.microsoft.com/office/powerpoint/2010/main" val="42159598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EAA40D-B00D-4A54-B09E-876A4C353CA0}"/>
              </a:ext>
            </a:extLst>
          </p:cNvPr>
          <p:cNvSpPr>
            <a:spLocks noGrp="1"/>
          </p:cNvSpPr>
          <p:nvPr>
            <p:ph type="title"/>
          </p:nvPr>
        </p:nvSpPr>
        <p:spPr>
          <a:xfrm>
            <a:off x="826852" y="1"/>
            <a:ext cx="10526948" cy="6984460"/>
          </a:xfrm>
          <a:solidFill>
            <a:schemeClr val="accent1">
              <a:lumMod val="40000"/>
              <a:lumOff val="60000"/>
            </a:schemeClr>
          </a:solidFill>
        </p:spPr>
        <p:txBody>
          <a:bodyPr>
            <a:normAutofit/>
          </a:bodyPr>
          <a:lstStyle/>
          <a:p>
            <a:r>
              <a:rPr lang="it-IT" sz="2000" b="1" i="1" dirty="0"/>
              <a:t>Tra restauro architettonico</a:t>
            </a:r>
            <a:br>
              <a:rPr lang="it-IT" sz="2000" b="1" i="1" dirty="0"/>
            </a:br>
            <a:r>
              <a:rPr lang="it-IT" sz="2000" b="1" i="1" dirty="0"/>
              <a:t>e interpretazione musicale</a:t>
            </a:r>
          </a:p>
        </p:txBody>
      </p:sp>
      <p:pic>
        <p:nvPicPr>
          <p:cNvPr id="5" name="Segnaposto contenuto 4">
            <a:extLst>
              <a:ext uri="{FF2B5EF4-FFF2-40B4-BE49-F238E27FC236}">
                <a16:creationId xmlns:a16="http://schemas.microsoft.com/office/drawing/2014/main" id="{07C1493C-EB9C-4861-A873-A7E106E2D69D}"/>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936" t="9239" r="482" b="19447"/>
          <a:stretch/>
        </p:blipFill>
        <p:spPr>
          <a:xfrm>
            <a:off x="4685489" y="155518"/>
            <a:ext cx="5661498" cy="3103124"/>
          </a:xfrm>
        </p:spPr>
      </p:pic>
      <p:pic>
        <p:nvPicPr>
          <p:cNvPr id="7" name="Immagine 6">
            <a:extLst>
              <a:ext uri="{FF2B5EF4-FFF2-40B4-BE49-F238E27FC236}">
                <a16:creationId xmlns:a16="http://schemas.microsoft.com/office/drawing/2014/main" id="{B8EEA3DB-D0B8-4662-B5AC-116BD8ADA4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0" t="14042" b="22979"/>
          <a:stretch/>
        </p:blipFill>
        <p:spPr>
          <a:xfrm>
            <a:off x="4007797" y="3399630"/>
            <a:ext cx="7234135" cy="3443842"/>
          </a:xfrm>
          <a:prstGeom prst="rect">
            <a:avLst/>
          </a:prstGeom>
        </p:spPr>
      </p:pic>
      <p:pic>
        <p:nvPicPr>
          <p:cNvPr id="3" name="Immagine 2">
            <a:extLst>
              <a:ext uri="{FF2B5EF4-FFF2-40B4-BE49-F238E27FC236}">
                <a16:creationId xmlns:a16="http://schemas.microsoft.com/office/drawing/2014/main" id="{93518D1C-843B-48D3-A3E3-09554CF71262}"/>
              </a:ext>
            </a:extLst>
          </p:cNvPr>
          <p:cNvPicPr>
            <a:picLocks noChangeAspect="1"/>
          </p:cNvPicPr>
          <p:nvPr/>
        </p:nvPicPr>
        <p:blipFill>
          <a:blip r:embed="rId4"/>
          <a:stretch>
            <a:fillRect/>
          </a:stretch>
        </p:blipFill>
        <p:spPr>
          <a:xfrm>
            <a:off x="1079894" y="349946"/>
            <a:ext cx="2768671" cy="2554045"/>
          </a:xfrm>
          <a:prstGeom prst="rect">
            <a:avLst/>
          </a:prstGeom>
        </p:spPr>
      </p:pic>
    </p:spTree>
    <p:extLst>
      <p:ext uri="{BB962C8B-B14F-4D97-AF65-F5344CB8AC3E}">
        <p14:creationId xmlns:p14="http://schemas.microsoft.com/office/powerpoint/2010/main" val="4256049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13A451-90BD-400F-8D9A-2DB9373B6D3A}"/>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DAE372F0-20AD-4FBF-98F6-12DCD136F60E}"/>
              </a:ext>
            </a:extLst>
          </p:cNvPr>
          <p:cNvSpPr>
            <a:spLocks noGrp="1"/>
          </p:cNvSpPr>
          <p:nvPr>
            <p:ph idx="1"/>
          </p:nvPr>
        </p:nvSpPr>
        <p:spPr>
          <a:xfrm>
            <a:off x="466928" y="252919"/>
            <a:ext cx="10886872" cy="5924044"/>
          </a:xfrm>
        </p:spPr>
        <p:txBody>
          <a:bodyPr/>
          <a:lstStyle/>
          <a:p>
            <a:r>
              <a:rPr lang="it-IT" dirty="0"/>
              <a:t>Prove del 1867, orchestra e due cori suonano e cantano, Verdi e alcuni collaboratori provano nelle quinte, nei palchi, l’acustica. Verdi nota quando ci sono dei livelli o accenti che devono essere corretti..</a:t>
            </a:r>
          </a:p>
        </p:txBody>
      </p:sp>
      <p:pic>
        <p:nvPicPr>
          <p:cNvPr id="4" name="Immagine 3">
            <a:extLst>
              <a:ext uri="{FF2B5EF4-FFF2-40B4-BE49-F238E27FC236}">
                <a16:creationId xmlns:a16="http://schemas.microsoft.com/office/drawing/2014/main" id="{8D4949A7-2E88-482C-8D74-19F56CF63CE0}"/>
              </a:ext>
            </a:extLst>
          </p:cNvPr>
          <p:cNvPicPr>
            <a:picLocks noChangeAspect="1"/>
          </p:cNvPicPr>
          <p:nvPr/>
        </p:nvPicPr>
        <p:blipFill>
          <a:blip r:embed="rId2"/>
          <a:stretch>
            <a:fillRect/>
          </a:stretch>
        </p:blipFill>
        <p:spPr>
          <a:xfrm>
            <a:off x="1397409" y="1437044"/>
            <a:ext cx="9397182" cy="5313951"/>
          </a:xfrm>
          <a:prstGeom prst="rect">
            <a:avLst/>
          </a:prstGeom>
        </p:spPr>
      </p:pic>
    </p:spTree>
    <p:extLst>
      <p:ext uri="{BB962C8B-B14F-4D97-AF65-F5344CB8AC3E}">
        <p14:creationId xmlns:p14="http://schemas.microsoft.com/office/powerpoint/2010/main" val="4456176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060BB39-2D0F-41BD-9918-4BF156FBBE6B}"/>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A93416D8-8B76-4F55-983F-4110B20C2913}"/>
              </a:ext>
            </a:extLst>
          </p:cNvPr>
          <p:cNvSpPr>
            <a:spLocks noGrp="1"/>
          </p:cNvSpPr>
          <p:nvPr>
            <p:ph idx="1"/>
          </p:nvPr>
        </p:nvSpPr>
        <p:spPr>
          <a:xfrm>
            <a:off x="576470" y="365125"/>
            <a:ext cx="10777330" cy="5811838"/>
          </a:xfrm>
          <a:solidFill>
            <a:schemeClr val="bg1">
              <a:lumMod val="85000"/>
            </a:schemeClr>
          </a:solidFill>
        </p:spPr>
        <p:txBody>
          <a:bodyPr/>
          <a:lstStyle/>
          <a:p>
            <a:r>
              <a:rPr lang="it-IT" dirty="0"/>
              <a:t>Per Viollet-le-Duc “solo il nostro tempo”, solo la Modernità “ha assunto nei confronti del passato un atteggiamento non usuale. Ha voluto </a:t>
            </a:r>
            <a:r>
              <a:rPr lang="it-IT" i="1" dirty="0"/>
              <a:t>analizzarlo, paragonarlo, classificarlo, e formare una sua vera storia</a:t>
            </a:r>
            <a:r>
              <a:rPr lang="it-IT" dirty="0"/>
              <a:t>, seguendo passo </a:t>
            </a:r>
            <a:r>
              <a:rPr lang="it-IT" dirty="0" err="1"/>
              <a:t>passo</a:t>
            </a:r>
            <a:r>
              <a:rPr lang="it-IT" dirty="0"/>
              <a:t> il cammino, i progressi e le trasformazioni dell’umanità”. Intende ripristinare l’edificio medievale “in uno stato di </a:t>
            </a:r>
            <a:r>
              <a:rPr lang="it-IT" i="1" dirty="0"/>
              <a:t>completezza che può non essere mai esistito </a:t>
            </a:r>
            <a:r>
              <a:rPr lang="it-IT" dirty="0"/>
              <a:t>in un dato tempo”. </a:t>
            </a:r>
          </a:p>
          <a:p>
            <a:endParaRPr lang="it-IT" dirty="0"/>
          </a:p>
          <a:p>
            <a:endParaRPr lang="it-IT" dirty="0"/>
          </a:p>
        </p:txBody>
      </p:sp>
      <p:pic>
        <p:nvPicPr>
          <p:cNvPr id="6" name="Immagine 5">
            <a:extLst>
              <a:ext uri="{FF2B5EF4-FFF2-40B4-BE49-F238E27FC236}">
                <a16:creationId xmlns:a16="http://schemas.microsoft.com/office/drawing/2014/main" id="{2A98C033-C8CE-4B2C-8E81-8E48F613ED8C}"/>
              </a:ext>
            </a:extLst>
          </p:cNvPr>
          <p:cNvPicPr>
            <a:picLocks noChangeAspect="1"/>
          </p:cNvPicPr>
          <p:nvPr/>
        </p:nvPicPr>
        <p:blipFill>
          <a:blip r:embed="rId2"/>
          <a:stretch>
            <a:fillRect/>
          </a:stretch>
        </p:blipFill>
        <p:spPr>
          <a:xfrm>
            <a:off x="1769937" y="3091069"/>
            <a:ext cx="8652126" cy="2878621"/>
          </a:xfrm>
          <a:prstGeom prst="rect">
            <a:avLst/>
          </a:prstGeom>
        </p:spPr>
      </p:pic>
    </p:spTree>
    <p:extLst>
      <p:ext uri="{BB962C8B-B14F-4D97-AF65-F5344CB8AC3E}">
        <p14:creationId xmlns:p14="http://schemas.microsoft.com/office/powerpoint/2010/main" val="5187974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5AE4363-93BD-47C5-AE4F-A4D5924C5C00}"/>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B15025D7-3684-4170-81AF-3B4C13425D80}"/>
              </a:ext>
            </a:extLst>
          </p:cNvPr>
          <p:cNvPicPr>
            <a:picLocks noGrp="1" noChangeAspect="1"/>
          </p:cNvPicPr>
          <p:nvPr>
            <p:ph idx="1"/>
          </p:nvPr>
        </p:nvPicPr>
        <p:blipFill rotWithShape="1">
          <a:blip r:embed="rId2"/>
          <a:srcRect l="9718" t="2194"/>
          <a:stretch/>
        </p:blipFill>
        <p:spPr>
          <a:xfrm>
            <a:off x="486126" y="1540213"/>
            <a:ext cx="5743833" cy="3852000"/>
          </a:xfrm>
          <a:prstGeom prst="rect">
            <a:avLst/>
          </a:prstGeom>
        </p:spPr>
      </p:pic>
      <p:pic>
        <p:nvPicPr>
          <p:cNvPr id="5" name="Immagine 4">
            <a:extLst>
              <a:ext uri="{FF2B5EF4-FFF2-40B4-BE49-F238E27FC236}">
                <a16:creationId xmlns:a16="http://schemas.microsoft.com/office/drawing/2014/main" id="{CBB513F4-62D7-4E81-AE2D-51416F59BD4A}"/>
              </a:ext>
            </a:extLst>
          </p:cNvPr>
          <p:cNvPicPr>
            <a:picLocks noChangeAspect="1"/>
          </p:cNvPicPr>
          <p:nvPr/>
        </p:nvPicPr>
        <p:blipFill>
          <a:blip r:embed="rId3"/>
          <a:stretch>
            <a:fillRect/>
          </a:stretch>
        </p:blipFill>
        <p:spPr>
          <a:xfrm>
            <a:off x="6325993" y="1515269"/>
            <a:ext cx="5179483" cy="3884612"/>
          </a:xfrm>
          <a:prstGeom prst="rect">
            <a:avLst/>
          </a:prstGeom>
        </p:spPr>
      </p:pic>
    </p:spTree>
    <p:extLst>
      <p:ext uri="{BB962C8B-B14F-4D97-AF65-F5344CB8AC3E}">
        <p14:creationId xmlns:p14="http://schemas.microsoft.com/office/powerpoint/2010/main" val="37805465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5D4E00-3292-4D15-8469-BE47EBB10ADE}"/>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56C5DC72-CCB5-4852-AE54-B370E9DCC2BD}"/>
              </a:ext>
            </a:extLst>
          </p:cNvPr>
          <p:cNvPicPr>
            <a:picLocks noGrp="1" noChangeAspect="1"/>
          </p:cNvPicPr>
          <p:nvPr>
            <p:ph idx="1"/>
          </p:nvPr>
        </p:nvPicPr>
        <p:blipFill rotWithShape="1">
          <a:blip r:embed="rId2"/>
          <a:srcRect l="3687" b="50817"/>
          <a:stretch/>
        </p:blipFill>
        <p:spPr>
          <a:xfrm>
            <a:off x="838200" y="-89008"/>
            <a:ext cx="9878188" cy="6947008"/>
          </a:xfrm>
          <a:prstGeom prst="rect">
            <a:avLst/>
          </a:prstGeom>
        </p:spPr>
      </p:pic>
    </p:spTree>
    <p:extLst>
      <p:ext uri="{BB962C8B-B14F-4D97-AF65-F5344CB8AC3E}">
        <p14:creationId xmlns:p14="http://schemas.microsoft.com/office/powerpoint/2010/main" val="21186300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5E2DCF-7430-4232-9E69-E71438DE1B54}"/>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4677DC29-79E3-499A-923D-719D38D39638}"/>
              </a:ext>
            </a:extLst>
          </p:cNvPr>
          <p:cNvPicPr>
            <a:picLocks noGrp="1" noChangeAspect="1"/>
          </p:cNvPicPr>
          <p:nvPr>
            <p:ph idx="1"/>
          </p:nvPr>
        </p:nvPicPr>
        <p:blipFill>
          <a:blip r:embed="rId2"/>
          <a:stretch>
            <a:fillRect/>
          </a:stretch>
        </p:blipFill>
        <p:spPr>
          <a:xfrm>
            <a:off x="838200" y="379761"/>
            <a:ext cx="9998759" cy="6478239"/>
          </a:xfrm>
          <a:prstGeom prst="rect">
            <a:avLst/>
          </a:prstGeom>
        </p:spPr>
      </p:pic>
    </p:spTree>
    <p:extLst>
      <p:ext uri="{BB962C8B-B14F-4D97-AF65-F5344CB8AC3E}">
        <p14:creationId xmlns:p14="http://schemas.microsoft.com/office/powerpoint/2010/main" val="36547651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A9CDA8-8FC6-4D5C-800F-0D8C7B7341E4}"/>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5B825321-711E-4459-89FF-2E17C7EB7711}"/>
              </a:ext>
            </a:extLst>
          </p:cNvPr>
          <p:cNvSpPr>
            <a:spLocks noGrp="1"/>
          </p:cNvSpPr>
          <p:nvPr>
            <p:ph idx="1"/>
          </p:nvPr>
        </p:nvSpPr>
        <p:spPr>
          <a:xfrm>
            <a:off x="758757" y="1536970"/>
            <a:ext cx="10595043" cy="4639993"/>
          </a:xfrm>
        </p:spPr>
        <p:txBody>
          <a:bodyPr>
            <a:normAutofit/>
          </a:bodyPr>
          <a:lstStyle/>
          <a:p>
            <a:r>
              <a:rPr lang="it-IT" dirty="0"/>
              <a:t>Viollet intuisce che in un mondo in rapida trasformazione l’architetto non può più essere l’erudito “</a:t>
            </a:r>
            <a:r>
              <a:rPr lang="it-IT" b="1" dirty="0"/>
              <a:t>riproduttore di forme</a:t>
            </a:r>
            <a:r>
              <a:rPr lang="it-IT" dirty="0"/>
              <a:t>” prese in prestito dal passato, ma neanche un professionista con </a:t>
            </a:r>
            <a:r>
              <a:rPr lang="it-IT" b="1" dirty="0"/>
              <a:t>competenze tecniche </a:t>
            </a:r>
            <a:r>
              <a:rPr lang="it-IT" dirty="0"/>
              <a:t>elevate tuttavia privo di cultura storica, figura incarnata a quei tempi dall’ingegnere del Genio civile.</a:t>
            </a:r>
          </a:p>
          <a:p>
            <a:r>
              <a:rPr lang="it-IT" dirty="0"/>
              <a:t>Studiare il </a:t>
            </a:r>
            <a:r>
              <a:rPr lang="it-IT" b="1" dirty="0"/>
              <a:t>passato</a:t>
            </a:r>
            <a:r>
              <a:rPr lang="it-IT" dirty="0"/>
              <a:t> non deve portare a copiarne gli elementi e lo stile, vuol dire studiare quali fossero i loro modi di vita, soprattutto risalire </a:t>
            </a:r>
            <a:r>
              <a:rPr lang="it-IT" b="1" dirty="0"/>
              <a:t>dalle forme e dalle tecniche alla civiltà </a:t>
            </a:r>
            <a:r>
              <a:rPr lang="it-IT" dirty="0"/>
              <a:t>che le ha prodotte: un processo di “costruzione della comprensione” fondativo di una vera cultura architettonica per il presente. </a:t>
            </a:r>
          </a:p>
        </p:txBody>
      </p:sp>
    </p:spTree>
    <p:extLst>
      <p:ext uri="{BB962C8B-B14F-4D97-AF65-F5344CB8AC3E}">
        <p14:creationId xmlns:p14="http://schemas.microsoft.com/office/powerpoint/2010/main" val="10006698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87BC37-D89B-4919-9ADF-4E7339264F7C}"/>
              </a:ext>
            </a:extLst>
          </p:cNvPr>
          <p:cNvSpPr>
            <a:spLocks noGrp="1"/>
          </p:cNvSpPr>
          <p:nvPr>
            <p:ph type="title"/>
          </p:nvPr>
        </p:nvSpPr>
        <p:spPr>
          <a:xfrm>
            <a:off x="6634264" y="365125"/>
            <a:ext cx="4719536" cy="1434492"/>
          </a:xfrm>
        </p:spPr>
        <p:txBody>
          <a:bodyPr>
            <a:normAutofit/>
          </a:bodyPr>
          <a:lstStyle/>
          <a:p>
            <a:r>
              <a:rPr lang="it-IT" sz="2000" dirty="0"/>
              <a:t>Il bello architettonico nasce dalla</a:t>
            </a:r>
            <a:br>
              <a:rPr lang="it-IT" sz="2000" dirty="0"/>
            </a:br>
            <a:r>
              <a:rPr lang="it-IT" sz="2000" dirty="0"/>
              <a:t>sincerità strutturale, dalla </a:t>
            </a:r>
            <a:r>
              <a:rPr lang="it-IT" sz="2000" b="1" dirty="0"/>
              <a:t>piena visibilità degli elementi architettonici che la generano.</a:t>
            </a:r>
            <a:endParaRPr lang="it-IT" sz="2000" dirty="0"/>
          </a:p>
        </p:txBody>
      </p:sp>
      <p:pic>
        <p:nvPicPr>
          <p:cNvPr id="5" name="Segnaposto contenuto 4">
            <a:extLst>
              <a:ext uri="{FF2B5EF4-FFF2-40B4-BE49-F238E27FC236}">
                <a16:creationId xmlns:a16="http://schemas.microsoft.com/office/drawing/2014/main" id="{0AD91FBA-5E8F-41AC-A0AB-EE0FA744E54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0498" y="191383"/>
            <a:ext cx="5801784" cy="4351338"/>
          </a:xfrm>
        </p:spPr>
      </p:pic>
      <p:pic>
        <p:nvPicPr>
          <p:cNvPr id="7" name="Immagine 6">
            <a:extLst>
              <a:ext uri="{FF2B5EF4-FFF2-40B4-BE49-F238E27FC236}">
                <a16:creationId xmlns:a16="http://schemas.microsoft.com/office/drawing/2014/main" id="{7851DA7E-302B-48E9-8EDF-60943E25A2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9720" y="2122725"/>
            <a:ext cx="5826867" cy="4370150"/>
          </a:xfrm>
          <a:prstGeom prst="rect">
            <a:avLst/>
          </a:prstGeom>
        </p:spPr>
      </p:pic>
    </p:spTree>
    <p:extLst>
      <p:ext uri="{BB962C8B-B14F-4D97-AF65-F5344CB8AC3E}">
        <p14:creationId xmlns:p14="http://schemas.microsoft.com/office/powerpoint/2010/main" val="10161109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8703B2-39BC-4B96-B066-AEDD1BBF0CB6}"/>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D774B182-B91C-4F7D-967B-3AD22204DA78}"/>
              </a:ext>
            </a:extLst>
          </p:cNvPr>
          <p:cNvSpPr>
            <a:spLocks noGrp="1"/>
          </p:cNvSpPr>
          <p:nvPr>
            <p:ph idx="1"/>
          </p:nvPr>
        </p:nvSpPr>
        <p:spPr>
          <a:xfrm>
            <a:off x="330740" y="2286000"/>
            <a:ext cx="3472775" cy="3890963"/>
          </a:xfrm>
        </p:spPr>
        <p:txBody>
          <a:bodyPr/>
          <a:lstStyle/>
          <a:p>
            <a:r>
              <a:rPr lang="it-IT" dirty="0"/>
              <a:t>Gottfried </a:t>
            </a:r>
            <a:r>
              <a:rPr lang="it-IT" dirty="0" err="1"/>
              <a:t>Semper</a:t>
            </a:r>
            <a:r>
              <a:rPr lang="it-IT" dirty="0"/>
              <a:t> (Amburgo, 30 novembre 1803 – Roma, 15 maggio 1879) </a:t>
            </a:r>
          </a:p>
        </p:txBody>
      </p:sp>
      <p:pic>
        <p:nvPicPr>
          <p:cNvPr id="4" name="Immagine 3">
            <a:extLst>
              <a:ext uri="{FF2B5EF4-FFF2-40B4-BE49-F238E27FC236}">
                <a16:creationId xmlns:a16="http://schemas.microsoft.com/office/drawing/2014/main" id="{BEEC450F-810D-4CCD-90F2-81822D977245}"/>
              </a:ext>
            </a:extLst>
          </p:cNvPr>
          <p:cNvPicPr>
            <a:picLocks noChangeAspect="1"/>
          </p:cNvPicPr>
          <p:nvPr/>
        </p:nvPicPr>
        <p:blipFill>
          <a:blip r:embed="rId2"/>
          <a:stretch>
            <a:fillRect/>
          </a:stretch>
        </p:blipFill>
        <p:spPr>
          <a:xfrm>
            <a:off x="4637762" y="461963"/>
            <a:ext cx="4029075" cy="5715000"/>
          </a:xfrm>
          <a:prstGeom prst="rect">
            <a:avLst/>
          </a:prstGeom>
        </p:spPr>
      </p:pic>
    </p:spTree>
    <p:extLst>
      <p:ext uri="{BB962C8B-B14F-4D97-AF65-F5344CB8AC3E}">
        <p14:creationId xmlns:p14="http://schemas.microsoft.com/office/powerpoint/2010/main" val="8290845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B78B7F-AFB7-4C20-A971-7AE97A91E5B0}"/>
              </a:ext>
            </a:extLst>
          </p:cNvPr>
          <p:cNvSpPr>
            <a:spLocks noGrp="1"/>
          </p:cNvSpPr>
          <p:nvPr>
            <p:ph type="title"/>
          </p:nvPr>
        </p:nvSpPr>
        <p:spPr/>
        <p:txBody>
          <a:bodyPr/>
          <a:lstStyle/>
          <a:p>
            <a:endParaRPr lang="it-IT" dirty="0"/>
          </a:p>
        </p:txBody>
      </p:sp>
      <p:sp>
        <p:nvSpPr>
          <p:cNvPr id="3" name="Segnaposto contenuto 2">
            <a:extLst>
              <a:ext uri="{FF2B5EF4-FFF2-40B4-BE49-F238E27FC236}">
                <a16:creationId xmlns:a16="http://schemas.microsoft.com/office/drawing/2014/main" id="{79C5B5AB-A03F-4A86-BD96-E5B57C0511A3}"/>
              </a:ext>
            </a:extLst>
          </p:cNvPr>
          <p:cNvSpPr>
            <a:spLocks noGrp="1"/>
          </p:cNvSpPr>
          <p:nvPr>
            <p:ph idx="1"/>
          </p:nvPr>
        </p:nvSpPr>
        <p:spPr>
          <a:xfrm>
            <a:off x="93306" y="438539"/>
            <a:ext cx="8089641" cy="5738424"/>
          </a:xfrm>
          <a:solidFill>
            <a:srgbClr val="FFFF00"/>
          </a:solidFill>
        </p:spPr>
        <p:txBody>
          <a:bodyPr>
            <a:normAutofit/>
          </a:bodyPr>
          <a:lstStyle/>
          <a:p>
            <a:pPr marL="0" indent="0">
              <a:buNone/>
            </a:pPr>
            <a:r>
              <a:rPr lang="it-IT" sz="3000" i="1" dirty="0"/>
              <a:t>                             La teoria di </a:t>
            </a:r>
            <a:r>
              <a:rPr lang="it-IT" sz="3000" i="1" dirty="0" err="1"/>
              <a:t>Semper</a:t>
            </a:r>
            <a:endParaRPr lang="it-IT" sz="3000" i="1" dirty="0"/>
          </a:p>
          <a:p>
            <a:endParaRPr lang="it-IT" sz="1800" i="1" u="sng" dirty="0"/>
          </a:p>
          <a:p>
            <a:r>
              <a:rPr lang="it-IT" sz="1800" i="1" u="sng" dirty="0"/>
              <a:t>l suo percorso culturale, influenzato dalle nuove scienze</a:t>
            </a:r>
          </a:p>
          <a:p>
            <a:r>
              <a:rPr lang="it-IT" sz="1800" b="1" dirty="0"/>
              <a:t>Per la prima volta ne </a:t>
            </a:r>
            <a:r>
              <a:rPr lang="it-IT" sz="1800" b="1" i="1" dirty="0"/>
              <a:t>I 4 elementi </a:t>
            </a:r>
            <a:r>
              <a:rPr lang="it-IT" sz="1800" b="1" dirty="0"/>
              <a:t>di </a:t>
            </a:r>
            <a:r>
              <a:rPr lang="it-IT" sz="1800" b="1" dirty="0" err="1"/>
              <a:t>Semper</a:t>
            </a:r>
            <a:r>
              <a:rPr lang="it-IT" sz="1800" b="1" dirty="0"/>
              <a:t> (1851) compare il tema teorico che lo impegnerà per tutta la vita: dedurre dallo studio della </a:t>
            </a:r>
            <a:r>
              <a:rPr lang="it-IT" sz="1800" b="1" i="1" dirty="0"/>
              <a:t>storia sociale </a:t>
            </a:r>
            <a:r>
              <a:rPr lang="it-IT" sz="1800" b="1" dirty="0"/>
              <a:t>e della storia dell'architettura gli elementi originari necessari a ogni architettura e che attraverso il proprio sviluppo sono alla base delle architetture di tutti i tempi. </a:t>
            </a:r>
          </a:p>
          <a:p>
            <a:pPr marL="0" indent="0">
              <a:buNone/>
            </a:pPr>
            <a:endParaRPr lang="it-IT" sz="1800" b="1" i="1" dirty="0"/>
          </a:p>
          <a:p>
            <a:r>
              <a:rPr lang="it-IT" sz="1800" b="1" dirty="0"/>
              <a:t>Identifica le </a:t>
            </a:r>
            <a:r>
              <a:rPr lang="it-IT" sz="1800" b="1" i="1" dirty="0"/>
              <a:t>funzioni</a:t>
            </a:r>
            <a:r>
              <a:rPr lang="it-IT" sz="1800" b="1" dirty="0"/>
              <a:t> sociali e le pulsioni materiali fondamentali: la produzione di calore e cibi caldi (focolare), di difesa dall'esterno (recinzione e tetto).</a:t>
            </a:r>
          </a:p>
          <a:p>
            <a:r>
              <a:rPr lang="it-IT" sz="1800" b="1" dirty="0"/>
              <a:t>La sua posizione </a:t>
            </a:r>
            <a:r>
              <a:rPr lang="it-IT" sz="1800" b="1" i="1" dirty="0" err="1"/>
              <a:t>antiidealistica</a:t>
            </a:r>
            <a:r>
              <a:rPr lang="it-IT" sz="1800" b="1" dirty="0"/>
              <a:t> sottolinea il condizionamento dei materiali, delle condizioni locali, etnologiche, climatiche, religiose e politiche.</a:t>
            </a:r>
          </a:p>
          <a:p>
            <a:endParaRPr lang="it-IT" sz="1800" b="1" dirty="0"/>
          </a:p>
          <a:p>
            <a:r>
              <a:rPr lang="it-IT" sz="1800" dirty="0"/>
              <a:t>A destra, la sua </a:t>
            </a:r>
            <a:r>
              <a:rPr lang="it-IT" sz="1800" i="1" dirty="0"/>
              <a:t>Ipotesi ricostruttiva del Partenone</a:t>
            </a:r>
            <a:r>
              <a:rPr lang="it-IT" sz="1800" dirty="0"/>
              <a:t>, del 1836</a:t>
            </a:r>
          </a:p>
          <a:p>
            <a:pPr marL="0" indent="0">
              <a:buNone/>
            </a:pPr>
            <a:r>
              <a:rPr lang="it-IT" sz="1800" b="1" dirty="0"/>
              <a:t> </a:t>
            </a:r>
          </a:p>
          <a:p>
            <a:endParaRPr lang="it-IT" sz="1800" b="1" dirty="0"/>
          </a:p>
        </p:txBody>
      </p:sp>
      <p:pic>
        <p:nvPicPr>
          <p:cNvPr id="5" name="Immagine 4">
            <a:extLst>
              <a:ext uri="{FF2B5EF4-FFF2-40B4-BE49-F238E27FC236}">
                <a16:creationId xmlns:a16="http://schemas.microsoft.com/office/drawing/2014/main" id="{6CCD48CE-1E76-40EF-AEE9-F73987C415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8470" y="1027906"/>
            <a:ext cx="3524742" cy="4096322"/>
          </a:xfrm>
          <a:prstGeom prst="rect">
            <a:avLst/>
          </a:prstGeom>
        </p:spPr>
      </p:pic>
    </p:spTree>
    <p:extLst>
      <p:ext uri="{BB962C8B-B14F-4D97-AF65-F5344CB8AC3E}">
        <p14:creationId xmlns:p14="http://schemas.microsoft.com/office/powerpoint/2010/main" val="35422942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CF4C77-01F6-43A3-9B7D-417EF9343BAD}"/>
              </a:ext>
            </a:extLst>
          </p:cNvPr>
          <p:cNvSpPr>
            <a:spLocks noGrp="1"/>
          </p:cNvSpPr>
          <p:nvPr>
            <p:ph type="title"/>
          </p:nvPr>
        </p:nvSpPr>
        <p:spPr/>
        <p:txBody>
          <a:bodyPr>
            <a:normAutofit/>
          </a:bodyPr>
          <a:lstStyle/>
          <a:p>
            <a:r>
              <a:rPr lang="it-IT" sz="2000" dirty="0"/>
              <a:t>Dopo </a:t>
            </a:r>
            <a:r>
              <a:rPr lang="it-IT" sz="2000" dirty="0" err="1"/>
              <a:t>Quatremére</a:t>
            </a:r>
            <a:r>
              <a:rPr lang="it-IT" sz="2000" dirty="0"/>
              <a:t>,</a:t>
            </a:r>
            <a:br>
              <a:rPr lang="it-IT" sz="2000" dirty="0"/>
            </a:br>
            <a:r>
              <a:rPr lang="it-IT" sz="2000" dirty="0" err="1"/>
              <a:t>Hittorf</a:t>
            </a:r>
            <a:r>
              <a:rPr lang="it-IT" sz="2000" dirty="0"/>
              <a:t>:</a:t>
            </a:r>
            <a:br>
              <a:rPr lang="it-IT" sz="2000" dirty="0"/>
            </a:br>
            <a:br>
              <a:rPr lang="it-IT" sz="2000" dirty="0"/>
            </a:br>
            <a:r>
              <a:rPr lang="it-IT" sz="2000" dirty="0"/>
              <a:t>POLICROMIA</a:t>
            </a:r>
          </a:p>
        </p:txBody>
      </p:sp>
      <p:pic>
        <p:nvPicPr>
          <p:cNvPr id="4" name="Segnaposto contenuto 3">
            <a:extLst>
              <a:ext uri="{FF2B5EF4-FFF2-40B4-BE49-F238E27FC236}">
                <a16:creationId xmlns:a16="http://schemas.microsoft.com/office/drawing/2014/main" id="{674647BE-6AEF-48EE-970F-092607E0304B}"/>
              </a:ext>
            </a:extLst>
          </p:cNvPr>
          <p:cNvPicPr>
            <a:picLocks noGrp="1" noChangeAspect="1"/>
          </p:cNvPicPr>
          <p:nvPr>
            <p:ph idx="1"/>
          </p:nvPr>
        </p:nvPicPr>
        <p:blipFill>
          <a:blip r:embed="rId2"/>
          <a:stretch>
            <a:fillRect/>
          </a:stretch>
        </p:blipFill>
        <p:spPr>
          <a:xfrm>
            <a:off x="3822970" y="297580"/>
            <a:ext cx="7388335" cy="6262840"/>
          </a:xfrm>
          <a:prstGeom prst="rect">
            <a:avLst/>
          </a:prstGeom>
        </p:spPr>
      </p:pic>
    </p:spTree>
    <p:extLst>
      <p:ext uri="{BB962C8B-B14F-4D97-AF65-F5344CB8AC3E}">
        <p14:creationId xmlns:p14="http://schemas.microsoft.com/office/powerpoint/2010/main" val="25633659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D9059B-A1D7-404A-A344-EB00BDDF8A63}"/>
              </a:ext>
            </a:extLst>
          </p:cNvPr>
          <p:cNvSpPr>
            <a:spLocks noGrp="1"/>
          </p:cNvSpPr>
          <p:nvPr>
            <p:ph type="title"/>
          </p:nvPr>
        </p:nvSpPr>
        <p:spPr/>
        <p:txBody>
          <a:bodyPr/>
          <a:lstStyle/>
          <a:p>
            <a:endParaRPr lang="it-IT"/>
          </a:p>
        </p:txBody>
      </p:sp>
      <p:pic>
        <p:nvPicPr>
          <p:cNvPr id="1026" name="Picture 2">
            <a:extLst>
              <a:ext uri="{FF2B5EF4-FFF2-40B4-BE49-F238E27FC236}">
                <a16:creationId xmlns:a16="http://schemas.microsoft.com/office/drawing/2014/main" id="{744EA28F-20DD-4FC6-935F-83404E67E2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0"/>
            <a:ext cx="457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Segnaposto contenuto 6">
            <a:extLst>
              <a:ext uri="{FF2B5EF4-FFF2-40B4-BE49-F238E27FC236}">
                <a16:creationId xmlns:a16="http://schemas.microsoft.com/office/drawing/2014/main" id="{70FC17D2-A83D-4FBD-A661-B45E45193D31}"/>
              </a:ext>
            </a:extLst>
          </p:cNvPr>
          <p:cNvPicPr>
            <a:picLocks noGrp="1" noChangeAspect="1"/>
          </p:cNvPicPr>
          <p:nvPr>
            <p:ph idx="1"/>
          </p:nvPr>
        </p:nvPicPr>
        <p:blipFill>
          <a:blip r:embed="rId4"/>
          <a:stretch>
            <a:fillRect/>
          </a:stretch>
        </p:blipFill>
        <p:spPr>
          <a:xfrm>
            <a:off x="6281256" y="480254"/>
            <a:ext cx="5072544" cy="5897491"/>
          </a:xfrm>
          <a:prstGeom prst="rect">
            <a:avLst/>
          </a:prstGeom>
        </p:spPr>
      </p:pic>
    </p:spTree>
    <p:extLst>
      <p:ext uri="{BB962C8B-B14F-4D97-AF65-F5344CB8AC3E}">
        <p14:creationId xmlns:p14="http://schemas.microsoft.com/office/powerpoint/2010/main" val="3050593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7A6912-6487-45F0-825B-43609840B664}"/>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7B32F01B-32CD-44F3-904B-EB0E2708E381}"/>
              </a:ext>
            </a:extLst>
          </p:cNvPr>
          <p:cNvPicPr>
            <a:picLocks noGrp="1" noChangeAspect="1"/>
          </p:cNvPicPr>
          <p:nvPr>
            <p:ph idx="1"/>
          </p:nvPr>
        </p:nvPicPr>
        <p:blipFill>
          <a:blip r:embed="rId2"/>
          <a:stretch>
            <a:fillRect/>
          </a:stretch>
        </p:blipFill>
        <p:spPr>
          <a:xfrm>
            <a:off x="1459150" y="244019"/>
            <a:ext cx="9415374" cy="6300514"/>
          </a:xfrm>
          <a:prstGeom prst="rect">
            <a:avLst/>
          </a:prstGeom>
        </p:spPr>
      </p:pic>
    </p:spTree>
    <p:extLst>
      <p:ext uri="{BB962C8B-B14F-4D97-AF65-F5344CB8AC3E}">
        <p14:creationId xmlns:p14="http://schemas.microsoft.com/office/powerpoint/2010/main" val="33878783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CF5E30C-FFC3-4AD2-9834-9896F104902C}"/>
              </a:ext>
            </a:extLst>
          </p:cNvPr>
          <p:cNvSpPr>
            <a:spLocks noGrp="1"/>
          </p:cNvSpPr>
          <p:nvPr>
            <p:ph type="title"/>
          </p:nvPr>
        </p:nvSpPr>
        <p:spPr/>
        <p:txBody>
          <a:bodyPr>
            <a:normAutofit/>
          </a:bodyPr>
          <a:lstStyle/>
          <a:p>
            <a:r>
              <a:rPr lang="it-IT" sz="2000" dirty="0"/>
              <a:t>La costruzione originale fu progettata da </a:t>
            </a:r>
            <a:r>
              <a:rPr lang="it-IT" sz="2000" dirty="0" err="1"/>
              <a:t>Semper</a:t>
            </a:r>
            <a:r>
              <a:rPr lang="it-IT" sz="2000" dirty="0"/>
              <a:t> e venne eretta tra il 1838 ed il 1841. Veniva chiamata </a:t>
            </a:r>
            <a:r>
              <a:rPr lang="it-IT" sz="2000" i="1" dirty="0"/>
              <a:t>Teatro reale di corte </a:t>
            </a:r>
            <a:r>
              <a:rPr lang="it-IT" sz="2000" dirty="0"/>
              <a:t>(</a:t>
            </a:r>
            <a:r>
              <a:rPr lang="it-IT" sz="2000" i="1" dirty="0" err="1"/>
              <a:t>Königliches</a:t>
            </a:r>
            <a:r>
              <a:rPr lang="it-IT" sz="2000" i="1" dirty="0"/>
              <a:t> </a:t>
            </a:r>
            <a:r>
              <a:rPr lang="it-IT" sz="2000" i="1" dirty="0" err="1"/>
              <a:t>Hoftheater</a:t>
            </a:r>
            <a:r>
              <a:rPr lang="it-IT" sz="2000" dirty="0"/>
              <a:t>) e si distingueva per la facciata di forma convessa semicircolare a doppio ordine. Brucia nel 1869</a:t>
            </a:r>
          </a:p>
        </p:txBody>
      </p:sp>
      <p:pic>
        <p:nvPicPr>
          <p:cNvPr id="4" name="Segnaposto contenuto 3">
            <a:extLst>
              <a:ext uri="{FF2B5EF4-FFF2-40B4-BE49-F238E27FC236}">
                <a16:creationId xmlns:a16="http://schemas.microsoft.com/office/drawing/2014/main" id="{C8EEBC5C-383D-4A35-B273-AD4FAF272CAB}"/>
              </a:ext>
            </a:extLst>
          </p:cNvPr>
          <p:cNvPicPr>
            <a:picLocks noGrp="1" noChangeAspect="1"/>
          </p:cNvPicPr>
          <p:nvPr>
            <p:ph idx="1"/>
          </p:nvPr>
        </p:nvPicPr>
        <p:blipFill>
          <a:blip r:embed="rId2"/>
          <a:stretch>
            <a:fillRect/>
          </a:stretch>
        </p:blipFill>
        <p:spPr>
          <a:xfrm>
            <a:off x="243191" y="1801379"/>
            <a:ext cx="5208047" cy="3758976"/>
          </a:xfrm>
          <a:prstGeom prst="rect">
            <a:avLst/>
          </a:prstGeom>
        </p:spPr>
      </p:pic>
      <p:pic>
        <p:nvPicPr>
          <p:cNvPr id="5" name="Immagine 4">
            <a:extLst>
              <a:ext uri="{FF2B5EF4-FFF2-40B4-BE49-F238E27FC236}">
                <a16:creationId xmlns:a16="http://schemas.microsoft.com/office/drawing/2014/main" id="{7B02FDDD-A0A8-4C7F-A176-AAF21C8F7107}"/>
              </a:ext>
            </a:extLst>
          </p:cNvPr>
          <p:cNvPicPr>
            <a:picLocks noChangeAspect="1"/>
          </p:cNvPicPr>
          <p:nvPr/>
        </p:nvPicPr>
        <p:blipFill rotWithShape="1">
          <a:blip r:embed="rId3"/>
          <a:srcRect l="12085" t="8428" r="14116" b="11786"/>
          <a:stretch/>
        </p:blipFill>
        <p:spPr>
          <a:xfrm>
            <a:off x="5648516" y="1994171"/>
            <a:ext cx="6327765" cy="4392000"/>
          </a:xfrm>
          <a:prstGeom prst="rect">
            <a:avLst/>
          </a:prstGeom>
        </p:spPr>
      </p:pic>
    </p:spTree>
    <p:extLst>
      <p:ext uri="{BB962C8B-B14F-4D97-AF65-F5344CB8AC3E}">
        <p14:creationId xmlns:p14="http://schemas.microsoft.com/office/powerpoint/2010/main" val="6498129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F1F6F1-A77B-4C11-A224-751998002B56}"/>
              </a:ext>
            </a:extLst>
          </p:cNvPr>
          <p:cNvSpPr>
            <a:spLocks noGrp="1"/>
          </p:cNvSpPr>
          <p:nvPr>
            <p:ph type="title"/>
          </p:nvPr>
        </p:nvSpPr>
        <p:spPr>
          <a:xfrm>
            <a:off x="6932815" y="467139"/>
            <a:ext cx="4420985" cy="1223549"/>
          </a:xfrm>
        </p:spPr>
        <p:txBody>
          <a:bodyPr>
            <a:normAutofit/>
          </a:bodyPr>
          <a:lstStyle/>
          <a:p>
            <a:r>
              <a:rPr lang="it-IT" sz="2000" dirty="0"/>
              <a:t>Forum imperiale di Vienna, e museo di Storia Naturale a Vienna</a:t>
            </a:r>
          </a:p>
        </p:txBody>
      </p:sp>
      <p:pic>
        <p:nvPicPr>
          <p:cNvPr id="4" name="Segnaposto contenuto 3">
            <a:extLst>
              <a:ext uri="{FF2B5EF4-FFF2-40B4-BE49-F238E27FC236}">
                <a16:creationId xmlns:a16="http://schemas.microsoft.com/office/drawing/2014/main" id="{A9338184-7E12-4869-AA5E-594176715298}"/>
              </a:ext>
            </a:extLst>
          </p:cNvPr>
          <p:cNvPicPr>
            <a:picLocks noGrp="1" noChangeAspect="1"/>
          </p:cNvPicPr>
          <p:nvPr>
            <p:ph idx="1"/>
          </p:nvPr>
        </p:nvPicPr>
        <p:blipFill>
          <a:blip r:embed="rId2"/>
          <a:stretch>
            <a:fillRect/>
          </a:stretch>
        </p:blipFill>
        <p:spPr>
          <a:xfrm>
            <a:off x="5311032" y="2475688"/>
            <a:ext cx="6783475" cy="4460133"/>
          </a:xfrm>
          <a:prstGeom prst="rect">
            <a:avLst/>
          </a:prstGeom>
        </p:spPr>
      </p:pic>
      <p:pic>
        <p:nvPicPr>
          <p:cNvPr id="6" name="Immagine 5">
            <a:extLst>
              <a:ext uri="{FF2B5EF4-FFF2-40B4-BE49-F238E27FC236}">
                <a16:creationId xmlns:a16="http://schemas.microsoft.com/office/drawing/2014/main" id="{E5AA80F2-0825-4BC7-8959-9ED0C1BA5F7B}"/>
              </a:ext>
            </a:extLst>
          </p:cNvPr>
          <p:cNvPicPr>
            <a:picLocks noChangeAspect="1"/>
          </p:cNvPicPr>
          <p:nvPr/>
        </p:nvPicPr>
        <p:blipFill>
          <a:blip r:embed="rId3"/>
          <a:stretch>
            <a:fillRect/>
          </a:stretch>
        </p:blipFill>
        <p:spPr>
          <a:xfrm>
            <a:off x="97493" y="117070"/>
            <a:ext cx="5161694" cy="3871270"/>
          </a:xfrm>
          <a:prstGeom prst="rect">
            <a:avLst/>
          </a:prstGeom>
        </p:spPr>
      </p:pic>
    </p:spTree>
    <p:extLst>
      <p:ext uri="{BB962C8B-B14F-4D97-AF65-F5344CB8AC3E}">
        <p14:creationId xmlns:p14="http://schemas.microsoft.com/office/powerpoint/2010/main" val="40672659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2B23D7-08DD-4CA6-9DA7-4D4C7A4F064D}"/>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2EA35441-8D12-4B8F-905A-AA85EA12AB27}"/>
              </a:ext>
            </a:extLst>
          </p:cNvPr>
          <p:cNvSpPr>
            <a:spLocks noGrp="1"/>
          </p:cNvSpPr>
          <p:nvPr>
            <p:ph idx="1"/>
          </p:nvPr>
        </p:nvSpPr>
        <p:spPr>
          <a:xfrm>
            <a:off x="744718" y="1282045"/>
            <a:ext cx="10609082" cy="4894918"/>
          </a:xfrm>
        </p:spPr>
        <p:txBody>
          <a:bodyPr>
            <a:normAutofit/>
          </a:bodyPr>
          <a:lstStyle/>
          <a:p>
            <a:r>
              <a:rPr lang="it-IT" dirty="0"/>
              <a:t>Dal biologo </a:t>
            </a:r>
            <a:r>
              <a:rPr lang="it-IT" b="1" dirty="0"/>
              <a:t>Cuvier</a:t>
            </a:r>
            <a:r>
              <a:rPr lang="it-IT" dirty="0"/>
              <a:t> </a:t>
            </a:r>
            <a:r>
              <a:rPr lang="it-IT" dirty="0" err="1"/>
              <a:t>Semper</a:t>
            </a:r>
            <a:r>
              <a:rPr lang="it-IT" dirty="0"/>
              <a:t> ha appreso l’approccio metodologico da lui ideato, fondato sul sistema di classificazione basato sul </a:t>
            </a:r>
            <a:r>
              <a:rPr lang="it-IT" i="1" dirty="0"/>
              <a:t>funzionamento degli organi e su altri processi vitali delle piante</a:t>
            </a:r>
            <a:r>
              <a:rPr lang="it-IT" dirty="0"/>
              <a:t>, che ha come risultato una tassonomia di pochi e originari elementi, che si rileggono in tutte le specie. </a:t>
            </a:r>
          </a:p>
          <a:p>
            <a:r>
              <a:rPr lang="it-IT" dirty="0" err="1"/>
              <a:t>Semper</a:t>
            </a:r>
            <a:r>
              <a:rPr lang="it-IT" dirty="0"/>
              <a:t> riporta questa metodologia nella sua visione estetica. Individua quattro elementi originari dell’architettura - </a:t>
            </a:r>
            <a:r>
              <a:rPr lang="it-IT" i="1" dirty="0"/>
              <a:t>il focolare, il tetto, il recinto e il terrapieno</a:t>
            </a:r>
            <a:r>
              <a:rPr lang="it-IT" dirty="0"/>
              <a:t>. </a:t>
            </a:r>
          </a:p>
          <a:p>
            <a:r>
              <a:rPr lang="it-IT" dirty="0"/>
              <a:t>Tali elementi originari sono alla base delle architetture di tutti i tempi. </a:t>
            </a:r>
          </a:p>
          <a:p>
            <a:pPr marL="0" indent="0">
              <a:buNone/>
            </a:pPr>
            <a:r>
              <a:rPr lang="it-IT" b="1" dirty="0"/>
              <a:t> </a:t>
            </a:r>
          </a:p>
        </p:txBody>
      </p:sp>
    </p:spTree>
    <p:extLst>
      <p:ext uri="{BB962C8B-B14F-4D97-AF65-F5344CB8AC3E}">
        <p14:creationId xmlns:p14="http://schemas.microsoft.com/office/powerpoint/2010/main" val="14774760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B26233-FD1C-9852-FDC5-836743E89DD2}"/>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4C396687-F487-56D1-4634-AD90228E4281}"/>
              </a:ext>
            </a:extLst>
          </p:cNvPr>
          <p:cNvPicPr>
            <a:picLocks noGrp="1" noChangeAspect="1"/>
          </p:cNvPicPr>
          <p:nvPr>
            <p:ph idx="1"/>
          </p:nvPr>
        </p:nvPicPr>
        <p:blipFill rotWithShape="1">
          <a:blip r:embed="rId2"/>
          <a:srcRect l="26887" t="10905" r="8284" b="8938"/>
          <a:stretch/>
        </p:blipFill>
        <p:spPr>
          <a:xfrm>
            <a:off x="2005956" y="803717"/>
            <a:ext cx="8180088" cy="5689158"/>
          </a:xfrm>
          <a:prstGeom prst="rect">
            <a:avLst/>
          </a:prstGeom>
        </p:spPr>
      </p:pic>
    </p:spTree>
    <p:extLst>
      <p:ext uri="{BB962C8B-B14F-4D97-AF65-F5344CB8AC3E}">
        <p14:creationId xmlns:p14="http://schemas.microsoft.com/office/powerpoint/2010/main" val="24409528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217944-7972-1242-7BCE-D385FCA4E34F}"/>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4DAA444F-259C-6ACE-B232-1C900CDB595B}"/>
              </a:ext>
            </a:extLst>
          </p:cNvPr>
          <p:cNvSpPr>
            <a:spLocks noGrp="1"/>
          </p:cNvSpPr>
          <p:nvPr>
            <p:ph idx="1"/>
          </p:nvPr>
        </p:nvSpPr>
        <p:spPr>
          <a:xfrm>
            <a:off x="1" y="365125"/>
            <a:ext cx="5957739" cy="6356186"/>
          </a:xfrm>
        </p:spPr>
        <p:txBody>
          <a:bodyPr>
            <a:normAutofit fontScale="92500" lnSpcReduction="10000"/>
          </a:bodyPr>
          <a:lstStyle/>
          <a:p>
            <a:r>
              <a:rPr lang="it-IT" dirty="0"/>
              <a:t>Nelle stanze delle </a:t>
            </a:r>
            <a:r>
              <a:rPr lang="it-IT" i="1" dirty="0" err="1"/>
              <a:t>Fleurs</a:t>
            </a:r>
            <a:r>
              <a:rPr lang="it-IT" i="1" dirty="0"/>
              <a:t> </a:t>
            </a:r>
            <a:r>
              <a:rPr lang="it-IT" i="1" dirty="0" err="1"/>
              <a:t>du</a:t>
            </a:r>
            <a:r>
              <a:rPr lang="it-IT" i="1" dirty="0"/>
              <a:t> mal </a:t>
            </a:r>
            <a:r>
              <a:rPr lang="it-IT" dirty="0"/>
              <a:t>corre l’eco di alcune parole di Poe. La vita con i suoi rumori assordanti, con il suo carico di volgarità e di grettezza dovrebbe rimanere fuori dalle stanze protette e raffinate dell’arte, dentro cui regnano i toni caldi e i suoni smorzati nella penombra ricercata. Il poeta si perde così nella rêverie, nei meandri oppiati del suo </a:t>
            </a:r>
            <a:r>
              <a:rPr lang="it-IT" i="1" dirty="0" err="1"/>
              <a:t>intérieur</a:t>
            </a:r>
            <a:r>
              <a:rPr lang="it-IT" dirty="0"/>
              <a:t>, dando libero corso alla sua </a:t>
            </a:r>
            <a:r>
              <a:rPr lang="it-IT" i="1" dirty="0" err="1"/>
              <a:t>imagination</a:t>
            </a:r>
            <a:r>
              <a:rPr lang="it-IT" i="1" dirty="0"/>
              <a:t> </a:t>
            </a:r>
            <a:r>
              <a:rPr lang="it-IT" i="1" dirty="0" err="1"/>
              <a:t>créatrice</a:t>
            </a:r>
            <a:r>
              <a:rPr lang="it-IT" dirty="0"/>
              <a:t>. </a:t>
            </a:r>
          </a:p>
          <a:p>
            <a:endParaRPr lang="it-IT" dirty="0"/>
          </a:p>
          <a:p>
            <a:r>
              <a:rPr lang="it-IT" dirty="0"/>
              <a:t>È stato Mario Praz ad affermare che «in questa camera di Poe, la segreta camera dei sogni del poeta, c’è già </a:t>
            </a:r>
            <a:r>
              <a:rPr lang="it-IT" i="1" dirty="0"/>
              <a:t>in </a:t>
            </a:r>
            <a:r>
              <a:rPr lang="it-IT" i="1" dirty="0" err="1"/>
              <a:t>nuce</a:t>
            </a:r>
            <a:r>
              <a:rPr lang="it-IT" dirty="0"/>
              <a:t>, l’appartamento di </a:t>
            </a:r>
            <a:r>
              <a:rPr lang="it-IT" dirty="0" err="1"/>
              <a:t>Des</a:t>
            </a:r>
            <a:r>
              <a:rPr lang="it-IT" dirty="0"/>
              <a:t> </a:t>
            </a:r>
            <a:r>
              <a:rPr lang="it-IT" dirty="0" err="1"/>
              <a:t>Esseintes</a:t>
            </a:r>
            <a:endParaRPr lang="it-IT" dirty="0"/>
          </a:p>
          <a:p>
            <a:endParaRPr lang="it-IT" dirty="0"/>
          </a:p>
          <a:p>
            <a:r>
              <a:rPr lang="it-IT" i="1" dirty="0"/>
              <a:t>Casa Moreau</a:t>
            </a:r>
            <a:r>
              <a:rPr lang="it-IT" dirty="0"/>
              <a:t>, Parigi</a:t>
            </a:r>
          </a:p>
          <a:p>
            <a:endParaRPr lang="it-IT" dirty="0"/>
          </a:p>
        </p:txBody>
      </p:sp>
      <p:pic>
        <p:nvPicPr>
          <p:cNvPr id="4" name="Immagine 3">
            <a:extLst>
              <a:ext uri="{FF2B5EF4-FFF2-40B4-BE49-F238E27FC236}">
                <a16:creationId xmlns:a16="http://schemas.microsoft.com/office/drawing/2014/main" id="{5867B7B4-58D6-D673-E001-AF95F28315B5}"/>
              </a:ext>
            </a:extLst>
          </p:cNvPr>
          <p:cNvPicPr>
            <a:picLocks noChangeAspect="1"/>
          </p:cNvPicPr>
          <p:nvPr/>
        </p:nvPicPr>
        <p:blipFill>
          <a:blip r:embed="rId2"/>
          <a:stretch>
            <a:fillRect/>
          </a:stretch>
        </p:blipFill>
        <p:spPr>
          <a:xfrm>
            <a:off x="5957740" y="1106110"/>
            <a:ext cx="6047413" cy="4874215"/>
          </a:xfrm>
          <a:prstGeom prst="rect">
            <a:avLst/>
          </a:prstGeom>
        </p:spPr>
      </p:pic>
    </p:spTree>
    <p:extLst>
      <p:ext uri="{BB962C8B-B14F-4D97-AF65-F5344CB8AC3E}">
        <p14:creationId xmlns:p14="http://schemas.microsoft.com/office/powerpoint/2010/main" val="6653359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EB711B-43C2-42B4-9F85-CC1AEF80B4F8}"/>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26F991B0-E987-4BBF-87B9-81218E224781}"/>
              </a:ext>
            </a:extLst>
          </p:cNvPr>
          <p:cNvPicPr>
            <a:picLocks noGrp="1" noChangeAspect="1"/>
          </p:cNvPicPr>
          <p:nvPr>
            <p:ph idx="1"/>
          </p:nvPr>
        </p:nvPicPr>
        <p:blipFill>
          <a:blip r:embed="rId2"/>
          <a:stretch>
            <a:fillRect/>
          </a:stretch>
        </p:blipFill>
        <p:spPr>
          <a:xfrm>
            <a:off x="2189168" y="541142"/>
            <a:ext cx="7813664" cy="5775715"/>
          </a:xfrm>
          <a:prstGeom prst="rect">
            <a:avLst/>
          </a:prstGeom>
        </p:spPr>
      </p:pic>
    </p:spTree>
    <p:extLst>
      <p:ext uri="{BB962C8B-B14F-4D97-AF65-F5344CB8AC3E}">
        <p14:creationId xmlns:p14="http://schemas.microsoft.com/office/powerpoint/2010/main" val="12019191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ltLang="it-IT"/>
              <a:t>John Ruskin (1819-1900)</a:t>
            </a:r>
          </a:p>
        </p:txBody>
      </p:sp>
      <p:sp>
        <p:nvSpPr>
          <p:cNvPr id="18435" name="Rectangle 3"/>
          <p:cNvSpPr>
            <a:spLocks noGrp="1" noChangeArrowheads="1"/>
          </p:cNvSpPr>
          <p:nvPr>
            <p:ph type="body" idx="1"/>
          </p:nvPr>
        </p:nvSpPr>
        <p:spPr>
          <a:xfrm>
            <a:off x="5410200" y="1600200"/>
            <a:ext cx="4800600" cy="5029200"/>
          </a:xfrm>
        </p:spPr>
        <p:txBody>
          <a:bodyPr/>
          <a:lstStyle/>
          <a:p>
            <a:r>
              <a:rPr lang="en-US" altLang="it-IT" dirty="0" err="1"/>
              <a:t>Scrittore</a:t>
            </a:r>
            <a:r>
              <a:rPr lang="en-US" altLang="it-IT" dirty="0"/>
              <a:t>, </a:t>
            </a:r>
            <a:r>
              <a:rPr lang="en-US" altLang="it-IT" dirty="0" err="1"/>
              <a:t>critico</a:t>
            </a:r>
            <a:r>
              <a:rPr lang="en-US" altLang="it-IT" dirty="0"/>
              <a:t>, </a:t>
            </a:r>
            <a:r>
              <a:rPr lang="en-US" altLang="it-IT" dirty="0" err="1"/>
              <a:t>esteta</a:t>
            </a:r>
            <a:endParaRPr lang="en-US" altLang="it-IT" dirty="0"/>
          </a:p>
          <a:p>
            <a:r>
              <a:rPr lang="en-US" altLang="it-IT" dirty="0" err="1"/>
              <a:t>Supporta</a:t>
            </a:r>
            <a:r>
              <a:rPr lang="en-US" altLang="it-IT" dirty="0"/>
              <a:t> il </a:t>
            </a:r>
            <a:r>
              <a:rPr lang="en-US" altLang="it-IT" i="1" dirty="0"/>
              <a:t>Gothic Revival</a:t>
            </a:r>
            <a:r>
              <a:rPr lang="en-US" altLang="it-IT" dirty="0"/>
              <a:t>, i </a:t>
            </a:r>
            <a:r>
              <a:rPr lang="en-US" altLang="it-IT" i="1" dirty="0" err="1"/>
              <a:t>Preraffaelliti</a:t>
            </a:r>
            <a:r>
              <a:rPr lang="en-US" altLang="it-IT" dirty="0"/>
              <a:t>, Turner</a:t>
            </a:r>
          </a:p>
          <a:p>
            <a:r>
              <a:rPr lang="en-US" altLang="it-IT" dirty="0"/>
              <a:t>Morale </a:t>
            </a:r>
            <a:r>
              <a:rPr lang="en-US" altLang="it-IT" dirty="0" err="1"/>
              <a:t>cristiana</a:t>
            </a:r>
            <a:endParaRPr lang="en-US" altLang="it-IT" dirty="0"/>
          </a:p>
          <a:p>
            <a:r>
              <a:rPr lang="en-US" altLang="it-IT" dirty="0"/>
              <a:t>Natura (come V. le Duc)</a:t>
            </a:r>
          </a:p>
          <a:p>
            <a:r>
              <a:rPr lang="en-US" altLang="it-IT" i="1" dirty="0" err="1"/>
              <a:t>Unità</a:t>
            </a:r>
            <a:r>
              <a:rPr lang="en-US" altLang="it-IT" i="1" dirty="0"/>
              <a:t> </a:t>
            </a:r>
            <a:r>
              <a:rPr lang="en-US" altLang="it-IT" i="1" dirty="0" err="1"/>
              <a:t>delle</a:t>
            </a:r>
            <a:r>
              <a:rPr lang="en-US" altLang="it-IT" i="1" dirty="0"/>
              <a:t> arti</a:t>
            </a:r>
          </a:p>
        </p:txBody>
      </p:sp>
      <p:pic>
        <p:nvPicPr>
          <p:cNvPr id="18436" name="Picture 4" descr="rusk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752600"/>
            <a:ext cx="3163888" cy="3733800"/>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a:extLst>
              <a:ext uri="{FF2B5EF4-FFF2-40B4-BE49-F238E27FC236}">
                <a16:creationId xmlns:a16="http://schemas.microsoft.com/office/drawing/2014/main" id="{8F2EBDB1-F5E7-4D45-8E1B-2BDD8CA4B98D}"/>
              </a:ext>
            </a:extLst>
          </p:cNvPr>
          <p:cNvPicPr>
            <a:picLocks noChangeAspect="1"/>
          </p:cNvPicPr>
          <p:nvPr/>
        </p:nvPicPr>
        <p:blipFill>
          <a:blip r:embed="rId3"/>
          <a:stretch>
            <a:fillRect/>
          </a:stretch>
        </p:blipFill>
        <p:spPr>
          <a:xfrm>
            <a:off x="8352108" y="4177022"/>
            <a:ext cx="3617777" cy="2618756"/>
          </a:xfrm>
          <a:prstGeom prst="rect">
            <a:avLst/>
          </a:prstGeom>
        </p:spPr>
      </p:pic>
    </p:spTree>
    <p:extLst>
      <p:ext uri="{BB962C8B-B14F-4D97-AF65-F5344CB8AC3E}">
        <p14:creationId xmlns:p14="http://schemas.microsoft.com/office/powerpoint/2010/main" val="24438048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7025DB-37E0-4DA7-878D-F141783F687F}"/>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BC91AD84-EE72-4E6A-A73E-DF438C704187}"/>
              </a:ext>
            </a:extLst>
          </p:cNvPr>
          <p:cNvSpPr>
            <a:spLocks noGrp="1"/>
          </p:cNvSpPr>
          <p:nvPr>
            <p:ph idx="1"/>
          </p:nvPr>
        </p:nvSpPr>
        <p:spPr>
          <a:xfrm>
            <a:off x="163750" y="661481"/>
            <a:ext cx="3902412" cy="5710136"/>
          </a:xfrm>
        </p:spPr>
        <p:txBody>
          <a:bodyPr/>
          <a:lstStyle/>
          <a:p>
            <a:r>
              <a:rPr lang="it-IT" dirty="0"/>
              <a:t>In </a:t>
            </a:r>
            <a:r>
              <a:rPr lang="it-IT" i="1" dirty="0" err="1"/>
              <a:t>Modern</a:t>
            </a:r>
            <a:r>
              <a:rPr lang="it-IT" i="1" dirty="0"/>
              <a:t> </a:t>
            </a:r>
            <a:r>
              <a:rPr lang="it-IT" i="1" dirty="0" err="1"/>
              <a:t>Painters</a:t>
            </a:r>
            <a:r>
              <a:rPr lang="it-IT" i="1" dirty="0"/>
              <a:t> </a:t>
            </a:r>
            <a:r>
              <a:rPr lang="it-IT" dirty="0"/>
              <a:t>sostiene che l’arte dovrebbe dedicarsi alla documentazione accurata della natura. Turner parte da una prima documentazione dettagliata della natura, per pervenire ad una successiva visione più profonda delle forze naturali e degli effetti atmosferici.</a:t>
            </a:r>
          </a:p>
        </p:txBody>
      </p:sp>
      <p:pic>
        <p:nvPicPr>
          <p:cNvPr id="4" name="Immagine 3">
            <a:extLst>
              <a:ext uri="{FF2B5EF4-FFF2-40B4-BE49-F238E27FC236}">
                <a16:creationId xmlns:a16="http://schemas.microsoft.com/office/drawing/2014/main" id="{C15794CC-5C1A-4565-AAA4-49BC28745757}"/>
              </a:ext>
            </a:extLst>
          </p:cNvPr>
          <p:cNvPicPr>
            <a:picLocks noChangeAspect="1"/>
          </p:cNvPicPr>
          <p:nvPr/>
        </p:nvPicPr>
        <p:blipFill>
          <a:blip r:embed="rId2"/>
          <a:stretch>
            <a:fillRect/>
          </a:stretch>
        </p:blipFill>
        <p:spPr>
          <a:xfrm>
            <a:off x="4166758" y="260951"/>
            <a:ext cx="7699443" cy="6287878"/>
          </a:xfrm>
          <a:prstGeom prst="rect">
            <a:avLst/>
          </a:prstGeom>
        </p:spPr>
      </p:pic>
    </p:spTree>
    <p:extLst>
      <p:ext uri="{BB962C8B-B14F-4D97-AF65-F5344CB8AC3E}">
        <p14:creationId xmlns:p14="http://schemas.microsoft.com/office/powerpoint/2010/main" val="22669193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32874" y="-68093"/>
            <a:ext cx="10171522" cy="1472688"/>
          </a:xfrm>
        </p:spPr>
        <p:txBody>
          <a:bodyPr>
            <a:normAutofit/>
          </a:bodyPr>
          <a:lstStyle/>
          <a:p>
            <a:r>
              <a:rPr lang="it-IT" sz="2000" dirty="0"/>
              <a:t>Ruskin scrive di aver conosciuto a vent’anni “il più grande personaggio della sua epoca”, “in ogni forma dell’immaginazione e sotto ogni aspetto di conoscenza del paesaggio”: era William Turner.</a:t>
            </a:r>
            <a:br>
              <a:rPr lang="it-IT" sz="2000" dirty="0"/>
            </a:br>
            <a:r>
              <a:rPr lang="it-IT" sz="2000" dirty="0"/>
              <a:t>W. Turner, </a:t>
            </a:r>
            <a:r>
              <a:rPr lang="it-IT" sz="2000" i="1" dirty="0"/>
              <a:t>Raffaello accompagnato dalla Fornarina lavora ai suoi quadri per la decorazione della Loggia</a:t>
            </a:r>
            <a:r>
              <a:rPr lang="it-IT" sz="2000" dirty="0"/>
              <a:t>, 1820</a:t>
            </a:r>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2416" y="1483207"/>
            <a:ext cx="10043269" cy="5209946"/>
          </a:xfrm>
        </p:spPr>
      </p:pic>
    </p:spTree>
    <p:extLst>
      <p:ext uri="{BB962C8B-B14F-4D97-AF65-F5344CB8AC3E}">
        <p14:creationId xmlns:p14="http://schemas.microsoft.com/office/powerpoint/2010/main" val="16994704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9900" y="254001"/>
            <a:ext cx="7073900" cy="1701800"/>
          </a:xfrm>
        </p:spPr>
        <p:txBody>
          <a:bodyPr>
            <a:normAutofit fontScale="90000"/>
          </a:bodyPr>
          <a:lstStyle/>
          <a:p>
            <a:r>
              <a:rPr lang="it-IT" sz="2000" dirty="0"/>
              <a:t>W. Turner, </a:t>
            </a:r>
            <a:r>
              <a:rPr lang="it-IT" sz="2000" i="1" dirty="0"/>
              <a:t>Foro romano</a:t>
            </a:r>
            <a:r>
              <a:rPr lang="it-IT" sz="2000" dirty="0"/>
              <a:t>, 1826; il successivo restauro di </a:t>
            </a:r>
            <a:r>
              <a:rPr lang="it-IT" sz="2000" dirty="0" err="1"/>
              <a:t>Valadier</a:t>
            </a:r>
            <a:r>
              <a:rPr lang="it-IT" sz="2000" dirty="0"/>
              <a:t> sarà</a:t>
            </a:r>
            <a:br>
              <a:rPr lang="it-IT" sz="2000" dirty="0"/>
            </a:br>
            <a:r>
              <a:rPr lang="it-IT" sz="2000" dirty="0"/>
              <a:t>apprezzato da </a:t>
            </a:r>
            <a:r>
              <a:rPr lang="it-IT" sz="2000" dirty="0" err="1"/>
              <a:t>Quatremére</a:t>
            </a:r>
            <a:r>
              <a:rPr lang="it-IT" sz="2000" dirty="0"/>
              <a:t> de Q. anche perché ha integrato la parte</a:t>
            </a:r>
            <a:br>
              <a:rPr lang="it-IT" sz="2000" dirty="0"/>
            </a:br>
            <a:r>
              <a:rPr lang="it-IT" sz="2000" dirty="0"/>
              <a:t>marmorea in travertino…Turner lo mostra prima del restauro. </a:t>
            </a:r>
            <a:r>
              <a:rPr lang="it-IT" sz="2000" dirty="0" err="1"/>
              <a:t>Valadier</a:t>
            </a:r>
            <a:r>
              <a:rPr lang="it-IT" sz="2000" dirty="0"/>
              <a:t> stesso pubblica un opuscolo nel 1822 che spiega l’intervento, «operazione che si chiama </a:t>
            </a:r>
            <a:r>
              <a:rPr lang="it-IT" sz="2000" i="1" dirty="0"/>
              <a:t>restaurare</a:t>
            </a:r>
            <a:r>
              <a:rPr lang="it-IT" sz="2000" dirty="0"/>
              <a:t> e non </a:t>
            </a:r>
            <a:r>
              <a:rPr lang="it-IT" sz="2000" i="1" dirty="0"/>
              <a:t>edificare</a:t>
            </a:r>
            <a:r>
              <a:rPr lang="it-IT" sz="2000" dirty="0"/>
              <a:t>». Ancor oggi ritenuto un restauro esemplare, dove le integrazioni, anziché in marmo, sono eseguite in travertino!</a:t>
            </a:r>
          </a:p>
        </p:txBody>
      </p:sp>
      <p:pic>
        <p:nvPicPr>
          <p:cNvPr id="4" name="Segnaposto contenut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6630" y="2141537"/>
            <a:ext cx="7446139" cy="4351338"/>
          </a:xfrm>
        </p:spPr>
      </p:pic>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5100" y="396875"/>
            <a:ext cx="4292600" cy="6096000"/>
          </a:xfrm>
          <a:prstGeom prst="rect">
            <a:avLst/>
          </a:prstGeom>
        </p:spPr>
      </p:pic>
    </p:spTree>
    <p:extLst>
      <p:ext uri="{BB962C8B-B14F-4D97-AF65-F5344CB8AC3E}">
        <p14:creationId xmlns:p14="http://schemas.microsoft.com/office/powerpoint/2010/main" val="2650802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B8C2D4-0564-410D-AD79-FE52088E6B5D}"/>
              </a:ext>
            </a:extLst>
          </p:cNvPr>
          <p:cNvSpPr>
            <a:spLocks noGrp="1"/>
          </p:cNvSpPr>
          <p:nvPr>
            <p:ph type="title"/>
          </p:nvPr>
        </p:nvSpPr>
        <p:spPr>
          <a:xfrm>
            <a:off x="6096000" y="535021"/>
            <a:ext cx="5257800" cy="1303507"/>
          </a:xfrm>
        </p:spPr>
        <p:txBody>
          <a:bodyPr>
            <a:normAutofit fontScale="90000"/>
          </a:bodyPr>
          <a:lstStyle/>
          <a:p>
            <a:r>
              <a:rPr lang="it-IT" sz="1800" dirty="0">
                <a:effectLst/>
                <a:latin typeface="Calibri" panose="020F0502020204030204" pitchFamily="34" charset="0"/>
                <a:ea typeface="Calibri" panose="020F0502020204030204" pitchFamily="34" charset="0"/>
                <a:cs typeface="Times New Roman" panose="02020603050405020304" pitchFamily="18" charset="0"/>
              </a:rPr>
              <a:t>Charles Garnier, spaccato trasversale dell’Opéra di Parigi (1861-75).</a:t>
            </a:r>
            <a:br>
              <a:rPr lang="it-IT" sz="1800" dirty="0">
                <a:effectLst/>
                <a:latin typeface="Calibri" panose="020F0502020204030204" pitchFamily="34" charset="0"/>
                <a:ea typeface="Calibri" panose="020F0502020204030204" pitchFamily="34" charset="0"/>
                <a:cs typeface="Times New Roman" panose="02020603050405020304" pitchFamily="18" charset="0"/>
              </a:rPr>
            </a:br>
            <a:r>
              <a:rPr lang="it-IT" sz="1800" dirty="0">
                <a:effectLst/>
                <a:latin typeface="Calibri" panose="020F0502020204030204" pitchFamily="34" charset="0"/>
                <a:ea typeface="Calibri" panose="020F0502020204030204" pitchFamily="34" charset="0"/>
                <a:cs typeface="Times New Roman" panose="02020603050405020304" pitchFamily="18" charset="0"/>
              </a:rPr>
              <a:t>Theodor Hansen, sala del Musikverein di Vienna (1868).</a:t>
            </a:r>
            <a:br>
              <a:rPr lang="it-IT" sz="1800" dirty="0">
                <a:effectLst/>
                <a:latin typeface="Calibri" panose="020F0502020204030204" pitchFamily="34" charset="0"/>
                <a:ea typeface="Calibri" panose="020F0502020204030204" pitchFamily="34" charset="0"/>
                <a:cs typeface="Times New Roman" panose="02020603050405020304" pitchFamily="18" charset="0"/>
              </a:rPr>
            </a:br>
            <a:endParaRPr lang="it-IT" sz="2000" dirty="0"/>
          </a:p>
        </p:txBody>
      </p:sp>
      <p:pic>
        <p:nvPicPr>
          <p:cNvPr id="5" name="Segnaposto contenuto 4">
            <a:extLst>
              <a:ext uri="{FF2B5EF4-FFF2-40B4-BE49-F238E27FC236}">
                <a16:creationId xmlns:a16="http://schemas.microsoft.com/office/drawing/2014/main" id="{432EB896-756F-48BD-9917-0C6D719AB4C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7204" y="113657"/>
            <a:ext cx="5377862" cy="4824000"/>
          </a:xfrm>
        </p:spPr>
      </p:pic>
      <p:pic>
        <p:nvPicPr>
          <p:cNvPr id="7" name="Immagine 6">
            <a:extLst>
              <a:ext uri="{FF2B5EF4-FFF2-40B4-BE49-F238E27FC236}">
                <a16:creationId xmlns:a16="http://schemas.microsoft.com/office/drawing/2014/main" id="{ADD6E72E-EA84-4B7C-8B50-5EF5BA2764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393" y="2172342"/>
            <a:ext cx="6121940" cy="4591455"/>
          </a:xfrm>
          <a:prstGeom prst="rect">
            <a:avLst/>
          </a:prstGeom>
        </p:spPr>
      </p:pic>
    </p:spTree>
    <p:extLst>
      <p:ext uri="{BB962C8B-B14F-4D97-AF65-F5344CB8AC3E}">
        <p14:creationId xmlns:p14="http://schemas.microsoft.com/office/powerpoint/2010/main" val="6179343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493" t="8272" r="4944" b="3154"/>
          <a:stretch/>
        </p:blipFill>
        <p:spPr>
          <a:xfrm>
            <a:off x="1264597" y="622570"/>
            <a:ext cx="9144000" cy="5870305"/>
          </a:xfrm>
        </p:spPr>
      </p:pic>
    </p:spTree>
    <p:extLst>
      <p:ext uri="{BB962C8B-B14F-4D97-AF65-F5344CB8AC3E}">
        <p14:creationId xmlns:p14="http://schemas.microsoft.com/office/powerpoint/2010/main" val="24874243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4"/>
          <p:cNvSpPr>
            <a:spLocks noGrp="1" noChangeArrowheads="1"/>
          </p:cNvSpPr>
          <p:nvPr>
            <p:ph type="title"/>
          </p:nvPr>
        </p:nvSpPr>
        <p:spPr/>
        <p:txBody>
          <a:bodyPr/>
          <a:lstStyle/>
          <a:p>
            <a:endParaRPr lang="en-US" altLang="it-IT" sz="4000" dirty="0"/>
          </a:p>
        </p:txBody>
      </p:sp>
      <p:pic>
        <p:nvPicPr>
          <p:cNvPr id="19461" name="Picture 5" descr="england parlia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8107" y="139768"/>
            <a:ext cx="4018738" cy="6056496"/>
          </a:xfrm>
          <a:prstGeom prst="rect">
            <a:avLst/>
          </a:prstGeom>
          <a:noFill/>
          <a:extLst>
            <a:ext uri="{909E8E84-426E-40DD-AFC4-6F175D3DCCD1}">
              <a14:hiddenFill xmlns:a14="http://schemas.microsoft.com/office/drawing/2010/main">
                <a:solidFill>
                  <a:srgbClr val="FFFFFF"/>
                </a:solidFill>
              </a14:hiddenFill>
            </a:ext>
          </a:extLst>
        </p:spPr>
      </p:pic>
      <p:sp>
        <p:nvSpPr>
          <p:cNvPr id="19462" name="Text Box 6"/>
          <p:cNvSpPr txBox="1">
            <a:spLocks noChangeArrowheads="1"/>
          </p:cNvSpPr>
          <p:nvPr/>
        </p:nvSpPr>
        <p:spPr bwMode="auto">
          <a:xfrm>
            <a:off x="1828800" y="6324601"/>
            <a:ext cx="3200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it-IT" alt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63" name="Text Box 7"/>
          <p:cNvSpPr txBox="1">
            <a:spLocks noChangeArrowheads="1"/>
          </p:cNvSpPr>
          <p:nvPr/>
        </p:nvSpPr>
        <p:spPr bwMode="auto">
          <a:xfrm>
            <a:off x="1676400" y="6216650"/>
            <a:ext cx="3505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it-IT" sz="1800" b="0" i="0" u="none" strike="noStrike" kern="1200" cap="none" spc="0" normalizeH="0" baseline="0" noProof="0" dirty="0">
                <a:ln>
                  <a:noFill/>
                </a:ln>
                <a:solidFill>
                  <a:prstClr val="black"/>
                </a:solidFill>
                <a:effectLst/>
                <a:uLnTx/>
                <a:uFillTx/>
                <a:latin typeface="Calibri" panose="020F0502020204030204"/>
                <a:ea typeface="+mn-ea"/>
                <a:cs typeface="+mn-cs"/>
              </a:rPr>
              <a:t>England’s Parliament, built during the </a:t>
            </a:r>
            <a:r>
              <a:rPr kumimoji="0" lang="en-US" altLang="it-IT" sz="1800" b="0" i="1" u="none" strike="noStrike" kern="1200" cap="none" spc="0" normalizeH="0" baseline="0" noProof="0" dirty="0">
                <a:ln>
                  <a:noFill/>
                </a:ln>
                <a:solidFill>
                  <a:prstClr val="black"/>
                </a:solidFill>
                <a:effectLst/>
                <a:uLnTx/>
                <a:uFillTx/>
                <a:latin typeface="Calibri" panose="020F0502020204030204"/>
                <a:ea typeface="+mn-ea"/>
                <a:cs typeface="+mn-cs"/>
              </a:rPr>
              <a:t>Gothic Revival </a:t>
            </a:r>
            <a:r>
              <a:rPr kumimoji="0" lang="en-US" altLang="it-IT" sz="1800" b="0" i="0" u="none" strike="noStrike" kern="1200" cap="none" spc="0" normalizeH="0" baseline="0" noProof="0" dirty="0">
                <a:ln>
                  <a:noFill/>
                </a:ln>
                <a:solidFill>
                  <a:prstClr val="black"/>
                </a:solidFill>
                <a:effectLst/>
                <a:uLnTx/>
                <a:uFillTx/>
                <a:latin typeface="Calibri" panose="020F0502020204030204"/>
                <a:ea typeface="+mn-ea"/>
                <a:cs typeface="+mn-cs"/>
              </a:rPr>
              <a:t>(1840)</a:t>
            </a:r>
          </a:p>
        </p:txBody>
      </p:sp>
      <p:pic>
        <p:nvPicPr>
          <p:cNvPr id="19464" name="Picture 8" descr="morris_tapest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3743" y="124824"/>
            <a:ext cx="3514726" cy="6047222"/>
          </a:xfrm>
          <a:prstGeom prst="rect">
            <a:avLst/>
          </a:prstGeom>
          <a:noFill/>
          <a:extLst>
            <a:ext uri="{909E8E84-426E-40DD-AFC4-6F175D3DCCD1}">
              <a14:hiddenFill xmlns:a14="http://schemas.microsoft.com/office/drawing/2010/main">
                <a:solidFill>
                  <a:srgbClr val="FFFFFF"/>
                </a:solidFill>
              </a14:hiddenFill>
            </a:ext>
          </a:extLst>
        </p:spPr>
      </p:pic>
      <p:sp>
        <p:nvSpPr>
          <p:cNvPr id="19465" name="Text Box 9"/>
          <p:cNvSpPr txBox="1">
            <a:spLocks noChangeArrowheads="1"/>
          </p:cNvSpPr>
          <p:nvPr/>
        </p:nvSpPr>
        <p:spPr bwMode="auto">
          <a:xfrm>
            <a:off x="9883302" y="1690688"/>
            <a:ext cx="1760706"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it-IT" sz="1800" b="0" i="0" u="none" strike="noStrike" kern="1200" cap="none" spc="0" normalizeH="0" baseline="0" noProof="0" dirty="0">
                <a:ln>
                  <a:noFill/>
                </a:ln>
                <a:solidFill>
                  <a:prstClr val="black"/>
                </a:solidFill>
                <a:effectLst/>
                <a:uLnTx/>
                <a:uFillTx/>
                <a:latin typeface="Calibri" panose="020F0502020204030204"/>
                <a:ea typeface="+mn-ea"/>
                <a:cs typeface="+mn-cs"/>
              </a:rPr>
              <a:t>Tapestry by William Morris (1834-1896)—Arts and Crafts Movement</a:t>
            </a:r>
          </a:p>
        </p:txBody>
      </p:sp>
    </p:spTree>
    <p:extLst>
      <p:ext uri="{BB962C8B-B14F-4D97-AF65-F5344CB8AC3E}">
        <p14:creationId xmlns:p14="http://schemas.microsoft.com/office/powerpoint/2010/main" val="35466243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2272" y="365125"/>
            <a:ext cx="9467455" cy="5794866"/>
          </a:xfrm>
        </p:spPr>
      </p:pic>
    </p:spTree>
    <p:extLst>
      <p:ext uri="{BB962C8B-B14F-4D97-AF65-F5344CB8AC3E}">
        <p14:creationId xmlns:p14="http://schemas.microsoft.com/office/powerpoint/2010/main" val="41126249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3FCE1D9-910D-4CCA-B995-75C00E7143C7}"/>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6256F712-FC20-48E7-995D-1BAAF57247B8}"/>
              </a:ext>
            </a:extLst>
          </p:cNvPr>
          <p:cNvPicPr>
            <a:picLocks noGrp="1" noChangeAspect="1"/>
          </p:cNvPicPr>
          <p:nvPr>
            <p:ph idx="1"/>
          </p:nvPr>
        </p:nvPicPr>
        <p:blipFill>
          <a:blip r:embed="rId2"/>
          <a:stretch>
            <a:fillRect/>
          </a:stretch>
        </p:blipFill>
        <p:spPr>
          <a:xfrm>
            <a:off x="210988" y="1125675"/>
            <a:ext cx="6292223" cy="4403449"/>
          </a:xfrm>
          <a:prstGeom prst="rect">
            <a:avLst/>
          </a:prstGeom>
        </p:spPr>
      </p:pic>
      <p:pic>
        <p:nvPicPr>
          <p:cNvPr id="3" name="Immagine 2">
            <a:extLst>
              <a:ext uri="{FF2B5EF4-FFF2-40B4-BE49-F238E27FC236}">
                <a16:creationId xmlns:a16="http://schemas.microsoft.com/office/drawing/2014/main" id="{E5784DA0-AE74-406B-825C-52DE38AABFAA}"/>
              </a:ext>
            </a:extLst>
          </p:cNvPr>
          <p:cNvPicPr>
            <a:picLocks noChangeAspect="1"/>
          </p:cNvPicPr>
          <p:nvPr/>
        </p:nvPicPr>
        <p:blipFill>
          <a:blip r:embed="rId3"/>
          <a:stretch>
            <a:fillRect/>
          </a:stretch>
        </p:blipFill>
        <p:spPr>
          <a:xfrm>
            <a:off x="6781800" y="365125"/>
            <a:ext cx="4572000" cy="5924550"/>
          </a:xfrm>
          <a:prstGeom prst="rect">
            <a:avLst/>
          </a:prstGeom>
        </p:spPr>
      </p:pic>
    </p:spTree>
    <p:extLst>
      <p:ext uri="{BB962C8B-B14F-4D97-AF65-F5344CB8AC3E}">
        <p14:creationId xmlns:p14="http://schemas.microsoft.com/office/powerpoint/2010/main" val="2124145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AF8946-9B21-4CC1-9864-32E6FE1080B2}"/>
              </a:ext>
            </a:extLst>
          </p:cNvPr>
          <p:cNvSpPr>
            <a:spLocks noGrp="1"/>
          </p:cNvSpPr>
          <p:nvPr>
            <p:ph type="title"/>
          </p:nvPr>
        </p:nvSpPr>
        <p:spPr>
          <a:xfrm>
            <a:off x="2023353" y="5175115"/>
            <a:ext cx="9824937" cy="1605063"/>
          </a:xfrm>
        </p:spPr>
        <p:txBody>
          <a:bodyPr>
            <a:normAutofit/>
          </a:bodyPr>
          <a:lstStyle/>
          <a:p>
            <a:r>
              <a:rPr lang="it-IT" sz="2000" dirty="0"/>
              <a:t>RUSKIN E MORRIS:</a:t>
            </a:r>
            <a:br>
              <a:rPr lang="it-IT" sz="2000" dirty="0"/>
            </a:br>
            <a:r>
              <a:rPr lang="it-IT" sz="2000" i="1" dirty="0"/>
              <a:t>Contro il sistema di produzione che rende schiavi gli operai</a:t>
            </a:r>
            <a:br>
              <a:rPr lang="it-IT" sz="2000" i="1" dirty="0"/>
            </a:br>
            <a:r>
              <a:rPr lang="it-IT" sz="2000" i="1" dirty="0"/>
              <a:t>Contro il prodotto di questo sistema</a:t>
            </a:r>
            <a:br>
              <a:rPr lang="it-IT" sz="2000" i="1" dirty="0"/>
            </a:br>
            <a:r>
              <a:rPr lang="it-IT" sz="2000" i="1" dirty="0"/>
              <a:t>Modello della bottega artigianale</a:t>
            </a:r>
            <a:br>
              <a:rPr lang="it-IT" sz="2000" i="1" dirty="0"/>
            </a:br>
            <a:r>
              <a:rPr lang="it-IT" sz="2000" i="1" dirty="0"/>
              <a:t>Rinascita dell’artigianato</a:t>
            </a:r>
          </a:p>
        </p:txBody>
      </p:sp>
      <p:pic>
        <p:nvPicPr>
          <p:cNvPr id="3" name="Immagine 2">
            <a:extLst>
              <a:ext uri="{FF2B5EF4-FFF2-40B4-BE49-F238E27FC236}">
                <a16:creationId xmlns:a16="http://schemas.microsoft.com/office/drawing/2014/main" id="{74AB1CB6-ED9C-4D9D-A040-AD6DF9B37425}"/>
              </a:ext>
            </a:extLst>
          </p:cNvPr>
          <p:cNvPicPr>
            <a:picLocks noChangeAspect="1"/>
          </p:cNvPicPr>
          <p:nvPr/>
        </p:nvPicPr>
        <p:blipFill rotWithShape="1">
          <a:blip r:embed="rId2"/>
          <a:srcRect r="1805" b="27806"/>
          <a:stretch/>
        </p:blipFill>
        <p:spPr>
          <a:xfrm>
            <a:off x="1431587" y="184506"/>
            <a:ext cx="9328825" cy="5117067"/>
          </a:xfrm>
          <a:prstGeom prst="rect">
            <a:avLst/>
          </a:prstGeom>
        </p:spPr>
      </p:pic>
    </p:spTree>
    <p:extLst>
      <p:ext uri="{BB962C8B-B14F-4D97-AF65-F5344CB8AC3E}">
        <p14:creationId xmlns:p14="http://schemas.microsoft.com/office/powerpoint/2010/main" val="22522067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endParaRPr lang="en-US" altLang="it-IT" dirty="0"/>
          </a:p>
        </p:txBody>
      </p:sp>
      <p:pic>
        <p:nvPicPr>
          <p:cNvPr id="22532" name="Picture 4" descr="ruskindraw187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980" y="352420"/>
            <a:ext cx="3297103" cy="4849480"/>
          </a:xfrm>
          <a:prstGeom prst="rect">
            <a:avLst/>
          </a:prstGeom>
          <a:noFill/>
          <a:extLst>
            <a:ext uri="{909E8E84-426E-40DD-AFC4-6F175D3DCCD1}">
              <a14:hiddenFill xmlns:a14="http://schemas.microsoft.com/office/drawing/2010/main">
                <a:solidFill>
                  <a:srgbClr val="FFFFFF"/>
                </a:solidFill>
              </a14:hiddenFill>
            </a:ext>
          </a:extLst>
        </p:spPr>
      </p:pic>
      <p:sp>
        <p:nvSpPr>
          <p:cNvPr id="22533" name="Text Box 5"/>
          <p:cNvSpPr txBox="1">
            <a:spLocks noChangeArrowheads="1"/>
          </p:cNvSpPr>
          <p:nvPr/>
        </p:nvSpPr>
        <p:spPr bwMode="auto">
          <a:xfrm>
            <a:off x="2041526" y="4837113"/>
            <a:ext cx="22256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alt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34" name="Text Box 6"/>
          <p:cNvSpPr txBox="1">
            <a:spLocks noChangeArrowheads="1"/>
          </p:cNvSpPr>
          <p:nvPr/>
        </p:nvSpPr>
        <p:spPr bwMode="auto">
          <a:xfrm>
            <a:off x="1828800" y="5410201"/>
            <a:ext cx="2743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it-IT" sz="1800" b="0" i="0" u="none" strike="noStrike" kern="1200" cap="none" spc="0" normalizeH="0" baseline="0" noProof="0">
                <a:ln>
                  <a:noFill/>
                </a:ln>
                <a:solidFill>
                  <a:prstClr val="black"/>
                </a:solidFill>
                <a:effectLst/>
                <a:uLnTx/>
                <a:uFillTx/>
                <a:latin typeface="Calibri" panose="020F0502020204030204"/>
                <a:ea typeface="+mn-ea"/>
                <a:cs typeface="+mn-cs"/>
              </a:rPr>
              <a:t>(1877)</a:t>
            </a:r>
          </a:p>
        </p:txBody>
      </p:sp>
      <p:pic>
        <p:nvPicPr>
          <p:cNvPr id="22535" name="Picture 7" descr="ruskin_abstract_lines_orig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0342" y="1165225"/>
            <a:ext cx="5495925" cy="3671888"/>
          </a:xfrm>
          <a:prstGeom prst="rect">
            <a:avLst/>
          </a:prstGeom>
          <a:noFill/>
          <a:extLst>
            <a:ext uri="{909E8E84-426E-40DD-AFC4-6F175D3DCCD1}">
              <a14:hiddenFill xmlns:a14="http://schemas.microsoft.com/office/drawing/2010/main">
                <a:solidFill>
                  <a:srgbClr val="FFFFFF"/>
                </a:solidFill>
              </a14:hiddenFill>
            </a:ext>
          </a:extLst>
        </p:spPr>
      </p:pic>
      <p:sp>
        <p:nvSpPr>
          <p:cNvPr id="22536" name="Text Box 8"/>
          <p:cNvSpPr txBox="1">
            <a:spLocks noChangeArrowheads="1"/>
          </p:cNvSpPr>
          <p:nvPr/>
        </p:nvSpPr>
        <p:spPr bwMode="auto">
          <a:xfrm>
            <a:off x="4953000" y="5029200"/>
            <a:ext cx="5410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it-IT" sz="1800" b="0" i="0" u="none" strike="noStrike" kern="1200" cap="none" spc="0" normalizeH="0" baseline="0" noProof="0">
                <a:ln>
                  <a:noFill/>
                </a:ln>
                <a:solidFill>
                  <a:prstClr val="black"/>
                </a:solidFill>
                <a:effectLst/>
                <a:uLnTx/>
                <a:uFillTx/>
                <a:latin typeface="Calibri" panose="020F0502020204030204"/>
                <a:ea typeface="+mn-ea"/>
                <a:cs typeface="+mn-cs"/>
              </a:rPr>
              <a:t>A drawing of abstract lines from 1851 showing that “the most beautiful lines derive from nature”</a:t>
            </a:r>
          </a:p>
        </p:txBody>
      </p:sp>
    </p:spTree>
    <p:extLst>
      <p:ext uri="{BB962C8B-B14F-4D97-AF65-F5344CB8AC3E}">
        <p14:creationId xmlns:p14="http://schemas.microsoft.com/office/powerpoint/2010/main" val="16839451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F45E326-3228-4548-888A-C04D585B2ECA}"/>
              </a:ext>
            </a:extLst>
          </p:cNvPr>
          <p:cNvPicPr>
            <a:picLocks noChangeAspect="1"/>
          </p:cNvPicPr>
          <p:nvPr/>
        </p:nvPicPr>
        <p:blipFill>
          <a:blip r:embed="rId2"/>
          <a:stretch>
            <a:fillRect/>
          </a:stretch>
        </p:blipFill>
        <p:spPr>
          <a:xfrm>
            <a:off x="857250" y="3429000"/>
            <a:ext cx="5238750" cy="3419475"/>
          </a:xfrm>
          <a:prstGeom prst="rect">
            <a:avLst/>
          </a:prstGeom>
        </p:spPr>
      </p:pic>
      <p:sp>
        <p:nvSpPr>
          <p:cNvPr id="2" name="Titolo 1">
            <a:extLst>
              <a:ext uri="{FF2B5EF4-FFF2-40B4-BE49-F238E27FC236}">
                <a16:creationId xmlns:a16="http://schemas.microsoft.com/office/drawing/2014/main" id="{34AECFE3-BDD4-4958-9D68-F10F5066561F}"/>
              </a:ext>
            </a:extLst>
          </p:cNvPr>
          <p:cNvSpPr>
            <a:spLocks noGrp="1"/>
          </p:cNvSpPr>
          <p:nvPr>
            <p:ph type="title"/>
          </p:nvPr>
        </p:nvSpPr>
        <p:spPr>
          <a:xfrm>
            <a:off x="1425203" y="472129"/>
            <a:ext cx="10515600" cy="1325563"/>
          </a:xfrm>
        </p:spPr>
        <p:txBody>
          <a:bodyPr/>
          <a:lstStyle/>
          <a:p>
            <a:endParaRPr lang="it-IT" dirty="0"/>
          </a:p>
        </p:txBody>
      </p:sp>
      <p:pic>
        <p:nvPicPr>
          <p:cNvPr id="1026" name="Picture 2" descr="Instaura - I disegni di John Ruskin, la sua visione... | Facebook">
            <a:extLst>
              <a:ext uri="{FF2B5EF4-FFF2-40B4-BE49-F238E27FC236}">
                <a16:creationId xmlns:a16="http://schemas.microsoft.com/office/drawing/2014/main" id="{A663E18A-5C4C-4447-8C26-9142A8DA55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773" y="85680"/>
            <a:ext cx="4837790" cy="32606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li elementi del disegno, John Ruskin | Il Diario di Virgola">
            <a:extLst>
              <a:ext uri="{FF2B5EF4-FFF2-40B4-BE49-F238E27FC236}">
                <a16:creationId xmlns:a16="http://schemas.microsoft.com/office/drawing/2014/main" id="{22AE4570-D4D7-4092-B967-C023F85505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4439" y="1047577"/>
            <a:ext cx="5499373" cy="4597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8129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8EC428-1AA5-4F9B-ABDA-4FF2F2E66E35}"/>
              </a:ext>
            </a:extLst>
          </p:cNvPr>
          <p:cNvSpPr>
            <a:spLocks noGrp="1"/>
          </p:cNvSpPr>
          <p:nvPr>
            <p:ph type="title"/>
          </p:nvPr>
        </p:nvSpPr>
        <p:spPr>
          <a:xfrm>
            <a:off x="817123" y="365125"/>
            <a:ext cx="10536677" cy="6123224"/>
          </a:xfrm>
          <a:solidFill>
            <a:schemeClr val="bg2"/>
          </a:solidFill>
        </p:spPr>
        <p:txBody>
          <a:bodyPr/>
          <a:lstStyle/>
          <a:p>
            <a:r>
              <a:rPr lang="it-IT" sz="2400" dirty="0">
                <a:effectLst/>
                <a:latin typeface="Times New Roman" panose="02020603050405020304" pitchFamily="18" charset="0"/>
                <a:ea typeface="Times New Roman" panose="02020603050405020304" pitchFamily="18" charset="0"/>
              </a:rPr>
              <a:t>John Ruskin ne </a:t>
            </a:r>
            <a:r>
              <a:rPr lang="it-IT" sz="2400" i="1" dirty="0">
                <a:effectLst/>
                <a:latin typeface="Times New Roman" panose="02020603050405020304" pitchFamily="18" charset="0"/>
                <a:ea typeface="Times New Roman" panose="02020603050405020304" pitchFamily="18" charset="0"/>
              </a:rPr>
              <a:t>Le Sette lampade dell’architettura</a:t>
            </a:r>
            <a:r>
              <a:rPr lang="it-IT" sz="2400" dirty="0">
                <a:effectLst/>
                <a:latin typeface="Times New Roman" panose="02020603050405020304" pitchFamily="18" charset="0"/>
                <a:ea typeface="Times New Roman" panose="02020603050405020304" pitchFamily="18" charset="0"/>
              </a:rPr>
              <a:t> (1849), aveva osservato nelle cattedrali medievali la dipendenza della “visibilità” dai fattori della “posizione” e della “distanza” e che spesso la decorazione più distante dall’occhio era lavorata in modo “più grossolano</a:t>
            </a:r>
            <a:r>
              <a:rPr lang="it-IT" sz="1800" dirty="0">
                <a:effectLst/>
                <a:latin typeface="Times New Roman" panose="02020603050405020304" pitchFamily="18" charset="0"/>
                <a:ea typeface="Times New Roman" panose="02020603050405020304" pitchFamily="18" charset="0"/>
              </a:rPr>
              <a:t>”.</a:t>
            </a:r>
            <a:br>
              <a:rPr lang="it-IT" sz="1800" dirty="0">
                <a:effectLst/>
                <a:latin typeface="Times New Roman" panose="02020603050405020304" pitchFamily="18" charset="0"/>
                <a:ea typeface="Times New Roman" panose="02020603050405020304" pitchFamily="18" charset="0"/>
              </a:rPr>
            </a:br>
            <a:br>
              <a:rPr lang="it-IT" sz="1800" dirty="0">
                <a:effectLst/>
                <a:latin typeface="Times New Roman" panose="02020603050405020304" pitchFamily="18" charset="0"/>
                <a:ea typeface="Times New Roman" panose="02020603050405020304" pitchFamily="18" charset="0"/>
              </a:rPr>
            </a:br>
            <a:br>
              <a:rPr lang="it-IT" sz="1800" dirty="0">
                <a:effectLst/>
                <a:latin typeface="Times New Roman" panose="02020603050405020304" pitchFamily="18" charset="0"/>
                <a:ea typeface="Times New Roman" panose="02020603050405020304" pitchFamily="18" charset="0"/>
              </a:rPr>
            </a:br>
            <a:r>
              <a:rPr lang="it-IT" sz="2400" dirty="0">
                <a:effectLst/>
                <a:latin typeface="Times New Roman" panose="02020603050405020304" pitchFamily="18" charset="0"/>
                <a:ea typeface="Times New Roman" panose="02020603050405020304" pitchFamily="18" charset="0"/>
              </a:rPr>
              <a:t>Ruskin nella chiesa di Torcello: pazientemente disegnata ed ammirata a lungo per rilevare la particolare l’atmosfera nella penombra, come appaiano “i più minuti dettagli scultorei e musivi quando </a:t>
            </a:r>
            <a:r>
              <a:rPr lang="it-IT" sz="2400" i="1" dirty="0">
                <a:effectLst/>
                <a:latin typeface="Times New Roman" panose="02020603050405020304" pitchFamily="18" charset="0"/>
                <a:ea typeface="Times New Roman" panose="02020603050405020304" pitchFamily="18" charset="0"/>
              </a:rPr>
              <a:t>sta calando la sera</a:t>
            </a:r>
            <a:r>
              <a:rPr lang="it-IT" sz="2400" dirty="0">
                <a:effectLst/>
                <a:latin typeface="Times New Roman" panose="02020603050405020304" pitchFamily="18" charset="0"/>
                <a:ea typeface="Times New Roman" panose="02020603050405020304" pitchFamily="18" charset="0"/>
              </a:rPr>
              <a:t>”</a:t>
            </a:r>
            <a:endParaRPr lang="it-IT" sz="2400" dirty="0"/>
          </a:p>
        </p:txBody>
      </p:sp>
    </p:spTree>
    <p:extLst>
      <p:ext uri="{BB962C8B-B14F-4D97-AF65-F5344CB8AC3E}">
        <p14:creationId xmlns:p14="http://schemas.microsoft.com/office/powerpoint/2010/main" val="27814483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D14A8F-7C3B-40EA-8F99-F74BACA16AD6}"/>
              </a:ext>
            </a:extLst>
          </p:cNvPr>
          <p:cNvSpPr>
            <a:spLocks noGrp="1"/>
          </p:cNvSpPr>
          <p:nvPr>
            <p:ph type="title"/>
          </p:nvPr>
        </p:nvSpPr>
        <p:spPr/>
        <p:txBody>
          <a:bodyPr/>
          <a:lstStyle/>
          <a:p>
            <a:endParaRPr lang="it-IT" dirty="0"/>
          </a:p>
        </p:txBody>
      </p:sp>
      <p:pic>
        <p:nvPicPr>
          <p:cNvPr id="3" name="Immagine 2">
            <a:extLst>
              <a:ext uri="{FF2B5EF4-FFF2-40B4-BE49-F238E27FC236}">
                <a16:creationId xmlns:a16="http://schemas.microsoft.com/office/drawing/2014/main" id="{ACA51E5E-51FE-4BE6-8501-A1BEC4EBAF18}"/>
              </a:ext>
            </a:extLst>
          </p:cNvPr>
          <p:cNvPicPr>
            <a:picLocks noChangeAspect="1"/>
          </p:cNvPicPr>
          <p:nvPr/>
        </p:nvPicPr>
        <p:blipFill>
          <a:blip r:embed="rId2"/>
          <a:stretch>
            <a:fillRect/>
          </a:stretch>
        </p:blipFill>
        <p:spPr>
          <a:xfrm>
            <a:off x="819790" y="0"/>
            <a:ext cx="4579620" cy="6858000"/>
          </a:xfrm>
          <a:prstGeom prst="rect">
            <a:avLst/>
          </a:prstGeom>
        </p:spPr>
      </p:pic>
      <p:pic>
        <p:nvPicPr>
          <p:cNvPr id="4" name="Immagine 3">
            <a:extLst>
              <a:ext uri="{FF2B5EF4-FFF2-40B4-BE49-F238E27FC236}">
                <a16:creationId xmlns:a16="http://schemas.microsoft.com/office/drawing/2014/main" id="{18385803-D69B-44B4-96C6-CE90929D4E94}"/>
              </a:ext>
            </a:extLst>
          </p:cNvPr>
          <p:cNvPicPr>
            <a:picLocks noChangeAspect="1"/>
          </p:cNvPicPr>
          <p:nvPr/>
        </p:nvPicPr>
        <p:blipFill>
          <a:blip r:embed="rId3"/>
          <a:stretch>
            <a:fillRect/>
          </a:stretch>
        </p:blipFill>
        <p:spPr>
          <a:xfrm>
            <a:off x="6507374" y="538437"/>
            <a:ext cx="3738461" cy="5781125"/>
          </a:xfrm>
          <a:prstGeom prst="rect">
            <a:avLst/>
          </a:prstGeom>
        </p:spPr>
      </p:pic>
    </p:spTree>
    <p:extLst>
      <p:ext uri="{BB962C8B-B14F-4D97-AF65-F5344CB8AC3E}">
        <p14:creationId xmlns:p14="http://schemas.microsoft.com/office/powerpoint/2010/main" val="20454981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E6EFB66-EDF6-4882-8D0F-A93C6A7DCABF}"/>
              </a:ext>
            </a:extLst>
          </p:cNvPr>
          <p:cNvSpPr>
            <a:spLocks noGrp="1"/>
          </p:cNvSpPr>
          <p:nvPr>
            <p:ph type="title"/>
          </p:nvPr>
        </p:nvSpPr>
        <p:spPr>
          <a:xfrm>
            <a:off x="885216" y="297032"/>
            <a:ext cx="10468583" cy="5753572"/>
          </a:xfrm>
          <a:solidFill>
            <a:schemeClr val="bg2">
              <a:lumMod val="90000"/>
            </a:schemeClr>
          </a:solidFill>
        </p:spPr>
        <p:txBody>
          <a:bodyPr>
            <a:normAutofit/>
          </a:bodyPr>
          <a:lstStyle/>
          <a:p>
            <a:r>
              <a:rPr lang="it-IT" sz="2000" dirty="0"/>
              <a:t>«</a:t>
            </a:r>
            <a:r>
              <a:rPr lang="it-IT" sz="2000" b="1" dirty="0"/>
              <a:t>VIGILATE SU UN VECCHIO EDIFICIO </a:t>
            </a:r>
            <a:r>
              <a:rPr lang="it-IT" sz="2000" dirty="0"/>
              <a:t>CON ATTENZIONE PREMUROSA; PROTEGGETELO MEGLIO CHE POTETE E AD OGNI COSTO, DA OGNI ACCENNO DI DETERIORAMENTO. CONTATE QUELLE PIETRE COME CONTERESTE LE GEMME DI UNA CORONA; METTETEGLI ATTORNO DEI SORVEGLIANTI COME SE SI TRATTASSE DELLE PORTE DI UNA CITTÀ ASSEDIATA; DOVE LA STRUTTURA MURARIA MOSTRA DELLE SMAGLIATURE, TENETELA COMPATTA USANDO IL FERRO; E DOVE ESSA CEDE PUNTELLATELA CON TRAVI, E NON PREOCCUPATEVI PER LA BRUTTEZZA DI INTERVENTI DI SOSTEGNO: MEGLIO AVERE UNA STAMPELLA CHE RESTARE SENZA UNA GAMBA. E TUTTO QUESTO, FATELO AMOREVOLMENTE, CON REVERENZA TE CONTINUITÀ, E PIÙ DI UNA GENERAZIONE POTRÀ ANCORA NASCERE E MORIRE ALL’OMBRA DI QUELL’EDIFICIO. ALLA FINE ANCH’ESSO DOVRÀ VIVERE IL SUO GIORNO ESTREMO; MA LASCIAMO CHE QUEL GIORNO VENGA APERTAMENTE E SENZA INGANNI, E NON CONSENTIAMO CHE ALCUN SOSTITUTO FALSO E DISONOREVOLE PRIVI DEGLI UFFICI FUNEBRI DELLA MEMORIA.”</a:t>
            </a:r>
            <a:br>
              <a:rPr lang="it-IT" sz="2000" dirty="0"/>
            </a:br>
            <a:r>
              <a:rPr lang="it-IT" sz="2000" dirty="0"/>
              <a:t>JOHN RUSKIN</a:t>
            </a:r>
          </a:p>
        </p:txBody>
      </p:sp>
    </p:spTree>
    <p:extLst>
      <p:ext uri="{BB962C8B-B14F-4D97-AF65-F5344CB8AC3E}">
        <p14:creationId xmlns:p14="http://schemas.microsoft.com/office/powerpoint/2010/main" val="2954129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395CF86-BAFF-4BFF-AE7B-DD766EC8895D}"/>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60143AC8-8959-461C-9989-57D7226CD0E8}"/>
              </a:ext>
            </a:extLst>
          </p:cNvPr>
          <p:cNvSpPr>
            <a:spLocks noGrp="1"/>
          </p:cNvSpPr>
          <p:nvPr>
            <p:ph idx="1"/>
          </p:nvPr>
        </p:nvSpPr>
        <p:spPr>
          <a:xfrm>
            <a:off x="955040" y="741680"/>
            <a:ext cx="10398760" cy="5435283"/>
          </a:xfrm>
          <a:solidFill>
            <a:schemeClr val="accent4"/>
          </a:solidFill>
        </p:spPr>
        <p:txBody>
          <a:bodyPr/>
          <a:lstStyle/>
          <a:p>
            <a:r>
              <a:rPr lang="it-IT" b="1" dirty="0"/>
              <a:t>Wagner</a:t>
            </a:r>
            <a:r>
              <a:rPr lang="it-IT" dirty="0"/>
              <a:t>, «</a:t>
            </a:r>
            <a:r>
              <a:rPr lang="it-IT" i="1" dirty="0"/>
              <a:t>Sul dirigere</a:t>
            </a:r>
            <a:r>
              <a:rPr lang="it-IT" dirty="0"/>
              <a:t>», 1869</a:t>
            </a:r>
          </a:p>
          <a:p>
            <a:r>
              <a:rPr lang="it-IT" dirty="0"/>
              <a:t>Da Beethoven cambiamenti tecnici e interpretativi</a:t>
            </a:r>
          </a:p>
          <a:p>
            <a:r>
              <a:rPr lang="it-IT" dirty="0"/>
              <a:t>Si confronta con Mendelssohn direttore</a:t>
            </a:r>
          </a:p>
          <a:p>
            <a:r>
              <a:rPr lang="it-IT" dirty="0"/>
              <a:t>Esatto stacco del tempo, e respirazione (cantando)</a:t>
            </a:r>
          </a:p>
          <a:p>
            <a:r>
              <a:rPr lang="it-IT" dirty="0"/>
              <a:t>Conosce </a:t>
            </a:r>
            <a:r>
              <a:rPr lang="it-IT" dirty="0" err="1"/>
              <a:t>Sinf</a:t>
            </a:r>
            <a:r>
              <a:rPr lang="it-IT" dirty="0"/>
              <a:t>. </a:t>
            </a:r>
            <a:r>
              <a:rPr lang="it-IT" dirty="0" err="1"/>
              <a:t>Beeth</a:t>
            </a:r>
            <a:r>
              <a:rPr lang="it-IT" dirty="0"/>
              <a:t>. a Parigi (</a:t>
            </a:r>
            <a:r>
              <a:rPr lang="it-IT" dirty="0" err="1"/>
              <a:t>Habeneck</a:t>
            </a:r>
            <a:r>
              <a:rPr lang="it-IT" dirty="0"/>
              <a:t>: tempo giusto)</a:t>
            </a:r>
          </a:p>
          <a:p>
            <a:r>
              <a:rPr lang="it-IT" dirty="0"/>
              <a:t>Figura interprete: es. Liszt ha rivelato a Wagner Bach «al punto che ora so infallibilmente cosa devo pensarne, posso comprenderlo…senza fraintendimenti…» </a:t>
            </a:r>
          </a:p>
        </p:txBody>
      </p:sp>
    </p:spTree>
    <p:extLst>
      <p:ext uri="{BB962C8B-B14F-4D97-AF65-F5344CB8AC3E}">
        <p14:creationId xmlns:p14="http://schemas.microsoft.com/office/powerpoint/2010/main" val="37291353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221673" y="138545"/>
            <a:ext cx="11227782" cy="2620910"/>
          </a:xfrm>
        </p:spPr>
        <p:txBody>
          <a:bodyPr>
            <a:normAutofit lnSpcReduction="10000"/>
          </a:bodyPr>
          <a:lstStyle/>
          <a:p>
            <a:r>
              <a:rPr lang="it-IT" dirty="0"/>
              <a:t>«La fusione di linee e di colori è un’arte simile alla composizione musicale, e quindi completamente indipendente dalla rappresentazione dei fatti».</a:t>
            </a:r>
          </a:p>
          <a:p>
            <a:endParaRPr lang="it-IT" dirty="0"/>
          </a:p>
          <a:p>
            <a:r>
              <a:rPr lang="it-IT" dirty="0"/>
              <a:t>Il sistema </a:t>
            </a:r>
            <a:r>
              <a:rPr lang="it-IT" b="1" dirty="0"/>
              <a:t>architravato</a:t>
            </a:r>
            <a:r>
              <a:rPr lang="it-IT" dirty="0"/>
              <a:t> greco è fatto di masse appoggiate;</a:t>
            </a:r>
          </a:p>
          <a:p>
            <a:r>
              <a:rPr lang="it-IT" dirty="0"/>
              <a:t>Il sistema dell’arco e volta </a:t>
            </a:r>
            <a:r>
              <a:rPr lang="it-IT" b="1" dirty="0"/>
              <a:t>gotici</a:t>
            </a:r>
            <a:r>
              <a:rPr lang="it-IT" dirty="0"/>
              <a:t> ha tensioni, trasmissioni di forze: ha più vigore e meno leziosità di forme (</a:t>
            </a:r>
            <a:r>
              <a:rPr lang="it-IT" i="1" dirty="0"/>
              <a:t>Pietre di Venezia</a:t>
            </a:r>
            <a:r>
              <a:rPr lang="it-IT" dirty="0"/>
              <a:t>).</a:t>
            </a:r>
          </a:p>
        </p:txBody>
      </p:sp>
      <p:pic>
        <p:nvPicPr>
          <p:cNvPr id="4" name="Immagine 3"/>
          <p:cNvPicPr>
            <a:picLocks noChangeAspect="1"/>
          </p:cNvPicPr>
          <p:nvPr/>
        </p:nvPicPr>
        <p:blipFill rotWithShape="1">
          <a:blip r:embed="rId2" cstate="print">
            <a:extLst>
              <a:ext uri="{28A0092B-C50C-407E-A947-70E740481C1C}">
                <a14:useLocalDpi xmlns:a14="http://schemas.microsoft.com/office/drawing/2010/main" val="0"/>
              </a:ext>
            </a:extLst>
          </a:blip>
          <a:srcRect r="297" b="13684"/>
          <a:stretch/>
        </p:blipFill>
        <p:spPr>
          <a:xfrm>
            <a:off x="955833" y="3485569"/>
            <a:ext cx="4425201" cy="2784862"/>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1588" y="2759455"/>
            <a:ext cx="3238318" cy="3960000"/>
          </a:xfrm>
          <a:prstGeom prst="rect">
            <a:avLst/>
          </a:prstGeom>
        </p:spPr>
      </p:pic>
    </p:spTree>
    <p:extLst>
      <p:ext uri="{BB962C8B-B14F-4D97-AF65-F5344CB8AC3E}">
        <p14:creationId xmlns:p14="http://schemas.microsoft.com/office/powerpoint/2010/main" val="24526176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74562D-8873-40A0-BC42-96D25A1E1892}"/>
              </a:ext>
            </a:extLst>
          </p:cNvPr>
          <p:cNvSpPr>
            <a:spLocks noGrp="1"/>
          </p:cNvSpPr>
          <p:nvPr>
            <p:ph type="title"/>
          </p:nvPr>
        </p:nvSpPr>
        <p:spPr>
          <a:xfrm>
            <a:off x="158620" y="365125"/>
            <a:ext cx="1614196" cy="6091659"/>
          </a:xfrm>
        </p:spPr>
        <p:txBody>
          <a:bodyPr>
            <a:normAutofit/>
          </a:bodyPr>
          <a:lstStyle/>
          <a:p>
            <a:r>
              <a:rPr lang="it-IT" sz="2000" dirty="0"/>
              <a:t>La critica si appunta sul </a:t>
            </a:r>
            <a:r>
              <a:rPr lang="it-IT" sz="2000" b="1" dirty="0"/>
              <a:t>naturalismo</a:t>
            </a:r>
            <a:r>
              <a:rPr lang="it-IT" sz="2000" dirty="0"/>
              <a:t> che priva i personaggi sacri di ogni connotazione ideale.</a:t>
            </a:r>
            <a:br>
              <a:rPr lang="it-IT" sz="2000" dirty="0"/>
            </a:br>
            <a:br>
              <a:rPr lang="it-IT" sz="2000" dirty="0"/>
            </a:br>
            <a:r>
              <a:rPr lang="it-IT" sz="2000" dirty="0"/>
              <a:t>La regina Vittoria fu costretta a ritirare l’opera dall’esposizione della Royal Academy, del 1850.</a:t>
            </a:r>
          </a:p>
        </p:txBody>
      </p:sp>
      <p:pic>
        <p:nvPicPr>
          <p:cNvPr id="5" name="Segnaposto contenuto 4">
            <a:extLst>
              <a:ext uri="{FF2B5EF4-FFF2-40B4-BE49-F238E27FC236}">
                <a16:creationId xmlns:a16="http://schemas.microsoft.com/office/drawing/2014/main" id="{BC48293F-CDC5-4C15-82E3-C4489CCB41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45250" y="284065"/>
            <a:ext cx="10346750" cy="6289869"/>
          </a:xfrm>
        </p:spPr>
      </p:pic>
    </p:spTree>
    <p:extLst>
      <p:ext uri="{BB962C8B-B14F-4D97-AF65-F5344CB8AC3E}">
        <p14:creationId xmlns:p14="http://schemas.microsoft.com/office/powerpoint/2010/main" val="1873942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74562D-8873-40A0-BC42-96D25A1E1892}"/>
              </a:ext>
            </a:extLst>
          </p:cNvPr>
          <p:cNvSpPr>
            <a:spLocks noGrp="1"/>
          </p:cNvSpPr>
          <p:nvPr>
            <p:ph type="title"/>
          </p:nvPr>
        </p:nvSpPr>
        <p:spPr>
          <a:xfrm>
            <a:off x="317241" y="111966"/>
            <a:ext cx="11318032" cy="1828801"/>
          </a:xfrm>
        </p:spPr>
        <p:txBody>
          <a:bodyPr>
            <a:normAutofit fontScale="90000"/>
          </a:bodyPr>
          <a:lstStyle/>
          <a:p>
            <a:r>
              <a:rPr lang="it-IT" sz="2000" dirty="0"/>
              <a:t>«Nel primo piano di questa bottega da carpentiere si trova un ragazzo repellente, dal collo storto, piagnone e dal pelo rosso in camicia da notte, che sembra avere avuto una pestata sulla mano dal bastone d’un altro ragazzo con il quale giocava in un vicino rigagnolo, e la fa contemplare a una donna inginocchiata, così orribile nella sua bruttezza da sembrare…saltare fuori dal resto della compagnia come un Mostro del più vile cabaret di Francia, o dalla più bassa mescita di gin d’Inghilterra» (</a:t>
            </a:r>
            <a:r>
              <a:rPr lang="it-IT" sz="2000" b="1" u="sng" dirty="0"/>
              <a:t>Dickens</a:t>
            </a:r>
            <a:r>
              <a:rPr lang="it-IT" sz="2000" dirty="0"/>
              <a:t>, «</a:t>
            </a:r>
            <a:r>
              <a:rPr lang="it-IT" sz="2000" i="1" dirty="0" err="1"/>
              <a:t>Household</a:t>
            </a:r>
            <a:r>
              <a:rPr lang="it-IT" sz="2000" i="1" dirty="0"/>
              <a:t> Words</a:t>
            </a:r>
            <a:r>
              <a:rPr lang="it-IT" sz="2000" dirty="0"/>
              <a:t>», 1851).</a:t>
            </a:r>
            <a:br>
              <a:rPr lang="it-IT" sz="2000" dirty="0"/>
            </a:br>
            <a:br>
              <a:rPr lang="it-IT" sz="2000" dirty="0"/>
            </a:br>
            <a:r>
              <a:rPr lang="it-IT" sz="1800" dirty="0"/>
              <a:t>John Everett Millais, </a:t>
            </a:r>
            <a:r>
              <a:rPr lang="it-IT" sz="1800" i="1" dirty="0"/>
              <a:t>Gesù nella casa dei genitori (Christ in the House of His </a:t>
            </a:r>
            <a:r>
              <a:rPr lang="it-IT" sz="1800" i="1" dirty="0" err="1"/>
              <a:t>Parents</a:t>
            </a:r>
            <a:r>
              <a:rPr lang="it-IT" sz="1800" i="1" dirty="0"/>
              <a:t> </a:t>
            </a:r>
            <a:r>
              <a:rPr lang="it-IT" sz="1800" dirty="0"/>
              <a:t>(</a:t>
            </a:r>
            <a:r>
              <a:rPr lang="it-IT" sz="1800" i="1" dirty="0"/>
              <a:t>‘The </a:t>
            </a:r>
            <a:r>
              <a:rPr lang="it-IT" sz="1800" i="1" dirty="0" err="1"/>
              <a:t>Carpenter’s</a:t>
            </a:r>
            <a:r>
              <a:rPr lang="it-IT" sz="1800" i="1" dirty="0"/>
              <a:t> Shop’</a:t>
            </a:r>
            <a:r>
              <a:rPr lang="it-IT" sz="1800" dirty="0"/>
              <a:t>), 1849–50, olio su tela, 86,4 x 139,7 cm. Londra, Tate Britain</a:t>
            </a:r>
          </a:p>
        </p:txBody>
      </p:sp>
      <p:pic>
        <p:nvPicPr>
          <p:cNvPr id="5" name="Segnaposto contenuto 4">
            <a:extLst>
              <a:ext uri="{FF2B5EF4-FFF2-40B4-BE49-F238E27FC236}">
                <a16:creationId xmlns:a16="http://schemas.microsoft.com/office/drawing/2014/main" id="{BC48293F-CDC5-4C15-82E3-C4489CCB41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71692" y="2010227"/>
            <a:ext cx="7897775" cy="4801118"/>
          </a:xfrm>
        </p:spPr>
      </p:pic>
    </p:spTree>
    <p:extLst>
      <p:ext uri="{BB962C8B-B14F-4D97-AF65-F5344CB8AC3E}">
        <p14:creationId xmlns:p14="http://schemas.microsoft.com/office/powerpoint/2010/main" val="22257106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rotWithShape="1">
          <a:blip r:embed="rId2">
            <a:extLst>
              <a:ext uri="{28A0092B-C50C-407E-A947-70E740481C1C}">
                <a14:useLocalDpi xmlns:a14="http://schemas.microsoft.com/office/drawing/2010/main" val="0"/>
              </a:ext>
            </a:extLst>
          </a:blip>
          <a:srcRect l="4225" t="6772" r="4644" b="1396"/>
          <a:stretch/>
        </p:blipFill>
        <p:spPr>
          <a:xfrm>
            <a:off x="1154348" y="277573"/>
            <a:ext cx="9883303" cy="6346960"/>
          </a:xfrm>
        </p:spPr>
      </p:pic>
    </p:spTree>
    <p:extLst>
      <p:ext uri="{BB962C8B-B14F-4D97-AF65-F5344CB8AC3E}">
        <p14:creationId xmlns:p14="http://schemas.microsoft.com/office/powerpoint/2010/main" val="4649312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4ACBA1-D63E-42D4-B013-ED59354849A1}"/>
              </a:ext>
            </a:extLst>
          </p:cNvPr>
          <p:cNvSpPr>
            <a:spLocks noGrp="1"/>
          </p:cNvSpPr>
          <p:nvPr>
            <p:ph type="title"/>
          </p:nvPr>
        </p:nvSpPr>
        <p:spPr>
          <a:xfrm>
            <a:off x="7652536" y="247651"/>
            <a:ext cx="3701263" cy="1443038"/>
          </a:xfrm>
        </p:spPr>
        <p:txBody>
          <a:bodyPr>
            <a:normAutofit/>
          </a:bodyPr>
          <a:lstStyle/>
          <a:p>
            <a:r>
              <a:rPr lang="it-IT" sz="2000" i="1" dirty="0"/>
              <a:t>Paolo e Francesca</a:t>
            </a:r>
            <a:r>
              <a:rPr lang="it-IT" sz="2000" dirty="0"/>
              <a:t>, </a:t>
            </a:r>
            <a:r>
              <a:rPr lang="it-IT" sz="2000" dirty="0" err="1"/>
              <a:t>D.G.Rossetti</a:t>
            </a:r>
            <a:r>
              <a:rPr lang="it-IT" sz="2000" dirty="0"/>
              <a:t>, 1855</a:t>
            </a:r>
          </a:p>
        </p:txBody>
      </p:sp>
      <p:pic>
        <p:nvPicPr>
          <p:cNvPr id="4" name="Segnaposto contenuto 3">
            <a:extLst>
              <a:ext uri="{FF2B5EF4-FFF2-40B4-BE49-F238E27FC236}">
                <a16:creationId xmlns:a16="http://schemas.microsoft.com/office/drawing/2014/main" id="{BF729876-4659-46B1-987A-8F0FDA9E62C7}"/>
              </a:ext>
            </a:extLst>
          </p:cNvPr>
          <p:cNvPicPr>
            <a:picLocks noGrp="1" noChangeAspect="1"/>
          </p:cNvPicPr>
          <p:nvPr>
            <p:ph idx="1"/>
          </p:nvPr>
        </p:nvPicPr>
        <p:blipFill>
          <a:blip r:embed="rId2"/>
          <a:stretch>
            <a:fillRect/>
          </a:stretch>
        </p:blipFill>
        <p:spPr>
          <a:xfrm>
            <a:off x="0" y="133350"/>
            <a:ext cx="7153275" cy="3114675"/>
          </a:xfrm>
          <a:prstGeom prst="rect">
            <a:avLst/>
          </a:prstGeom>
        </p:spPr>
      </p:pic>
      <p:pic>
        <p:nvPicPr>
          <p:cNvPr id="5" name="Segnaposto contenuto 4">
            <a:extLst>
              <a:ext uri="{FF2B5EF4-FFF2-40B4-BE49-F238E27FC236}">
                <a16:creationId xmlns:a16="http://schemas.microsoft.com/office/drawing/2014/main" id="{289E0A1B-426B-4EE9-BD58-6EFDF9B78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48813"/>
            <a:ext cx="5772565" cy="3509187"/>
          </a:xfrm>
          <a:prstGeom prst="rect">
            <a:avLst/>
          </a:prstGeom>
        </p:spPr>
      </p:pic>
      <p:pic>
        <p:nvPicPr>
          <p:cNvPr id="6" name="Immagine 5">
            <a:extLst>
              <a:ext uri="{FF2B5EF4-FFF2-40B4-BE49-F238E27FC236}">
                <a16:creationId xmlns:a16="http://schemas.microsoft.com/office/drawing/2014/main" id="{4ADBD458-3DFB-4A04-98E1-5395D4C84E99}"/>
              </a:ext>
            </a:extLst>
          </p:cNvPr>
          <p:cNvPicPr>
            <a:picLocks noChangeAspect="1"/>
          </p:cNvPicPr>
          <p:nvPr/>
        </p:nvPicPr>
        <p:blipFill>
          <a:blip r:embed="rId4"/>
          <a:stretch>
            <a:fillRect/>
          </a:stretch>
        </p:blipFill>
        <p:spPr>
          <a:xfrm>
            <a:off x="8181068" y="1443038"/>
            <a:ext cx="3701262" cy="5167312"/>
          </a:xfrm>
          <a:prstGeom prst="rect">
            <a:avLst/>
          </a:prstGeom>
        </p:spPr>
      </p:pic>
    </p:spTree>
    <p:extLst>
      <p:ext uri="{BB962C8B-B14F-4D97-AF65-F5344CB8AC3E}">
        <p14:creationId xmlns:p14="http://schemas.microsoft.com/office/powerpoint/2010/main" val="5423863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26128" y="877743"/>
            <a:ext cx="10515600" cy="1325563"/>
          </a:xfrm>
        </p:spPr>
        <p:txBody>
          <a:bodyPr/>
          <a:lstStyle/>
          <a:p>
            <a:endParaRPr lang="it-IT"/>
          </a:p>
        </p:txBody>
      </p:sp>
      <p:sp>
        <p:nvSpPr>
          <p:cNvPr id="3" name="Segnaposto contenuto 2"/>
          <p:cNvSpPr>
            <a:spLocks noGrp="1"/>
          </p:cNvSpPr>
          <p:nvPr>
            <p:ph idx="1"/>
          </p:nvPr>
        </p:nvSpPr>
        <p:spPr>
          <a:xfrm>
            <a:off x="838200" y="1089498"/>
            <a:ext cx="10515600" cy="5087465"/>
          </a:xfrm>
        </p:spPr>
        <p:txBody>
          <a:bodyPr/>
          <a:lstStyle/>
          <a:p>
            <a:r>
              <a:rPr lang="it-IT" dirty="0"/>
              <a:t>«Nell’organizzazione del lavoro ornamentale medioevale, o cristiano in  particolare, la </a:t>
            </a:r>
            <a:r>
              <a:rPr lang="it-IT" b="1" dirty="0"/>
              <a:t>schiavitù</a:t>
            </a:r>
            <a:r>
              <a:rPr lang="it-IT" dirty="0"/>
              <a:t> non esiste affatto…», il cristianesimo conferisce «dignità al riconoscimento della </a:t>
            </a:r>
            <a:r>
              <a:rPr lang="it-IT" b="1" dirty="0"/>
              <a:t>indegnità</a:t>
            </a:r>
            <a:r>
              <a:rPr lang="it-IT" dirty="0"/>
              <a:t>». L’architettura «nobile» deve avere qualche «</a:t>
            </a:r>
            <a:r>
              <a:rPr lang="it-IT" b="1" dirty="0"/>
              <a:t>imperfezione</a:t>
            </a:r>
            <a:r>
              <a:rPr lang="it-IT" dirty="0"/>
              <a:t>», il sistema «greco e l’odierna consuetudine inglese» rendono «schiavi i lavoratori» (Le Pietre di Venezia).</a:t>
            </a:r>
          </a:p>
          <a:p>
            <a:r>
              <a:rPr lang="it-IT" dirty="0"/>
              <a:t>Già Chateaubriand: cultura </a:t>
            </a:r>
            <a:r>
              <a:rPr lang="it-IT" dirty="0" err="1"/>
              <a:t>antica-«</a:t>
            </a:r>
            <a:r>
              <a:rPr lang="it-IT" i="1" dirty="0" err="1"/>
              <a:t>schiavitù</a:t>
            </a:r>
            <a:r>
              <a:rPr lang="it-IT" dirty="0"/>
              <a:t>» </a:t>
            </a:r>
          </a:p>
          <a:p>
            <a:endParaRPr lang="it-IT" dirty="0"/>
          </a:p>
          <a:p>
            <a:r>
              <a:rPr lang="it-IT" dirty="0"/>
              <a:t>«le proporzioni dell’arco a sesto acuto sono </a:t>
            </a:r>
            <a:r>
              <a:rPr lang="it-IT" i="1" dirty="0"/>
              <a:t>mutabili all’infinito</a:t>
            </a:r>
            <a:r>
              <a:rPr lang="it-IT" dirty="0"/>
              <a:t>».</a:t>
            </a:r>
          </a:p>
        </p:txBody>
      </p:sp>
    </p:spTree>
    <p:extLst>
      <p:ext uri="{BB962C8B-B14F-4D97-AF65-F5344CB8AC3E}">
        <p14:creationId xmlns:p14="http://schemas.microsoft.com/office/powerpoint/2010/main" val="21785709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rotWithShape="1">
          <a:blip r:embed="rId2">
            <a:extLst>
              <a:ext uri="{28A0092B-C50C-407E-A947-70E740481C1C}">
                <a14:useLocalDpi xmlns:a14="http://schemas.microsoft.com/office/drawing/2010/main" val="0"/>
              </a:ext>
            </a:extLst>
          </a:blip>
          <a:srcRect l="3012" t="966" r="5100" b="2936"/>
          <a:stretch/>
        </p:blipFill>
        <p:spPr>
          <a:xfrm>
            <a:off x="2188724" y="223736"/>
            <a:ext cx="7276290" cy="6040877"/>
          </a:xfrm>
        </p:spPr>
      </p:pic>
    </p:spTree>
    <p:extLst>
      <p:ext uri="{BB962C8B-B14F-4D97-AF65-F5344CB8AC3E}">
        <p14:creationId xmlns:p14="http://schemas.microsoft.com/office/powerpoint/2010/main" val="33837753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rotWithShape="1">
          <a:blip r:embed="rId2"/>
          <a:srcRect l="506" t="2226" r="1043" b="1288"/>
          <a:stretch/>
        </p:blipFill>
        <p:spPr>
          <a:xfrm>
            <a:off x="437745" y="361785"/>
            <a:ext cx="11254902" cy="6099243"/>
          </a:xfrm>
          <a:prstGeom prst="rect">
            <a:avLst/>
          </a:prstGeom>
        </p:spPr>
      </p:pic>
    </p:spTree>
    <p:extLst>
      <p:ext uri="{BB962C8B-B14F-4D97-AF65-F5344CB8AC3E}">
        <p14:creationId xmlns:p14="http://schemas.microsoft.com/office/powerpoint/2010/main" val="21946653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16A0D3-DB29-4231-B2F8-C9A8F435E3AE}"/>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BA050C70-F7A1-41BA-9B46-944133C92668}"/>
              </a:ext>
            </a:extLst>
          </p:cNvPr>
          <p:cNvSpPr>
            <a:spLocks noGrp="1"/>
          </p:cNvSpPr>
          <p:nvPr>
            <p:ph idx="1"/>
          </p:nvPr>
        </p:nvSpPr>
        <p:spPr>
          <a:xfrm>
            <a:off x="838200" y="710119"/>
            <a:ext cx="5912796" cy="5466845"/>
          </a:xfrm>
        </p:spPr>
        <p:txBody>
          <a:bodyPr>
            <a:normAutofit/>
          </a:bodyPr>
          <a:lstStyle/>
          <a:p>
            <a:r>
              <a:rPr lang="it-IT" dirty="0"/>
              <a:t>Byron crea mito della città </a:t>
            </a:r>
            <a:r>
              <a:rPr lang="it-IT"/>
              <a:t>che muore</a:t>
            </a:r>
          </a:p>
          <a:p>
            <a:r>
              <a:rPr lang="it-IT"/>
              <a:t>Il </a:t>
            </a:r>
            <a:r>
              <a:rPr lang="it-IT" dirty="0"/>
              <a:t>ponte ferroviario sulla laguna - inaugurato nel 1846 - doveva diventare il tornante emblematico del "risorgimento" di Venezia. </a:t>
            </a:r>
          </a:p>
          <a:p>
            <a:r>
              <a:rPr lang="it-IT" dirty="0"/>
              <a:t>L’anticlassicismo della sua conformazione. </a:t>
            </a:r>
          </a:p>
          <a:p>
            <a:r>
              <a:rPr lang="it-IT" dirty="0"/>
              <a:t>Magnifico crogiuolo di stili architettonici:</a:t>
            </a:r>
          </a:p>
          <a:p>
            <a:r>
              <a:rPr lang="it-IT" dirty="0"/>
              <a:t>cristiano-romanico, bizantino, arabo e longobardo, gotico. </a:t>
            </a:r>
          </a:p>
          <a:p>
            <a:r>
              <a:rPr lang="it-IT" dirty="0"/>
              <a:t>Arte e natura: pietre, </a:t>
            </a:r>
            <a:r>
              <a:rPr lang="it-IT" b="1" dirty="0"/>
              <a:t>sabbia, acqua</a:t>
            </a:r>
            <a:r>
              <a:rPr lang="it-IT" dirty="0"/>
              <a:t>.</a:t>
            </a:r>
          </a:p>
          <a:p>
            <a:endParaRPr lang="it-IT" dirty="0"/>
          </a:p>
          <a:p>
            <a:endParaRPr lang="it-IT" dirty="0"/>
          </a:p>
        </p:txBody>
      </p:sp>
      <p:pic>
        <p:nvPicPr>
          <p:cNvPr id="4" name="Immagine 3">
            <a:extLst>
              <a:ext uri="{FF2B5EF4-FFF2-40B4-BE49-F238E27FC236}">
                <a16:creationId xmlns:a16="http://schemas.microsoft.com/office/drawing/2014/main" id="{7EB341B5-F2B9-4359-A107-618D2DF03F97}"/>
              </a:ext>
            </a:extLst>
          </p:cNvPr>
          <p:cNvPicPr>
            <a:picLocks noChangeAspect="1"/>
          </p:cNvPicPr>
          <p:nvPr/>
        </p:nvPicPr>
        <p:blipFill>
          <a:blip r:embed="rId2"/>
          <a:stretch>
            <a:fillRect/>
          </a:stretch>
        </p:blipFill>
        <p:spPr>
          <a:xfrm>
            <a:off x="6916981" y="14541"/>
            <a:ext cx="5128487" cy="6858000"/>
          </a:xfrm>
          <a:prstGeom prst="rect">
            <a:avLst/>
          </a:prstGeom>
        </p:spPr>
      </p:pic>
    </p:spTree>
    <p:extLst>
      <p:ext uri="{BB962C8B-B14F-4D97-AF65-F5344CB8AC3E}">
        <p14:creationId xmlns:p14="http://schemas.microsoft.com/office/powerpoint/2010/main" val="15894852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A27139-DC7B-4CA0-9541-6D8E3E3E3E6D}"/>
              </a:ext>
            </a:extLst>
          </p:cNvPr>
          <p:cNvSpPr>
            <a:spLocks noGrp="1"/>
          </p:cNvSpPr>
          <p:nvPr>
            <p:ph type="title"/>
          </p:nvPr>
        </p:nvSpPr>
        <p:spPr/>
        <p:txBody>
          <a:bodyPr>
            <a:normAutofit/>
          </a:bodyPr>
          <a:lstStyle/>
          <a:p>
            <a:r>
              <a:rPr lang="it-IT" sz="2000" dirty="0"/>
              <a:t>Si innamora </a:t>
            </a:r>
            <a:r>
              <a:rPr lang="it-IT" sz="2000"/>
              <a:t>a Lucca di Ilaria…</a:t>
            </a:r>
          </a:p>
        </p:txBody>
      </p:sp>
      <p:pic>
        <p:nvPicPr>
          <p:cNvPr id="4" name="Segnaposto contenuto 3">
            <a:extLst>
              <a:ext uri="{FF2B5EF4-FFF2-40B4-BE49-F238E27FC236}">
                <a16:creationId xmlns:a16="http://schemas.microsoft.com/office/drawing/2014/main" id="{7B88FD2A-1B1F-0A1F-8AA6-6CB2C35FA38C}"/>
              </a:ext>
            </a:extLst>
          </p:cNvPr>
          <p:cNvPicPr>
            <a:picLocks noGrp="1" noChangeAspect="1"/>
          </p:cNvPicPr>
          <p:nvPr>
            <p:ph idx="1"/>
          </p:nvPr>
        </p:nvPicPr>
        <p:blipFill>
          <a:blip r:embed="rId2"/>
          <a:stretch>
            <a:fillRect/>
          </a:stretch>
        </p:blipFill>
        <p:spPr>
          <a:xfrm>
            <a:off x="3834432" y="270048"/>
            <a:ext cx="4979629" cy="6317904"/>
          </a:xfrm>
          <a:prstGeom prst="rect">
            <a:avLst/>
          </a:prstGeom>
        </p:spPr>
      </p:pic>
    </p:spTree>
    <p:extLst>
      <p:ext uri="{BB962C8B-B14F-4D97-AF65-F5344CB8AC3E}">
        <p14:creationId xmlns:p14="http://schemas.microsoft.com/office/powerpoint/2010/main" val="1293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EF1A44-7CC5-43B4-B3C9-93A2CEB88035}"/>
              </a:ext>
            </a:extLst>
          </p:cNvPr>
          <p:cNvSpPr>
            <a:spLocks noGrp="1"/>
          </p:cNvSpPr>
          <p:nvPr>
            <p:ph type="title"/>
          </p:nvPr>
        </p:nvSpPr>
        <p:spPr/>
        <p:txBody>
          <a:bodyPr/>
          <a:lstStyle/>
          <a:p>
            <a:endParaRPr lang="it-IT"/>
          </a:p>
        </p:txBody>
      </p:sp>
      <p:pic>
        <p:nvPicPr>
          <p:cNvPr id="5" name="Segnaposto contenuto 4">
            <a:extLst>
              <a:ext uri="{FF2B5EF4-FFF2-40B4-BE49-F238E27FC236}">
                <a16:creationId xmlns:a16="http://schemas.microsoft.com/office/drawing/2014/main" id="{AA229046-E7A4-416D-AC2C-EA159D0D1EA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198" t="6743" r="2116" b="7703"/>
          <a:stretch/>
        </p:blipFill>
        <p:spPr>
          <a:xfrm>
            <a:off x="36144" y="379384"/>
            <a:ext cx="12121537" cy="6033412"/>
          </a:xfrm>
        </p:spPr>
      </p:pic>
    </p:spTree>
    <p:extLst>
      <p:ext uri="{BB962C8B-B14F-4D97-AF65-F5344CB8AC3E}">
        <p14:creationId xmlns:p14="http://schemas.microsoft.com/office/powerpoint/2010/main" val="22035868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8B12F4-BF1A-4E71-9E1A-04FD447A3A55}"/>
              </a:ext>
            </a:extLst>
          </p:cNvPr>
          <p:cNvSpPr>
            <a:spLocks noGrp="1"/>
          </p:cNvSpPr>
          <p:nvPr>
            <p:ph type="title"/>
          </p:nvPr>
        </p:nvSpPr>
        <p:spPr/>
        <p:txBody>
          <a:bodyPr/>
          <a:lstStyle/>
          <a:p>
            <a:endParaRPr lang="it-IT"/>
          </a:p>
        </p:txBody>
      </p:sp>
      <p:pic>
        <p:nvPicPr>
          <p:cNvPr id="5" name="Segnaposto contenuto 4">
            <a:extLst>
              <a:ext uri="{FF2B5EF4-FFF2-40B4-BE49-F238E27FC236}">
                <a16:creationId xmlns:a16="http://schemas.microsoft.com/office/drawing/2014/main" id="{3567C5FE-2EF3-4F06-A4ED-1425B964D7D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5017" t="13039" r="36" b="11846"/>
          <a:stretch/>
        </p:blipFill>
        <p:spPr>
          <a:xfrm>
            <a:off x="982494" y="324485"/>
            <a:ext cx="10749064" cy="6059878"/>
          </a:xfrm>
        </p:spPr>
      </p:pic>
    </p:spTree>
    <p:extLst>
      <p:ext uri="{BB962C8B-B14F-4D97-AF65-F5344CB8AC3E}">
        <p14:creationId xmlns:p14="http://schemas.microsoft.com/office/powerpoint/2010/main" val="37839860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11286" y="365125"/>
            <a:ext cx="1828800" cy="5860577"/>
          </a:xfrm>
        </p:spPr>
        <p:txBody>
          <a:bodyPr>
            <a:normAutofit/>
          </a:bodyPr>
          <a:lstStyle/>
          <a:p>
            <a:r>
              <a:rPr lang="it-IT" sz="2000" dirty="0"/>
              <a:t>Solo nel 1890</a:t>
            </a:r>
            <a:br>
              <a:rPr lang="it-IT" sz="2000" dirty="0"/>
            </a:br>
            <a:r>
              <a:rPr lang="it-IT" sz="2000" dirty="0"/>
              <a:t>da Roma un </a:t>
            </a:r>
            <a:br>
              <a:rPr lang="it-IT" sz="2000" dirty="0"/>
            </a:br>
            <a:r>
              <a:rPr lang="it-IT" sz="2000" dirty="0"/>
              <a:t>ministro boccia</a:t>
            </a:r>
            <a:br>
              <a:rPr lang="it-IT" sz="2000" dirty="0"/>
            </a:br>
            <a:r>
              <a:rPr lang="it-IT" sz="2000" dirty="0"/>
              <a:t>il piano di </a:t>
            </a:r>
            <a:r>
              <a:rPr lang="it-IT" sz="2000" b="1" dirty="0"/>
              <a:t>sventramento di Venezia</a:t>
            </a:r>
            <a:r>
              <a:rPr lang="it-IT" sz="2000" dirty="0"/>
              <a:t>, tanto temuto da Ruskin, che avrebbe fatto ‘rinascere’ la città, ma stravolgendola</a:t>
            </a:r>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40879" y="296488"/>
            <a:ext cx="9554947" cy="6265023"/>
          </a:xfrm>
        </p:spPr>
      </p:pic>
    </p:spTree>
    <p:extLst>
      <p:ext uri="{BB962C8B-B14F-4D97-AF65-F5344CB8AC3E}">
        <p14:creationId xmlns:p14="http://schemas.microsoft.com/office/powerpoint/2010/main" val="65034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53858F-9A70-48A8-9442-9A4F0A47AB8C}"/>
              </a:ext>
            </a:extLst>
          </p:cNvPr>
          <p:cNvSpPr>
            <a:spLocks noGrp="1"/>
          </p:cNvSpPr>
          <p:nvPr>
            <p:ph type="title"/>
          </p:nvPr>
        </p:nvSpPr>
        <p:spPr>
          <a:xfrm>
            <a:off x="7441660" y="573932"/>
            <a:ext cx="3912140" cy="1116756"/>
          </a:xfrm>
        </p:spPr>
        <p:txBody>
          <a:bodyPr>
            <a:normAutofit/>
          </a:bodyPr>
          <a:lstStyle/>
          <a:p>
            <a:r>
              <a:rPr lang="it-IT" sz="2000" dirty="0"/>
              <a:t>Nel primo teatro di Dresda il giovane Wagner dirige vari concerti e opere</a:t>
            </a:r>
          </a:p>
        </p:txBody>
      </p:sp>
      <p:pic>
        <p:nvPicPr>
          <p:cNvPr id="4" name="Segnaposto contenuto 3">
            <a:extLst>
              <a:ext uri="{FF2B5EF4-FFF2-40B4-BE49-F238E27FC236}">
                <a16:creationId xmlns:a16="http://schemas.microsoft.com/office/drawing/2014/main" id="{B3B772A8-6FF8-4F89-BF84-39CCF3A6D69E}"/>
              </a:ext>
            </a:extLst>
          </p:cNvPr>
          <p:cNvPicPr>
            <a:picLocks noGrp="1" noChangeAspect="1"/>
          </p:cNvPicPr>
          <p:nvPr>
            <p:ph idx="1"/>
          </p:nvPr>
        </p:nvPicPr>
        <p:blipFill>
          <a:blip r:embed="rId2"/>
          <a:stretch>
            <a:fillRect/>
          </a:stretch>
        </p:blipFill>
        <p:spPr>
          <a:xfrm>
            <a:off x="6880699" y="1860550"/>
            <a:ext cx="5253218" cy="4896000"/>
          </a:xfrm>
          <a:prstGeom prst="rect">
            <a:avLst/>
          </a:prstGeom>
        </p:spPr>
      </p:pic>
      <p:pic>
        <p:nvPicPr>
          <p:cNvPr id="1026" name="Picture 2">
            <a:extLst>
              <a:ext uri="{FF2B5EF4-FFF2-40B4-BE49-F238E27FC236}">
                <a16:creationId xmlns:a16="http://schemas.microsoft.com/office/drawing/2014/main" id="{5C6D3234-5DB2-455E-8F73-767A0D8472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60" y="44926"/>
            <a:ext cx="6348497" cy="4284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ella 4">
            <a:extLst>
              <a:ext uri="{FF2B5EF4-FFF2-40B4-BE49-F238E27FC236}">
                <a16:creationId xmlns:a16="http://schemas.microsoft.com/office/drawing/2014/main" id="{64E4476B-22C3-4F5D-BEE5-520ACDEFEF7F}"/>
              </a:ext>
            </a:extLst>
          </p:cNvPr>
          <p:cNvGraphicFramePr>
            <a:graphicFrameLocks noGrp="1"/>
          </p:cNvGraphicFramePr>
          <p:nvPr/>
        </p:nvGraphicFramePr>
        <p:xfrm>
          <a:off x="305222" y="4328927"/>
          <a:ext cx="6348497" cy="2427624"/>
        </p:xfrm>
        <a:graphic>
          <a:graphicData uri="http://schemas.openxmlformats.org/drawingml/2006/table">
            <a:tbl>
              <a:tblPr firstRow="1" bandRow="1">
                <a:tableStyleId>{5C22544A-7EE6-4342-B048-85BDC9FD1C3A}</a:tableStyleId>
              </a:tblPr>
              <a:tblGrid>
                <a:gridCol w="6348497">
                  <a:extLst>
                    <a:ext uri="{9D8B030D-6E8A-4147-A177-3AD203B41FA5}">
                      <a16:colId xmlns:a16="http://schemas.microsoft.com/office/drawing/2014/main" val="2716816380"/>
                    </a:ext>
                  </a:extLst>
                </a:gridCol>
              </a:tblGrid>
              <a:tr h="2427624">
                <a:tc>
                  <a:txBody>
                    <a:bodyPr/>
                    <a:lstStyle/>
                    <a:p>
                      <a:r>
                        <a:rPr lang="it-IT" dirty="0"/>
                        <a:t>In queste proposte, al sistema vigente, in cui l'auditorio era costituito da ordini di palchi secondo la gerarchia sociale, veniva contrapposto il principio democratico del semicerchio del teatro antico, con una disposizione crescente uniforme. Al semicerchio dell'auditorio corrispondeva il semicerchio del ballatoio esterno, a due piani nella parte esterna. La sua forma s'ispirava all'antico motivo romano delle aperture ad arco con ordini di colonne anteposte, rielaborato nello spirito del Rinascimento italiano.</a:t>
                      </a:r>
                    </a:p>
                  </a:txBody>
                  <a:tcPr/>
                </a:tc>
                <a:extLst>
                  <a:ext uri="{0D108BD9-81ED-4DB2-BD59-A6C34878D82A}">
                    <a16:rowId xmlns:a16="http://schemas.microsoft.com/office/drawing/2014/main" val="1954465270"/>
                  </a:ext>
                </a:extLst>
              </a:tr>
            </a:tbl>
          </a:graphicData>
        </a:graphic>
      </p:graphicFrame>
    </p:spTree>
    <p:extLst>
      <p:ext uri="{BB962C8B-B14F-4D97-AF65-F5344CB8AC3E}">
        <p14:creationId xmlns:p14="http://schemas.microsoft.com/office/powerpoint/2010/main" val="3783784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E6E118F-2DFD-4321-9D74-D09DB0D4F7F5}"/>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71C45E46-B32A-44CB-BDC9-DF8B88487128}"/>
              </a:ext>
            </a:extLst>
          </p:cNvPr>
          <p:cNvSpPr>
            <a:spLocks noGrp="1"/>
          </p:cNvSpPr>
          <p:nvPr>
            <p:ph idx="1"/>
          </p:nvPr>
        </p:nvSpPr>
        <p:spPr>
          <a:xfrm>
            <a:off x="965200" y="955040"/>
            <a:ext cx="10388600" cy="5221923"/>
          </a:xfrm>
        </p:spPr>
        <p:txBody>
          <a:bodyPr/>
          <a:lstStyle/>
          <a:p>
            <a:r>
              <a:rPr lang="it-IT" dirty="0"/>
              <a:t>Berlioz si adatta allo spazio </a:t>
            </a:r>
          </a:p>
          <a:p>
            <a:r>
              <a:rPr lang="it-IT" dirty="0"/>
              <a:t>Wagner crea uno spazio per la sua musica</a:t>
            </a:r>
          </a:p>
        </p:txBody>
      </p:sp>
    </p:spTree>
    <p:extLst>
      <p:ext uri="{BB962C8B-B14F-4D97-AF65-F5344CB8AC3E}">
        <p14:creationId xmlns:p14="http://schemas.microsoft.com/office/powerpoint/2010/main" val="2434886428"/>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2278</Words>
  <Application>Microsoft Office PowerPoint</Application>
  <PresentationFormat>Widescreen</PresentationFormat>
  <Paragraphs>101</Paragraphs>
  <Slides>71</Slides>
  <Notes>2</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71</vt:i4>
      </vt:variant>
    </vt:vector>
  </HeadingPairs>
  <TitlesOfParts>
    <vt:vector size="77" baseType="lpstr">
      <vt:lpstr>Arial</vt:lpstr>
      <vt:lpstr>Calibri</vt:lpstr>
      <vt:lpstr>Calibri Light</vt:lpstr>
      <vt:lpstr>Georgia</vt:lpstr>
      <vt:lpstr>Times New Roman</vt:lpstr>
      <vt:lpstr>Tema di Office</vt:lpstr>
      <vt:lpstr>RAPPORTI TRA LE ARTI 01</vt:lpstr>
      <vt:lpstr> Ottobre 2022, San Marco</vt:lpstr>
      <vt:lpstr>Presentazione standard di PowerPoint</vt:lpstr>
      <vt:lpstr>Presentazione standard di PowerPoint</vt:lpstr>
      <vt:lpstr>Charles Garnier, spaccato trasversale dell’Opéra di Parigi (1861-75). Theodor Hansen, sala del Musikverein di Vienna (1868). </vt:lpstr>
      <vt:lpstr>Presentazione standard di PowerPoint</vt:lpstr>
      <vt:lpstr>Presentazione standard di PowerPoint</vt:lpstr>
      <vt:lpstr>Nel primo teatro di Dresda il giovane Wagner dirige vari concerti e opere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SINFONIA DANTE</vt:lpstr>
      <vt:lpstr>Presentazione standard di PowerPoint</vt:lpstr>
      <vt:lpstr>Il concreto del costruire e del restaurare</vt:lpstr>
      <vt:lpstr>Presentazione standard di PowerPoint</vt:lpstr>
      <vt:lpstr>Presentazione standard di PowerPoint</vt:lpstr>
      <vt:lpstr>Romanticismo: tolleranza stilistica  Storicismo (anche musica: Liszt)  Stato originario  Unità stilistica</vt:lpstr>
      <vt:lpstr>Presentazione standard di PowerPoint</vt:lpstr>
      <vt:lpstr>Notre-Dame nel 1699 e prima delle devastazioni rivoluzionarie.  </vt:lpstr>
      <vt:lpstr>Presentazione standard di PowerPoint</vt:lpstr>
      <vt:lpstr>Non le forme gotiche, ma i princìpi</vt:lpstr>
      <vt:lpstr>Fusione di tre capitelli    Effettua:   1) rilievo analitico e minuto del monumento  2) indagine storica  3 ricomposizione statica e stilistica di quanto è andato perduto</vt:lpstr>
      <vt:lpstr>1858-64 E.E. Viollet-le-Duc, Dictionnaire reisonné de l'architecture française du XI au XVI siècle</vt:lpstr>
      <vt:lpstr>Appassionato alle pietre, è un provetto scalatore, e pensa di riportare il Monte Bianco alla situazione precedente alla erosione connessa alla presenza dell’uomo  Architetto, archeologo, anche geologo!</vt:lpstr>
      <vt:lpstr>1837 nasce in Francia la Commissione dei Monumenti Storici</vt:lpstr>
      <vt:lpstr>Tra restauro architettonico e interpretazione musicale</vt:lpstr>
      <vt:lpstr>Presentazione standard di PowerPoint</vt:lpstr>
      <vt:lpstr>Presentazione standard di PowerPoint</vt:lpstr>
      <vt:lpstr>Presentazione standard di PowerPoint</vt:lpstr>
      <vt:lpstr>Presentazione standard di PowerPoint</vt:lpstr>
      <vt:lpstr>Presentazione standard di PowerPoint</vt:lpstr>
      <vt:lpstr>Il bello architettonico nasce dalla sincerità strutturale, dalla piena visibilità degli elementi architettonici che la generano.</vt:lpstr>
      <vt:lpstr>Presentazione standard di PowerPoint</vt:lpstr>
      <vt:lpstr>Presentazione standard di PowerPoint</vt:lpstr>
      <vt:lpstr>Dopo Quatremére, Hittorf:  POLICROMIA</vt:lpstr>
      <vt:lpstr>Presentazione standard di PowerPoint</vt:lpstr>
      <vt:lpstr>La costruzione originale fu progettata da Semper e venne eretta tra il 1838 ed il 1841. Veniva chiamata Teatro reale di corte (Königliches Hoftheater) e si distingueva per la facciata di forma convessa semicircolare a doppio ordine. Brucia nel 1869</vt:lpstr>
      <vt:lpstr>Forum imperiale di Vienna, e museo di Storia Naturale a Vienna</vt:lpstr>
      <vt:lpstr>Presentazione standard di PowerPoint</vt:lpstr>
      <vt:lpstr>Presentazione standard di PowerPoint</vt:lpstr>
      <vt:lpstr>Presentazione standard di PowerPoint</vt:lpstr>
      <vt:lpstr>Presentazione standard di PowerPoint</vt:lpstr>
      <vt:lpstr>John Ruskin (1819-1900)</vt:lpstr>
      <vt:lpstr>Presentazione standard di PowerPoint</vt:lpstr>
      <vt:lpstr>Ruskin scrive di aver conosciuto a vent’anni “il più grande personaggio della sua epoca”, “in ogni forma dell’immaginazione e sotto ogni aspetto di conoscenza del paesaggio”: era William Turner. W. Turner, Raffaello accompagnato dalla Fornarina lavora ai suoi quadri per la decorazione della Loggia, 1820</vt:lpstr>
      <vt:lpstr>W. Turner, Foro romano, 1826; il successivo restauro di Valadier sarà apprezzato da Quatremére de Q. anche perché ha integrato la parte marmorea in travertino…Turner lo mostra prima del restauro. Valadier stesso pubblica un opuscolo nel 1822 che spiega l’intervento, «operazione che si chiama restaurare e non edificare». Ancor oggi ritenuto un restauro esemplare, dove le integrazioni, anziché in marmo, sono eseguite in travertino!</vt:lpstr>
      <vt:lpstr>Presentazione standard di PowerPoint</vt:lpstr>
      <vt:lpstr>Presentazione standard di PowerPoint</vt:lpstr>
      <vt:lpstr>Presentazione standard di PowerPoint</vt:lpstr>
      <vt:lpstr>Presentazione standard di PowerPoint</vt:lpstr>
      <vt:lpstr>RUSKIN E MORRIS: Contro il sistema di produzione che rende schiavi gli operai Contro il prodotto di questo sistema Modello della bottega artigianale Rinascita dell’artigianato</vt:lpstr>
      <vt:lpstr>Presentazione standard di PowerPoint</vt:lpstr>
      <vt:lpstr>Presentazione standard di PowerPoint</vt:lpstr>
      <vt:lpstr>John Ruskin ne Le Sette lampade dell’architettura (1849), aveva osservato nelle cattedrali medievali la dipendenza della “visibilità” dai fattori della “posizione” e della “distanza” e che spesso la decorazione più distante dall’occhio era lavorata in modo “più grossolano”.   Ruskin nella chiesa di Torcello: pazientemente disegnata ed ammirata a lungo per rilevare la particolare l’atmosfera nella penombra, come appaiano “i più minuti dettagli scultorei e musivi quando sta calando la sera”</vt:lpstr>
      <vt:lpstr>Presentazione standard di PowerPoint</vt:lpstr>
      <vt:lpstr>«VIGILATE SU UN VECCHIO EDIFICIO CON ATTENZIONE PREMUROSA; PROTEGGETELO MEGLIO CHE POTETE E AD OGNI COSTO, DA OGNI ACCENNO DI DETERIORAMENTO. CONTATE QUELLE PIETRE COME CONTERESTE LE GEMME DI UNA CORONA; METTETEGLI ATTORNO DEI SORVEGLIANTI COME SE SI TRATTASSE DELLE PORTE DI UNA CITTÀ ASSEDIATA; DOVE LA STRUTTURA MURARIA MOSTRA DELLE SMAGLIATURE, TENETELA COMPATTA USANDO IL FERRO; E DOVE ESSA CEDE PUNTELLATELA CON TRAVI, E NON PREOCCUPATEVI PER LA BRUTTEZZA DI INTERVENTI DI SOSTEGNO: MEGLIO AVERE UNA STAMPELLA CHE RESTARE SENZA UNA GAMBA. E TUTTO QUESTO, FATELO AMOREVOLMENTE, CON REVERENZA TE CONTINUITÀ, E PIÙ DI UNA GENERAZIONE POTRÀ ANCORA NASCERE E MORIRE ALL’OMBRA DI QUELL’EDIFICIO. ALLA FINE ANCH’ESSO DOVRÀ VIVERE IL SUO GIORNO ESTREMO; MA LASCIAMO CHE QUEL GIORNO VENGA APERTAMENTE E SENZA INGANNI, E NON CONSENTIAMO CHE ALCUN SOSTITUTO FALSO E DISONOREVOLE PRIVI DEGLI UFFICI FUNEBRI DELLA MEMORIA.” JOHN RUSKIN</vt:lpstr>
      <vt:lpstr>Presentazione standard di PowerPoint</vt:lpstr>
      <vt:lpstr>La critica si appunta sul naturalismo che priva i personaggi sacri di ogni connotazione ideale.  La regina Vittoria fu costretta a ritirare l’opera dall’esposizione della Royal Academy, del 1850.</vt:lpstr>
      <vt:lpstr>«Nel primo piano di questa bottega da carpentiere si trova un ragazzo repellente, dal collo storto, piagnone e dal pelo rosso in camicia da notte, che sembra avere avuto una pestata sulla mano dal bastone d’un altro ragazzo con il quale giocava in un vicino rigagnolo, e la fa contemplare a una donna inginocchiata, così orribile nella sua bruttezza da sembrare…saltare fuori dal resto della compagnia come un Mostro del più vile cabaret di Francia, o dalla più bassa mescita di gin d’Inghilterra» (Dickens, «Household Words», 1851).  John Everett Millais, Gesù nella casa dei genitori (Christ in the House of His Parents (‘The Carpenter’s Shop’), 1849–50, olio su tela, 86,4 x 139,7 cm. Londra, Tate Britain</vt:lpstr>
      <vt:lpstr>Presentazione standard di PowerPoint</vt:lpstr>
      <vt:lpstr>Paolo e Francesca, D.G.Rossetti, 1855</vt:lpstr>
      <vt:lpstr>Presentazione standard di PowerPoint</vt:lpstr>
      <vt:lpstr>Presentazione standard di PowerPoint</vt:lpstr>
      <vt:lpstr>Presentazione standard di PowerPoint</vt:lpstr>
      <vt:lpstr>Presentazione standard di PowerPoint</vt:lpstr>
      <vt:lpstr>Si innamora a Lucca di Ilaria…</vt:lpstr>
      <vt:lpstr>Presentazione standard di PowerPoint</vt:lpstr>
      <vt:lpstr>Solo nel 1890 da Roma un  ministro boccia il piano di sventramento di Venezia, tanto temuto da Ruskin, che avrebbe fatto ‘rinascere’ la città, ma stravolgendola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RAPPORTI TRA LE ARTI 01</dc:title>
  <dc:creator>admin</dc:creator>
  <cp:lastModifiedBy>admin</cp:lastModifiedBy>
  <cp:revision>2</cp:revision>
  <dcterms:created xsi:type="dcterms:W3CDTF">2022-12-05T10:43:40Z</dcterms:created>
  <dcterms:modified xsi:type="dcterms:W3CDTF">2022-12-05T10:45:45Z</dcterms:modified>
</cp:coreProperties>
</file>