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80" r:id="rId3"/>
    <p:sldId id="277" r:id="rId4"/>
    <p:sldId id="278" r:id="rId5"/>
    <p:sldId id="281" r:id="rId6"/>
    <p:sldId id="282" r:id="rId7"/>
    <p:sldId id="279" r:id="rId8"/>
    <p:sldId id="283" r:id="rId9"/>
    <p:sldId id="284" r:id="rId10"/>
    <p:sldId id="285" r:id="rId11"/>
    <p:sldId id="267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53240-4802-4061-A161-898C0F34BFF1}" type="datetimeFigureOut">
              <a:rPr lang="it-IT" smtClean="0"/>
              <a:t>24/11/2022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BA3EF9-5C31-42EA-91C7-BC2D7C5995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0051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D8738F-64BF-00EE-86ED-D71BE72D14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528534B-5241-F08C-2191-CABFCFF637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C22DD57-39A3-9526-9454-1B0CAB0A0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81925-F3EE-4744-AD0F-E388000BBC71}" type="datetime1">
              <a:rPr lang="it-IT" smtClean="0"/>
              <a:t>24/11/2022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F4746A0-3FCE-2941-A47B-47B41CBF0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E16F72F-63DD-4249-39E4-69BE25520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0610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4D406A-EEA5-6752-E885-EF9D9BAA5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DB9E6B1-ADF4-9DAF-482B-5DD317BBCC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EE6CC13-3327-643F-230E-BB0562DE4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38C2-D9D8-4013-96DD-5490B5A0ED0F}" type="datetime1">
              <a:rPr lang="it-IT" smtClean="0"/>
              <a:t>24/11/2022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11B4C78-70E5-D2AF-9618-40B0D1D31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32121E8-E362-0D5E-5742-D7EC81827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5615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BFA74EE-6C1B-18B1-B05C-0FBBCF04BC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0D31F4F-B914-49AE-2540-2C72534587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493C3E-AC24-04DA-5D42-19A8CECE4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8496B-5702-4FC0-BCEC-E69018B97250}" type="datetime1">
              <a:rPr lang="it-IT" smtClean="0"/>
              <a:t>24/11/2022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98567E8-EBE0-F364-3868-E92F15236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ECA81D1-DC33-187F-8019-216BBA8A2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6793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3B5BF0-7911-D655-78CE-6745DC87A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2EE8902-A70B-F3EF-CF51-DE5668545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1A30F6-E6D6-1555-CBAC-4532BCDE0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7DF6-42D7-4C1A-B429-1C71E13F9E9E}" type="datetime1">
              <a:rPr lang="it-IT" smtClean="0"/>
              <a:t>24/11/2022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C293F81-51E0-A47C-A425-CEB13FDD4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55E13C-5402-3AD6-2E5A-4B0B51377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4980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FE669A-5C2F-C8FE-7237-DD7D2E9E8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B113570-A3A7-CC86-9DF7-EAFB57B05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0410829-408A-2AC1-994C-19DFF0BBB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26C8-FD00-4310-807B-A9667458FA09}" type="datetime1">
              <a:rPr lang="it-IT" smtClean="0"/>
              <a:t>24/11/2022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CA9AD6F-11B0-F2B7-21A0-0B7F5DA31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084EBAE-7E90-560F-F5F1-24089FF05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8026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24C1C1-D233-1551-329F-5D707EB1C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96626A-AA0A-C52C-D7C9-34442FCF8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9D83C2C-6E1C-AF88-354E-7B4BEE31F9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8D92CA2-81AC-3312-5483-EDA21F9C3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E2F32-9CA3-4265-A999-7DF49655C639}" type="datetime1">
              <a:rPr lang="it-IT" smtClean="0"/>
              <a:t>24/11/2022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A3B3304-C93C-0E28-A9D9-D7E573FB1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682BA53-02CC-88D7-3CF4-655526575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3705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F9D49D-B1EC-2B88-4360-E93E14129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095FA75-76F7-C29A-F953-669B63244B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18E59E0-9892-15EE-6A16-3A37F0269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B36B493-2A12-672B-C1C9-6F23ACEE86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7616046-7AA1-12EC-A2B9-67E1AE01B6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BF2AA18-F300-E254-A7F1-EB1A6DC60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E5CB-CFF2-4B22-B85B-B5B89BA19FB9}" type="datetime1">
              <a:rPr lang="it-IT" smtClean="0"/>
              <a:t>24/11/2022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2E9FE41-BC16-2F0D-5E03-B0CCCC4AD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FCBF317-6E8C-89B0-7B93-5D3DCCD44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2054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A80E42-80F9-A6ED-2F37-65248F95A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7063FAD-331B-1508-1064-525BFA5FB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21F1D-6834-4EA0-B459-954D12008816}" type="datetime1">
              <a:rPr lang="it-IT" smtClean="0"/>
              <a:t>24/11/2022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4DC297A-78A1-66B2-5B4C-4443C7561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70E69D1-6F9E-82AB-D0A7-802B6213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1683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288E66F-6BAA-141F-3B9F-5C10ED7F1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D257-CA78-484A-A196-DC5A728CAD63}" type="datetime1">
              <a:rPr lang="it-IT" smtClean="0"/>
              <a:t>24/11/2022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5C1FE51-B16F-BFE8-E896-33C5086E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EE8E832-5F14-899C-6883-5D93E9E68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4525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B4EB2E-9DDC-4997-BD4B-450B813D1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ADAAC6-E23D-CBFB-132E-7E456B9BE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059997C-F90F-7452-7CF7-D8F484DCCD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0BD82C5-A66C-DBC0-79B7-89723B8FC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B0564-94E4-47D2-939F-A8576F0EB4E6}" type="datetime1">
              <a:rPr lang="it-IT" smtClean="0"/>
              <a:t>24/11/2022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F63A4E2-6378-62A5-52B9-B361DBA34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5EEAAC3-DCA2-773A-6430-7C166B47A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1396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FB706A-722D-CDBD-2A07-06E5A72B8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0206EE4-728F-B29A-EED3-730616C16C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B29C1BA-1AFF-7F97-A56A-6866B3C2E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EDFFF62-C0AC-194B-A639-8947A7464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160A7-9D0E-40AE-AAC3-3A38C8EA86DF}" type="datetime1">
              <a:rPr lang="it-IT" smtClean="0"/>
              <a:t>24/11/2022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28D2600-7648-ACA9-A238-5850078AB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DAF5A0C-6470-D878-8B51-7AA1B3126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5405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24FCD79-F973-CBCB-18A0-79D246CE5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A0F65EF-F159-5D24-EC8D-F85F9DCC8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98FDFD0-6EE5-51E7-1AF8-FA91747DB5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43537-31D0-4F29-8F79-5A958E3E1CA9}" type="datetime1">
              <a:rPr lang="it-IT" smtClean="0"/>
              <a:t>24/11/2022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F84CFF0-67FD-7515-EB87-79152B6276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C0BBA42-6A7B-9239-25AA-D09CD56E18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0963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59CF6B-C594-B54F-1A23-9D69215558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Corso di Economia </a:t>
            </a:r>
            <a:br>
              <a:rPr lang="it-IT" b="1" dirty="0"/>
            </a:br>
            <a:r>
              <a:rPr lang="it-IT" b="1" dirty="0"/>
              <a:t>A.A. 2022_2023</a:t>
            </a:r>
            <a:br>
              <a:rPr lang="it-IT" b="1" dirty="0"/>
            </a:br>
            <a:r>
              <a:rPr lang="it-IT" b="1" dirty="0" err="1"/>
              <a:t>UTE_Università</a:t>
            </a:r>
            <a:r>
              <a:rPr lang="it-IT" b="1" dirty="0"/>
              <a:t> della Terza Età «Cardinale Giovanni Colombo»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D696450-8103-4709-5205-4EA5859239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4123" y="4225925"/>
            <a:ext cx="9144000" cy="1655762"/>
          </a:xfrm>
        </p:spPr>
        <p:txBody>
          <a:bodyPr>
            <a:normAutofit/>
          </a:bodyPr>
          <a:lstStyle/>
          <a:p>
            <a:r>
              <a:rPr lang="it-IT" sz="2800" dirty="0"/>
              <a:t>Prof. Alan Vukelic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4AEBF10-40E0-193B-9160-6A9E92B24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37248-60BD-481F-949C-E71A626D62C4}" type="slidenum">
              <a:rPr lang="it-IT" smtClean="0"/>
              <a:t>1</a:t>
            </a:fld>
            <a:endParaRPr lang="it-IT"/>
          </a:p>
        </p:txBody>
      </p:sp>
      <p:pic>
        <p:nvPicPr>
          <p:cNvPr id="7" name="Immagine 6" descr="Immagine che contiene testo&#10;&#10;Descrizione generata automaticamente">
            <a:extLst>
              <a:ext uri="{FF2B5EF4-FFF2-40B4-BE49-F238E27FC236}">
                <a16:creationId xmlns:a16="http://schemas.microsoft.com/office/drawing/2014/main" id="{44FCB200-92C4-77BF-E5A5-47A76DAA78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998" y="5224462"/>
            <a:ext cx="1238250" cy="1314450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FCF254EC-3E6D-4A79-D359-A44E1C6EBAD1}"/>
              </a:ext>
            </a:extLst>
          </p:cNvPr>
          <p:cNvSpPr txBox="1"/>
          <p:nvPr/>
        </p:nvSpPr>
        <p:spPr>
          <a:xfrm>
            <a:off x="8150290" y="6315792"/>
            <a:ext cx="320351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500" dirty="0"/>
              <a:t>Milano, 24 Novembre 2022</a:t>
            </a:r>
          </a:p>
        </p:txBody>
      </p:sp>
    </p:spTree>
    <p:extLst>
      <p:ext uri="{BB962C8B-B14F-4D97-AF65-F5344CB8AC3E}">
        <p14:creationId xmlns:p14="http://schemas.microsoft.com/office/powerpoint/2010/main" val="13907996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DFECB0-9477-C2FA-323A-A885C5D16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/>
              <a:t>La filiera dell’Energia </a:t>
            </a:r>
            <a:r>
              <a:rPr lang="it-IT" sz="4000" b="1" dirty="0" err="1"/>
              <a:t>Elettrica_La</a:t>
            </a:r>
            <a:r>
              <a:rPr lang="it-IT" sz="4000" b="1" dirty="0"/>
              <a:t> Vendita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1C95DED-47A2-4EFC-40DC-7D6103F68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351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it-IT" sz="2200" dirty="0"/>
              <a:t>Le società di vendita gestiscono il rapporto con il cliente finale attraverso un canale diretto o indiretto (Agenzia). Acquistano l'energia elettrica dalla borsa elettrica o direttamente dai produttori e gestiscono tutti gli aspetti commerciali ed amministrativi legati alla fornitura;</a:t>
            </a:r>
          </a:p>
          <a:p>
            <a:r>
              <a:rPr lang="it-IT" sz="2200" dirty="0"/>
              <a:t>Le società di vendita si dividono in </a:t>
            </a:r>
            <a:r>
              <a:rPr lang="it-IT" sz="2200" dirty="0" err="1"/>
              <a:t>shipper</a:t>
            </a:r>
            <a:r>
              <a:rPr lang="it-IT" sz="2200" dirty="0"/>
              <a:t> e reseller, ove le prime sono quelle che sono abilitate ad operare in ciascuna fase della filiera; </a:t>
            </a:r>
          </a:p>
          <a:p>
            <a:r>
              <a:rPr lang="it-IT" sz="2200" dirty="0"/>
              <a:t>L’energia elettrica viene venduta, e quindi misurata in Kwh e tutti i prezzi applicati in bolletta sono €/Kwh. Importante conoscere anche il rapporto prezzo €/</a:t>
            </a:r>
            <a:r>
              <a:rPr lang="it-IT" sz="2200" dirty="0" err="1"/>
              <a:t>Mwh</a:t>
            </a:r>
            <a:r>
              <a:rPr lang="it-IT" sz="2200" dirty="0"/>
              <a:t> </a:t>
            </a:r>
            <a:br>
              <a:rPr lang="it-IT" sz="2200" dirty="0"/>
            </a:br>
            <a:r>
              <a:rPr lang="it-IT" sz="2200" dirty="0"/>
              <a:t>NB 1.000 Kwh rappresentano 1 </a:t>
            </a:r>
            <a:r>
              <a:rPr lang="it-IT" sz="2200" dirty="0" err="1"/>
              <a:t>Mwh</a:t>
            </a:r>
            <a:r>
              <a:rPr lang="it-IT" sz="2200" dirty="0"/>
              <a:t> e 1.000.000 Kwh rappresentano 1 </a:t>
            </a:r>
            <a:r>
              <a:rPr lang="it-IT" sz="2200" dirty="0" err="1"/>
              <a:t>Gwh</a:t>
            </a:r>
            <a:r>
              <a:rPr lang="it-IT" sz="2200" dirty="0"/>
              <a:t>;</a:t>
            </a:r>
          </a:p>
          <a:p>
            <a:r>
              <a:rPr lang="it-IT" sz="2200" dirty="0"/>
              <a:t>L’energia elettrica può esser venduta a prezzo fisso o indicizzato (PUN- Prezzo Unico Nazionale);</a:t>
            </a:r>
          </a:p>
          <a:p>
            <a:r>
              <a:rPr lang="it-IT" sz="2200" dirty="0"/>
              <a:t>Se una società di vendita è anche distributore locale avrà gli stessi costi, adempimenti ed oneri di una società di vendita che non lo è </a:t>
            </a:r>
            <a:r>
              <a:rPr lang="it-IT" sz="2200" dirty="0">
                <a:sym typeface="Wingdings" panose="05000000000000000000" pitchFamily="2" charset="2"/>
              </a:rPr>
              <a:t>CONCETTO DI UMBUNDLING</a:t>
            </a:r>
            <a:endParaRPr lang="it-IT" sz="2200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C335871-23CD-A956-75FB-DE10506C3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61177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BEDE3E-2963-3A0E-AF9B-EDA4E21E8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323" y="2103437"/>
            <a:ext cx="10515600" cy="1325563"/>
          </a:xfrm>
        </p:spPr>
        <p:txBody>
          <a:bodyPr/>
          <a:lstStyle/>
          <a:p>
            <a:pPr algn="ctr"/>
            <a:r>
              <a:rPr lang="it-IT" b="1" dirty="0"/>
              <a:t>GRAZIE PER L’ATTENZIONE!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EE1F586-5242-82C0-33E3-F446F5F54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37248-60BD-481F-949C-E71A626D62C4}" type="slidenum">
              <a:rPr lang="it-IT" smtClean="0"/>
              <a:t>11</a:t>
            </a:fld>
            <a:endParaRPr lang="it-IT"/>
          </a:p>
        </p:txBody>
      </p:sp>
      <p:pic>
        <p:nvPicPr>
          <p:cNvPr id="5" name="Immagine 4" descr="Immagine che contiene testo&#10;&#10;Descrizione generata automaticamente">
            <a:extLst>
              <a:ext uri="{FF2B5EF4-FFF2-40B4-BE49-F238E27FC236}">
                <a16:creationId xmlns:a16="http://schemas.microsoft.com/office/drawing/2014/main" id="{21CAA7D7-C029-DEBD-4B20-C658C7DBE8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998" y="5224462"/>
            <a:ext cx="1238250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819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6D28B8-8C49-C854-5EAE-5FE07223C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400" b="1" dirty="0"/>
              <a:t>Il Mercato dell’Energia </a:t>
            </a:r>
            <a:r>
              <a:rPr lang="it-IT" sz="4400" b="1" dirty="0" err="1"/>
              <a:t>Elettrica_GAS_</a:t>
            </a:r>
            <a:r>
              <a:rPr lang="it-IT" b="1" dirty="0" err="1"/>
              <a:t>Relazione</a:t>
            </a:r>
            <a:r>
              <a:rPr lang="it-IT" b="1" dirty="0"/>
              <a:t> con la scelta del consumatore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478DAF-897E-C5D9-06B7-109EA5CB9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200" dirty="0"/>
              <a:t>Si tratta di beni facenti parte tipicamente del PANIERE del consumatore;</a:t>
            </a:r>
          </a:p>
          <a:p>
            <a:r>
              <a:rPr lang="it-IT" sz="2200" dirty="0"/>
              <a:t>Nel PANIERE del consumatore è compreso sicuramente il consumo di energia elettrica;</a:t>
            </a:r>
          </a:p>
          <a:p>
            <a:r>
              <a:rPr lang="it-IT" sz="2200" dirty="0"/>
              <a:t>Sia l’energia elettrica che il gas non hanno colore/ sapore…non generano emozionalità nell’acquisto legata al bene;</a:t>
            </a:r>
          </a:p>
          <a:p>
            <a:r>
              <a:rPr lang="it-IT" sz="2200" dirty="0"/>
              <a:t>L’emozionalità del consumatore nella stipula di contratti di energia elettrica e gas è data dalla fiducia che gli è arrecata dal soggetto /soggetti che gli propongono l’acquisto;</a:t>
            </a:r>
          </a:p>
          <a:p>
            <a:r>
              <a:rPr lang="it-IT" sz="2200" dirty="0"/>
              <a:t>Nella stipula di contratti energia elettrica e gas, il soggetto stipulante non coincide sempre con il soggetto cui viene erogato il servizio (es. Condominio!)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882961E-A1A4-C554-C037-DFB02415E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8574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F3031B-961F-AA53-3885-9DAAB7E8D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/>
              <a:t>Il Mercato dell’Energia </a:t>
            </a:r>
            <a:r>
              <a:rPr lang="it-IT" sz="4000" b="1" dirty="0" err="1"/>
              <a:t>Elettrica_GAS_Cenni</a:t>
            </a:r>
            <a:r>
              <a:rPr lang="it-IT" sz="4000" b="1" dirty="0"/>
              <a:t> storici e situazione attuale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F45B8D-2012-07F9-1B31-90509EF40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503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2200" dirty="0"/>
          </a:p>
          <a:p>
            <a:r>
              <a:rPr lang="it-IT" sz="2200" dirty="0"/>
              <a:t>1962 </a:t>
            </a:r>
            <a:r>
              <a:rPr lang="it-IT" sz="2200" dirty="0">
                <a:sym typeface="Wingdings" panose="05000000000000000000" pitchFamily="2" charset="2"/>
              </a:rPr>
              <a:t> tutta la filiera del mercato energetico affidata ad ENEL (MONOPOLIO)</a:t>
            </a:r>
          </a:p>
          <a:p>
            <a:r>
              <a:rPr lang="it-IT" sz="2200" dirty="0">
                <a:sym typeface="Wingdings" panose="05000000000000000000" pitchFamily="2" charset="2"/>
              </a:rPr>
              <a:t>Decreto Bersani 1999  inizio applicazione principio di suddivisione competenze all’interno delle filiere</a:t>
            </a:r>
          </a:p>
          <a:p>
            <a:r>
              <a:rPr lang="it-IT" sz="2200" dirty="0">
                <a:sym typeface="Wingdings" panose="05000000000000000000" pitchFamily="2" charset="2"/>
              </a:rPr>
              <a:t>Regolamentazioni delle fasi di generazione, trasporto e vendita dell’energia e gas </a:t>
            </a:r>
          </a:p>
          <a:p>
            <a:r>
              <a:rPr lang="it-IT" sz="2200" dirty="0">
                <a:sym typeface="Wingdings" panose="05000000000000000000" pitchFamily="2" charset="2"/>
              </a:rPr>
              <a:t>1995 nasce ARERA (prima AEEGSI </a:t>
            </a:r>
            <a:r>
              <a:rPr lang="it-IT" sz="2200">
                <a:sym typeface="Wingdings" panose="05000000000000000000" pitchFamily="2" charset="2"/>
              </a:rPr>
              <a:t>e prima ancora AEEG), </a:t>
            </a:r>
            <a:r>
              <a:rPr lang="it-IT" sz="2200" dirty="0">
                <a:sym typeface="Wingdings" panose="05000000000000000000" pitchFamily="2" charset="2"/>
              </a:rPr>
              <a:t>che ha il compito di occuparsi della regolamentazione tariffaria, dell’accesso alle reti, del corretto funzionamento dei mercati nonché della tutela del consumatore.</a:t>
            </a:r>
          </a:p>
          <a:p>
            <a:r>
              <a:rPr lang="it-IT" sz="2200" dirty="0">
                <a:sym typeface="Wingdings" panose="05000000000000000000" pitchFamily="2" charset="2"/>
              </a:rPr>
              <a:t>Tra il 2003 e il 2007 completa liberalizzazione dell’attività di vendita e definizione mercato tutelato  fondamentale importanza del concetto di </a:t>
            </a:r>
            <a:r>
              <a:rPr lang="it-IT" sz="2200" b="1" dirty="0">
                <a:sym typeface="Wingdings" panose="05000000000000000000" pitchFamily="2" charset="2"/>
              </a:rPr>
              <a:t>UMBUNDLING</a:t>
            </a:r>
          </a:p>
          <a:p>
            <a:r>
              <a:rPr lang="it-IT" sz="2200" dirty="0">
                <a:sym typeface="Wingdings" panose="05000000000000000000" pitchFamily="2" charset="2"/>
              </a:rPr>
              <a:t>Fine mercato tutelato al 10 Gennaio 2024 per clienti domestici energia elettrica e gas</a:t>
            </a:r>
            <a:endParaRPr lang="it-IT" sz="22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F25E3AC-AFF6-1338-3089-F26BB20EE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0730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F42F33-976D-57F6-CF5A-8421004DD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/>
              <a:t>Il Mercato dell’Energia </a:t>
            </a:r>
            <a:r>
              <a:rPr lang="it-IT" sz="4000" b="1" dirty="0" err="1"/>
              <a:t>Elettrica_GAS_Mercato</a:t>
            </a:r>
            <a:r>
              <a:rPr lang="it-IT" sz="4000" b="1" dirty="0"/>
              <a:t> libero e Mercato tutelato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4DC56C-6D79-CAD4-D300-015E7E456F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200" b="1" dirty="0"/>
              <a:t>Mercato Tutelato:</a:t>
            </a:r>
            <a:r>
              <a:rPr lang="it-IT" sz="2200" dirty="0"/>
              <a:t> Condizioni tecnico-economiche stabilite dall’ARERA che prevedono un prezzo indicizzato, amministrato, che viene aggiornato trimestralmente per l’energia elettrica e mensilmente per il GAS a seconda dell’andamento dei mercati.</a:t>
            </a:r>
            <a:br>
              <a:rPr lang="it-IT" sz="2200" dirty="0"/>
            </a:br>
            <a:r>
              <a:rPr lang="it-IT" sz="2200" dirty="0"/>
              <a:t>Se ne sono potuti avvalere clienti domestici e aziende con fatturato fino a 10 milioni di Euro e meno di 50 dipendenti;</a:t>
            </a:r>
          </a:p>
          <a:p>
            <a:r>
              <a:rPr lang="it-IT" sz="2200" b="1" dirty="0"/>
              <a:t>Mercato di Salvaguardia: </a:t>
            </a:r>
            <a:r>
              <a:rPr lang="it-IT" sz="2200" dirty="0"/>
              <a:t>Si tratta di un mercato tutelato destinato ad aziende con fatturato superiore ai 10 milioni di Euro e con più di 50 dipendenti. Un’azienda che si trova nel mercato di Salvaguardia ha sicuramente problemi finanziari!!!;</a:t>
            </a:r>
          </a:p>
          <a:p>
            <a:r>
              <a:rPr lang="it-IT" sz="2200" b="1" dirty="0"/>
              <a:t>Mercato Libero:</a:t>
            </a:r>
            <a:r>
              <a:rPr lang="it-IT" sz="2200" dirty="0"/>
              <a:t> Condizioni tecnico-economiche stabilite dai venditori che prevedono un prezzo fisso o indicizzato;</a:t>
            </a:r>
          </a:p>
          <a:p>
            <a:r>
              <a:rPr lang="it-IT" sz="2200" dirty="0"/>
              <a:t>Il Mercato Tutelato e quello di Salvaguardia sono affidati a venditori di energia elettrica e gas in base a specifici bandi di attribuzione indetti dall’Acquirente Unico!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9BE1F5D-F04C-9476-70AD-591C4EA00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7969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7C8835-D29B-3684-AF8D-E24E1B650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/>
              <a:t>Il Mercato dell’Energia </a:t>
            </a:r>
            <a:r>
              <a:rPr lang="it-IT" sz="4000" b="1" dirty="0" err="1"/>
              <a:t>Elettrica_GAS_Alcuni</a:t>
            </a:r>
            <a:r>
              <a:rPr lang="it-IT" sz="4000" b="1" dirty="0"/>
              <a:t> numeri (1)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6F9D6F-5506-CA3B-45F2-FE89A9E32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2360"/>
            <a:ext cx="10515600" cy="3007632"/>
          </a:xfrm>
        </p:spPr>
        <p:txBody>
          <a:bodyPr/>
          <a:lstStyle/>
          <a:p>
            <a:r>
              <a:rPr lang="it-IT" sz="2200" dirty="0"/>
              <a:t>A luglio 2022 erano attive in Italia 622 società abilitate alla vendita di energia elettrica e gas. Non tutte società di vendita sono abilitate anche per il GAS;</a:t>
            </a:r>
          </a:p>
          <a:p>
            <a:r>
              <a:rPr lang="it-IT" sz="2200" dirty="0"/>
              <a:t>Ad agosto 2022 i punti di fornitura domestici attivi per l’energia elettrica erano pari a 30.026.020, di cui il 33,64% nel mercato tutelato;</a:t>
            </a:r>
          </a:p>
          <a:p>
            <a:r>
              <a:rPr lang="it-IT" sz="2200" dirty="0"/>
              <a:t>Ad agosto 2022 i punti di fornitura non domestici attivi per l’energia elettrica erano pari a 6.816.403, di cui il 22,60% nel mercato tutelato e il 1% nel mercato di salvaguardia;</a:t>
            </a:r>
          </a:p>
          <a:p>
            <a:r>
              <a:rPr lang="it-IT" sz="2200" dirty="0"/>
              <a:t>A maggio 2022 i punti di fornitura domestici attivi per il GAS erano pari a 20.481.874, di cui il 34,80% nel mercato tutelato</a:t>
            </a: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AA57026-7336-3793-0422-B631ACEF7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0584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01C442-43BB-6350-B021-604BD496C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/>
              <a:t>Il Mercato dell’Energia </a:t>
            </a:r>
            <a:r>
              <a:rPr lang="it-IT" sz="4000" b="1" dirty="0" err="1"/>
              <a:t>Elettrica_GAS_Alcuni</a:t>
            </a:r>
            <a:r>
              <a:rPr lang="it-IT" sz="4000" b="1" dirty="0"/>
              <a:t> numeri (2)</a:t>
            </a:r>
            <a:endParaRPr lang="it-IT" sz="40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B8497A3-1738-33CD-9F25-03D421E07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6</a:t>
            </a:fld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BCF5636D-C834-EEB0-6AF2-534F9BC003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0003" y="4091305"/>
            <a:ext cx="7520940" cy="2758440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08647A22-1746-F8C1-644C-2ED8F917EE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0003" y="1387475"/>
            <a:ext cx="7520940" cy="2575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898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DE3592-4BDA-0764-8424-8AA99A283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/>
              <a:t>La filiera dell’Energia </a:t>
            </a:r>
            <a:r>
              <a:rPr lang="it-IT" sz="4000" b="1" dirty="0" err="1"/>
              <a:t>Elettrica_Generazione</a:t>
            </a:r>
            <a:r>
              <a:rPr lang="it-IT" sz="4000" b="1" dirty="0"/>
              <a:t> e trasformazione</a:t>
            </a:r>
            <a:endParaRPr lang="it-IT" sz="40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EEBF333-08E1-A6E8-B7EF-F96E8E124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7</a:t>
            </a:fld>
            <a:endParaRPr lang="it-IT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1F7EECB-3E33-7FAA-D3B7-B112DAB02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200" dirty="0"/>
              <a:t>Le società di produzione si occupano della fase di generazione tramite la trasformazione delle fonti presenti in natura (rinnovabili o fossili) in energia elettrica. La generazione si compone a sua volta delle attività di approvvigionamento delle materie prime, trasformazione dell'energia primaria in energia elettrica, immissione dell'energia prodotta nella rete, costruzione e manutenzione degli impianti. Questa attività è stata liberalizzata e dal 1° Gennaio 2003 una società produttrice non può controllare (direttamente o indirettamente) più del 50% del mercato (energia elettrica generata e importata);</a:t>
            </a:r>
          </a:p>
          <a:p>
            <a:r>
              <a:rPr lang="it-IT" sz="2200" dirty="0"/>
              <a:t>La quantità di energia prodotta deve esser consumata, per questo negli ultimi anni sono nati importanti sistemi di accumulo;</a:t>
            </a:r>
          </a:p>
          <a:p>
            <a:r>
              <a:rPr lang="it-IT" sz="2200" dirty="0"/>
              <a:t>Accumulare energia elettrica permetterebbe di poter utilizzare tali quantità in momenti in cui la domanda è elevata e quindi faciliterebbe una minore aleatorietà del prezzo.</a:t>
            </a:r>
          </a:p>
        </p:txBody>
      </p:sp>
    </p:spTree>
    <p:extLst>
      <p:ext uri="{BB962C8B-B14F-4D97-AF65-F5344CB8AC3E}">
        <p14:creationId xmlns:p14="http://schemas.microsoft.com/office/powerpoint/2010/main" val="3862743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106B6B-78E8-DCAA-8990-61E01500A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/>
              <a:t>La filiera dell’Energia </a:t>
            </a:r>
            <a:r>
              <a:rPr lang="it-IT" sz="4000" b="1" dirty="0" err="1"/>
              <a:t>Elettrica_Trasmissione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577B65-155D-2690-3840-8CA2AAE42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200" dirty="0"/>
              <a:t>Il soggetto che in Italia è incaricato di questa fase è TERNA </a:t>
            </a:r>
            <a:r>
              <a:rPr lang="it-IT" sz="2200" dirty="0" err="1"/>
              <a:t>SpA</a:t>
            </a:r>
            <a:r>
              <a:rPr lang="it-IT" sz="2200" dirty="0"/>
              <a:t> che opera appunto in regime di monopolio;</a:t>
            </a:r>
          </a:p>
          <a:p>
            <a:r>
              <a:rPr lang="it-IT" sz="2200" dirty="0"/>
              <a:t>L'energia prodotta e venduta all'ingrosso, viene trasportata, dalle società produttrici ai distributori locali, sulla rete nazionale ad alta-tensione gestita da Terna S.p.A. che opera in monopolio per garantire la sicurezza e l'efficienza del sistema. In particolare, un aspetto critico di questa fase è di mantenere l'equilibrio tra domanda e offerta sul sistema elettrico nazionale, garantito dall'attività di dispacciamento;</a:t>
            </a:r>
          </a:p>
          <a:p>
            <a:r>
              <a:rPr lang="it-IT" sz="2200" dirty="0"/>
              <a:t>I tralicci sui quali viene trasportata l’energia elettrica sono ad alta ed altissima tensione;</a:t>
            </a:r>
          </a:p>
          <a:p>
            <a:r>
              <a:rPr lang="it-IT" sz="2200" dirty="0"/>
              <a:t>La trasmissione rappresenta il passaggio intermedio tra la produzione e la distribuzione;</a:t>
            </a:r>
          </a:p>
          <a:p>
            <a:r>
              <a:rPr lang="it-IT" sz="2200" dirty="0"/>
              <a:t>Definita «Autostrada dell’Energia»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1346C6D-9584-5CFD-E985-B4A21B842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1358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D323DD-24DA-7D3B-4BB5-BDD2D250A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/>
              <a:t>La filiera dell’Energia </a:t>
            </a:r>
            <a:r>
              <a:rPr lang="it-IT" sz="4000" b="1" dirty="0" err="1"/>
              <a:t>Elettrica_La</a:t>
            </a:r>
            <a:r>
              <a:rPr lang="it-IT" sz="4000" b="1" dirty="0"/>
              <a:t> Distribuzione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AB07CA-2AC9-C490-CF16-10DCAD4C8E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200" dirty="0"/>
              <a:t>La Distribuzione è la fase gestita dal Distributore Locale e prevedere una distribuzione capillare dell’energia. In particolare, le società distributrici si occupano in primo luogo della trasformazione dell'energia elettrica da alta a media/bassa tensione ed in secondo luogo della distribuzione fisica della stessa ai clienti finali (case, aziende, pubblica amministrazione);</a:t>
            </a:r>
          </a:p>
          <a:p>
            <a:r>
              <a:rPr lang="it-IT" sz="2200" dirty="0"/>
              <a:t>Il punto in cui fisicamente l’energia elettrica arriva è il contatore che viene identificato da un codice POD (Point of Delivery). Un contatore è gestito da un solo distributore locale!!;</a:t>
            </a:r>
          </a:p>
          <a:p>
            <a:r>
              <a:rPr lang="it-IT" sz="2200" dirty="0"/>
              <a:t>In Italia ci sono circa 130 Distributori Locali ed il principale è E- Distribuzione;</a:t>
            </a:r>
          </a:p>
          <a:p>
            <a:r>
              <a:rPr lang="it-IT" sz="2200" dirty="0"/>
              <a:t> Si tratta di una fase della filiera non aperta al mercato, ma in ciascuna area la distribuzione viene data in concessione ad un unico operatore (monopolio naturale); </a:t>
            </a:r>
          </a:p>
          <a:p>
            <a:r>
              <a:rPr lang="it-IT" sz="2200" dirty="0"/>
              <a:t>Al Distributore locale è possibile richiedere, attraverso la società di vendita di riferimento, servizi di connessione (es. Aumento di potenza del contatore).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29647F5-363F-E0EA-EC40-0CBB99B73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729862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1195</Words>
  <Application>Microsoft Office PowerPoint</Application>
  <PresentationFormat>Widescreen</PresentationFormat>
  <Paragraphs>62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di Office</vt:lpstr>
      <vt:lpstr>Corso di Economia  A.A. 2022_2023 UTE_Università della Terza Età «Cardinale Giovanni Colombo»</vt:lpstr>
      <vt:lpstr>Il Mercato dell’Energia Elettrica_GAS_Relazione con la scelta del consumatore</vt:lpstr>
      <vt:lpstr>Il Mercato dell’Energia Elettrica_GAS_Cenni storici e situazione attuale</vt:lpstr>
      <vt:lpstr>Il Mercato dell’Energia Elettrica_GAS_Mercato libero e Mercato tutelato</vt:lpstr>
      <vt:lpstr>Il Mercato dell’Energia Elettrica_GAS_Alcuni numeri (1)</vt:lpstr>
      <vt:lpstr>Il Mercato dell’Energia Elettrica_GAS_Alcuni numeri (2)</vt:lpstr>
      <vt:lpstr>La filiera dell’Energia Elettrica_Generazione e trasformazione</vt:lpstr>
      <vt:lpstr>La filiera dell’Energia Elettrica_Trasmissione</vt:lpstr>
      <vt:lpstr>La filiera dell’Energia Elettrica_La Distribuzione</vt:lpstr>
      <vt:lpstr>La filiera dell’Energia Elettrica_La Vendita</vt:lpstr>
      <vt:lpstr>GRAZIE PER L’ATTENZIONE!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Economia  A.A. 2022_2023 UTE_Università della Terza Età «Cardinale Giovanni Colombo»</dc:title>
  <dc:creator>Alan Vukelic</dc:creator>
  <cp:lastModifiedBy>Alan Vukelic</cp:lastModifiedBy>
  <cp:revision>17</cp:revision>
  <dcterms:created xsi:type="dcterms:W3CDTF">2022-10-18T09:49:33Z</dcterms:created>
  <dcterms:modified xsi:type="dcterms:W3CDTF">2022-11-24T07:56:14Z</dcterms:modified>
</cp:coreProperties>
</file>