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88" r:id="rId3"/>
    <p:sldId id="280" r:id="rId4"/>
    <p:sldId id="277" r:id="rId5"/>
    <p:sldId id="278" r:id="rId6"/>
    <p:sldId id="281" r:id="rId7"/>
    <p:sldId id="282" r:id="rId8"/>
    <p:sldId id="279" r:id="rId9"/>
    <p:sldId id="286" r:id="rId10"/>
    <p:sldId id="287" r:id="rId11"/>
    <p:sldId id="284" r:id="rId12"/>
    <p:sldId id="285" r:id="rId13"/>
    <p:sldId id="267"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E53240-4802-4061-A161-898C0F34BFF1}" type="datetimeFigureOut">
              <a:rPr lang="it-IT" smtClean="0"/>
              <a:t>02/12/2022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BA3EF9-5C31-42EA-91C7-BC2D7C5995F7}" type="slidenum">
              <a:rPr lang="it-IT" smtClean="0"/>
              <a:t>‹N›</a:t>
            </a:fld>
            <a:endParaRPr lang="it-IT"/>
          </a:p>
        </p:txBody>
      </p:sp>
    </p:spTree>
    <p:extLst>
      <p:ext uri="{BB962C8B-B14F-4D97-AF65-F5344CB8AC3E}">
        <p14:creationId xmlns:p14="http://schemas.microsoft.com/office/powerpoint/2010/main" val="1330051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D8738F-64BF-00EE-86ED-D71BE72D145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528534B-5241-F08C-2191-CABFCFF637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22DD57-39A3-9526-9454-1B0CAB0A0BD0}"/>
              </a:ext>
            </a:extLst>
          </p:cNvPr>
          <p:cNvSpPr>
            <a:spLocks noGrp="1"/>
          </p:cNvSpPr>
          <p:nvPr>
            <p:ph type="dt" sz="half" idx="10"/>
          </p:nvPr>
        </p:nvSpPr>
        <p:spPr/>
        <p:txBody>
          <a:bodyPr/>
          <a:lstStyle/>
          <a:p>
            <a:fld id="{C4B81925-F3EE-4744-AD0F-E388000BBC71}" type="datetime1">
              <a:rPr lang="it-IT" smtClean="0"/>
              <a:t>02/12/2022</a:t>
            </a:fld>
            <a:endParaRPr lang="it-IT"/>
          </a:p>
        </p:txBody>
      </p:sp>
      <p:sp>
        <p:nvSpPr>
          <p:cNvPr id="5" name="Segnaposto piè di pagina 4">
            <a:extLst>
              <a:ext uri="{FF2B5EF4-FFF2-40B4-BE49-F238E27FC236}">
                <a16:creationId xmlns:a16="http://schemas.microsoft.com/office/drawing/2014/main" id="{0F4746A0-3FCE-2941-A47B-47B41CBF058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16F72F-63DD-4249-39E4-69BE25520F3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840610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4D406A-EEA5-6752-E885-EF9D9BAA556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DB9E6B1-ADF4-9DAF-482B-5DD317BBCCE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EE6CC13-3327-643F-230E-BB0562DE4F6E}"/>
              </a:ext>
            </a:extLst>
          </p:cNvPr>
          <p:cNvSpPr>
            <a:spLocks noGrp="1"/>
          </p:cNvSpPr>
          <p:nvPr>
            <p:ph type="dt" sz="half" idx="10"/>
          </p:nvPr>
        </p:nvSpPr>
        <p:spPr/>
        <p:txBody>
          <a:bodyPr/>
          <a:lstStyle/>
          <a:p>
            <a:fld id="{72DF38C2-D9D8-4013-96DD-5490B5A0ED0F}" type="datetime1">
              <a:rPr lang="it-IT" smtClean="0"/>
              <a:t>02/12/2022</a:t>
            </a:fld>
            <a:endParaRPr lang="it-IT"/>
          </a:p>
        </p:txBody>
      </p:sp>
      <p:sp>
        <p:nvSpPr>
          <p:cNvPr id="5" name="Segnaposto piè di pagina 4">
            <a:extLst>
              <a:ext uri="{FF2B5EF4-FFF2-40B4-BE49-F238E27FC236}">
                <a16:creationId xmlns:a16="http://schemas.microsoft.com/office/drawing/2014/main" id="{311B4C78-70E5-D2AF-9618-40B0D1D318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2121E8-E362-0D5E-5742-D7EC81827D93}"/>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0561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BFA74EE-6C1B-18B1-B05C-0FBBCF04BC6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0D31F4F-B914-49AE-2540-2C72534587E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493C3E-AC24-04DA-5D42-19A8CECE4357}"/>
              </a:ext>
            </a:extLst>
          </p:cNvPr>
          <p:cNvSpPr>
            <a:spLocks noGrp="1"/>
          </p:cNvSpPr>
          <p:nvPr>
            <p:ph type="dt" sz="half" idx="10"/>
          </p:nvPr>
        </p:nvSpPr>
        <p:spPr/>
        <p:txBody>
          <a:bodyPr/>
          <a:lstStyle/>
          <a:p>
            <a:fld id="{A018496B-5702-4FC0-BCEC-E69018B97250}" type="datetime1">
              <a:rPr lang="it-IT" smtClean="0"/>
              <a:t>02/12/2022</a:t>
            </a:fld>
            <a:endParaRPr lang="it-IT"/>
          </a:p>
        </p:txBody>
      </p:sp>
      <p:sp>
        <p:nvSpPr>
          <p:cNvPr id="5" name="Segnaposto piè di pagina 4">
            <a:extLst>
              <a:ext uri="{FF2B5EF4-FFF2-40B4-BE49-F238E27FC236}">
                <a16:creationId xmlns:a16="http://schemas.microsoft.com/office/drawing/2014/main" id="{C98567E8-EBE0-F364-3868-E92F152367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CA81D1-DC33-187F-8019-216BBA8A242F}"/>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28679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B5BF0-7911-D655-78CE-6745DC87A1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EE8902-A70B-F3EF-CF51-DE566854508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61A30F6-E6D6-1555-CBAC-4532BCDE05DD}"/>
              </a:ext>
            </a:extLst>
          </p:cNvPr>
          <p:cNvSpPr>
            <a:spLocks noGrp="1"/>
          </p:cNvSpPr>
          <p:nvPr>
            <p:ph type="dt" sz="half" idx="10"/>
          </p:nvPr>
        </p:nvSpPr>
        <p:spPr/>
        <p:txBody>
          <a:bodyPr/>
          <a:lstStyle/>
          <a:p>
            <a:fld id="{686D7DF6-42D7-4C1A-B429-1C71E13F9E9E}" type="datetime1">
              <a:rPr lang="it-IT" smtClean="0"/>
              <a:t>02/12/2022</a:t>
            </a:fld>
            <a:endParaRPr lang="it-IT"/>
          </a:p>
        </p:txBody>
      </p:sp>
      <p:sp>
        <p:nvSpPr>
          <p:cNvPr id="5" name="Segnaposto piè di pagina 4">
            <a:extLst>
              <a:ext uri="{FF2B5EF4-FFF2-40B4-BE49-F238E27FC236}">
                <a16:creationId xmlns:a16="http://schemas.microsoft.com/office/drawing/2014/main" id="{5C293F81-51E0-A47C-A425-CEB13FDD40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55E13C-5402-3AD6-2E5A-4B0B51377A9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5498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E669A-5C2F-C8FE-7237-DD7D2E9E81F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B113570-A3A7-CC86-9DF7-EAFB57B05F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0410829-408A-2AC1-994C-19DFF0BBBACE}"/>
              </a:ext>
            </a:extLst>
          </p:cNvPr>
          <p:cNvSpPr>
            <a:spLocks noGrp="1"/>
          </p:cNvSpPr>
          <p:nvPr>
            <p:ph type="dt" sz="half" idx="10"/>
          </p:nvPr>
        </p:nvSpPr>
        <p:spPr/>
        <p:txBody>
          <a:bodyPr/>
          <a:lstStyle/>
          <a:p>
            <a:fld id="{3E0B26C8-FD00-4310-807B-A9667458FA09}" type="datetime1">
              <a:rPr lang="it-IT" smtClean="0"/>
              <a:t>02/12/2022</a:t>
            </a:fld>
            <a:endParaRPr lang="it-IT"/>
          </a:p>
        </p:txBody>
      </p:sp>
      <p:sp>
        <p:nvSpPr>
          <p:cNvPr id="5" name="Segnaposto piè di pagina 4">
            <a:extLst>
              <a:ext uri="{FF2B5EF4-FFF2-40B4-BE49-F238E27FC236}">
                <a16:creationId xmlns:a16="http://schemas.microsoft.com/office/drawing/2014/main" id="{FCA9AD6F-11B0-F2B7-21A0-0B7F5DA312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84EBAE-7E90-560F-F5F1-24089FF0505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48802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4C1C1-D233-1551-329F-5D707EB1CF7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96626A-AA0A-C52C-D7C9-34442FCF890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D83C2C-6E1C-AF88-354E-7B4BEE31F9C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8D92CA2-81AC-3312-5483-EDA21F9C365E}"/>
              </a:ext>
            </a:extLst>
          </p:cNvPr>
          <p:cNvSpPr>
            <a:spLocks noGrp="1"/>
          </p:cNvSpPr>
          <p:nvPr>
            <p:ph type="dt" sz="half" idx="10"/>
          </p:nvPr>
        </p:nvSpPr>
        <p:spPr/>
        <p:txBody>
          <a:bodyPr/>
          <a:lstStyle/>
          <a:p>
            <a:fld id="{CE7E2F32-9CA3-4265-A999-7DF49655C639}" type="datetime1">
              <a:rPr lang="it-IT" smtClean="0"/>
              <a:t>02/12/2022</a:t>
            </a:fld>
            <a:endParaRPr lang="it-IT"/>
          </a:p>
        </p:txBody>
      </p:sp>
      <p:sp>
        <p:nvSpPr>
          <p:cNvPr id="6" name="Segnaposto piè di pagina 5">
            <a:extLst>
              <a:ext uri="{FF2B5EF4-FFF2-40B4-BE49-F238E27FC236}">
                <a16:creationId xmlns:a16="http://schemas.microsoft.com/office/drawing/2014/main" id="{FA3B3304-C93C-0E28-A9D9-D7E573FB1D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682BA53-02CC-88D7-3CF4-655526575D1C}"/>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43370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9D49D-B1EC-2B88-4360-E93E141297A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95FA75-76F7-C29A-F953-669B63244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18E59E0-9892-15EE-6A16-3A37F0269BB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B36B493-2A12-672B-C1C9-6F23ACEE86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616046-7AA1-12EC-A2B9-67E1AE01B64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BF2AA18-F300-E254-A7F1-EB1A6DC60002}"/>
              </a:ext>
            </a:extLst>
          </p:cNvPr>
          <p:cNvSpPr>
            <a:spLocks noGrp="1"/>
          </p:cNvSpPr>
          <p:nvPr>
            <p:ph type="dt" sz="half" idx="10"/>
          </p:nvPr>
        </p:nvSpPr>
        <p:spPr/>
        <p:txBody>
          <a:bodyPr/>
          <a:lstStyle/>
          <a:p>
            <a:fld id="{3102E5CB-CFF2-4B22-B85B-B5B89BA19FB9}" type="datetime1">
              <a:rPr lang="it-IT" smtClean="0"/>
              <a:t>02/12/2022</a:t>
            </a:fld>
            <a:endParaRPr lang="it-IT"/>
          </a:p>
        </p:txBody>
      </p:sp>
      <p:sp>
        <p:nvSpPr>
          <p:cNvPr id="8" name="Segnaposto piè di pagina 7">
            <a:extLst>
              <a:ext uri="{FF2B5EF4-FFF2-40B4-BE49-F238E27FC236}">
                <a16:creationId xmlns:a16="http://schemas.microsoft.com/office/drawing/2014/main" id="{92E9FE41-BC16-2F0D-5E03-B0CCCC4AD3D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FCBF317-6E8C-89B0-7B93-5D3DCCD44B3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36205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A80E42-80F9-A6ED-2F37-65248F95A0B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7063FAD-331B-1508-1064-525BFA5FB93D}"/>
              </a:ext>
            </a:extLst>
          </p:cNvPr>
          <p:cNvSpPr>
            <a:spLocks noGrp="1"/>
          </p:cNvSpPr>
          <p:nvPr>
            <p:ph type="dt" sz="half" idx="10"/>
          </p:nvPr>
        </p:nvSpPr>
        <p:spPr/>
        <p:txBody>
          <a:bodyPr/>
          <a:lstStyle/>
          <a:p>
            <a:fld id="{11421F1D-6834-4EA0-B459-954D12008816}" type="datetime1">
              <a:rPr lang="it-IT" smtClean="0"/>
              <a:t>02/12/2022</a:t>
            </a:fld>
            <a:endParaRPr lang="it-IT"/>
          </a:p>
        </p:txBody>
      </p:sp>
      <p:sp>
        <p:nvSpPr>
          <p:cNvPr id="4" name="Segnaposto piè di pagina 3">
            <a:extLst>
              <a:ext uri="{FF2B5EF4-FFF2-40B4-BE49-F238E27FC236}">
                <a16:creationId xmlns:a16="http://schemas.microsoft.com/office/drawing/2014/main" id="{D4DC297A-78A1-66B2-5B4C-4443C75616E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70E69D1-6F9E-82AB-D0A7-802B6213A94A}"/>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03168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288E66F-6BAA-141F-3B9F-5C10ED7F1B46}"/>
              </a:ext>
            </a:extLst>
          </p:cNvPr>
          <p:cNvSpPr>
            <a:spLocks noGrp="1"/>
          </p:cNvSpPr>
          <p:nvPr>
            <p:ph type="dt" sz="half" idx="10"/>
          </p:nvPr>
        </p:nvSpPr>
        <p:spPr/>
        <p:txBody>
          <a:bodyPr/>
          <a:lstStyle/>
          <a:p>
            <a:fld id="{0106D257-CA78-484A-A196-DC5A728CAD63}" type="datetime1">
              <a:rPr lang="it-IT" smtClean="0"/>
              <a:t>02/12/2022</a:t>
            </a:fld>
            <a:endParaRPr lang="it-IT"/>
          </a:p>
        </p:txBody>
      </p:sp>
      <p:sp>
        <p:nvSpPr>
          <p:cNvPr id="3" name="Segnaposto piè di pagina 2">
            <a:extLst>
              <a:ext uri="{FF2B5EF4-FFF2-40B4-BE49-F238E27FC236}">
                <a16:creationId xmlns:a16="http://schemas.microsoft.com/office/drawing/2014/main" id="{55C1FE51-B16F-BFE8-E896-33C5086E64D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EE8E832-5F14-899C-6883-5D93E9E68EBE}"/>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64452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4EB2E-9DDC-4997-BD4B-450B813D1D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ADAAC6-E23D-CBFB-132E-7E456B9BE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059997C-F90F-7452-7CF7-D8F484DCCD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BD82C5-A66C-DBC0-79B7-89723B8FC57C}"/>
              </a:ext>
            </a:extLst>
          </p:cNvPr>
          <p:cNvSpPr>
            <a:spLocks noGrp="1"/>
          </p:cNvSpPr>
          <p:nvPr>
            <p:ph type="dt" sz="half" idx="10"/>
          </p:nvPr>
        </p:nvSpPr>
        <p:spPr/>
        <p:txBody>
          <a:bodyPr/>
          <a:lstStyle/>
          <a:p>
            <a:fld id="{2B0B0564-94E4-47D2-939F-A8576F0EB4E6}" type="datetime1">
              <a:rPr lang="it-IT" smtClean="0"/>
              <a:t>02/12/2022</a:t>
            </a:fld>
            <a:endParaRPr lang="it-IT"/>
          </a:p>
        </p:txBody>
      </p:sp>
      <p:sp>
        <p:nvSpPr>
          <p:cNvPr id="6" name="Segnaposto piè di pagina 5">
            <a:extLst>
              <a:ext uri="{FF2B5EF4-FFF2-40B4-BE49-F238E27FC236}">
                <a16:creationId xmlns:a16="http://schemas.microsoft.com/office/drawing/2014/main" id="{AF63A4E2-6378-62A5-52B9-B361DBA34C7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EEAAC3-DCA2-773A-6430-7C166B47A2E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21139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B706A-722D-CDBD-2A07-06E5A72B82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0206EE4-728F-B29A-EED3-730616C16C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B29C1BA-1AFF-7F97-A56A-6866B3C2E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DFFF62-C0AC-194B-A639-8947A74645F6}"/>
              </a:ext>
            </a:extLst>
          </p:cNvPr>
          <p:cNvSpPr>
            <a:spLocks noGrp="1"/>
          </p:cNvSpPr>
          <p:nvPr>
            <p:ph type="dt" sz="half" idx="10"/>
          </p:nvPr>
        </p:nvSpPr>
        <p:spPr/>
        <p:txBody>
          <a:bodyPr/>
          <a:lstStyle/>
          <a:p>
            <a:fld id="{557160A7-9D0E-40AE-AAC3-3A38C8EA86DF}" type="datetime1">
              <a:rPr lang="it-IT" smtClean="0"/>
              <a:t>02/12/2022</a:t>
            </a:fld>
            <a:endParaRPr lang="it-IT"/>
          </a:p>
        </p:txBody>
      </p:sp>
      <p:sp>
        <p:nvSpPr>
          <p:cNvPr id="6" name="Segnaposto piè di pagina 5">
            <a:extLst>
              <a:ext uri="{FF2B5EF4-FFF2-40B4-BE49-F238E27FC236}">
                <a16:creationId xmlns:a16="http://schemas.microsoft.com/office/drawing/2014/main" id="{E28D2600-7648-ACA9-A238-5850078AB6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DAF5A0C-6470-D878-8B51-7AA1B31267BB}"/>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70540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24FCD79-F973-CBCB-18A0-79D246CE5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A0F65EF-F159-5D24-EC8D-F85F9DCC87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8FDFD0-6EE5-51E7-1AF8-FA91747DB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43537-31D0-4F29-8F79-5A958E3E1CA9}" type="datetime1">
              <a:rPr lang="it-IT" smtClean="0"/>
              <a:t>02/12/2022</a:t>
            </a:fld>
            <a:endParaRPr lang="it-IT"/>
          </a:p>
        </p:txBody>
      </p:sp>
      <p:sp>
        <p:nvSpPr>
          <p:cNvPr id="5" name="Segnaposto piè di pagina 4">
            <a:extLst>
              <a:ext uri="{FF2B5EF4-FFF2-40B4-BE49-F238E27FC236}">
                <a16:creationId xmlns:a16="http://schemas.microsoft.com/office/drawing/2014/main" id="{DF84CFF0-67FD-7515-EB87-79152B627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C0BBA42-6A7B-9239-25AA-D09CD56E18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DF8AE-4C54-40EB-ACC6-93C0275E155F}" type="slidenum">
              <a:rPr lang="it-IT" smtClean="0"/>
              <a:t>‹N›</a:t>
            </a:fld>
            <a:endParaRPr lang="it-IT"/>
          </a:p>
        </p:txBody>
      </p:sp>
    </p:spTree>
    <p:extLst>
      <p:ext uri="{BB962C8B-B14F-4D97-AF65-F5344CB8AC3E}">
        <p14:creationId xmlns:p14="http://schemas.microsoft.com/office/powerpoint/2010/main" val="108096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9CF6B-C594-B54F-1A23-9D692155589A}"/>
              </a:ext>
            </a:extLst>
          </p:cNvPr>
          <p:cNvSpPr>
            <a:spLocks noGrp="1"/>
          </p:cNvSpPr>
          <p:nvPr>
            <p:ph type="ctrTitle"/>
          </p:nvPr>
        </p:nvSpPr>
        <p:spPr/>
        <p:txBody>
          <a:bodyPr>
            <a:normAutofit fontScale="90000"/>
          </a:bodyPr>
          <a:lstStyle/>
          <a:p>
            <a:r>
              <a:rPr lang="it-IT" b="1" dirty="0"/>
              <a:t>Corso di Economia </a:t>
            </a:r>
            <a:br>
              <a:rPr lang="it-IT" b="1" dirty="0"/>
            </a:br>
            <a:r>
              <a:rPr lang="it-IT" b="1" dirty="0"/>
              <a:t>A.A. 2022_2023</a:t>
            </a:r>
            <a:br>
              <a:rPr lang="it-IT" b="1" dirty="0"/>
            </a:br>
            <a:r>
              <a:rPr lang="it-IT" b="1" dirty="0" err="1"/>
              <a:t>UTE_Università</a:t>
            </a:r>
            <a:r>
              <a:rPr lang="it-IT" b="1" dirty="0"/>
              <a:t> della Terza Età «Cardinale Giovanni Colombo»</a:t>
            </a:r>
          </a:p>
        </p:txBody>
      </p:sp>
      <p:sp>
        <p:nvSpPr>
          <p:cNvPr id="3" name="Sottotitolo 2">
            <a:extLst>
              <a:ext uri="{FF2B5EF4-FFF2-40B4-BE49-F238E27FC236}">
                <a16:creationId xmlns:a16="http://schemas.microsoft.com/office/drawing/2014/main" id="{BD696450-8103-4709-5205-4EA5859239E3}"/>
              </a:ext>
            </a:extLst>
          </p:cNvPr>
          <p:cNvSpPr>
            <a:spLocks noGrp="1"/>
          </p:cNvSpPr>
          <p:nvPr>
            <p:ph type="subTitle" idx="1"/>
          </p:nvPr>
        </p:nvSpPr>
        <p:spPr>
          <a:xfrm>
            <a:off x="1104123" y="4225925"/>
            <a:ext cx="9144000" cy="1655762"/>
          </a:xfrm>
        </p:spPr>
        <p:txBody>
          <a:bodyPr>
            <a:normAutofit/>
          </a:bodyPr>
          <a:lstStyle/>
          <a:p>
            <a:r>
              <a:rPr lang="it-IT" sz="2800" dirty="0"/>
              <a:t>Prof. Alan Vukelic</a:t>
            </a:r>
          </a:p>
        </p:txBody>
      </p:sp>
      <p:sp>
        <p:nvSpPr>
          <p:cNvPr id="5" name="Segnaposto numero diapositiva 4">
            <a:extLst>
              <a:ext uri="{FF2B5EF4-FFF2-40B4-BE49-F238E27FC236}">
                <a16:creationId xmlns:a16="http://schemas.microsoft.com/office/drawing/2014/main" id="{74AEBF10-40E0-193B-9160-6A9E92B2477D}"/>
              </a:ext>
            </a:extLst>
          </p:cNvPr>
          <p:cNvSpPr>
            <a:spLocks noGrp="1"/>
          </p:cNvSpPr>
          <p:nvPr>
            <p:ph type="sldNum" sz="quarter" idx="12"/>
          </p:nvPr>
        </p:nvSpPr>
        <p:spPr/>
        <p:txBody>
          <a:bodyPr/>
          <a:lstStyle/>
          <a:p>
            <a:fld id="{7FE37248-60BD-481F-949C-E71A626D62C4}" type="slidenum">
              <a:rPr lang="it-IT" smtClean="0"/>
              <a:t>1</a:t>
            </a:fld>
            <a:endParaRPr lang="it-IT"/>
          </a:p>
        </p:txBody>
      </p:sp>
      <p:pic>
        <p:nvPicPr>
          <p:cNvPr id="7" name="Immagine 6" descr="Immagine che contiene testo&#10;&#10;Descrizione generata automaticamente">
            <a:extLst>
              <a:ext uri="{FF2B5EF4-FFF2-40B4-BE49-F238E27FC236}">
                <a16:creationId xmlns:a16="http://schemas.microsoft.com/office/drawing/2014/main" id="{44FCB200-92C4-77BF-E5A5-47A76DAA7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
        <p:nvSpPr>
          <p:cNvPr id="4" name="CasellaDiTesto 3">
            <a:extLst>
              <a:ext uri="{FF2B5EF4-FFF2-40B4-BE49-F238E27FC236}">
                <a16:creationId xmlns:a16="http://schemas.microsoft.com/office/drawing/2014/main" id="{FCF254EC-3E6D-4A79-D359-A44E1C6EBAD1}"/>
              </a:ext>
            </a:extLst>
          </p:cNvPr>
          <p:cNvSpPr txBox="1"/>
          <p:nvPr/>
        </p:nvSpPr>
        <p:spPr>
          <a:xfrm>
            <a:off x="8150290" y="6315792"/>
            <a:ext cx="3203510" cy="323165"/>
          </a:xfrm>
          <a:prstGeom prst="rect">
            <a:avLst/>
          </a:prstGeom>
          <a:noFill/>
        </p:spPr>
        <p:txBody>
          <a:bodyPr wrap="square" rtlCol="0">
            <a:spAutoFit/>
          </a:bodyPr>
          <a:lstStyle/>
          <a:p>
            <a:r>
              <a:rPr lang="it-IT" sz="1500" dirty="0"/>
              <a:t>Milano, 1 Dicembre 2022</a:t>
            </a:r>
          </a:p>
        </p:txBody>
      </p:sp>
    </p:spTree>
    <p:extLst>
      <p:ext uri="{BB962C8B-B14F-4D97-AF65-F5344CB8AC3E}">
        <p14:creationId xmlns:p14="http://schemas.microsoft.com/office/powerpoint/2010/main" val="1390799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BA602F-3521-BED5-9B75-4789F2B0616C}"/>
              </a:ext>
            </a:extLst>
          </p:cNvPr>
          <p:cNvSpPr>
            <a:spLocks noGrp="1"/>
          </p:cNvSpPr>
          <p:nvPr>
            <p:ph type="title"/>
          </p:nvPr>
        </p:nvSpPr>
        <p:spPr/>
        <p:txBody>
          <a:bodyPr>
            <a:normAutofit/>
          </a:bodyPr>
          <a:lstStyle/>
          <a:p>
            <a:r>
              <a:rPr lang="it-IT" sz="4000" b="1" dirty="0"/>
              <a:t>La filiera del </a:t>
            </a:r>
            <a:r>
              <a:rPr lang="it-IT" sz="4000" b="1" dirty="0" err="1"/>
              <a:t>GAS_Trasporto</a:t>
            </a:r>
            <a:r>
              <a:rPr lang="it-IT" sz="4000" b="1" dirty="0"/>
              <a:t> e Stoccaggio</a:t>
            </a:r>
            <a:endParaRPr lang="it-IT" sz="4000" dirty="0"/>
          </a:p>
        </p:txBody>
      </p:sp>
      <p:sp>
        <p:nvSpPr>
          <p:cNvPr id="3" name="Segnaposto contenuto 2">
            <a:extLst>
              <a:ext uri="{FF2B5EF4-FFF2-40B4-BE49-F238E27FC236}">
                <a16:creationId xmlns:a16="http://schemas.microsoft.com/office/drawing/2014/main" id="{C156F06A-770A-9B4B-BD01-156BD3CE925C}"/>
              </a:ext>
            </a:extLst>
          </p:cNvPr>
          <p:cNvSpPr>
            <a:spLocks noGrp="1"/>
          </p:cNvSpPr>
          <p:nvPr>
            <p:ph idx="1"/>
          </p:nvPr>
        </p:nvSpPr>
        <p:spPr>
          <a:xfrm>
            <a:off x="838200" y="1451526"/>
            <a:ext cx="10515600" cy="5269949"/>
          </a:xfrm>
        </p:spPr>
        <p:txBody>
          <a:bodyPr>
            <a:normAutofit fontScale="70000" lnSpcReduction="20000"/>
          </a:bodyPr>
          <a:lstStyle/>
          <a:p>
            <a:r>
              <a:rPr lang="it-IT" sz="3100" dirty="0"/>
              <a:t>Il trasporto tradizionale del gas naturale avviene tramite una rete di gasdotti ad alta e media pressione e a largo diametro, le cosiddette pipeline, che varcano il territorio di diversi paesi o le tratte di mare che li separano;</a:t>
            </a:r>
          </a:p>
          <a:p>
            <a:r>
              <a:rPr lang="it-IT" sz="3100" dirty="0"/>
              <a:t>In Italia </a:t>
            </a:r>
            <a:r>
              <a:rPr lang="it-IT" sz="3100" b="1" dirty="0">
                <a:solidFill>
                  <a:srgbClr val="00B0F0"/>
                </a:solidFill>
              </a:rPr>
              <a:t>Snam Rete Gas </a:t>
            </a:r>
            <a:r>
              <a:rPr lang="it-IT" sz="3100" dirty="0"/>
              <a:t>possiede circa il 97% della rete di gasdotti ad alta pressione che coprono una distanza di 34.000 km. Si tratta di un monopolio di fatto a cui hanno contribuito da un lato la specifica storia del settore nel nostro Paese, dall'altro i costi notevoli che sarebbero necessari per costruire altre pipeline ed entrare nel mercato in maniera competitiva;</a:t>
            </a:r>
          </a:p>
          <a:p>
            <a:r>
              <a:rPr lang="it-IT" sz="3100" dirty="0"/>
              <a:t>«Autostrada del GAS»</a:t>
            </a:r>
          </a:p>
          <a:p>
            <a:r>
              <a:rPr lang="it-IT" sz="3100" dirty="0"/>
              <a:t>L'attività di stoccaggio prevede la conservazione, di scorte di gas destinate a riserva per i momenti di carenza del prodotto sul mercato. L'andamento ciclico della domanda del gas, caratterizzata da una forte richiesta nel periodo invernale per alimentare il riscaldamento delle abitazioni e da un calo nel periodo estivo, impone infatti di regolare le scorte in maniera da fronteggiare efficacemente le oscillazioni del mercato.</a:t>
            </a:r>
            <a:br>
              <a:rPr lang="it-IT" sz="3100" dirty="0"/>
            </a:br>
            <a:r>
              <a:rPr lang="it-IT" sz="3100" dirty="0"/>
              <a:t>Lo stoccaggio è gestito da </a:t>
            </a:r>
            <a:r>
              <a:rPr lang="it-IT" sz="3100" b="1" dirty="0">
                <a:solidFill>
                  <a:srgbClr val="00B0F0"/>
                </a:solidFill>
              </a:rPr>
              <a:t>STOGIT </a:t>
            </a:r>
            <a:r>
              <a:rPr lang="it-IT" sz="3100" b="1" dirty="0" err="1">
                <a:solidFill>
                  <a:srgbClr val="00B0F0"/>
                </a:solidFill>
              </a:rPr>
              <a:t>SpA</a:t>
            </a:r>
            <a:r>
              <a:rPr lang="it-IT" sz="3100" b="1" dirty="0">
                <a:solidFill>
                  <a:srgbClr val="00B0F0"/>
                </a:solidFill>
              </a:rPr>
              <a:t> </a:t>
            </a:r>
            <a:r>
              <a:rPr lang="it-IT" sz="3100" b="1" dirty="0"/>
              <a:t>(17 MILIARDI DI SMC  DI CUI 4,5 RISERVA STRAORDINARIA)</a:t>
            </a:r>
          </a:p>
          <a:p>
            <a:r>
              <a:rPr lang="it-IT" sz="3100" dirty="0"/>
              <a:t>L'attività di dispacciamento, strettamente legata a quella di stoccaggio, si occupa invece di organizzare i transiti sulla rete in modo tale da garantire un corretto equilibrio fra domanda e offerta e la disponibilità di gas a tutti i consumatori in maniera equa</a:t>
            </a:r>
            <a:endParaRPr lang="it-IT" sz="3100" b="1" dirty="0">
              <a:solidFill>
                <a:srgbClr val="00B0F0"/>
              </a:solidFill>
            </a:endParaRPr>
          </a:p>
          <a:p>
            <a:endParaRPr lang="it-IT" sz="2200" dirty="0"/>
          </a:p>
        </p:txBody>
      </p:sp>
      <p:sp>
        <p:nvSpPr>
          <p:cNvPr id="4" name="Segnaposto numero diapositiva 3">
            <a:extLst>
              <a:ext uri="{FF2B5EF4-FFF2-40B4-BE49-F238E27FC236}">
                <a16:creationId xmlns:a16="http://schemas.microsoft.com/office/drawing/2014/main" id="{E43766D0-C031-33E0-8D03-E7CD9B734EB9}"/>
              </a:ext>
            </a:extLst>
          </p:cNvPr>
          <p:cNvSpPr>
            <a:spLocks noGrp="1"/>
          </p:cNvSpPr>
          <p:nvPr>
            <p:ph type="sldNum" sz="quarter" idx="12"/>
          </p:nvPr>
        </p:nvSpPr>
        <p:spPr/>
        <p:txBody>
          <a:bodyPr/>
          <a:lstStyle/>
          <a:p>
            <a:fld id="{4F8DF8AE-4C54-40EB-ACC6-93C0275E155F}" type="slidenum">
              <a:rPr lang="it-IT" smtClean="0"/>
              <a:t>10</a:t>
            </a:fld>
            <a:endParaRPr lang="it-IT"/>
          </a:p>
        </p:txBody>
      </p:sp>
      <p:pic>
        <p:nvPicPr>
          <p:cNvPr id="5" name="Immagine 4" descr="Immagine che contiene testo&#10;&#10;Descrizione generata automaticamente">
            <a:extLst>
              <a:ext uri="{FF2B5EF4-FFF2-40B4-BE49-F238E27FC236}">
                <a16:creationId xmlns:a16="http://schemas.microsoft.com/office/drawing/2014/main" id="{1C5051F5-964C-7468-ADF4-DD7AB73A90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3195871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D323DD-24DA-7D3B-4BB5-BDD2D250ADDD}"/>
              </a:ext>
            </a:extLst>
          </p:cNvPr>
          <p:cNvSpPr>
            <a:spLocks noGrp="1"/>
          </p:cNvSpPr>
          <p:nvPr>
            <p:ph type="title"/>
          </p:nvPr>
        </p:nvSpPr>
        <p:spPr>
          <a:xfrm>
            <a:off x="838200" y="196560"/>
            <a:ext cx="10515600" cy="1325563"/>
          </a:xfrm>
        </p:spPr>
        <p:txBody>
          <a:bodyPr>
            <a:normAutofit/>
          </a:bodyPr>
          <a:lstStyle/>
          <a:p>
            <a:r>
              <a:rPr lang="it-IT" sz="4000" b="1" dirty="0"/>
              <a:t>La filiera del </a:t>
            </a:r>
            <a:r>
              <a:rPr lang="it-IT" sz="4000" b="1" dirty="0" err="1"/>
              <a:t>GAS_La</a:t>
            </a:r>
            <a:r>
              <a:rPr lang="it-IT" sz="4000" b="1" dirty="0"/>
              <a:t> Distribuzione</a:t>
            </a:r>
            <a:endParaRPr lang="it-IT" sz="4000" dirty="0"/>
          </a:p>
        </p:txBody>
      </p:sp>
      <p:sp>
        <p:nvSpPr>
          <p:cNvPr id="3" name="Segnaposto contenuto 2">
            <a:extLst>
              <a:ext uri="{FF2B5EF4-FFF2-40B4-BE49-F238E27FC236}">
                <a16:creationId xmlns:a16="http://schemas.microsoft.com/office/drawing/2014/main" id="{0CAB07CA-2AC9-C490-CF16-10DCAD4C8E87}"/>
              </a:ext>
            </a:extLst>
          </p:cNvPr>
          <p:cNvSpPr>
            <a:spLocks noGrp="1"/>
          </p:cNvSpPr>
          <p:nvPr>
            <p:ph idx="1"/>
          </p:nvPr>
        </p:nvSpPr>
        <p:spPr>
          <a:xfrm>
            <a:off x="838200" y="1163152"/>
            <a:ext cx="10515600" cy="4351338"/>
          </a:xfrm>
        </p:spPr>
        <p:txBody>
          <a:bodyPr>
            <a:noAutofit/>
          </a:bodyPr>
          <a:lstStyle/>
          <a:p>
            <a:r>
              <a:rPr lang="it-IT" sz="2200" dirty="0"/>
              <a:t>La Distribuzione è la fase gestita dal Distributore Locale e prevedere una distribuzione capillare del GAS;</a:t>
            </a:r>
          </a:p>
          <a:p>
            <a:r>
              <a:rPr lang="it-IT" sz="2200" dirty="0"/>
              <a:t>Il GAS dai gasdotti del Trasporto in alta pressione arriva nei punti di RE.MI. (</a:t>
            </a:r>
            <a:r>
              <a:rPr lang="it-IT" sz="2200" dirty="0" err="1"/>
              <a:t>CityGate</a:t>
            </a:r>
            <a:r>
              <a:rPr lang="it-IT" sz="2200" dirty="0"/>
              <a:t>), in cui il GAS viene trasformato da alta pressione a bassa pressione.</a:t>
            </a:r>
            <a:br>
              <a:rPr lang="it-IT" sz="2200" dirty="0"/>
            </a:br>
            <a:r>
              <a:rPr lang="it-IT" sz="2200" dirty="0"/>
              <a:t>Una volta trasformato, avviene la distribuzione fisica del GAS stesso ai clienti finali (gasdotti di dimensioni inferiori rispetto a quelli del Trasporto).</a:t>
            </a:r>
            <a:br>
              <a:rPr lang="it-IT" sz="2200" dirty="0"/>
            </a:br>
            <a:r>
              <a:rPr lang="it-IT" sz="2200" dirty="0"/>
              <a:t>NB Ogni società di vendita deve richiedere abilitazione (a pagamento) per vendere in un determinato RE.MI. (acquisto capacità);</a:t>
            </a:r>
          </a:p>
          <a:p>
            <a:r>
              <a:rPr lang="it-IT" sz="2200" dirty="0"/>
              <a:t>Il punto in cui fisicamente l’energia elettrica arriva è il contatore che viene identificato da un codice PDR (Punto di Riconsegna). Un contatore è gestito da un solo distributore locale!!;</a:t>
            </a:r>
          </a:p>
          <a:p>
            <a:r>
              <a:rPr lang="it-IT" sz="2200" dirty="0"/>
              <a:t>In Italia ci sono circa 240 Distributori Locali ed il principale è ITALGAS (dato 2019);</a:t>
            </a:r>
          </a:p>
          <a:p>
            <a:r>
              <a:rPr lang="it-IT" sz="2200" dirty="0"/>
              <a:t> Si tratta di una fase della filiera non aperta al mercato, ma in ciascuna area la distribuzione viene data in concessione ad un unico operatore (monopolio naturale); </a:t>
            </a:r>
          </a:p>
          <a:p>
            <a:r>
              <a:rPr lang="it-IT" sz="2200" dirty="0"/>
              <a:t>Al Distributore locale è possibile richiedere, attraverso la società di vendita di riferimento, servizi di connessione (es. Aumento di potenza del contatore).</a:t>
            </a:r>
          </a:p>
        </p:txBody>
      </p:sp>
      <p:sp>
        <p:nvSpPr>
          <p:cNvPr id="4" name="Segnaposto numero diapositiva 3">
            <a:extLst>
              <a:ext uri="{FF2B5EF4-FFF2-40B4-BE49-F238E27FC236}">
                <a16:creationId xmlns:a16="http://schemas.microsoft.com/office/drawing/2014/main" id="{129647F5-363F-E0EA-EC40-0CBB99B736D7}"/>
              </a:ext>
            </a:extLst>
          </p:cNvPr>
          <p:cNvSpPr>
            <a:spLocks noGrp="1"/>
          </p:cNvSpPr>
          <p:nvPr>
            <p:ph type="sldNum" sz="quarter" idx="12"/>
          </p:nvPr>
        </p:nvSpPr>
        <p:spPr/>
        <p:txBody>
          <a:bodyPr/>
          <a:lstStyle/>
          <a:p>
            <a:fld id="{4F8DF8AE-4C54-40EB-ACC6-93C0275E155F}" type="slidenum">
              <a:rPr lang="it-IT" smtClean="0"/>
              <a:t>11</a:t>
            </a:fld>
            <a:endParaRPr lang="it-IT" dirty="0"/>
          </a:p>
        </p:txBody>
      </p:sp>
      <p:pic>
        <p:nvPicPr>
          <p:cNvPr id="5" name="Immagine 4" descr="Immagine che contiene testo&#10;&#10;Descrizione generata automaticamente">
            <a:extLst>
              <a:ext uri="{FF2B5EF4-FFF2-40B4-BE49-F238E27FC236}">
                <a16:creationId xmlns:a16="http://schemas.microsoft.com/office/drawing/2014/main" id="{3A7BEC13-4EC7-922A-DA11-1030AA5A7D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1272986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DFECB0-9477-C2FA-323A-A885C5D168A2}"/>
              </a:ext>
            </a:extLst>
          </p:cNvPr>
          <p:cNvSpPr>
            <a:spLocks noGrp="1"/>
          </p:cNvSpPr>
          <p:nvPr>
            <p:ph type="title"/>
          </p:nvPr>
        </p:nvSpPr>
        <p:spPr/>
        <p:txBody>
          <a:bodyPr>
            <a:normAutofit/>
          </a:bodyPr>
          <a:lstStyle/>
          <a:p>
            <a:r>
              <a:rPr lang="it-IT" sz="4000" b="1" dirty="0"/>
              <a:t>La filiera del </a:t>
            </a:r>
            <a:r>
              <a:rPr lang="it-IT" sz="4000" b="1" dirty="0" err="1"/>
              <a:t>GAS_La</a:t>
            </a:r>
            <a:r>
              <a:rPr lang="it-IT" sz="4000" b="1" dirty="0"/>
              <a:t> Vendita</a:t>
            </a:r>
            <a:endParaRPr lang="it-IT" sz="4000" dirty="0"/>
          </a:p>
        </p:txBody>
      </p:sp>
      <p:sp>
        <p:nvSpPr>
          <p:cNvPr id="3" name="Segnaposto contenuto 2">
            <a:extLst>
              <a:ext uri="{FF2B5EF4-FFF2-40B4-BE49-F238E27FC236}">
                <a16:creationId xmlns:a16="http://schemas.microsoft.com/office/drawing/2014/main" id="{71C95DED-47A2-4EFC-40DC-7D6103F68AED}"/>
              </a:ext>
            </a:extLst>
          </p:cNvPr>
          <p:cNvSpPr>
            <a:spLocks noGrp="1"/>
          </p:cNvSpPr>
          <p:nvPr>
            <p:ph idx="1"/>
          </p:nvPr>
        </p:nvSpPr>
        <p:spPr>
          <a:xfrm>
            <a:off x="838200" y="1620351"/>
            <a:ext cx="10515600" cy="4351338"/>
          </a:xfrm>
        </p:spPr>
        <p:txBody>
          <a:bodyPr>
            <a:normAutofit/>
          </a:bodyPr>
          <a:lstStyle/>
          <a:p>
            <a:r>
              <a:rPr lang="it-IT" sz="2200" dirty="0"/>
              <a:t>Le società di vendita gestiscono il rapporto con il cliente finale attraverso un canale diretto o indiretto (Agenzia). Acquistano il GAS in borsa e gestiscono tutti gli aspetti commerciali ed amministrativi legati alla fornitura;</a:t>
            </a:r>
          </a:p>
          <a:p>
            <a:r>
              <a:rPr lang="it-IT" sz="2200" dirty="0"/>
              <a:t>Le società di vendita si dividono in </a:t>
            </a:r>
            <a:r>
              <a:rPr lang="it-IT" sz="2200" dirty="0" err="1"/>
              <a:t>shipper</a:t>
            </a:r>
            <a:r>
              <a:rPr lang="it-IT" sz="2200" dirty="0"/>
              <a:t> e reseller, ove le prime sono quelle che sono abilitate ad operare in ciascuna fase della filiera; </a:t>
            </a:r>
          </a:p>
          <a:p>
            <a:r>
              <a:rPr lang="it-IT" sz="2200" dirty="0"/>
              <a:t>L’energia elettrica viene venduta, e quindi misurata in </a:t>
            </a:r>
            <a:r>
              <a:rPr lang="it-IT" sz="2200" dirty="0" err="1"/>
              <a:t>Smc</a:t>
            </a:r>
            <a:r>
              <a:rPr lang="it-IT" sz="2200" dirty="0"/>
              <a:t> (Standard Metri Cubi) e tutti i prezzi applicati in bolletta sono €/</a:t>
            </a:r>
            <a:r>
              <a:rPr lang="it-IT" sz="2200" dirty="0" err="1"/>
              <a:t>Smc</a:t>
            </a:r>
            <a:r>
              <a:rPr lang="it-IT" sz="2200" dirty="0"/>
              <a:t>.;</a:t>
            </a:r>
          </a:p>
          <a:p>
            <a:r>
              <a:rPr lang="it-IT" sz="2200" dirty="0"/>
              <a:t>Il GAS può esser venduta a prezzo fisso o indicizzato (riferimento indice «PSV»)</a:t>
            </a:r>
            <a:endParaRPr lang="it-IT" dirty="0"/>
          </a:p>
          <a:p>
            <a:endParaRPr lang="it-IT" dirty="0"/>
          </a:p>
        </p:txBody>
      </p:sp>
      <p:sp>
        <p:nvSpPr>
          <p:cNvPr id="4" name="Segnaposto numero diapositiva 3">
            <a:extLst>
              <a:ext uri="{FF2B5EF4-FFF2-40B4-BE49-F238E27FC236}">
                <a16:creationId xmlns:a16="http://schemas.microsoft.com/office/drawing/2014/main" id="{FC335871-23CD-A956-75FB-DE10506C318A}"/>
              </a:ext>
            </a:extLst>
          </p:cNvPr>
          <p:cNvSpPr>
            <a:spLocks noGrp="1"/>
          </p:cNvSpPr>
          <p:nvPr>
            <p:ph type="sldNum" sz="quarter" idx="12"/>
          </p:nvPr>
        </p:nvSpPr>
        <p:spPr/>
        <p:txBody>
          <a:bodyPr/>
          <a:lstStyle/>
          <a:p>
            <a:fld id="{4F8DF8AE-4C54-40EB-ACC6-93C0275E155F}" type="slidenum">
              <a:rPr lang="it-IT" smtClean="0"/>
              <a:t>12</a:t>
            </a:fld>
            <a:endParaRPr lang="it-IT"/>
          </a:p>
        </p:txBody>
      </p:sp>
      <p:pic>
        <p:nvPicPr>
          <p:cNvPr id="5" name="Immagine 4" descr="Immagine che contiene testo&#10;&#10;Descrizione generata automaticamente">
            <a:extLst>
              <a:ext uri="{FF2B5EF4-FFF2-40B4-BE49-F238E27FC236}">
                <a16:creationId xmlns:a16="http://schemas.microsoft.com/office/drawing/2014/main" id="{4B4EB2C0-88A5-4E53-9E3D-260C9B273A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2976117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EDE3E-2963-3A0E-AF9B-EDA4E21E8A21}"/>
              </a:ext>
            </a:extLst>
          </p:cNvPr>
          <p:cNvSpPr>
            <a:spLocks noGrp="1"/>
          </p:cNvSpPr>
          <p:nvPr>
            <p:ph type="title"/>
          </p:nvPr>
        </p:nvSpPr>
        <p:spPr>
          <a:xfrm>
            <a:off x="418323" y="2103437"/>
            <a:ext cx="10515600" cy="1325563"/>
          </a:xfrm>
        </p:spPr>
        <p:txBody>
          <a:bodyPr/>
          <a:lstStyle/>
          <a:p>
            <a:pPr algn="ctr"/>
            <a:r>
              <a:rPr lang="it-IT" b="1" dirty="0"/>
              <a:t>GRAZIE PER L’ATTENZIONE!</a:t>
            </a:r>
          </a:p>
        </p:txBody>
      </p:sp>
      <p:sp>
        <p:nvSpPr>
          <p:cNvPr id="4" name="Segnaposto numero diapositiva 3">
            <a:extLst>
              <a:ext uri="{FF2B5EF4-FFF2-40B4-BE49-F238E27FC236}">
                <a16:creationId xmlns:a16="http://schemas.microsoft.com/office/drawing/2014/main" id="{4EE1F586-5242-82C0-33E3-F446F5F5448D}"/>
              </a:ext>
            </a:extLst>
          </p:cNvPr>
          <p:cNvSpPr>
            <a:spLocks noGrp="1"/>
          </p:cNvSpPr>
          <p:nvPr>
            <p:ph type="sldNum" sz="quarter" idx="12"/>
          </p:nvPr>
        </p:nvSpPr>
        <p:spPr/>
        <p:txBody>
          <a:bodyPr/>
          <a:lstStyle/>
          <a:p>
            <a:fld id="{7FE37248-60BD-481F-949C-E71A626D62C4}" type="slidenum">
              <a:rPr lang="it-IT" smtClean="0"/>
              <a:t>13</a:t>
            </a:fld>
            <a:endParaRPr lang="it-IT"/>
          </a:p>
        </p:txBody>
      </p:sp>
      <p:pic>
        <p:nvPicPr>
          <p:cNvPr id="5" name="Immagine 4" descr="Immagine che contiene testo&#10;&#10;Descrizione generata automaticamente">
            <a:extLst>
              <a:ext uri="{FF2B5EF4-FFF2-40B4-BE49-F238E27FC236}">
                <a16:creationId xmlns:a16="http://schemas.microsoft.com/office/drawing/2014/main" id="{21CAA7D7-C029-DEBD-4B20-C658C7DBE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Tree>
    <p:extLst>
      <p:ext uri="{BB962C8B-B14F-4D97-AF65-F5344CB8AC3E}">
        <p14:creationId xmlns:p14="http://schemas.microsoft.com/office/powerpoint/2010/main" val="3241819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C94BE3-A09E-5439-DCEC-5E649513645B}"/>
              </a:ext>
            </a:extLst>
          </p:cNvPr>
          <p:cNvSpPr>
            <a:spLocks noGrp="1"/>
          </p:cNvSpPr>
          <p:nvPr>
            <p:ph type="title"/>
          </p:nvPr>
        </p:nvSpPr>
        <p:spPr/>
        <p:txBody>
          <a:bodyPr>
            <a:normAutofit/>
          </a:bodyPr>
          <a:lstStyle/>
          <a:p>
            <a:r>
              <a:rPr lang="it-IT" sz="4000" b="1" dirty="0"/>
              <a:t>PROGRAMMA LEZIONI DICEMBRE 2022</a:t>
            </a:r>
          </a:p>
        </p:txBody>
      </p:sp>
      <p:sp>
        <p:nvSpPr>
          <p:cNvPr id="3" name="Segnaposto contenuto 2">
            <a:extLst>
              <a:ext uri="{FF2B5EF4-FFF2-40B4-BE49-F238E27FC236}">
                <a16:creationId xmlns:a16="http://schemas.microsoft.com/office/drawing/2014/main" id="{F6880FA0-57C5-DBA4-79D3-936E1CE38E63}"/>
              </a:ext>
            </a:extLst>
          </p:cNvPr>
          <p:cNvSpPr>
            <a:spLocks noGrp="1"/>
          </p:cNvSpPr>
          <p:nvPr>
            <p:ph idx="1"/>
          </p:nvPr>
        </p:nvSpPr>
        <p:spPr/>
        <p:txBody>
          <a:bodyPr>
            <a:normAutofit lnSpcReduction="10000"/>
          </a:bodyPr>
          <a:lstStyle/>
          <a:p>
            <a:r>
              <a:rPr lang="it-IT" sz="2200" dirty="0"/>
              <a:t>Lezione 01/12/22 </a:t>
            </a:r>
            <a:r>
              <a:rPr lang="it-IT" sz="2200" dirty="0">
                <a:sym typeface="Wingdings" panose="05000000000000000000" pitchFamily="2" charset="2"/>
              </a:rPr>
              <a:t> FILIERA GAS;</a:t>
            </a:r>
          </a:p>
          <a:p>
            <a:endParaRPr lang="it-IT" sz="2200" dirty="0">
              <a:sym typeface="Wingdings" panose="05000000000000000000" pitchFamily="2" charset="2"/>
            </a:endParaRPr>
          </a:p>
          <a:p>
            <a:r>
              <a:rPr lang="it-IT" sz="2200" dirty="0">
                <a:sym typeface="Wingdings" panose="05000000000000000000" pitchFamily="2" charset="2"/>
              </a:rPr>
              <a:t>Recupero Lezione settimana del 06/12/22 ore 10:00 (invito video call zoom)  RIPASSO FILIERE GAS ED ENERGIA ELETTRICA (Lezione Facoltativa) per preparazione ad intervento OSPITE;</a:t>
            </a:r>
          </a:p>
          <a:p>
            <a:endParaRPr lang="it-IT" sz="2200" dirty="0">
              <a:sym typeface="Wingdings" panose="05000000000000000000" pitchFamily="2" charset="2"/>
            </a:endParaRPr>
          </a:p>
          <a:p>
            <a:r>
              <a:rPr lang="it-IT" sz="2200" dirty="0">
                <a:sym typeface="Wingdings" panose="05000000000000000000" pitchFamily="2" charset="2"/>
              </a:rPr>
              <a:t>Lezione 15/12/22 dalle 9:30 alle 10:20  OSPITE Dott. Leopoldo Longobardi per ANALISI BOLLETTE in relazione a FILIERE e analisi situazione attuale di mercato in Italia ed in Europa;</a:t>
            </a:r>
          </a:p>
          <a:p>
            <a:endParaRPr lang="it-IT" sz="2200" dirty="0">
              <a:sym typeface="Wingdings" panose="05000000000000000000" pitchFamily="2" charset="2"/>
            </a:endParaRPr>
          </a:p>
          <a:p>
            <a:r>
              <a:rPr lang="it-IT" sz="2200">
                <a:sym typeface="Wingdings" panose="05000000000000000000" pitchFamily="2" charset="2"/>
              </a:rPr>
              <a:t>Lezione 15/12/22 </a:t>
            </a:r>
            <a:r>
              <a:rPr lang="it-IT" sz="2200" dirty="0">
                <a:sym typeface="Wingdings" panose="05000000000000000000" pitchFamily="2" charset="2"/>
              </a:rPr>
              <a:t>dalle </a:t>
            </a:r>
            <a:r>
              <a:rPr lang="it-IT" sz="2200">
                <a:sym typeface="Wingdings" panose="05000000000000000000" pitchFamily="2" charset="2"/>
              </a:rPr>
              <a:t>10:30 alle 11:20 </a:t>
            </a:r>
            <a:r>
              <a:rPr lang="it-IT" sz="2200" dirty="0">
                <a:sym typeface="Wingdings" panose="05000000000000000000" pitchFamily="2" charset="2"/>
              </a:rPr>
              <a:t> AUGURI di NATALE ed ANALISI BOLLETTE PERSONALI STUDENTI;</a:t>
            </a:r>
            <a:endParaRPr lang="it-IT" sz="2200" dirty="0"/>
          </a:p>
        </p:txBody>
      </p:sp>
      <p:sp>
        <p:nvSpPr>
          <p:cNvPr id="4" name="Segnaposto numero diapositiva 3">
            <a:extLst>
              <a:ext uri="{FF2B5EF4-FFF2-40B4-BE49-F238E27FC236}">
                <a16:creationId xmlns:a16="http://schemas.microsoft.com/office/drawing/2014/main" id="{DB427C61-01F1-6CE8-BF34-9C781DC22284}"/>
              </a:ext>
            </a:extLst>
          </p:cNvPr>
          <p:cNvSpPr>
            <a:spLocks noGrp="1"/>
          </p:cNvSpPr>
          <p:nvPr>
            <p:ph type="sldNum" sz="quarter" idx="12"/>
          </p:nvPr>
        </p:nvSpPr>
        <p:spPr/>
        <p:txBody>
          <a:bodyPr/>
          <a:lstStyle/>
          <a:p>
            <a:fld id="{4F8DF8AE-4C54-40EB-ACC6-93C0275E155F}" type="slidenum">
              <a:rPr lang="it-IT" smtClean="0"/>
              <a:t>2</a:t>
            </a:fld>
            <a:endParaRPr lang="it-IT"/>
          </a:p>
        </p:txBody>
      </p:sp>
      <p:pic>
        <p:nvPicPr>
          <p:cNvPr id="5" name="Immagine 4" descr="Immagine che contiene testo&#10;&#10;Descrizione generata automaticamente">
            <a:extLst>
              <a:ext uri="{FF2B5EF4-FFF2-40B4-BE49-F238E27FC236}">
                <a16:creationId xmlns:a16="http://schemas.microsoft.com/office/drawing/2014/main" id="{CDF9D3AE-4095-C53A-2EC9-0A07397346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63069"/>
            <a:ext cx="587719" cy="623886"/>
          </a:xfrm>
          <a:prstGeom prst="rect">
            <a:avLst/>
          </a:prstGeom>
        </p:spPr>
      </p:pic>
    </p:spTree>
    <p:extLst>
      <p:ext uri="{BB962C8B-B14F-4D97-AF65-F5344CB8AC3E}">
        <p14:creationId xmlns:p14="http://schemas.microsoft.com/office/powerpoint/2010/main" val="338277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6D28B8-8C49-C854-5EAE-5FE07223CA5A}"/>
              </a:ext>
            </a:extLst>
          </p:cNvPr>
          <p:cNvSpPr>
            <a:spLocks noGrp="1"/>
          </p:cNvSpPr>
          <p:nvPr>
            <p:ph type="title"/>
          </p:nvPr>
        </p:nvSpPr>
        <p:spPr/>
        <p:txBody>
          <a:bodyPr>
            <a:normAutofit fontScale="90000"/>
          </a:bodyPr>
          <a:lstStyle/>
          <a:p>
            <a:r>
              <a:rPr lang="it-IT" sz="4400" b="1" dirty="0"/>
              <a:t>Il Mercato dell’Energia </a:t>
            </a:r>
            <a:r>
              <a:rPr lang="it-IT" sz="4400" b="1" dirty="0" err="1"/>
              <a:t>Elettrica_GAS_</a:t>
            </a:r>
            <a:r>
              <a:rPr lang="it-IT" b="1" dirty="0" err="1"/>
              <a:t>Relazione</a:t>
            </a:r>
            <a:r>
              <a:rPr lang="it-IT" b="1" dirty="0"/>
              <a:t> con la scelta del consumatore</a:t>
            </a:r>
            <a:endParaRPr lang="it-IT" dirty="0"/>
          </a:p>
        </p:txBody>
      </p:sp>
      <p:sp>
        <p:nvSpPr>
          <p:cNvPr id="3" name="Segnaposto contenuto 2">
            <a:extLst>
              <a:ext uri="{FF2B5EF4-FFF2-40B4-BE49-F238E27FC236}">
                <a16:creationId xmlns:a16="http://schemas.microsoft.com/office/drawing/2014/main" id="{56478DAF-897E-C5D9-06B7-109EA5CB98CC}"/>
              </a:ext>
            </a:extLst>
          </p:cNvPr>
          <p:cNvSpPr>
            <a:spLocks noGrp="1"/>
          </p:cNvSpPr>
          <p:nvPr>
            <p:ph idx="1"/>
          </p:nvPr>
        </p:nvSpPr>
        <p:spPr>
          <a:xfrm>
            <a:off x="838200" y="1825624"/>
            <a:ext cx="10515600" cy="4667251"/>
          </a:xfrm>
        </p:spPr>
        <p:txBody>
          <a:bodyPr>
            <a:noAutofit/>
          </a:bodyPr>
          <a:lstStyle/>
          <a:p>
            <a:r>
              <a:rPr lang="it-IT" sz="2200" dirty="0"/>
              <a:t>Si tratta di beni facenti parte tipicamente del PANIERE del consumatore;</a:t>
            </a:r>
          </a:p>
          <a:p>
            <a:r>
              <a:rPr lang="it-IT" sz="2200" dirty="0"/>
              <a:t>Sia l’energia elettrica che il gas non hanno colore/ sapore…non generano emozionalità nell’acquisto legata al bene;</a:t>
            </a:r>
          </a:p>
          <a:p>
            <a:r>
              <a:rPr lang="it-IT" sz="2200" dirty="0"/>
              <a:t>L’emozionalità del consumatore nella stipula di contratti di energia elettrica e gas è data dalla fiducia che gli è arrecata dal soggetto /soggetti che gli propongono l’acquisto;</a:t>
            </a:r>
          </a:p>
          <a:p>
            <a:r>
              <a:rPr lang="it-IT" sz="2200" dirty="0"/>
              <a:t>Nella stipula di contratti energia elettrica e gas, il soggetto stipulante non coincide sempre con il soggetto cui viene erogato il servizio (es. Condominio contratto GAS!)</a:t>
            </a:r>
          </a:p>
          <a:p>
            <a:pPr algn="l"/>
            <a:r>
              <a:rPr lang="it-IT" sz="2200" b="0" i="0" dirty="0">
                <a:solidFill>
                  <a:srgbClr val="000000"/>
                </a:solidFill>
                <a:effectLst/>
                <a:latin typeface="Calibri" panose="020F0502020204030204" pitchFamily="34" charset="0"/>
                <a:cs typeface="Calibri" panose="020F0502020204030204" pitchFamily="34" charset="0"/>
              </a:rPr>
              <a:t>Le preferenze dei </a:t>
            </a:r>
            <a:r>
              <a:rPr lang="it-IT" sz="2200" b="0" i="0" dirty="0">
                <a:solidFill>
                  <a:srgbClr val="000000"/>
                </a:solidFill>
                <a:effectLst/>
                <a:latin typeface="Calibri (Corpo)"/>
                <a:cs typeface="Calibri" panose="020F0502020204030204" pitchFamily="34" charset="0"/>
              </a:rPr>
              <a:t>consumatori</a:t>
            </a:r>
            <a:r>
              <a:rPr lang="it-IT" sz="2200" b="0" i="0" dirty="0">
                <a:solidFill>
                  <a:srgbClr val="000000"/>
                </a:solidFill>
                <a:effectLst/>
                <a:latin typeface="Calibri" panose="020F0502020204030204" pitchFamily="34" charset="0"/>
                <a:cs typeface="Calibri" panose="020F0502020204030204" pitchFamily="34" charset="0"/>
              </a:rPr>
              <a:t> sono condizionate dall’UTILIT</a:t>
            </a:r>
            <a:r>
              <a:rPr lang="it-IT" sz="2200" dirty="0">
                <a:solidFill>
                  <a:srgbClr val="000000"/>
                </a:solidFill>
                <a:latin typeface="Calibri" panose="020F0502020204030204" pitchFamily="34" charset="0"/>
                <a:cs typeface="Calibri" panose="020F0502020204030204" pitchFamily="34" charset="0"/>
              </a:rPr>
              <a:t>A’ di un determinato bene.</a:t>
            </a:r>
            <a:r>
              <a:rPr lang="it-IT" sz="2200" b="0" i="0" dirty="0">
                <a:solidFill>
                  <a:srgbClr val="000000"/>
                </a:solidFill>
                <a:effectLst/>
                <a:latin typeface="Calibri" panose="020F0502020204030204" pitchFamily="34" charset="0"/>
                <a:cs typeface="Calibri" panose="020F0502020204030204" pitchFamily="34" charset="0"/>
              </a:rPr>
              <a:t> </a:t>
            </a:r>
            <a:r>
              <a:rPr lang="it-IT" sz="2200" dirty="0">
                <a:solidFill>
                  <a:srgbClr val="000000"/>
                </a:solidFill>
                <a:latin typeface="Calibri" panose="020F0502020204030204" pitchFamily="34" charset="0"/>
                <a:cs typeface="Calibri" panose="020F0502020204030204" pitchFamily="34" charset="0"/>
              </a:rPr>
              <a:t>L'utilità marginale derivante da un bene è l'utilità aggiuntiva che  una persona ottiene dal consumo di una unità in più di quel bene, mantenuto costante il consumo di tutti gli altri beni. L'incremento di utilità risultante da un incremento unitario della quantità del bene y </a:t>
            </a:r>
            <a:r>
              <a:rPr lang="it-IT" sz="2200" b="1" dirty="0">
                <a:solidFill>
                  <a:srgbClr val="000000"/>
                </a:solidFill>
                <a:latin typeface="Calibri" panose="020F0502020204030204" pitchFamily="34" charset="0"/>
                <a:cs typeface="Calibri" panose="020F0502020204030204" pitchFamily="34" charset="0"/>
              </a:rPr>
              <a:t>è l'utilità marginale del bene y</a:t>
            </a:r>
            <a:r>
              <a:rPr lang="it-IT" sz="2200" dirty="0">
                <a:solidFill>
                  <a:srgbClr val="000000"/>
                </a:solidFill>
                <a:latin typeface="Calibri" panose="020F0502020204030204" pitchFamily="34" charset="0"/>
                <a:cs typeface="Calibri" panose="020F0502020204030204" pitchFamily="34" charset="0"/>
              </a:rPr>
              <a:t>. L'utilità marginale dei beni è decrescente. Il tasso di sostituzione è il rapporto tra le utilità marginali dei due beni e determina la curva di indifferenza dell’individuo;</a:t>
            </a:r>
          </a:p>
        </p:txBody>
      </p:sp>
      <p:sp>
        <p:nvSpPr>
          <p:cNvPr id="4" name="Segnaposto numero diapositiva 3">
            <a:extLst>
              <a:ext uri="{FF2B5EF4-FFF2-40B4-BE49-F238E27FC236}">
                <a16:creationId xmlns:a16="http://schemas.microsoft.com/office/drawing/2014/main" id="{4882961E-A1A4-C554-C037-DFB02415E80C}"/>
              </a:ext>
            </a:extLst>
          </p:cNvPr>
          <p:cNvSpPr>
            <a:spLocks noGrp="1"/>
          </p:cNvSpPr>
          <p:nvPr>
            <p:ph type="sldNum" sz="quarter" idx="12"/>
          </p:nvPr>
        </p:nvSpPr>
        <p:spPr/>
        <p:txBody>
          <a:bodyPr/>
          <a:lstStyle/>
          <a:p>
            <a:fld id="{4F8DF8AE-4C54-40EB-ACC6-93C0275E155F}" type="slidenum">
              <a:rPr lang="it-IT" smtClean="0"/>
              <a:t>3</a:t>
            </a:fld>
            <a:endParaRPr lang="it-IT" dirty="0"/>
          </a:p>
        </p:txBody>
      </p:sp>
      <p:pic>
        <p:nvPicPr>
          <p:cNvPr id="5" name="Immagine 4" descr="Immagine che contiene testo&#10;&#10;Descrizione generata automaticamente">
            <a:extLst>
              <a:ext uri="{FF2B5EF4-FFF2-40B4-BE49-F238E27FC236}">
                <a16:creationId xmlns:a16="http://schemas.microsoft.com/office/drawing/2014/main" id="{2809B35D-90AE-227D-4214-672173700C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63069"/>
            <a:ext cx="587719" cy="623886"/>
          </a:xfrm>
          <a:prstGeom prst="rect">
            <a:avLst/>
          </a:prstGeom>
        </p:spPr>
      </p:pic>
    </p:spTree>
    <p:extLst>
      <p:ext uri="{BB962C8B-B14F-4D97-AF65-F5344CB8AC3E}">
        <p14:creationId xmlns:p14="http://schemas.microsoft.com/office/powerpoint/2010/main" val="2808574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F3031B-961F-AA53-3885-9DAAB7E8D2AB}"/>
              </a:ext>
            </a:extLst>
          </p:cNvPr>
          <p:cNvSpPr>
            <a:spLocks noGrp="1"/>
          </p:cNvSpPr>
          <p:nvPr>
            <p:ph type="title"/>
          </p:nvPr>
        </p:nvSpPr>
        <p:spPr/>
        <p:txBody>
          <a:bodyPr>
            <a:normAutofit/>
          </a:bodyPr>
          <a:lstStyle/>
          <a:p>
            <a:r>
              <a:rPr lang="it-IT" sz="4000" b="1" dirty="0"/>
              <a:t>Il Mercato dell’Energia </a:t>
            </a:r>
            <a:r>
              <a:rPr lang="it-IT" sz="4000" b="1" dirty="0" err="1"/>
              <a:t>Elettrica_GAS_Cenni</a:t>
            </a:r>
            <a:r>
              <a:rPr lang="it-IT" sz="4000" b="1" dirty="0"/>
              <a:t> storici e situazione attuale</a:t>
            </a:r>
            <a:endParaRPr lang="it-IT" sz="4000" dirty="0"/>
          </a:p>
        </p:txBody>
      </p:sp>
      <p:sp>
        <p:nvSpPr>
          <p:cNvPr id="3" name="Segnaposto contenuto 2">
            <a:extLst>
              <a:ext uri="{FF2B5EF4-FFF2-40B4-BE49-F238E27FC236}">
                <a16:creationId xmlns:a16="http://schemas.microsoft.com/office/drawing/2014/main" id="{95F45B8D-2012-07F9-1B31-90509EF400C0}"/>
              </a:ext>
            </a:extLst>
          </p:cNvPr>
          <p:cNvSpPr>
            <a:spLocks noGrp="1"/>
          </p:cNvSpPr>
          <p:nvPr>
            <p:ph idx="1"/>
          </p:nvPr>
        </p:nvSpPr>
        <p:spPr>
          <a:xfrm>
            <a:off x="838200" y="1555037"/>
            <a:ext cx="10515600" cy="4351338"/>
          </a:xfrm>
        </p:spPr>
        <p:txBody>
          <a:bodyPr>
            <a:normAutofit/>
          </a:bodyPr>
          <a:lstStyle/>
          <a:p>
            <a:pPr marL="0" indent="0">
              <a:buNone/>
            </a:pPr>
            <a:endParaRPr lang="it-IT" sz="2200" dirty="0"/>
          </a:p>
          <a:p>
            <a:r>
              <a:rPr lang="it-IT" sz="2200" dirty="0"/>
              <a:t>1962 </a:t>
            </a:r>
            <a:r>
              <a:rPr lang="it-IT" sz="2200" dirty="0">
                <a:sym typeface="Wingdings" panose="05000000000000000000" pitchFamily="2" charset="2"/>
              </a:rPr>
              <a:t> tutta la filiera del mercato energetico affidata ad ENEL (MONOPOLIO)</a:t>
            </a:r>
          </a:p>
          <a:p>
            <a:r>
              <a:rPr lang="it-IT" sz="2200" dirty="0">
                <a:sym typeface="Wingdings" panose="05000000000000000000" pitchFamily="2" charset="2"/>
              </a:rPr>
              <a:t>Decreto Bersani 1999  inizio applicazione principio di suddivisione competenze all’interno delle filiere</a:t>
            </a:r>
          </a:p>
          <a:p>
            <a:r>
              <a:rPr lang="it-IT" sz="2200" dirty="0">
                <a:sym typeface="Wingdings" panose="05000000000000000000" pitchFamily="2" charset="2"/>
              </a:rPr>
              <a:t>Regolamentazioni delle fasi di generazione, trasporto e vendita dell’energia e gas </a:t>
            </a:r>
          </a:p>
          <a:p>
            <a:r>
              <a:rPr lang="it-IT" sz="2200" dirty="0">
                <a:sym typeface="Wingdings" panose="05000000000000000000" pitchFamily="2" charset="2"/>
              </a:rPr>
              <a:t>1995 nasce ARERA (prima AEEGSI </a:t>
            </a:r>
            <a:r>
              <a:rPr lang="it-IT" sz="2200">
                <a:sym typeface="Wingdings" panose="05000000000000000000" pitchFamily="2" charset="2"/>
              </a:rPr>
              <a:t>e prima ancora AEEG), </a:t>
            </a:r>
            <a:r>
              <a:rPr lang="it-IT" sz="2200" dirty="0">
                <a:sym typeface="Wingdings" panose="05000000000000000000" pitchFamily="2" charset="2"/>
              </a:rPr>
              <a:t>che ha il compito di occuparsi della regolamentazione tariffaria, dell’accesso alle reti, del corretto funzionamento dei mercati nonché della tutela del consumatore.</a:t>
            </a:r>
          </a:p>
          <a:p>
            <a:r>
              <a:rPr lang="it-IT" sz="2200" dirty="0">
                <a:sym typeface="Wingdings" panose="05000000000000000000" pitchFamily="2" charset="2"/>
              </a:rPr>
              <a:t>Tra il 2003 e il 2007 completa liberalizzazione dell’attività di vendita e definizione mercato tutelato  fondamentale importanza del concetto di </a:t>
            </a:r>
            <a:r>
              <a:rPr lang="it-IT" sz="2200" b="1" dirty="0">
                <a:sym typeface="Wingdings" panose="05000000000000000000" pitchFamily="2" charset="2"/>
              </a:rPr>
              <a:t>UMBUNDLING</a:t>
            </a:r>
          </a:p>
          <a:p>
            <a:r>
              <a:rPr lang="it-IT" sz="2200" dirty="0">
                <a:sym typeface="Wingdings" panose="05000000000000000000" pitchFamily="2" charset="2"/>
              </a:rPr>
              <a:t>Fine mercato tutelato al 10 Gennaio 2024 per clienti domestici energia elettrica e gas</a:t>
            </a:r>
            <a:endParaRPr lang="it-IT" sz="2200" dirty="0"/>
          </a:p>
        </p:txBody>
      </p:sp>
      <p:sp>
        <p:nvSpPr>
          <p:cNvPr id="4" name="Segnaposto numero diapositiva 3">
            <a:extLst>
              <a:ext uri="{FF2B5EF4-FFF2-40B4-BE49-F238E27FC236}">
                <a16:creationId xmlns:a16="http://schemas.microsoft.com/office/drawing/2014/main" id="{1F25E3AC-AFF6-1338-3089-F26BB20EE1C8}"/>
              </a:ext>
            </a:extLst>
          </p:cNvPr>
          <p:cNvSpPr>
            <a:spLocks noGrp="1"/>
          </p:cNvSpPr>
          <p:nvPr>
            <p:ph type="sldNum" sz="quarter" idx="12"/>
          </p:nvPr>
        </p:nvSpPr>
        <p:spPr/>
        <p:txBody>
          <a:bodyPr/>
          <a:lstStyle/>
          <a:p>
            <a:fld id="{4F8DF8AE-4C54-40EB-ACC6-93C0275E155F}" type="slidenum">
              <a:rPr lang="it-IT" smtClean="0"/>
              <a:t>4</a:t>
            </a:fld>
            <a:endParaRPr lang="it-IT"/>
          </a:p>
        </p:txBody>
      </p:sp>
      <p:pic>
        <p:nvPicPr>
          <p:cNvPr id="5" name="Immagine 4" descr="Immagine che contiene testo&#10;&#10;Descrizione generata automaticamente">
            <a:extLst>
              <a:ext uri="{FF2B5EF4-FFF2-40B4-BE49-F238E27FC236}">
                <a16:creationId xmlns:a16="http://schemas.microsoft.com/office/drawing/2014/main" id="{E014C610-13E1-4105-C303-73563FE026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2250730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F42F33-976D-57F6-CF5A-8421004DD686}"/>
              </a:ext>
            </a:extLst>
          </p:cNvPr>
          <p:cNvSpPr>
            <a:spLocks noGrp="1"/>
          </p:cNvSpPr>
          <p:nvPr>
            <p:ph type="title"/>
          </p:nvPr>
        </p:nvSpPr>
        <p:spPr/>
        <p:txBody>
          <a:bodyPr>
            <a:normAutofit/>
          </a:bodyPr>
          <a:lstStyle/>
          <a:p>
            <a:r>
              <a:rPr lang="it-IT" sz="4000" b="1" dirty="0"/>
              <a:t>Il Mercato dell’Energia </a:t>
            </a:r>
            <a:r>
              <a:rPr lang="it-IT" sz="4000" b="1" dirty="0" err="1"/>
              <a:t>Elettrica_GAS_Mercato</a:t>
            </a:r>
            <a:r>
              <a:rPr lang="it-IT" sz="4000" b="1" dirty="0"/>
              <a:t> libero e Mercato tutelato</a:t>
            </a:r>
            <a:endParaRPr lang="it-IT" sz="4000" dirty="0"/>
          </a:p>
        </p:txBody>
      </p:sp>
      <p:sp>
        <p:nvSpPr>
          <p:cNvPr id="3" name="Segnaposto contenuto 2">
            <a:extLst>
              <a:ext uri="{FF2B5EF4-FFF2-40B4-BE49-F238E27FC236}">
                <a16:creationId xmlns:a16="http://schemas.microsoft.com/office/drawing/2014/main" id="{0B4DC56C-6D79-CAD4-D300-015E7E456F38}"/>
              </a:ext>
            </a:extLst>
          </p:cNvPr>
          <p:cNvSpPr>
            <a:spLocks noGrp="1"/>
          </p:cNvSpPr>
          <p:nvPr>
            <p:ph idx="1"/>
          </p:nvPr>
        </p:nvSpPr>
        <p:spPr/>
        <p:txBody>
          <a:bodyPr>
            <a:noAutofit/>
          </a:bodyPr>
          <a:lstStyle/>
          <a:p>
            <a:r>
              <a:rPr lang="it-IT" sz="2200" b="1" dirty="0"/>
              <a:t>Mercato Tutelato:</a:t>
            </a:r>
            <a:r>
              <a:rPr lang="it-IT" sz="2200" dirty="0"/>
              <a:t> Condizioni tecnico-economiche stabilite dall’ARERA che prevedono un prezzo indicizzato, amministrato, che viene aggiornato trimestralmente per l’energia elettrica e mensilmente per il GAS a seconda dell’andamento dei mercati.</a:t>
            </a:r>
            <a:br>
              <a:rPr lang="it-IT" sz="2200" dirty="0"/>
            </a:br>
            <a:r>
              <a:rPr lang="it-IT" sz="2200" dirty="0"/>
              <a:t>Se ne sono potuti avvalere clienti domestici e aziende con fatturato fino a 10 milioni di Euro e meno di 50 dipendenti;</a:t>
            </a:r>
          </a:p>
          <a:p>
            <a:r>
              <a:rPr lang="it-IT" sz="2200" b="1" dirty="0"/>
              <a:t>Mercato di Salvaguardia: </a:t>
            </a:r>
            <a:r>
              <a:rPr lang="it-IT" sz="2200" dirty="0"/>
              <a:t>Si tratta di un mercato tutelato destinato ad aziende con fatturato superiore ai 10 milioni di Euro e con più di 50 dipendenti. Un’azienda che si trova nel mercato di Salvaguardia ha sicuramente problemi finanziari!!!;</a:t>
            </a:r>
          </a:p>
          <a:p>
            <a:r>
              <a:rPr lang="it-IT" sz="2200" b="1" dirty="0"/>
              <a:t>Mercato Libero:</a:t>
            </a:r>
            <a:r>
              <a:rPr lang="it-IT" sz="2200" dirty="0"/>
              <a:t> Condizioni tecnico-economiche stabilite dai venditori che prevedono un prezzo fisso o indicizzato;</a:t>
            </a:r>
          </a:p>
          <a:p>
            <a:r>
              <a:rPr lang="it-IT" sz="2200" dirty="0"/>
              <a:t>Il Mercato Tutelato e quello di Salvaguardia sono affidati a venditori di energia elettrica e gas in base a specifici bandi di attribuzione indetti dall’Acquirente Unico!</a:t>
            </a:r>
          </a:p>
        </p:txBody>
      </p:sp>
      <p:sp>
        <p:nvSpPr>
          <p:cNvPr id="4" name="Segnaposto numero diapositiva 3">
            <a:extLst>
              <a:ext uri="{FF2B5EF4-FFF2-40B4-BE49-F238E27FC236}">
                <a16:creationId xmlns:a16="http://schemas.microsoft.com/office/drawing/2014/main" id="{59BE1F5D-F04C-9476-70AD-591C4EA00FBB}"/>
              </a:ext>
            </a:extLst>
          </p:cNvPr>
          <p:cNvSpPr>
            <a:spLocks noGrp="1"/>
          </p:cNvSpPr>
          <p:nvPr>
            <p:ph type="sldNum" sz="quarter" idx="12"/>
          </p:nvPr>
        </p:nvSpPr>
        <p:spPr/>
        <p:txBody>
          <a:bodyPr/>
          <a:lstStyle/>
          <a:p>
            <a:fld id="{4F8DF8AE-4C54-40EB-ACC6-93C0275E155F}" type="slidenum">
              <a:rPr lang="it-IT" smtClean="0"/>
              <a:t>5</a:t>
            </a:fld>
            <a:endParaRPr lang="it-IT"/>
          </a:p>
        </p:txBody>
      </p:sp>
      <p:pic>
        <p:nvPicPr>
          <p:cNvPr id="5" name="Immagine 4" descr="Immagine che contiene testo&#10;&#10;Descrizione generata automaticamente">
            <a:extLst>
              <a:ext uri="{FF2B5EF4-FFF2-40B4-BE49-F238E27FC236}">
                <a16:creationId xmlns:a16="http://schemas.microsoft.com/office/drawing/2014/main" id="{267B04D9-E9F9-7AFE-02C4-6FD44A3253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419796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7C8835-D29B-3684-AF8D-E24E1B65036A}"/>
              </a:ext>
            </a:extLst>
          </p:cNvPr>
          <p:cNvSpPr>
            <a:spLocks noGrp="1"/>
          </p:cNvSpPr>
          <p:nvPr>
            <p:ph type="title"/>
          </p:nvPr>
        </p:nvSpPr>
        <p:spPr/>
        <p:txBody>
          <a:bodyPr>
            <a:normAutofit/>
          </a:bodyPr>
          <a:lstStyle/>
          <a:p>
            <a:r>
              <a:rPr lang="it-IT" sz="4000" b="1" dirty="0"/>
              <a:t>Il Mercato dell’Energia </a:t>
            </a:r>
            <a:r>
              <a:rPr lang="it-IT" sz="4000" b="1" dirty="0" err="1"/>
              <a:t>Elettrica_GAS_Alcuni</a:t>
            </a:r>
            <a:r>
              <a:rPr lang="it-IT" sz="4000" b="1" dirty="0"/>
              <a:t> numeri (1)</a:t>
            </a:r>
            <a:endParaRPr lang="it-IT" sz="4000" dirty="0"/>
          </a:p>
        </p:txBody>
      </p:sp>
      <p:sp>
        <p:nvSpPr>
          <p:cNvPr id="3" name="Segnaposto contenuto 2">
            <a:extLst>
              <a:ext uri="{FF2B5EF4-FFF2-40B4-BE49-F238E27FC236}">
                <a16:creationId xmlns:a16="http://schemas.microsoft.com/office/drawing/2014/main" id="{076F9D6F-5506-CA3B-45F2-FE89A9E321E4}"/>
              </a:ext>
            </a:extLst>
          </p:cNvPr>
          <p:cNvSpPr>
            <a:spLocks noGrp="1"/>
          </p:cNvSpPr>
          <p:nvPr>
            <p:ph idx="1"/>
          </p:nvPr>
        </p:nvSpPr>
        <p:spPr>
          <a:xfrm>
            <a:off x="838200" y="1592360"/>
            <a:ext cx="10515600" cy="3007632"/>
          </a:xfrm>
        </p:spPr>
        <p:txBody>
          <a:bodyPr/>
          <a:lstStyle/>
          <a:p>
            <a:r>
              <a:rPr lang="it-IT" sz="2200" dirty="0"/>
              <a:t>A luglio 2022 erano attive in Italia 622 società abilitate alla vendita di energia elettrica e gas. Non tutte società di vendita sono abilitate anche per il GAS;</a:t>
            </a:r>
          </a:p>
          <a:p>
            <a:r>
              <a:rPr lang="it-IT" sz="2200" dirty="0"/>
              <a:t>Ad agosto 2022 i punti di fornitura domestici attivi per l’energia elettrica erano pari a 30.026.020, di cui il 33,64% nel mercato tutelato;</a:t>
            </a:r>
          </a:p>
          <a:p>
            <a:r>
              <a:rPr lang="it-IT" sz="2200" dirty="0"/>
              <a:t>Ad agosto 2022 i punti di fornitura non domestici attivi per l’energia elettrica erano pari a 6.816.403, di cui il 22,60% nel mercato tutelato e il 1% nel mercato di salvaguardia;</a:t>
            </a:r>
          </a:p>
          <a:p>
            <a:r>
              <a:rPr lang="it-IT" sz="2200" dirty="0"/>
              <a:t>A maggio 2022 i punti di fornitura domestici attivi per il GAS erano pari a 20.481.874, di cui il 34,80% nel mercato tutelato</a:t>
            </a:r>
          </a:p>
          <a:p>
            <a:endParaRPr lang="it-IT" dirty="0"/>
          </a:p>
        </p:txBody>
      </p:sp>
      <p:sp>
        <p:nvSpPr>
          <p:cNvPr id="4" name="Segnaposto numero diapositiva 3">
            <a:extLst>
              <a:ext uri="{FF2B5EF4-FFF2-40B4-BE49-F238E27FC236}">
                <a16:creationId xmlns:a16="http://schemas.microsoft.com/office/drawing/2014/main" id="{1AA57026-7336-3793-0422-B631ACEF7867}"/>
              </a:ext>
            </a:extLst>
          </p:cNvPr>
          <p:cNvSpPr>
            <a:spLocks noGrp="1"/>
          </p:cNvSpPr>
          <p:nvPr>
            <p:ph type="sldNum" sz="quarter" idx="12"/>
          </p:nvPr>
        </p:nvSpPr>
        <p:spPr/>
        <p:txBody>
          <a:bodyPr/>
          <a:lstStyle/>
          <a:p>
            <a:fld id="{4F8DF8AE-4C54-40EB-ACC6-93C0275E155F}" type="slidenum">
              <a:rPr lang="it-IT" smtClean="0"/>
              <a:t>6</a:t>
            </a:fld>
            <a:endParaRPr lang="it-IT"/>
          </a:p>
        </p:txBody>
      </p:sp>
      <p:pic>
        <p:nvPicPr>
          <p:cNvPr id="5" name="Immagine 4" descr="Immagine che contiene testo&#10;&#10;Descrizione generata automaticamente">
            <a:extLst>
              <a:ext uri="{FF2B5EF4-FFF2-40B4-BE49-F238E27FC236}">
                <a16:creationId xmlns:a16="http://schemas.microsoft.com/office/drawing/2014/main" id="{AD9838C7-5C83-8588-380C-D5B80F2107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2970584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01C442-43BB-6350-B021-604BD496CC4E}"/>
              </a:ext>
            </a:extLst>
          </p:cNvPr>
          <p:cNvSpPr>
            <a:spLocks noGrp="1"/>
          </p:cNvSpPr>
          <p:nvPr>
            <p:ph type="title"/>
          </p:nvPr>
        </p:nvSpPr>
        <p:spPr/>
        <p:txBody>
          <a:bodyPr>
            <a:normAutofit/>
          </a:bodyPr>
          <a:lstStyle/>
          <a:p>
            <a:r>
              <a:rPr lang="it-IT" sz="4000" b="1" dirty="0"/>
              <a:t>Il Mercato dell’Energia </a:t>
            </a:r>
            <a:r>
              <a:rPr lang="it-IT" sz="4000" b="1" dirty="0" err="1"/>
              <a:t>Elettrica_GAS_Alcuni</a:t>
            </a:r>
            <a:r>
              <a:rPr lang="it-IT" sz="4000" b="1" dirty="0"/>
              <a:t> numeri (2)</a:t>
            </a:r>
            <a:endParaRPr lang="it-IT" sz="4000" dirty="0"/>
          </a:p>
        </p:txBody>
      </p:sp>
      <p:sp>
        <p:nvSpPr>
          <p:cNvPr id="4" name="Segnaposto numero diapositiva 3">
            <a:extLst>
              <a:ext uri="{FF2B5EF4-FFF2-40B4-BE49-F238E27FC236}">
                <a16:creationId xmlns:a16="http://schemas.microsoft.com/office/drawing/2014/main" id="{4B8497A3-1738-33CD-9F25-03D421E07BC0}"/>
              </a:ext>
            </a:extLst>
          </p:cNvPr>
          <p:cNvSpPr>
            <a:spLocks noGrp="1"/>
          </p:cNvSpPr>
          <p:nvPr>
            <p:ph type="sldNum" sz="quarter" idx="12"/>
          </p:nvPr>
        </p:nvSpPr>
        <p:spPr/>
        <p:txBody>
          <a:bodyPr/>
          <a:lstStyle/>
          <a:p>
            <a:fld id="{4F8DF8AE-4C54-40EB-ACC6-93C0275E155F}" type="slidenum">
              <a:rPr lang="it-IT" smtClean="0"/>
              <a:t>7</a:t>
            </a:fld>
            <a:endParaRPr lang="it-IT"/>
          </a:p>
        </p:txBody>
      </p:sp>
      <p:pic>
        <p:nvPicPr>
          <p:cNvPr id="5" name="Immagine 4">
            <a:extLst>
              <a:ext uri="{FF2B5EF4-FFF2-40B4-BE49-F238E27FC236}">
                <a16:creationId xmlns:a16="http://schemas.microsoft.com/office/drawing/2014/main" id="{BCF5636D-C834-EEB0-6AF2-534F9BC00379}"/>
              </a:ext>
            </a:extLst>
          </p:cNvPr>
          <p:cNvPicPr>
            <a:picLocks noChangeAspect="1"/>
          </p:cNvPicPr>
          <p:nvPr/>
        </p:nvPicPr>
        <p:blipFill>
          <a:blip r:embed="rId2"/>
          <a:stretch>
            <a:fillRect/>
          </a:stretch>
        </p:blipFill>
        <p:spPr>
          <a:xfrm>
            <a:off x="2200003" y="4091305"/>
            <a:ext cx="7520940" cy="2758440"/>
          </a:xfrm>
          <a:prstGeom prst="rect">
            <a:avLst/>
          </a:prstGeom>
        </p:spPr>
      </p:pic>
      <p:pic>
        <p:nvPicPr>
          <p:cNvPr id="6" name="Immagine 5">
            <a:extLst>
              <a:ext uri="{FF2B5EF4-FFF2-40B4-BE49-F238E27FC236}">
                <a16:creationId xmlns:a16="http://schemas.microsoft.com/office/drawing/2014/main" id="{08647A22-1746-F8C1-644C-2ED8F917EE7C}"/>
              </a:ext>
            </a:extLst>
          </p:cNvPr>
          <p:cNvPicPr>
            <a:picLocks noChangeAspect="1"/>
          </p:cNvPicPr>
          <p:nvPr/>
        </p:nvPicPr>
        <p:blipFill>
          <a:blip r:embed="rId3"/>
          <a:stretch>
            <a:fillRect/>
          </a:stretch>
        </p:blipFill>
        <p:spPr>
          <a:xfrm>
            <a:off x="2200003" y="1387475"/>
            <a:ext cx="7520940" cy="2575560"/>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533960B3-927C-6010-DD15-A50F9F2B38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3175898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DE3592-4BDA-0764-8424-8AA99A283887}"/>
              </a:ext>
            </a:extLst>
          </p:cNvPr>
          <p:cNvSpPr>
            <a:spLocks noGrp="1"/>
          </p:cNvSpPr>
          <p:nvPr>
            <p:ph type="title"/>
          </p:nvPr>
        </p:nvSpPr>
        <p:spPr/>
        <p:txBody>
          <a:bodyPr>
            <a:normAutofit/>
          </a:bodyPr>
          <a:lstStyle/>
          <a:p>
            <a:r>
              <a:rPr lang="it-IT" sz="4000" b="1" dirty="0"/>
              <a:t>La filiera del </a:t>
            </a:r>
            <a:r>
              <a:rPr lang="it-IT" sz="4000" b="1" dirty="0" err="1"/>
              <a:t>GAS_Approvigionamento</a:t>
            </a:r>
            <a:r>
              <a:rPr lang="it-IT" sz="4000" b="1" dirty="0"/>
              <a:t> (1)</a:t>
            </a:r>
            <a:endParaRPr lang="it-IT" sz="4000" dirty="0"/>
          </a:p>
        </p:txBody>
      </p:sp>
      <p:sp>
        <p:nvSpPr>
          <p:cNvPr id="4" name="Segnaposto numero diapositiva 3">
            <a:extLst>
              <a:ext uri="{FF2B5EF4-FFF2-40B4-BE49-F238E27FC236}">
                <a16:creationId xmlns:a16="http://schemas.microsoft.com/office/drawing/2014/main" id="{6EEBF333-08E1-A6E8-B7EF-F96E8E124DF1}"/>
              </a:ext>
            </a:extLst>
          </p:cNvPr>
          <p:cNvSpPr>
            <a:spLocks noGrp="1"/>
          </p:cNvSpPr>
          <p:nvPr>
            <p:ph type="sldNum" sz="quarter" idx="12"/>
          </p:nvPr>
        </p:nvSpPr>
        <p:spPr/>
        <p:txBody>
          <a:bodyPr/>
          <a:lstStyle/>
          <a:p>
            <a:fld id="{4F8DF8AE-4C54-40EB-ACC6-93C0275E155F}" type="slidenum">
              <a:rPr lang="it-IT" smtClean="0"/>
              <a:t>8</a:t>
            </a:fld>
            <a:endParaRPr lang="it-IT"/>
          </a:p>
        </p:txBody>
      </p:sp>
      <p:sp>
        <p:nvSpPr>
          <p:cNvPr id="6" name="Segnaposto contenuto 5">
            <a:extLst>
              <a:ext uri="{FF2B5EF4-FFF2-40B4-BE49-F238E27FC236}">
                <a16:creationId xmlns:a16="http://schemas.microsoft.com/office/drawing/2014/main" id="{91F7EECB-3E33-7FAA-D3B7-B112DAB02D07}"/>
              </a:ext>
            </a:extLst>
          </p:cNvPr>
          <p:cNvSpPr>
            <a:spLocks noGrp="1"/>
          </p:cNvSpPr>
          <p:nvPr>
            <p:ph idx="1"/>
          </p:nvPr>
        </p:nvSpPr>
        <p:spPr>
          <a:xfrm>
            <a:off x="838200" y="1499054"/>
            <a:ext cx="10515600" cy="4351338"/>
          </a:xfrm>
        </p:spPr>
        <p:txBody>
          <a:bodyPr>
            <a:noAutofit/>
          </a:bodyPr>
          <a:lstStyle/>
          <a:p>
            <a:r>
              <a:rPr lang="it-IT" sz="2200" dirty="0"/>
              <a:t>In natura si trova comunemente allo stato fossile, insieme al petrolio, al carbone o da solo in giacimenti di gas naturale. Viene però anche prodotto dai processi di decomposizione correnti, nelle paludi nelle discariche, durante la digestione negli animali e in altri processi naturali;</a:t>
            </a:r>
          </a:p>
          <a:p>
            <a:r>
              <a:rPr lang="it-IT" sz="2200" dirty="0"/>
              <a:t>La prima fase della filiera del gas, si suddivide a sua volta nelle attività di produzione e di importazione. La produzione, su cui vigila il Ministero delle attività produttive, comprende tutti quegli studi geologici che comportano l'analisi dei terreni e dei fondali marini, finalizzata all'individuazione di giacimenti e alla successiva estrazione del gas naturale dagli stessi. L'attività di importazione riguarda, invece, l'acquisto all'estero presso produttori e venditori terzi, dei quantitativi di gas naturale richiesti dalle imprese e dai piccoli utenti finali in eccedenza rispetto alla produzione nazionale;</a:t>
            </a:r>
          </a:p>
          <a:p>
            <a:r>
              <a:rPr lang="it-IT" sz="2200" dirty="0"/>
              <a:t>Il gas è importato in Italia attraverso quattro gasdotti principali che collegano il Paese alla Russia, all'Olanda, alla Norvegia, all'Algeria e alla Libia. Un'altra via d'accesso si serve delle navi e degli stabilimenti di rigassificazione come quelli di </a:t>
            </a:r>
            <a:r>
              <a:rPr lang="it-IT" sz="2200" dirty="0" err="1"/>
              <a:t>Panigaglia</a:t>
            </a:r>
            <a:r>
              <a:rPr lang="it-IT" sz="2200" dirty="0"/>
              <a:t> (Liguria) e Rovigo (Veneto).</a:t>
            </a:r>
          </a:p>
        </p:txBody>
      </p:sp>
      <p:pic>
        <p:nvPicPr>
          <p:cNvPr id="3" name="Immagine 2" descr="Immagine che contiene testo&#10;&#10;Descrizione generata automaticamente">
            <a:extLst>
              <a:ext uri="{FF2B5EF4-FFF2-40B4-BE49-F238E27FC236}">
                <a16:creationId xmlns:a16="http://schemas.microsoft.com/office/drawing/2014/main" id="{4756A1FD-969D-5A11-73C5-375107EAB4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386274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E1B1E9-8202-744D-52CD-42664229E4D4}"/>
              </a:ext>
            </a:extLst>
          </p:cNvPr>
          <p:cNvSpPr>
            <a:spLocks noGrp="1"/>
          </p:cNvSpPr>
          <p:nvPr>
            <p:ph type="title"/>
          </p:nvPr>
        </p:nvSpPr>
        <p:spPr>
          <a:xfrm>
            <a:off x="838200" y="342753"/>
            <a:ext cx="10515600" cy="1325563"/>
          </a:xfrm>
        </p:spPr>
        <p:txBody>
          <a:bodyPr>
            <a:normAutofit/>
          </a:bodyPr>
          <a:lstStyle/>
          <a:p>
            <a:r>
              <a:rPr lang="it-IT" sz="4000" b="1" dirty="0"/>
              <a:t>La filiera del </a:t>
            </a:r>
            <a:r>
              <a:rPr lang="it-IT" sz="4000" b="1" dirty="0" err="1"/>
              <a:t>GAS_Approvigionamento</a:t>
            </a:r>
            <a:r>
              <a:rPr lang="it-IT" sz="4000" b="1" dirty="0"/>
              <a:t> (2)</a:t>
            </a:r>
            <a:endParaRPr lang="it-IT" sz="4000" dirty="0"/>
          </a:p>
        </p:txBody>
      </p:sp>
      <p:sp>
        <p:nvSpPr>
          <p:cNvPr id="4" name="Segnaposto numero diapositiva 3">
            <a:extLst>
              <a:ext uri="{FF2B5EF4-FFF2-40B4-BE49-F238E27FC236}">
                <a16:creationId xmlns:a16="http://schemas.microsoft.com/office/drawing/2014/main" id="{952C094B-0534-561B-B547-869992654DE6}"/>
              </a:ext>
            </a:extLst>
          </p:cNvPr>
          <p:cNvSpPr>
            <a:spLocks noGrp="1"/>
          </p:cNvSpPr>
          <p:nvPr>
            <p:ph type="sldNum" sz="quarter" idx="12"/>
          </p:nvPr>
        </p:nvSpPr>
        <p:spPr/>
        <p:txBody>
          <a:bodyPr/>
          <a:lstStyle/>
          <a:p>
            <a:fld id="{4F8DF8AE-4C54-40EB-ACC6-93C0275E155F}" type="slidenum">
              <a:rPr lang="it-IT" smtClean="0"/>
              <a:t>9</a:t>
            </a:fld>
            <a:endParaRPr lang="it-IT" dirty="0"/>
          </a:p>
        </p:txBody>
      </p:sp>
      <p:pic>
        <p:nvPicPr>
          <p:cNvPr id="9" name="Immagine 8">
            <a:extLst>
              <a:ext uri="{FF2B5EF4-FFF2-40B4-BE49-F238E27FC236}">
                <a16:creationId xmlns:a16="http://schemas.microsoft.com/office/drawing/2014/main" id="{258EEDE7-CD40-3721-5775-8EC75C14B4C3}"/>
              </a:ext>
            </a:extLst>
          </p:cNvPr>
          <p:cNvPicPr>
            <a:picLocks noChangeAspect="1"/>
          </p:cNvPicPr>
          <p:nvPr/>
        </p:nvPicPr>
        <p:blipFill>
          <a:blip r:embed="rId2"/>
          <a:stretch>
            <a:fillRect/>
          </a:stretch>
        </p:blipFill>
        <p:spPr>
          <a:xfrm>
            <a:off x="913665" y="1323285"/>
            <a:ext cx="9003691" cy="5110390"/>
          </a:xfrm>
          <a:prstGeom prst="rect">
            <a:avLst/>
          </a:prstGeom>
        </p:spPr>
      </p:pic>
      <p:sp>
        <p:nvSpPr>
          <p:cNvPr id="10" name="CasellaDiTesto 9">
            <a:extLst>
              <a:ext uri="{FF2B5EF4-FFF2-40B4-BE49-F238E27FC236}">
                <a16:creationId xmlns:a16="http://schemas.microsoft.com/office/drawing/2014/main" id="{41C2F44E-CBC4-E14B-F523-469590C02976}"/>
              </a:ext>
            </a:extLst>
          </p:cNvPr>
          <p:cNvSpPr txBox="1"/>
          <p:nvPr/>
        </p:nvSpPr>
        <p:spPr>
          <a:xfrm>
            <a:off x="9974430" y="3706768"/>
            <a:ext cx="2313990" cy="923330"/>
          </a:xfrm>
          <a:prstGeom prst="rect">
            <a:avLst/>
          </a:prstGeom>
          <a:noFill/>
        </p:spPr>
        <p:txBody>
          <a:bodyPr wrap="square" rtlCol="0">
            <a:spAutoFit/>
          </a:bodyPr>
          <a:lstStyle/>
          <a:p>
            <a:r>
              <a:rPr lang="it-IT" b="1" dirty="0">
                <a:solidFill>
                  <a:srgbClr val="00B050"/>
                </a:solidFill>
              </a:rPr>
              <a:t>3,3 Miliardi di SMC prodotti in Italia!!!</a:t>
            </a:r>
          </a:p>
          <a:p>
            <a:r>
              <a:rPr lang="it-IT" b="1" dirty="0">
                <a:solidFill>
                  <a:srgbClr val="00B050"/>
                </a:solidFill>
              </a:rPr>
              <a:t>Meno del 6%!!!!</a:t>
            </a:r>
          </a:p>
        </p:txBody>
      </p:sp>
      <p:sp>
        <p:nvSpPr>
          <p:cNvPr id="11" name="CasellaDiTesto 10">
            <a:extLst>
              <a:ext uri="{FF2B5EF4-FFF2-40B4-BE49-F238E27FC236}">
                <a16:creationId xmlns:a16="http://schemas.microsoft.com/office/drawing/2014/main" id="{ED3F9D43-F6D4-DFA3-BECD-2993FCBE87EA}"/>
              </a:ext>
            </a:extLst>
          </p:cNvPr>
          <p:cNvSpPr txBox="1"/>
          <p:nvPr/>
        </p:nvSpPr>
        <p:spPr>
          <a:xfrm>
            <a:off x="9923888" y="4772653"/>
            <a:ext cx="2415074" cy="923330"/>
          </a:xfrm>
          <a:prstGeom prst="rect">
            <a:avLst/>
          </a:prstGeom>
          <a:noFill/>
        </p:spPr>
        <p:txBody>
          <a:bodyPr wrap="square" rtlCol="0">
            <a:spAutoFit/>
          </a:bodyPr>
          <a:lstStyle/>
          <a:p>
            <a:r>
              <a:rPr lang="it-IT" b="1" dirty="0">
                <a:solidFill>
                  <a:srgbClr val="FF0000"/>
                </a:solidFill>
              </a:rPr>
              <a:t>Fabbisogno Nazionale, nel 2021, pari a 76,1 Miliardi di SMC!</a:t>
            </a:r>
          </a:p>
        </p:txBody>
      </p:sp>
      <p:sp>
        <p:nvSpPr>
          <p:cNvPr id="12" name="CasellaDiTesto 11">
            <a:extLst>
              <a:ext uri="{FF2B5EF4-FFF2-40B4-BE49-F238E27FC236}">
                <a16:creationId xmlns:a16="http://schemas.microsoft.com/office/drawing/2014/main" id="{7F386FFE-8567-B50A-B4FE-05B53B528BD6}"/>
              </a:ext>
            </a:extLst>
          </p:cNvPr>
          <p:cNvSpPr txBox="1"/>
          <p:nvPr/>
        </p:nvSpPr>
        <p:spPr>
          <a:xfrm>
            <a:off x="9974430" y="1721988"/>
            <a:ext cx="2715208" cy="1877437"/>
          </a:xfrm>
          <a:prstGeom prst="rect">
            <a:avLst/>
          </a:prstGeom>
          <a:noFill/>
        </p:spPr>
        <p:txBody>
          <a:bodyPr wrap="square" rtlCol="0">
            <a:spAutoFit/>
          </a:bodyPr>
          <a:lstStyle/>
          <a:p>
            <a:r>
              <a:rPr lang="it-IT" sz="2200" b="1" dirty="0">
                <a:solidFill>
                  <a:srgbClr val="0070C0"/>
                </a:solidFill>
              </a:rPr>
              <a:t>Numeri </a:t>
            </a:r>
            <a:br>
              <a:rPr lang="it-IT" sz="2200" b="1" dirty="0">
                <a:solidFill>
                  <a:srgbClr val="0070C0"/>
                </a:solidFill>
              </a:rPr>
            </a:br>
            <a:r>
              <a:rPr lang="it-IT" sz="2200" b="1" dirty="0">
                <a:solidFill>
                  <a:srgbClr val="0070C0"/>
                </a:solidFill>
              </a:rPr>
              <a:t>Importazioni in %</a:t>
            </a:r>
          </a:p>
          <a:p>
            <a:r>
              <a:rPr lang="it-IT" b="1" dirty="0"/>
              <a:t>Russia 40%</a:t>
            </a:r>
            <a:br>
              <a:rPr lang="it-IT" b="1" dirty="0"/>
            </a:br>
            <a:r>
              <a:rPr lang="it-IT" b="1" dirty="0"/>
              <a:t>Algeria 31%</a:t>
            </a:r>
          </a:p>
          <a:p>
            <a:r>
              <a:rPr lang="it-IT" b="1" dirty="0"/>
              <a:t>Azerbaijan 10%</a:t>
            </a:r>
          </a:p>
          <a:p>
            <a:r>
              <a:rPr lang="it-IT" b="1" dirty="0"/>
              <a:t>Qatar 9%</a:t>
            </a:r>
          </a:p>
        </p:txBody>
      </p:sp>
      <p:sp>
        <p:nvSpPr>
          <p:cNvPr id="13" name="CasellaDiTesto 12">
            <a:extLst>
              <a:ext uri="{FF2B5EF4-FFF2-40B4-BE49-F238E27FC236}">
                <a16:creationId xmlns:a16="http://schemas.microsoft.com/office/drawing/2014/main" id="{A2E0E91A-5FEA-4C70-E120-C205BF167D28}"/>
              </a:ext>
            </a:extLst>
          </p:cNvPr>
          <p:cNvSpPr txBox="1"/>
          <p:nvPr/>
        </p:nvSpPr>
        <p:spPr>
          <a:xfrm>
            <a:off x="913665" y="6433675"/>
            <a:ext cx="4488759" cy="430887"/>
          </a:xfrm>
          <a:prstGeom prst="rect">
            <a:avLst/>
          </a:prstGeom>
          <a:noFill/>
        </p:spPr>
        <p:txBody>
          <a:bodyPr wrap="square" rtlCol="0">
            <a:spAutoFit/>
          </a:bodyPr>
          <a:lstStyle/>
          <a:p>
            <a:r>
              <a:rPr lang="it-IT" sz="1100" dirty="0"/>
              <a:t>Fonte dati: Ministero della Transizione Ecologica - Dipartimento per l'Energia - DGIS - Divisione II</a:t>
            </a:r>
          </a:p>
        </p:txBody>
      </p:sp>
      <p:pic>
        <p:nvPicPr>
          <p:cNvPr id="14" name="Immagine 13" descr="Immagine che contiene testo&#10;&#10;Descrizione generata automaticamente">
            <a:extLst>
              <a:ext uri="{FF2B5EF4-FFF2-40B4-BE49-F238E27FC236}">
                <a16:creationId xmlns:a16="http://schemas.microsoft.com/office/drawing/2014/main" id="{E6F60837-9C32-7DB0-6A07-5E93399D33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928" y="6053738"/>
            <a:ext cx="587719" cy="623886"/>
          </a:xfrm>
          <a:prstGeom prst="rect">
            <a:avLst/>
          </a:prstGeom>
        </p:spPr>
      </p:pic>
    </p:spTree>
    <p:extLst>
      <p:ext uri="{BB962C8B-B14F-4D97-AF65-F5344CB8AC3E}">
        <p14:creationId xmlns:p14="http://schemas.microsoft.com/office/powerpoint/2010/main" val="190963736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1610</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Calibri</vt:lpstr>
      <vt:lpstr>Calibri (Corpo)</vt:lpstr>
      <vt:lpstr>Calibri Light</vt:lpstr>
      <vt:lpstr>Tema di Office</vt:lpstr>
      <vt:lpstr>Corso di Economia  A.A. 2022_2023 UTE_Università della Terza Età «Cardinale Giovanni Colombo»</vt:lpstr>
      <vt:lpstr>PROGRAMMA LEZIONI DICEMBRE 2022</vt:lpstr>
      <vt:lpstr>Il Mercato dell’Energia Elettrica_GAS_Relazione con la scelta del consumatore</vt:lpstr>
      <vt:lpstr>Il Mercato dell’Energia Elettrica_GAS_Cenni storici e situazione attuale</vt:lpstr>
      <vt:lpstr>Il Mercato dell’Energia Elettrica_GAS_Mercato libero e Mercato tutelato</vt:lpstr>
      <vt:lpstr>Il Mercato dell’Energia Elettrica_GAS_Alcuni numeri (1)</vt:lpstr>
      <vt:lpstr>Il Mercato dell’Energia Elettrica_GAS_Alcuni numeri (2)</vt:lpstr>
      <vt:lpstr>La filiera del GAS_Approvigionamento (1)</vt:lpstr>
      <vt:lpstr>La filiera del GAS_Approvigionamento (2)</vt:lpstr>
      <vt:lpstr>La filiera del GAS_Trasporto e Stoccaggio</vt:lpstr>
      <vt:lpstr>La filiera del GAS_La Distribuzione</vt:lpstr>
      <vt:lpstr>La filiera del GAS_La Vendita</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Economia  A.A. 2022_2023 UTE_Università della Terza Età «Cardinale Giovanni Colombo»</dc:title>
  <dc:creator>Alan Vukelic</dc:creator>
  <cp:lastModifiedBy>Alan Vukelic</cp:lastModifiedBy>
  <cp:revision>25</cp:revision>
  <dcterms:created xsi:type="dcterms:W3CDTF">2022-10-18T09:49:33Z</dcterms:created>
  <dcterms:modified xsi:type="dcterms:W3CDTF">2022-12-02T11:23:17Z</dcterms:modified>
</cp:coreProperties>
</file>