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5"/>
  </p:notesMasterIdLst>
  <p:sldIdLst>
    <p:sldId id="256" r:id="rId2"/>
    <p:sldId id="651" r:id="rId3"/>
    <p:sldId id="687" r:id="rId4"/>
    <p:sldId id="662" r:id="rId5"/>
    <p:sldId id="653" r:id="rId6"/>
    <p:sldId id="481" r:id="rId7"/>
    <p:sldId id="637" r:id="rId8"/>
    <p:sldId id="654" r:id="rId9"/>
    <p:sldId id="655" r:id="rId10"/>
    <p:sldId id="688" r:id="rId11"/>
    <p:sldId id="638" r:id="rId12"/>
    <p:sldId id="652" r:id="rId13"/>
    <p:sldId id="656" r:id="rId14"/>
    <p:sldId id="639" r:id="rId15"/>
    <p:sldId id="580" r:id="rId16"/>
    <p:sldId id="479" r:id="rId17"/>
    <p:sldId id="628" r:id="rId18"/>
    <p:sldId id="616" r:id="rId19"/>
    <p:sldId id="581" r:id="rId20"/>
    <p:sldId id="513" r:id="rId21"/>
    <p:sldId id="519" r:id="rId22"/>
    <p:sldId id="578" r:id="rId23"/>
    <p:sldId id="567" r:id="rId24"/>
    <p:sldId id="573" r:id="rId25"/>
    <p:sldId id="623" r:id="rId26"/>
    <p:sldId id="574" r:id="rId27"/>
    <p:sldId id="516" r:id="rId28"/>
    <p:sldId id="617" r:id="rId29"/>
    <p:sldId id="515" r:id="rId30"/>
    <p:sldId id="582" r:id="rId31"/>
    <p:sldId id="525" r:id="rId32"/>
    <p:sldId id="657" r:id="rId33"/>
    <p:sldId id="643" r:id="rId34"/>
    <p:sldId id="660" r:id="rId35"/>
    <p:sldId id="658" r:id="rId36"/>
    <p:sldId id="644" r:id="rId37"/>
    <p:sldId id="645" r:id="rId38"/>
    <p:sldId id="633" r:id="rId39"/>
    <p:sldId id="634" r:id="rId40"/>
    <p:sldId id="535" r:id="rId41"/>
    <p:sldId id="533" r:id="rId42"/>
    <p:sldId id="676" r:id="rId43"/>
    <p:sldId id="512" r:id="rId44"/>
    <p:sldId id="614" r:id="rId45"/>
    <p:sldId id="498" r:id="rId46"/>
    <p:sldId id="647" r:id="rId47"/>
    <p:sldId id="620" r:id="rId48"/>
    <p:sldId id="661" r:id="rId49"/>
    <p:sldId id="619" r:id="rId50"/>
    <p:sldId id="680" r:id="rId51"/>
    <p:sldId id="689" r:id="rId52"/>
    <p:sldId id="683" r:id="rId53"/>
    <p:sldId id="401" r:id="rId54"/>
    <p:sldId id="433" r:id="rId55"/>
    <p:sldId id="678" r:id="rId56"/>
    <p:sldId id="540" r:id="rId57"/>
    <p:sldId id="624" r:id="rId58"/>
    <p:sldId id="648" r:id="rId59"/>
    <p:sldId id="636" r:id="rId60"/>
    <p:sldId id="692" r:id="rId61"/>
    <p:sldId id="691" r:id="rId62"/>
    <p:sldId id="546" r:id="rId63"/>
    <p:sldId id="649" r:id="rId64"/>
    <p:sldId id="677" r:id="rId65"/>
    <p:sldId id="550" r:id="rId66"/>
    <p:sldId id="663" r:id="rId67"/>
    <p:sldId id="664" r:id="rId68"/>
    <p:sldId id="665" r:id="rId69"/>
    <p:sldId id="666" r:id="rId70"/>
    <p:sldId id="667" r:id="rId71"/>
    <p:sldId id="668" r:id="rId72"/>
    <p:sldId id="669" r:id="rId73"/>
    <p:sldId id="690" r:id="rId74"/>
    <p:sldId id="679" r:id="rId75"/>
    <p:sldId id="670" r:id="rId76"/>
    <p:sldId id="671" r:id="rId77"/>
    <p:sldId id="672" r:id="rId78"/>
    <p:sldId id="673" r:id="rId79"/>
    <p:sldId id="674" r:id="rId80"/>
    <p:sldId id="675" r:id="rId81"/>
    <p:sldId id="684" r:id="rId82"/>
    <p:sldId id="682" r:id="rId83"/>
    <p:sldId id="436" r:id="rId84"/>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1pPr>
    <a:lvl2pPr marL="742950" indent="-28575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2pPr>
    <a:lvl3pPr marL="11430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3pPr>
    <a:lvl4pPr marL="16002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4pPr>
    <a:lvl5pPr marL="2057400" indent="-228600" algn="l" defTabSz="449263" rtl="0" fontAlgn="base">
      <a:spcBef>
        <a:spcPct val="0"/>
      </a:spcBef>
      <a:spcAft>
        <a:spcPct val="0"/>
      </a:spcAft>
      <a:buClr>
        <a:srgbClr val="000000"/>
      </a:buClr>
      <a:buSzPct val="100000"/>
      <a:buFont typeface="Times New Roman" charset="0"/>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5651E9"/>
    <a:srgbClr val="6E145F"/>
    <a:srgbClr val="A84D00"/>
    <a:srgbClr val="C05F00"/>
    <a:srgbClr val="C08411"/>
    <a:srgbClr val="BE7114"/>
    <a:srgbClr val="976018"/>
    <a:srgbClr val="C4C116"/>
    <a:srgbClr val="C08400"/>
    <a:srgbClr val="AE00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72"/>
    <p:restoredTop sz="50000"/>
  </p:normalViewPr>
  <p:slideViewPr>
    <p:cSldViewPr>
      <p:cViewPr varScale="1">
        <p:scale>
          <a:sx n="107" d="100"/>
          <a:sy n="107" d="100"/>
        </p:scale>
        <p:origin x="168" y="19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flat">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1"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2"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3"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4"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5"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6"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7"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8"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59"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0"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1" name="AutoShape 1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2" name="AutoShape 1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3" name="AutoShape 1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4" name="AutoShape 1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5" name="AutoShape 1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6" name="AutoShape 1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7" name="AutoShape 1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8" name="AutoShape 2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69" name="AutoShape 2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0" name="AutoShape 2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1" name="AutoShape 2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2" name="AutoShape 2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3" name="AutoShape 2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4" name="AutoShape 2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5" name="AutoShape 2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6" name="AutoShape 2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7" name="AutoShape 2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8" name="AutoShape 3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79" name="AutoShape 3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0" name="AutoShape 3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1" name="AutoShape 3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2" name="AutoShape 3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3" name="AutoShape 3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4" name="AutoShape 3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5" name="AutoShape 3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6" name="AutoShape 3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7" name="AutoShape 3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8" name="AutoShape 4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89" name="AutoShape 4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0" name="AutoShape 4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1" name="AutoShape 4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2" name="AutoShape 4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3" name="AutoShape 4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4" name="AutoShape 4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5" name="AutoShape 4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6" name="AutoShape 4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7" name="AutoShape 4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8" name="AutoShape 5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099" name="AutoShape 5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0" name="AutoShape 5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1" name="AutoShape 5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2" name="AutoShape 5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3" name="AutoShape 5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4" name="AutoShape 5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5" name="AutoShape 5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6" name="AutoShape 5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p>
        </p:txBody>
      </p:sp>
      <p:sp>
        <p:nvSpPr>
          <p:cNvPr id="2107" name="Rectangle 59"/>
          <p:cNvSpPr>
            <a:spLocks noGrp="1" noRot="1" noChangeAspect="1" noChangeArrowheads="1"/>
          </p:cNvSpPr>
          <p:nvPr>
            <p:ph type="sldImg"/>
          </p:nvPr>
        </p:nvSpPr>
        <p:spPr bwMode="auto">
          <a:xfrm>
            <a:off x="-11798300" y="-11796713"/>
            <a:ext cx="11706225" cy="12399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108" name="Rectangle 60"/>
          <p:cNvSpPr>
            <a:spLocks noGrp="1" noChangeArrowheads="1"/>
          </p:cNvSpPr>
          <p:nvPr>
            <p:ph type="body"/>
          </p:nvPr>
        </p:nvSpPr>
        <p:spPr bwMode="auto">
          <a:xfrm>
            <a:off x="685800" y="4343400"/>
            <a:ext cx="5392738" cy="402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it-IT" altLang="it-IT"/>
          </a:p>
        </p:txBody>
      </p:sp>
    </p:spTree>
    <p:extLst>
      <p:ext uri="{BB962C8B-B14F-4D97-AF65-F5344CB8AC3E}">
        <p14:creationId xmlns:p14="http://schemas.microsoft.com/office/powerpoint/2010/main" val="1282116045"/>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3" name="Text Box 1"/>
          <p:cNvSpPr txBox="1">
            <a:spLocks noGrp="1" noRot="1" noChangeAspect="1" noChangeArrowheads="1"/>
          </p:cNvSpPr>
          <p:nvPr>
            <p:ph type="sldImg"/>
          </p:nvPr>
        </p:nvSpPr>
        <p:spPr bwMode="auto">
          <a:xfrm>
            <a:off x="-14211300" y="-11796713"/>
            <a:ext cx="16533813" cy="12401551"/>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00354" name="Text Box 2"/>
          <p:cNvSpPr txBox="1">
            <a:spLocks noGrp="1" noChangeArrowheads="1"/>
          </p:cNvSpPr>
          <p:nvPr>
            <p:ph type="body" idx="1"/>
          </p:nvPr>
        </p:nvSpPr>
        <p:spPr bwMode="auto">
          <a:xfrm>
            <a:off x="685800" y="4343400"/>
            <a:ext cx="5394325" cy="40227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67345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stile</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2FAB655-9CAD-AF45-8241-9DE76063C109}" type="slidenum">
              <a:rPr lang="it-IT" altLang="it-IT"/>
              <a:pPr/>
              <a:t>‹N›</a:t>
            </a:fld>
            <a:endParaRPr lang="it-IT" altLang="it-IT"/>
          </a:p>
        </p:txBody>
      </p:sp>
    </p:spTree>
    <p:extLst>
      <p:ext uri="{BB962C8B-B14F-4D97-AF65-F5344CB8AC3E}">
        <p14:creationId xmlns:p14="http://schemas.microsoft.com/office/powerpoint/2010/main" val="2128797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0A0BF20-594C-F644-B55A-3A19BFBEBA00}" type="slidenum">
              <a:rPr lang="it-IT" altLang="it-IT"/>
              <a:pPr/>
              <a:t>‹N›</a:t>
            </a:fld>
            <a:endParaRPr lang="it-IT" altLang="it-IT"/>
          </a:p>
        </p:txBody>
      </p:sp>
    </p:spTree>
    <p:extLst>
      <p:ext uri="{BB962C8B-B14F-4D97-AF65-F5344CB8AC3E}">
        <p14:creationId xmlns:p14="http://schemas.microsoft.com/office/powerpoint/2010/main" val="114634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59550" y="128588"/>
            <a:ext cx="2033588" cy="5903912"/>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128588"/>
            <a:ext cx="5949950" cy="5903912"/>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AAE6731-4C57-384E-A906-BCA107A0D954}" type="slidenum">
              <a:rPr lang="it-IT" altLang="it-IT"/>
              <a:pPr/>
              <a:t>‹N›</a:t>
            </a:fld>
            <a:endParaRPr lang="it-IT" altLang="it-IT"/>
          </a:p>
        </p:txBody>
      </p:sp>
    </p:spTree>
    <p:extLst>
      <p:ext uri="{BB962C8B-B14F-4D97-AF65-F5344CB8AC3E}">
        <p14:creationId xmlns:p14="http://schemas.microsoft.com/office/powerpoint/2010/main" val="375294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CDE883A-5A8C-444E-8595-C4438413C845}" type="slidenum">
              <a:rPr lang="it-IT" altLang="it-IT"/>
              <a:pPr/>
              <a:t>‹N›</a:t>
            </a:fld>
            <a:endParaRPr lang="it-IT" altLang="it-IT"/>
          </a:p>
        </p:txBody>
      </p:sp>
    </p:spTree>
    <p:extLst>
      <p:ext uri="{BB962C8B-B14F-4D97-AF65-F5344CB8AC3E}">
        <p14:creationId xmlns:p14="http://schemas.microsoft.com/office/powerpoint/2010/main" val="1628964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stile</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5D015200-09B4-8440-BCEC-725053F781F8}" type="slidenum">
              <a:rPr lang="it-IT" altLang="it-IT"/>
              <a:pPr/>
              <a:t>‹N›</a:t>
            </a:fld>
            <a:endParaRPr lang="it-IT" altLang="it-IT"/>
          </a:p>
        </p:txBody>
      </p:sp>
    </p:spTree>
    <p:extLst>
      <p:ext uri="{BB962C8B-B14F-4D97-AF65-F5344CB8AC3E}">
        <p14:creationId xmlns:p14="http://schemas.microsoft.com/office/powerpoint/2010/main" val="1889374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3990975"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00575" y="1600200"/>
            <a:ext cx="3992563" cy="44323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7626CB32-32A5-7649-BC69-7243AFE46DBC}" type="slidenum">
              <a:rPr lang="it-IT" altLang="it-IT"/>
              <a:pPr/>
              <a:t>‹N›</a:t>
            </a:fld>
            <a:endParaRPr lang="it-IT" altLang="it-IT"/>
          </a:p>
        </p:txBody>
      </p:sp>
    </p:spTree>
    <p:extLst>
      <p:ext uri="{BB962C8B-B14F-4D97-AF65-F5344CB8AC3E}">
        <p14:creationId xmlns:p14="http://schemas.microsoft.com/office/powerpoint/2010/main" val="2019663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stile</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526BD7C7-FFC6-0E4D-A4C5-7D48E0947B8E}" type="slidenum">
              <a:rPr lang="it-IT" altLang="it-IT"/>
              <a:pPr/>
              <a:t>‹N›</a:t>
            </a:fld>
            <a:endParaRPr lang="it-IT" altLang="it-IT"/>
          </a:p>
        </p:txBody>
      </p:sp>
    </p:spTree>
    <p:extLst>
      <p:ext uri="{BB962C8B-B14F-4D97-AF65-F5344CB8AC3E}">
        <p14:creationId xmlns:p14="http://schemas.microsoft.com/office/powerpoint/2010/main" val="136539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8EFF5648-AEC7-5C4A-8812-3C07A0449067}" type="slidenum">
              <a:rPr lang="it-IT" altLang="it-IT"/>
              <a:pPr/>
              <a:t>‹N›</a:t>
            </a:fld>
            <a:endParaRPr lang="it-IT" altLang="it-IT"/>
          </a:p>
        </p:txBody>
      </p:sp>
    </p:spTree>
    <p:extLst>
      <p:ext uri="{BB962C8B-B14F-4D97-AF65-F5344CB8AC3E}">
        <p14:creationId xmlns:p14="http://schemas.microsoft.com/office/powerpoint/2010/main" val="252976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57E15C66-A26B-F342-80F4-C59735B2B58D}" type="slidenum">
              <a:rPr lang="it-IT" altLang="it-IT"/>
              <a:pPr/>
              <a:t>‹N›</a:t>
            </a:fld>
            <a:endParaRPr lang="it-IT" altLang="it-IT"/>
          </a:p>
        </p:txBody>
      </p:sp>
    </p:spTree>
    <p:extLst>
      <p:ext uri="{BB962C8B-B14F-4D97-AF65-F5344CB8AC3E}">
        <p14:creationId xmlns:p14="http://schemas.microsoft.com/office/powerpoint/2010/main" val="1905713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8C30FA44-AA31-0647-9A92-63B6B98A049B}" type="slidenum">
              <a:rPr lang="it-IT" altLang="it-IT"/>
              <a:pPr/>
              <a:t>‹N›</a:t>
            </a:fld>
            <a:endParaRPr lang="it-IT" altLang="it-IT"/>
          </a:p>
        </p:txBody>
      </p:sp>
    </p:spTree>
    <p:extLst>
      <p:ext uri="{BB962C8B-B14F-4D97-AF65-F5344CB8AC3E}">
        <p14:creationId xmlns:p14="http://schemas.microsoft.com/office/powerpoint/2010/main" val="1750809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stile</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0996666E-C024-D741-8B15-BF9388EBED3F}" type="slidenum">
              <a:rPr lang="it-IT" altLang="it-IT"/>
              <a:pPr/>
              <a:t>‹N›</a:t>
            </a:fld>
            <a:endParaRPr lang="it-IT" altLang="it-IT"/>
          </a:p>
        </p:txBody>
      </p:sp>
    </p:spTree>
    <p:extLst>
      <p:ext uri="{BB962C8B-B14F-4D97-AF65-F5344CB8AC3E}">
        <p14:creationId xmlns:p14="http://schemas.microsoft.com/office/powerpoint/2010/main" val="102781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135938"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457200" y="1600200"/>
            <a:ext cx="8135938" cy="4432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457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8" name="Rectangle 4"/>
          <p:cNvSpPr>
            <a:spLocks noGrp="1" noChangeArrowheads="1"/>
          </p:cNvSpPr>
          <p:nvPr>
            <p:ph type="ftr"/>
          </p:nvPr>
        </p:nvSpPr>
        <p:spPr bwMode="auto">
          <a:xfrm>
            <a:off x="3124200" y="6245225"/>
            <a:ext cx="2801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endParaRPr lang="it-IT" altLang="it-IT"/>
          </a:p>
        </p:txBody>
      </p:sp>
      <p:sp>
        <p:nvSpPr>
          <p:cNvPr id="1029" name="Rectangle 5"/>
          <p:cNvSpPr>
            <a:spLocks noGrp="1" noChangeArrowheads="1"/>
          </p:cNvSpPr>
          <p:nvPr>
            <p:ph type="sldNum"/>
          </p:nvPr>
        </p:nvSpPr>
        <p:spPr bwMode="auto">
          <a:xfrm>
            <a:off x="6553200" y="6245225"/>
            <a:ext cx="2039938" cy="38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ea typeface="+mn-ea"/>
                <a:cs typeface="+mn-cs"/>
              </a:defRPr>
            </a:lvl1pPr>
          </a:lstStyle>
          <a:p>
            <a:fld id="{E0CA8541-11AF-064D-998C-02BE8F2C47D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49263" rtl="0" eaLnBrk="1" fontAlgn="base" hangingPunct="1">
        <a:spcBef>
          <a:spcPct val="0"/>
        </a:spcBef>
        <a:spcAft>
          <a:spcPct val="0"/>
        </a:spcAft>
        <a:buClr>
          <a:srgbClr val="000000"/>
        </a:buClr>
        <a:buSzPct val="100000"/>
        <a:buFont typeface="Times New Roman" charset="0"/>
        <a:defRPr sz="4400" kern="12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2pPr>
      <a:lvl3pPr marL="1143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3pPr>
      <a:lvl4pPr marL="1600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4pPr>
      <a:lvl5pPr marL="20574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5pPr>
      <a:lvl6pPr marL="25146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6pPr>
      <a:lvl7pPr marL="29718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7pPr>
      <a:lvl8pPr marL="34290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8pPr>
      <a:lvl9pPr marL="3886200" indent="-228600" algn="ctr" defTabSz="449263" rtl="0" eaLnBrk="1" fontAlgn="base" hangingPunct="1">
        <a:spcBef>
          <a:spcPct val="0"/>
        </a:spcBef>
        <a:spcAft>
          <a:spcPct val="0"/>
        </a:spcAft>
        <a:buClr>
          <a:srgbClr val="000000"/>
        </a:buClr>
        <a:buSzPct val="100000"/>
        <a:buFont typeface="Times New Roman" charset="0"/>
        <a:defRPr sz="4400">
          <a:solidFill>
            <a:srgbClr val="000000"/>
          </a:solidFill>
          <a:latin typeface="Arial" charset="0"/>
          <a:ea typeface="Arial Unicode MS" charset="0"/>
          <a:cs typeface="Arial Unicode MS" charset="0"/>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charset="0"/>
        <a:defRPr sz="3200" kern="1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charset="0"/>
        <a:defRPr sz="2800" kern="1200">
          <a:solidFill>
            <a:srgbClr val="000000"/>
          </a:solidFill>
          <a:latin typeface="+mn-lt"/>
          <a:ea typeface="+mn-ea"/>
          <a:cs typeface="+mn-cs"/>
        </a:defRPr>
      </a:lvl2pPr>
      <a:lvl3pPr marL="1143000" indent="-228600" algn="l" defTabSz="449263" rtl="0" eaLnBrk="1" fontAlgn="base" hangingPunct="1">
        <a:spcBef>
          <a:spcPts val="600"/>
        </a:spcBef>
        <a:spcAft>
          <a:spcPct val="0"/>
        </a:spcAft>
        <a:buClr>
          <a:srgbClr val="000000"/>
        </a:buClr>
        <a:buSzPct val="100000"/>
        <a:buFont typeface="Times New Roman" charset="0"/>
        <a:defRPr sz="2400" kern="1200">
          <a:solidFill>
            <a:srgbClr val="000000"/>
          </a:solidFill>
          <a:latin typeface="+mn-lt"/>
          <a:ea typeface="+mn-ea"/>
          <a:cs typeface="+mn-cs"/>
        </a:defRPr>
      </a:lvl3pPr>
      <a:lvl4pPr marL="16002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4pPr>
      <a:lvl5pPr marL="2057400" indent="-228600" algn="l" defTabSz="449263" rtl="0" eaLnBrk="1" fontAlgn="base" hangingPunct="1">
        <a:spcBef>
          <a:spcPts val="500"/>
        </a:spcBef>
        <a:spcAft>
          <a:spcPct val="0"/>
        </a:spcAft>
        <a:buClr>
          <a:srgbClr val="000000"/>
        </a:buClr>
        <a:buSzPct val="100000"/>
        <a:buFont typeface="Times New Roman"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5.png"/></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457200" y="128588"/>
            <a:ext cx="8137525" cy="1140172"/>
          </a:xfrm>
          <a:ln/>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accent6">
                    <a:lumMod val="40000"/>
                    <a:lumOff val="60000"/>
                  </a:schemeClr>
                </a:solidFill>
                <a:latin typeface="+mn-lt"/>
              </a:rPr>
              <a:t>UTE – Università Cardinal Colombo - MI</a:t>
            </a:r>
            <a:br>
              <a:rPr lang="it-IT" altLang="it-IT" sz="2600" dirty="0">
                <a:solidFill>
                  <a:schemeClr val="accent6">
                    <a:lumMod val="40000"/>
                    <a:lumOff val="60000"/>
                  </a:schemeClr>
                </a:solidFill>
                <a:latin typeface="+mn-lt"/>
              </a:rPr>
            </a:br>
            <a:r>
              <a:rPr lang="it-IT" altLang="it-IT" sz="2400" dirty="0">
                <a:solidFill>
                  <a:schemeClr val="accent6">
                    <a:lumMod val="40000"/>
                    <a:lumOff val="60000"/>
                  </a:schemeClr>
                </a:solidFill>
                <a:latin typeface="+mn-lt"/>
              </a:rPr>
              <a:t>Giovedì,  12 gennaio 2023 </a:t>
            </a:r>
          </a:p>
        </p:txBody>
      </p:sp>
      <p:sp>
        <p:nvSpPr>
          <p:cNvPr id="3074" name="Rectangle 2"/>
          <p:cNvSpPr>
            <a:spLocks noGrp="1" noChangeArrowheads="1"/>
          </p:cNvSpPr>
          <p:nvPr>
            <p:ph type="body" idx="1"/>
          </p:nvPr>
        </p:nvSpPr>
        <p:spPr>
          <a:xfrm>
            <a:off x="611560" y="1412776"/>
            <a:ext cx="4320480" cy="5040561"/>
          </a:xfrm>
          <a:ln/>
        </p:spPr>
        <p:txBody>
          <a:bodyPr/>
          <a:lstStyle/>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4000" dirty="0">
              <a:solidFill>
                <a:srgbClr val="7030A0"/>
              </a:solidFill>
              <a:latin typeface="Chalkduster" charset="0"/>
            </a:endParaRP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6000" dirty="0">
                <a:solidFill>
                  <a:srgbClr val="7030A0"/>
                </a:solidFill>
              </a:rPr>
              <a:t>LA MAFIA</a:t>
            </a: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6000" dirty="0">
                <a:solidFill>
                  <a:srgbClr val="7030A0"/>
                </a:solidFill>
              </a:rPr>
              <a:t>IN SICILIA</a:t>
            </a:r>
          </a:p>
          <a:p>
            <a:pPr indent="-341313">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i="1" dirty="0">
                <a:solidFill>
                  <a:srgbClr val="D66E00"/>
                </a:solidFill>
              </a:rPr>
              <a:t>	</a:t>
            </a:r>
            <a:endParaRPr lang="it-IT" altLang="it-IT" i="1" dirty="0">
              <a:solidFill>
                <a:schemeClr val="accent6">
                  <a:lumMod val="60000"/>
                  <a:lumOff val="40000"/>
                </a:schemeClr>
              </a:solidFill>
            </a:endParaRP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i="1" dirty="0">
                <a:solidFill>
                  <a:schemeClr val="accent6">
                    <a:lumMod val="60000"/>
                    <a:lumOff val="40000"/>
                  </a:schemeClr>
                </a:solidFill>
              </a:rPr>
              <a:t>E la vicenda</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i="1" dirty="0">
                <a:solidFill>
                  <a:schemeClr val="accent6">
                    <a:lumMod val="60000"/>
                    <a:lumOff val="40000"/>
                  </a:schemeClr>
                </a:solidFill>
              </a:rPr>
              <a:t>del </a:t>
            </a:r>
          </a:p>
          <a:p>
            <a:pPr indent="-341313" algn="ctr">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i="1" dirty="0">
                <a:solidFill>
                  <a:schemeClr val="accent6">
                    <a:lumMod val="60000"/>
                    <a:lumOff val="40000"/>
                  </a:schemeClr>
                </a:solidFill>
              </a:rPr>
              <a:t>Prefetto Mori.</a:t>
            </a:r>
          </a:p>
        </p:txBody>
      </p:sp>
      <p:pic>
        <p:nvPicPr>
          <p:cNvPr id="5" name="Immagine 4">
            <a:extLst>
              <a:ext uri="{FF2B5EF4-FFF2-40B4-BE49-F238E27FC236}">
                <a16:creationId xmlns:a16="http://schemas.microsoft.com/office/drawing/2014/main" id="{200CC959-3853-7441-9F9A-796F20B2E39C}"/>
              </a:ext>
            </a:extLst>
          </p:cNvPr>
          <p:cNvPicPr>
            <a:picLocks noChangeAspect="1"/>
          </p:cNvPicPr>
          <p:nvPr/>
        </p:nvPicPr>
        <p:blipFill rotWithShape="1">
          <a:blip r:embed="rId3"/>
          <a:srcRect l="50000"/>
          <a:stretch/>
        </p:blipFill>
        <p:spPr>
          <a:xfrm>
            <a:off x="4932040" y="2310491"/>
            <a:ext cx="3960440" cy="4547509"/>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3D8263-BD13-6E4A-B127-02C3C562C7C6}"/>
              </a:ext>
            </a:extLst>
          </p:cNvPr>
          <p:cNvSpPr>
            <a:spLocks noGrp="1"/>
          </p:cNvSpPr>
          <p:nvPr>
            <p:ph type="title"/>
          </p:nvPr>
        </p:nvSpPr>
        <p:spPr>
          <a:xfrm>
            <a:off x="457200" y="5661248"/>
            <a:ext cx="8147248" cy="1196752"/>
          </a:xfrm>
        </p:spPr>
        <p:txBody>
          <a:bodyPr/>
          <a:lstStyle/>
          <a:p>
            <a:r>
              <a:rPr lang="it-IT" sz="1800" b="1" dirty="0">
                <a:solidFill>
                  <a:srgbClr val="C00000"/>
                </a:solidFill>
              </a:rPr>
              <a:t>…anno 1977.</a:t>
            </a:r>
          </a:p>
        </p:txBody>
      </p:sp>
      <p:pic>
        <p:nvPicPr>
          <p:cNvPr id="5" name="Immagine 4">
            <a:extLst>
              <a:ext uri="{FF2B5EF4-FFF2-40B4-BE49-F238E27FC236}">
                <a16:creationId xmlns:a16="http://schemas.microsoft.com/office/drawing/2014/main" id="{270BAB93-8C07-BE41-81B1-36BD83CBA2A6}"/>
              </a:ext>
            </a:extLst>
          </p:cNvPr>
          <p:cNvPicPr>
            <a:picLocks noChangeAspect="1"/>
          </p:cNvPicPr>
          <p:nvPr/>
        </p:nvPicPr>
        <p:blipFill>
          <a:blip r:embed="rId2"/>
          <a:stretch>
            <a:fillRect/>
          </a:stretch>
        </p:blipFill>
        <p:spPr>
          <a:xfrm>
            <a:off x="675117" y="0"/>
            <a:ext cx="7920880" cy="5940660"/>
          </a:xfrm>
          <a:prstGeom prst="rect">
            <a:avLst/>
          </a:prstGeom>
        </p:spPr>
      </p:pic>
    </p:spTree>
    <p:extLst>
      <p:ext uri="{BB962C8B-B14F-4D97-AF65-F5344CB8AC3E}">
        <p14:creationId xmlns:p14="http://schemas.microsoft.com/office/powerpoint/2010/main" val="10849143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75C6317-048C-484D-8F06-994BC646A45F}"/>
              </a:ext>
            </a:extLst>
          </p:cNvPr>
          <p:cNvPicPr>
            <a:picLocks noChangeAspect="1"/>
          </p:cNvPicPr>
          <p:nvPr/>
        </p:nvPicPr>
        <p:blipFill>
          <a:blip r:embed="rId2"/>
          <a:stretch>
            <a:fillRect/>
          </a:stretch>
        </p:blipFill>
        <p:spPr>
          <a:xfrm>
            <a:off x="899592" y="764704"/>
            <a:ext cx="7488832" cy="4320480"/>
          </a:xfrm>
          <a:prstGeom prst="rect">
            <a:avLst/>
          </a:prstGeom>
        </p:spPr>
      </p:pic>
      <p:sp>
        <p:nvSpPr>
          <p:cNvPr id="10" name="Titolo 9">
            <a:extLst>
              <a:ext uri="{FF2B5EF4-FFF2-40B4-BE49-F238E27FC236}">
                <a16:creationId xmlns:a16="http://schemas.microsoft.com/office/drawing/2014/main" id="{A1435A62-595E-A644-A8E4-B96161442D4E}"/>
              </a:ext>
            </a:extLst>
          </p:cNvPr>
          <p:cNvSpPr>
            <a:spLocks noGrp="1"/>
          </p:cNvSpPr>
          <p:nvPr>
            <p:ph type="title"/>
          </p:nvPr>
        </p:nvSpPr>
        <p:spPr>
          <a:xfrm>
            <a:off x="457200" y="5661248"/>
            <a:ext cx="8135938" cy="1080120"/>
          </a:xfrm>
        </p:spPr>
        <p:txBody>
          <a:bodyPr/>
          <a:lstStyle/>
          <a:p>
            <a:r>
              <a:rPr lang="it-IT" sz="1600" dirty="0">
                <a:solidFill>
                  <a:srgbClr val="6E145F"/>
                </a:solidFill>
              </a:rPr>
              <a:t>Stefano </a:t>
            </a:r>
            <a:r>
              <a:rPr lang="it-IT" sz="1600" dirty="0" err="1">
                <a:solidFill>
                  <a:srgbClr val="6E145F"/>
                </a:solidFill>
              </a:rPr>
              <a:t>Satta</a:t>
            </a:r>
            <a:r>
              <a:rPr lang="it-IT" sz="1600" dirty="0">
                <a:solidFill>
                  <a:srgbClr val="6E145F"/>
                </a:solidFill>
              </a:rPr>
              <a:t> </a:t>
            </a:r>
            <a:r>
              <a:rPr lang="it-IT" sz="1600" dirty="0" err="1">
                <a:solidFill>
                  <a:srgbClr val="6E145F"/>
                </a:solidFill>
              </a:rPr>
              <a:t>Flores</a:t>
            </a:r>
            <a:r>
              <a:rPr lang="it-IT" sz="1600" dirty="0">
                <a:solidFill>
                  <a:srgbClr val="6E145F"/>
                </a:solidFill>
              </a:rPr>
              <a:t>, il maggiore Spanò, e Giuliano Gemma, il prefetto Cesare Mori. </a:t>
            </a:r>
          </a:p>
        </p:txBody>
      </p:sp>
    </p:spTree>
    <p:extLst>
      <p:ext uri="{BB962C8B-B14F-4D97-AF65-F5344CB8AC3E}">
        <p14:creationId xmlns:p14="http://schemas.microsoft.com/office/powerpoint/2010/main" val="36057800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quittieri. Il prefetto di ferro. Interpreti.mp4">
            <a:hlinkClick r:id="" action="ppaction://media"/>
            <a:extLst>
              <a:ext uri="{FF2B5EF4-FFF2-40B4-BE49-F238E27FC236}">
                <a16:creationId xmlns:a16="http://schemas.microsoft.com/office/drawing/2014/main" id="{2A1A9CE3-F37C-684F-A1D8-D9EE5AB3D8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146296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3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5E8169-25A6-BA4A-8616-86300F085EA9}"/>
              </a:ext>
            </a:extLst>
          </p:cNvPr>
          <p:cNvSpPr>
            <a:spLocks noGrp="1"/>
          </p:cNvSpPr>
          <p:nvPr>
            <p:ph type="title"/>
          </p:nvPr>
        </p:nvSpPr>
        <p:spPr>
          <a:xfrm>
            <a:off x="457200" y="5805264"/>
            <a:ext cx="8135938" cy="1052736"/>
          </a:xfrm>
        </p:spPr>
        <p:txBody>
          <a:bodyPr/>
          <a:lstStyle/>
          <a:p>
            <a:r>
              <a:rPr lang="it-IT" sz="1600" dirty="0">
                <a:solidFill>
                  <a:srgbClr val="002060"/>
                </a:solidFill>
              </a:rPr>
              <a:t>Il Brefotrofio di Pavia.</a:t>
            </a:r>
          </a:p>
        </p:txBody>
      </p:sp>
      <p:pic>
        <p:nvPicPr>
          <p:cNvPr id="4" name="Immagine 3">
            <a:extLst>
              <a:ext uri="{FF2B5EF4-FFF2-40B4-BE49-F238E27FC236}">
                <a16:creationId xmlns:a16="http://schemas.microsoft.com/office/drawing/2014/main" id="{58501235-FB45-E349-8D48-F09C15869A08}"/>
              </a:ext>
            </a:extLst>
          </p:cNvPr>
          <p:cNvPicPr>
            <a:picLocks noChangeAspect="1"/>
          </p:cNvPicPr>
          <p:nvPr/>
        </p:nvPicPr>
        <p:blipFill>
          <a:blip r:embed="rId2"/>
          <a:stretch>
            <a:fillRect/>
          </a:stretch>
        </p:blipFill>
        <p:spPr>
          <a:xfrm>
            <a:off x="982912" y="1466729"/>
            <a:ext cx="7084513" cy="4320480"/>
          </a:xfrm>
          <a:prstGeom prst="rect">
            <a:avLst/>
          </a:prstGeom>
        </p:spPr>
      </p:pic>
    </p:spTree>
    <p:extLst>
      <p:ext uri="{BB962C8B-B14F-4D97-AF65-F5344CB8AC3E}">
        <p14:creationId xmlns:p14="http://schemas.microsoft.com/office/powerpoint/2010/main" val="1036785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C67FC96-88A2-7F4D-987F-E6865C7DEE92}"/>
              </a:ext>
            </a:extLst>
          </p:cNvPr>
          <p:cNvPicPr>
            <a:picLocks noChangeAspect="1"/>
          </p:cNvPicPr>
          <p:nvPr/>
        </p:nvPicPr>
        <p:blipFill>
          <a:blip r:embed="rId2"/>
          <a:stretch>
            <a:fillRect/>
          </a:stretch>
        </p:blipFill>
        <p:spPr>
          <a:xfrm>
            <a:off x="1331640" y="764704"/>
            <a:ext cx="6350000" cy="4864100"/>
          </a:xfrm>
          <a:prstGeom prst="rect">
            <a:avLst/>
          </a:prstGeom>
        </p:spPr>
      </p:pic>
      <p:sp>
        <p:nvSpPr>
          <p:cNvPr id="7" name="Titolo 6">
            <a:extLst>
              <a:ext uri="{FF2B5EF4-FFF2-40B4-BE49-F238E27FC236}">
                <a16:creationId xmlns:a16="http://schemas.microsoft.com/office/drawing/2014/main" id="{1BF40162-8EC9-9945-931C-6202B995ECA7}"/>
              </a:ext>
            </a:extLst>
          </p:cNvPr>
          <p:cNvSpPr>
            <a:spLocks noGrp="1"/>
          </p:cNvSpPr>
          <p:nvPr>
            <p:ph type="title"/>
          </p:nvPr>
        </p:nvSpPr>
        <p:spPr>
          <a:xfrm>
            <a:off x="457200" y="6021288"/>
            <a:ext cx="8135938" cy="836712"/>
          </a:xfrm>
        </p:spPr>
        <p:txBody>
          <a:bodyPr/>
          <a:lstStyle/>
          <a:p>
            <a:r>
              <a:rPr lang="it-IT" sz="1600" dirty="0">
                <a:solidFill>
                  <a:srgbClr val="002060"/>
                </a:solidFill>
              </a:rPr>
              <a:t>Da Primo Nerbi diventerà "Cesare Primo", con regio decreto del 25 giugno 1929.</a:t>
            </a:r>
          </a:p>
        </p:txBody>
      </p:sp>
    </p:spTree>
    <p:extLst>
      <p:ext uri="{BB962C8B-B14F-4D97-AF65-F5344CB8AC3E}">
        <p14:creationId xmlns:p14="http://schemas.microsoft.com/office/powerpoint/2010/main" val="1269300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036BBE-0C2B-C14D-AADA-AF39E76757A4}"/>
              </a:ext>
            </a:extLst>
          </p:cNvPr>
          <p:cNvSpPr>
            <a:spLocks noGrp="1"/>
          </p:cNvSpPr>
          <p:nvPr>
            <p:ph type="title"/>
          </p:nvPr>
        </p:nvSpPr>
        <p:spPr>
          <a:xfrm>
            <a:off x="899594" y="6038342"/>
            <a:ext cx="7320812" cy="819658"/>
          </a:xfrm>
        </p:spPr>
        <p:txBody>
          <a:bodyPr/>
          <a:lstStyle/>
          <a:p>
            <a:r>
              <a:rPr lang="it-IT" sz="1600" dirty="0">
                <a:solidFill>
                  <a:srgbClr val="002060"/>
                </a:solidFill>
              </a:rPr>
              <a:t>L’Accademia Militare di Torino.</a:t>
            </a:r>
          </a:p>
        </p:txBody>
      </p:sp>
      <p:pic>
        <p:nvPicPr>
          <p:cNvPr id="5" name="Immagine 4">
            <a:extLst>
              <a:ext uri="{FF2B5EF4-FFF2-40B4-BE49-F238E27FC236}">
                <a16:creationId xmlns:a16="http://schemas.microsoft.com/office/drawing/2014/main" id="{545E1ECB-7783-C04B-85CE-8C8A4E511F36}"/>
              </a:ext>
            </a:extLst>
          </p:cNvPr>
          <p:cNvPicPr>
            <a:picLocks noChangeAspect="1"/>
          </p:cNvPicPr>
          <p:nvPr/>
        </p:nvPicPr>
        <p:blipFill>
          <a:blip r:embed="rId2"/>
          <a:stretch>
            <a:fillRect/>
          </a:stretch>
        </p:blipFill>
        <p:spPr>
          <a:xfrm>
            <a:off x="899593" y="836712"/>
            <a:ext cx="7320812" cy="5201630"/>
          </a:xfrm>
          <a:prstGeom prst="rect">
            <a:avLst/>
          </a:prstGeom>
        </p:spPr>
      </p:pic>
    </p:spTree>
    <p:extLst>
      <p:ext uri="{BB962C8B-B14F-4D97-AF65-F5344CB8AC3E}">
        <p14:creationId xmlns:p14="http://schemas.microsoft.com/office/powerpoint/2010/main" val="1319097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FB2648E-ED80-FD48-BB13-FCD27264308B}"/>
              </a:ext>
            </a:extLst>
          </p:cNvPr>
          <p:cNvSpPr>
            <a:spLocks noGrp="1"/>
          </p:cNvSpPr>
          <p:nvPr>
            <p:ph type="title"/>
          </p:nvPr>
        </p:nvSpPr>
        <p:spPr>
          <a:xfrm>
            <a:off x="168685" y="5517232"/>
            <a:ext cx="8975315" cy="1152128"/>
          </a:xfrm>
        </p:spPr>
        <p:txBody>
          <a:bodyPr/>
          <a:lstStyle/>
          <a:p>
            <a:r>
              <a:rPr lang="it-IT" sz="1600" dirty="0">
                <a:solidFill>
                  <a:srgbClr val="976018"/>
                </a:solidFill>
              </a:rPr>
              <a:t>Angelina Salvi, la moglie di Cesare Mori.</a:t>
            </a:r>
          </a:p>
        </p:txBody>
      </p:sp>
      <p:pic>
        <p:nvPicPr>
          <p:cNvPr id="5" name="Immagine 4">
            <a:extLst>
              <a:ext uri="{FF2B5EF4-FFF2-40B4-BE49-F238E27FC236}">
                <a16:creationId xmlns:a16="http://schemas.microsoft.com/office/drawing/2014/main" id="{BA1DFAC6-79D4-6040-BC6C-D74930FE9BBC}"/>
              </a:ext>
            </a:extLst>
          </p:cNvPr>
          <p:cNvPicPr>
            <a:picLocks noChangeAspect="1"/>
          </p:cNvPicPr>
          <p:nvPr/>
        </p:nvPicPr>
        <p:blipFill>
          <a:blip r:embed="rId2"/>
          <a:stretch>
            <a:fillRect/>
          </a:stretch>
        </p:blipFill>
        <p:spPr>
          <a:xfrm>
            <a:off x="1081545" y="1556792"/>
            <a:ext cx="6802823" cy="4032448"/>
          </a:xfrm>
          <a:prstGeom prst="rect">
            <a:avLst/>
          </a:prstGeom>
        </p:spPr>
      </p:pic>
    </p:spTree>
    <p:extLst>
      <p:ext uri="{BB962C8B-B14F-4D97-AF65-F5344CB8AC3E}">
        <p14:creationId xmlns:p14="http://schemas.microsoft.com/office/powerpoint/2010/main" val="1084397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9BC9C5-683F-2845-B9E3-D0F698946355}"/>
              </a:ext>
            </a:extLst>
          </p:cNvPr>
          <p:cNvSpPr>
            <a:spLocks noGrp="1"/>
          </p:cNvSpPr>
          <p:nvPr>
            <p:ph type="title"/>
          </p:nvPr>
        </p:nvSpPr>
        <p:spPr>
          <a:xfrm>
            <a:off x="457200" y="6309320"/>
            <a:ext cx="8135938" cy="548680"/>
          </a:xfrm>
        </p:spPr>
        <p:txBody>
          <a:bodyPr/>
          <a:lstStyle/>
          <a:p>
            <a:r>
              <a:rPr lang="it-IT" sz="1600" dirty="0">
                <a:solidFill>
                  <a:srgbClr val="C05F00"/>
                </a:solidFill>
              </a:rPr>
              <a:t>Una immagine di Ravenna.</a:t>
            </a:r>
          </a:p>
        </p:txBody>
      </p:sp>
      <p:pic>
        <p:nvPicPr>
          <p:cNvPr id="4" name="Immagine 3">
            <a:extLst>
              <a:ext uri="{FF2B5EF4-FFF2-40B4-BE49-F238E27FC236}">
                <a16:creationId xmlns:a16="http://schemas.microsoft.com/office/drawing/2014/main" id="{22429B52-1015-6943-B98C-23C953C10FA2}"/>
              </a:ext>
            </a:extLst>
          </p:cNvPr>
          <p:cNvPicPr>
            <a:picLocks noChangeAspect="1"/>
          </p:cNvPicPr>
          <p:nvPr/>
        </p:nvPicPr>
        <p:blipFill>
          <a:blip r:embed="rId2"/>
          <a:stretch>
            <a:fillRect/>
          </a:stretch>
        </p:blipFill>
        <p:spPr>
          <a:xfrm>
            <a:off x="1403648" y="404664"/>
            <a:ext cx="6192688" cy="5760640"/>
          </a:xfrm>
          <a:prstGeom prst="rect">
            <a:avLst/>
          </a:prstGeom>
        </p:spPr>
      </p:pic>
    </p:spTree>
    <p:extLst>
      <p:ext uri="{BB962C8B-B14F-4D97-AF65-F5344CB8AC3E}">
        <p14:creationId xmlns:p14="http://schemas.microsoft.com/office/powerpoint/2010/main" val="24591578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93D0C4C-4FE0-D248-97F4-08D269EAFEBA}"/>
              </a:ext>
            </a:extLst>
          </p:cNvPr>
          <p:cNvSpPr>
            <a:spLocks noGrp="1"/>
          </p:cNvSpPr>
          <p:nvPr>
            <p:ph type="title"/>
          </p:nvPr>
        </p:nvSpPr>
        <p:spPr>
          <a:xfrm>
            <a:off x="457200" y="6093296"/>
            <a:ext cx="8135938" cy="764704"/>
          </a:xfrm>
        </p:spPr>
        <p:txBody>
          <a:bodyPr/>
          <a:lstStyle/>
          <a:p>
            <a:r>
              <a:rPr lang="it-IT" sz="1600" dirty="0">
                <a:solidFill>
                  <a:srgbClr val="C05B00"/>
                </a:solidFill>
              </a:rPr>
              <a:t>Castelvetrano in provincia di Trapani</a:t>
            </a:r>
          </a:p>
        </p:txBody>
      </p:sp>
      <p:pic>
        <p:nvPicPr>
          <p:cNvPr id="4" name="Immagine 3">
            <a:extLst>
              <a:ext uri="{FF2B5EF4-FFF2-40B4-BE49-F238E27FC236}">
                <a16:creationId xmlns:a16="http://schemas.microsoft.com/office/drawing/2014/main" id="{99F639C5-F2BD-B14A-BE04-F7F2AC39F719}"/>
              </a:ext>
            </a:extLst>
          </p:cNvPr>
          <p:cNvPicPr>
            <a:picLocks noChangeAspect="1"/>
          </p:cNvPicPr>
          <p:nvPr/>
        </p:nvPicPr>
        <p:blipFill>
          <a:blip r:embed="rId2"/>
          <a:stretch>
            <a:fillRect/>
          </a:stretch>
        </p:blipFill>
        <p:spPr>
          <a:xfrm>
            <a:off x="1186819" y="1089394"/>
            <a:ext cx="6676700" cy="5001080"/>
          </a:xfrm>
          <a:prstGeom prst="rect">
            <a:avLst/>
          </a:prstGeom>
        </p:spPr>
      </p:pic>
    </p:spTree>
    <p:extLst>
      <p:ext uri="{BB962C8B-B14F-4D97-AF65-F5344CB8AC3E}">
        <p14:creationId xmlns:p14="http://schemas.microsoft.com/office/powerpoint/2010/main" val="3632875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E8F01A-6105-5F4E-A824-50C2C53AB1FD}"/>
              </a:ext>
            </a:extLst>
          </p:cNvPr>
          <p:cNvSpPr>
            <a:spLocks noGrp="1"/>
          </p:cNvSpPr>
          <p:nvPr>
            <p:ph type="title"/>
          </p:nvPr>
        </p:nvSpPr>
        <p:spPr>
          <a:xfrm>
            <a:off x="457200" y="5616624"/>
            <a:ext cx="8135938" cy="1268760"/>
          </a:xfrm>
        </p:spPr>
        <p:txBody>
          <a:bodyPr/>
          <a:lstStyle/>
          <a:p>
            <a:r>
              <a:rPr lang="it-IT" sz="1600" dirty="0">
                <a:solidFill>
                  <a:srgbClr val="BE7114"/>
                </a:solidFill>
              </a:rPr>
              <a:t>Uno scorcio di Trapani sul mare.</a:t>
            </a:r>
          </a:p>
        </p:txBody>
      </p:sp>
      <p:pic>
        <p:nvPicPr>
          <p:cNvPr id="4" name="Immagine 3">
            <a:extLst>
              <a:ext uri="{FF2B5EF4-FFF2-40B4-BE49-F238E27FC236}">
                <a16:creationId xmlns:a16="http://schemas.microsoft.com/office/drawing/2014/main" id="{1BC15A5C-A15A-A64E-ACE2-BDEEB795E141}"/>
              </a:ext>
            </a:extLst>
          </p:cNvPr>
          <p:cNvPicPr>
            <a:picLocks noChangeAspect="1"/>
          </p:cNvPicPr>
          <p:nvPr/>
        </p:nvPicPr>
        <p:blipFill>
          <a:blip r:embed="rId2"/>
          <a:stretch>
            <a:fillRect/>
          </a:stretch>
        </p:blipFill>
        <p:spPr>
          <a:xfrm>
            <a:off x="827585" y="908719"/>
            <a:ext cx="7944882" cy="4766929"/>
          </a:xfrm>
          <a:prstGeom prst="rect">
            <a:avLst/>
          </a:prstGeom>
        </p:spPr>
      </p:pic>
    </p:spTree>
    <p:extLst>
      <p:ext uri="{BB962C8B-B14F-4D97-AF65-F5344CB8AC3E}">
        <p14:creationId xmlns:p14="http://schemas.microsoft.com/office/powerpoint/2010/main" val="3089816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6FB595D-7115-254D-BEF8-77D58888B161}"/>
              </a:ext>
            </a:extLst>
          </p:cNvPr>
          <p:cNvPicPr>
            <a:picLocks noChangeAspect="1"/>
          </p:cNvPicPr>
          <p:nvPr/>
        </p:nvPicPr>
        <p:blipFill>
          <a:blip r:embed="rId2"/>
          <a:stretch>
            <a:fillRect/>
          </a:stretch>
        </p:blipFill>
        <p:spPr>
          <a:xfrm>
            <a:off x="-612576" y="1556792"/>
            <a:ext cx="5688632" cy="5301208"/>
          </a:xfrm>
          <a:prstGeom prst="rect">
            <a:avLst/>
          </a:prstGeom>
        </p:spPr>
      </p:pic>
      <p:sp>
        <p:nvSpPr>
          <p:cNvPr id="6" name="Segnaposto contenuto 5">
            <a:extLst>
              <a:ext uri="{FF2B5EF4-FFF2-40B4-BE49-F238E27FC236}">
                <a16:creationId xmlns:a16="http://schemas.microsoft.com/office/drawing/2014/main" id="{017B310D-14B7-B046-B6DB-A8288B32347A}"/>
              </a:ext>
            </a:extLst>
          </p:cNvPr>
          <p:cNvSpPr>
            <a:spLocks noGrp="1"/>
          </p:cNvSpPr>
          <p:nvPr>
            <p:ph idx="1"/>
          </p:nvPr>
        </p:nvSpPr>
        <p:spPr>
          <a:xfrm>
            <a:off x="5220072" y="1556792"/>
            <a:ext cx="3744416" cy="5301208"/>
          </a:xfrm>
        </p:spPr>
        <p:txBody>
          <a:bodyPr/>
          <a:lstStyle/>
          <a:p>
            <a:r>
              <a:rPr lang="it-IT" sz="1800" dirty="0">
                <a:solidFill>
                  <a:srgbClr val="002060"/>
                </a:solidFill>
              </a:rPr>
              <a:t>Discorso dell’Ascensione</a:t>
            </a:r>
          </a:p>
          <a:p>
            <a:r>
              <a:rPr lang="it-IT" sz="1800" dirty="0">
                <a:solidFill>
                  <a:srgbClr val="002060"/>
                </a:solidFill>
              </a:rPr>
              <a:t>26 maggio 1927.</a:t>
            </a:r>
          </a:p>
          <a:p>
            <a:r>
              <a:rPr lang="it-IT" sz="1600" dirty="0">
                <a:solidFill>
                  <a:srgbClr val="6E145F"/>
                </a:solidFill>
              </a:rPr>
              <a:t>«È tempo che io vi riveli la mafia. </a:t>
            </a:r>
          </a:p>
          <a:p>
            <a:r>
              <a:rPr lang="it-IT" sz="1600" dirty="0">
                <a:solidFill>
                  <a:srgbClr val="6E145F"/>
                </a:solidFill>
              </a:rPr>
              <a:t>Ma, prima di tutto, io voglio spogliare questa associazione brigantesca</a:t>
            </a:r>
          </a:p>
          <a:p>
            <a:r>
              <a:rPr lang="it-IT" sz="1600" dirty="0">
                <a:solidFill>
                  <a:srgbClr val="6E145F"/>
                </a:solidFill>
              </a:rPr>
              <a:t> da tutta quella specie di fascino, </a:t>
            </a:r>
          </a:p>
          <a:p>
            <a:r>
              <a:rPr lang="it-IT" sz="1600" dirty="0">
                <a:solidFill>
                  <a:srgbClr val="6E145F"/>
                </a:solidFill>
              </a:rPr>
              <a:t>di poesia, che non merita </a:t>
            </a:r>
          </a:p>
          <a:p>
            <a:r>
              <a:rPr lang="it-IT" sz="1600" dirty="0">
                <a:solidFill>
                  <a:srgbClr val="6E145F"/>
                </a:solidFill>
              </a:rPr>
              <a:t> minimamente. Non si parli di nobiltà </a:t>
            </a:r>
          </a:p>
          <a:p>
            <a:r>
              <a:rPr lang="it-IT" sz="1600" dirty="0">
                <a:solidFill>
                  <a:srgbClr val="6E145F"/>
                </a:solidFill>
              </a:rPr>
              <a:t>e di cavalleria della mafia, se non</a:t>
            </a:r>
          </a:p>
          <a:p>
            <a:r>
              <a:rPr lang="it-IT" sz="1600" dirty="0">
                <a:solidFill>
                  <a:srgbClr val="6E145F"/>
                </a:solidFill>
              </a:rPr>
              <a:t> si vuole veramente insultare tutta </a:t>
            </a:r>
          </a:p>
          <a:p>
            <a:r>
              <a:rPr lang="it-IT" sz="1600" dirty="0">
                <a:solidFill>
                  <a:srgbClr val="6E145F"/>
                </a:solidFill>
              </a:rPr>
              <a:t>la Sicilia. Vediamo. Poiché molti </a:t>
            </a:r>
          </a:p>
          <a:p>
            <a:r>
              <a:rPr lang="it-IT" sz="1600" dirty="0">
                <a:solidFill>
                  <a:srgbClr val="6E145F"/>
                </a:solidFill>
              </a:rPr>
              <a:t>di voi non conoscono ancora l'ampiezza del fenomeno, </a:t>
            </a:r>
          </a:p>
          <a:p>
            <a:r>
              <a:rPr lang="it-IT" sz="1600" dirty="0">
                <a:solidFill>
                  <a:srgbClr val="6E145F"/>
                </a:solidFill>
              </a:rPr>
              <a:t>ve lo porto io sopra un tavolo clinico: ed il corpo è già inciso </a:t>
            </a:r>
          </a:p>
          <a:p>
            <a:r>
              <a:rPr lang="it-IT" sz="1600" dirty="0">
                <a:solidFill>
                  <a:srgbClr val="6E145F"/>
                </a:solidFill>
              </a:rPr>
              <a:t>dal mio bisturi».</a:t>
            </a:r>
          </a:p>
        </p:txBody>
      </p:sp>
    </p:spTree>
    <p:extLst>
      <p:ext uri="{BB962C8B-B14F-4D97-AF65-F5344CB8AC3E}">
        <p14:creationId xmlns:p14="http://schemas.microsoft.com/office/powerpoint/2010/main" val="3652944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B33351-9310-A740-8272-5537AFE6910F}"/>
              </a:ext>
            </a:extLst>
          </p:cNvPr>
          <p:cNvSpPr>
            <a:spLocks noGrp="1"/>
          </p:cNvSpPr>
          <p:nvPr>
            <p:ph type="title"/>
          </p:nvPr>
        </p:nvSpPr>
        <p:spPr>
          <a:xfrm>
            <a:off x="107504" y="4005064"/>
            <a:ext cx="4176464" cy="2852936"/>
          </a:xfrm>
        </p:spPr>
        <p:txBody>
          <a:bodyPr/>
          <a:lstStyle/>
          <a:p>
            <a:r>
              <a:rPr lang="it-IT" sz="1600" dirty="0">
                <a:solidFill>
                  <a:srgbClr val="900032"/>
                </a:solidFill>
                <a:latin typeface="Geneva, sans-serif"/>
              </a:rPr>
              <a:t>«Finalmente abbiamo a Trapani </a:t>
            </a:r>
            <a:br>
              <a:rPr lang="it-IT" sz="1600" dirty="0">
                <a:solidFill>
                  <a:srgbClr val="900032"/>
                </a:solidFill>
                <a:latin typeface="Geneva, sans-serif"/>
              </a:rPr>
            </a:br>
            <a:r>
              <a:rPr lang="it-IT" sz="1600" dirty="0">
                <a:solidFill>
                  <a:srgbClr val="900032"/>
                </a:solidFill>
                <a:latin typeface="Geneva, sans-serif"/>
              </a:rPr>
              <a:t>un uomo che non esita a colpire </a:t>
            </a:r>
            <a:br>
              <a:rPr lang="it-IT" sz="1600" dirty="0">
                <a:solidFill>
                  <a:srgbClr val="900032"/>
                </a:solidFill>
                <a:latin typeface="Geneva, sans-serif"/>
              </a:rPr>
            </a:br>
            <a:r>
              <a:rPr lang="it-IT" sz="1600" dirty="0">
                <a:solidFill>
                  <a:srgbClr val="900032"/>
                </a:solidFill>
                <a:latin typeface="Geneva, sans-serif"/>
              </a:rPr>
              <a:t>la mafia dovunque essa si alligni. Peccato, purtroppo, che vi siano sempre </a:t>
            </a:r>
            <a:br>
              <a:rPr lang="it-IT" sz="1600" dirty="0">
                <a:solidFill>
                  <a:srgbClr val="900032"/>
                </a:solidFill>
                <a:latin typeface="Geneva, sans-serif"/>
              </a:rPr>
            </a:br>
            <a:r>
              <a:rPr lang="it-IT" sz="1600" dirty="0">
                <a:solidFill>
                  <a:srgbClr val="900032"/>
                </a:solidFill>
                <a:latin typeface="Geneva, sans-serif"/>
              </a:rPr>
              <a:t>i cosiddetti "deputati della rapina" </a:t>
            </a:r>
            <a:br>
              <a:rPr lang="it-IT" sz="1600" dirty="0">
                <a:solidFill>
                  <a:srgbClr val="900032"/>
                </a:solidFill>
                <a:latin typeface="Geneva, sans-serif"/>
              </a:rPr>
            </a:br>
            <a:r>
              <a:rPr lang="it-IT" sz="1600" dirty="0">
                <a:solidFill>
                  <a:srgbClr val="900032"/>
                </a:solidFill>
                <a:latin typeface="Geneva, sans-serif"/>
              </a:rPr>
              <a:t>contro di lui...»</a:t>
            </a:r>
            <a:br>
              <a:rPr lang="it-IT" sz="1600" dirty="0">
                <a:solidFill>
                  <a:srgbClr val="900032"/>
                </a:solidFill>
                <a:latin typeface="Geneva, sans-serif"/>
              </a:rPr>
            </a:br>
            <a:br>
              <a:rPr lang="it-IT" sz="1600" dirty="0">
                <a:solidFill>
                  <a:srgbClr val="900032"/>
                </a:solidFill>
                <a:latin typeface="Geneva, sans-serif"/>
              </a:rPr>
            </a:br>
            <a:r>
              <a:rPr lang="it-IT" sz="1600" i="1" dirty="0">
                <a:solidFill>
                  <a:srgbClr val="002060"/>
                </a:solidFill>
                <a:latin typeface="Geneva, sans-serif"/>
              </a:rPr>
              <a:t>Nota del Procuratore Generale </a:t>
            </a:r>
            <a:br>
              <a:rPr lang="it-IT" sz="1600" i="1" dirty="0">
                <a:solidFill>
                  <a:srgbClr val="002060"/>
                </a:solidFill>
                <a:latin typeface="Geneva, sans-serif"/>
              </a:rPr>
            </a:br>
            <a:r>
              <a:rPr lang="it-IT" sz="1600" i="1" dirty="0">
                <a:solidFill>
                  <a:srgbClr val="002060"/>
                </a:solidFill>
                <a:latin typeface="Geneva, sans-serif"/>
              </a:rPr>
              <a:t>di Palermo.</a:t>
            </a:r>
            <a:br>
              <a:rPr lang="it-IT" sz="1600" dirty="0">
                <a:latin typeface="Geneva, sans-serif"/>
              </a:rPr>
            </a:br>
            <a:endParaRPr lang="it-IT" sz="1600" dirty="0">
              <a:solidFill>
                <a:srgbClr val="C00000"/>
              </a:solidFill>
            </a:endParaRPr>
          </a:p>
        </p:txBody>
      </p:sp>
      <p:pic>
        <p:nvPicPr>
          <p:cNvPr id="6" name="Immagine 5">
            <a:extLst>
              <a:ext uri="{FF2B5EF4-FFF2-40B4-BE49-F238E27FC236}">
                <a16:creationId xmlns:a16="http://schemas.microsoft.com/office/drawing/2014/main" id="{8B2F9598-42A0-0B4F-896B-3F893A497889}"/>
              </a:ext>
            </a:extLst>
          </p:cNvPr>
          <p:cNvPicPr>
            <a:picLocks noChangeAspect="1"/>
          </p:cNvPicPr>
          <p:nvPr/>
        </p:nvPicPr>
        <p:blipFill>
          <a:blip r:embed="rId2"/>
          <a:stretch>
            <a:fillRect/>
          </a:stretch>
        </p:blipFill>
        <p:spPr>
          <a:xfrm>
            <a:off x="4499992" y="3600400"/>
            <a:ext cx="4618809" cy="3284984"/>
          </a:xfrm>
          <a:prstGeom prst="rect">
            <a:avLst/>
          </a:prstGeom>
        </p:spPr>
      </p:pic>
    </p:spTree>
    <p:extLst>
      <p:ext uri="{BB962C8B-B14F-4D97-AF65-F5344CB8AC3E}">
        <p14:creationId xmlns:p14="http://schemas.microsoft.com/office/powerpoint/2010/main" val="1554209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1400FAF3-FD62-EE4B-93FC-052A0AE3FAC6}"/>
              </a:ext>
            </a:extLst>
          </p:cNvPr>
          <p:cNvPicPr>
            <a:picLocks noChangeAspect="1"/>
          </p:cNvPicPr>
          <p:nvPr/>
        </p:nvPicPr>
        <p:blipFill>
          <a:blip r:embed="rId2"/>
          <a:stretch>
            <a:fillRect/>
          </a:stretch>
        </p:blipFill>
        <p:spPr>
          <a:xfrm>
            <a:off x="395536" y="2016224"/>
            <a:ext cx="8406826" cy="4869160"/>
          </a:xfrm>
          <a:prstGeom prst="rect">
            <a:avLst/>
          </a:prstGeom>
        </p:spPr>
      </p:pic>
    </p:spTree>
    <p:extLst>
      <p:ext uri="{BB962C8B-B14F-4D97-AF65-F5344CB8AC3E}">
        <p14:creationId xmlns:p14="http://schemas.microsoft.com/office/powerpoint/2010/main" val="18645291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9A7E4C3-FA47-4F4C-8020-63B859AE9214}"/>
              </a:ext>
            </a:extLst>
          </p:cNvPr>
          <p:cNvPicPr>
            <a:picLocks noChangeAspect="1"/>
          </p:cNvPicPr>
          <p:nvPr/>
        </p:nvPicPr>
        <p:blipFill>
          <a:blip r:embed="rId2"/>
          <a:stretch>
            <a:fillRect/>
          </a:stretch>
        </p:blipFill>
        <p:spPr>
          <a:xfrm>
            <a:off x="7646" y="2415161"/>
            <a:ext cx="5331407" cy="4442839"/>
          </a:xfrm>
          <a:prstGeom prst="rect">
            <a:avLst/>
          </a:prstGeom>
        </p:spPr>
      </p:pic>
      <p:pic>
        <p:nvPicPr>
          <p:cNvPr id="4" name="Immagine 3">
            <a:extLst>
              <a:ext uri="{FF2B5EF4-FFF2-40B4-BE49-F238E27FC236}">
                <a16:creationId xmlns:a16="http://schemas.microsoft.com/office/drawing/2014/main" id="{BC0D4B58-980E-A64E-86BB-83DE4F37180C}"/>
              </a:ext>
            </a:extLst>
          </p:cNvPr>
          <p:cNvPicPr>
            <a:picLocks noChangeAspect="1"/>
          </p:cNvPicPr>
          <p:nvPr/>
        </p:nvPicPr>
        <p:blipFill>
          <a:blip r:embed="rId3"/>
          <a:stretch>
            <a:fillRect/>
          </a:stretch>
        </p:blipFill>
        <p:spPr>
          <a:xfrm>
            <a:off x="5331165" y="1"/>
            <a:ext cx="3797300" cy="2415160"/>
          </a:xfrm>
          <a:prstGeom prst="rect">
            <a:avLst/>
          </a:prstGeom>
        </p:spPr>
      </p:pic>
      <p:sp>
        <p:nvSpPr>
          <p:cNvPr id="5" name="Titolo 4">
            <a:extLst>
              <a:ext uri="{FF2B5EF4-FFF2-40B4-BE49-F238E27FC236}">
                <a16:creationId xmlns:a16="http://schemas.microsoft.com/office/drawing/2014/main" id="{5B4948FE-9284-1F4C-AAEA-7033DB0EEC7D}"/>
              </a:ext>
            </a:extLst>
          </p:cNvPr>
          <p:cNvSpPr>
            <a:spLocks noGrp="1"/>
          </p:cNvSpPr>
          <p:nvPr>
            <p:ph type="title"/>
          </p:nvPr>
        </p:nvSpPr>
        <p:spPr>
          <a:xfrm>
            <a:off x="755576" y="0"/>
            <a:ext cx="4464496" cy="2276871"/>
          </a:xfrm>
        </p:spPr>
        <p:txBody>
          <a:bodyPr/>
          <a:lstStyle/>
          <a:p>
            <a:r>
              <a:rPr lang="it-IT" sz="1600" dirty="0">
                <a:solidFill>
                  <a:srgbClr val="C08411"/>
                </a:solidFill>
              </a:rPr>
              <a:t>Dal 1916, </a:t>
            </a:r>
            <a:br>
              <a:rPr lang="it-IT" sz="1600" dirty="0">
                <a:solidFill>
                  <a:srgbClr val="C08411"/>
                </a:solidFill>
              </a:rPr>
            </a:br>
            <a:r>
              <a:rPr lang="it-IT" sz="1600" dirty="0">
                <a:solidFill>
                  <a:srgbClr val="C08411"/>
                </a:solidFill>
              </a:rPr>
              <a:t>durante la Grande Guerra, </a:t>
            </a:r>
            <a:br>
              <a:rPr lang="it-IT" sz="1600" dirty="0">
                <a:solidFill>
                  <a:srgbClr val="C08411"/>
                </a:solidFill>
              </a:rPr>
            </a:br>
            <a:r>
              <a:rPr lang="it-IT" sz="1600" dirty="0">
                <a:solidFill>
                  <a:srgbClr val="C08411"/>
                </a:solidFill>
              </a:rPr>
              <a:t>Cesare Mori </a:t>
            </a:r>
            <a:br>
              <a:rPr lang="it-IT" sz="1600" dirty="0">
                <a:solidFill>
                  <a:srgbClr val="C08411"/>
                </a:solidFill>
              </a:rPr>
            </a:br>
            <a:r>
              <a:rPr lang="it-IT" sz="1600" dirty="0">
                <a:solidFill>
                  <a:srgbClr val="C08411"/>
                </a:solidFill>
              </a:rPr>
              <a:t>di nuovo </a:t>
            </a:r>
            <a:br>
              <a:rPr lang="it-IT" sz="1600" dirty="0">
                <a:solidFill>
                  <a:srgbClr val="C08411"/>
                </a:solidFill>
              </a:rPr>
            </a:br>
            <a:r>
              <a:rPr lang="it-IT" sz="1600" dirty="0">
                <a:solidFill>
                  <a:srgbClr val="C08411"/>
                </a:solidFill>
              </a:rPr>
              <a:t>in Sicilia contro il brigantaggio.</a:t>
            </a:r>
          </a:p>
        </p:txBody>
      </p:sp>
    </p:spTree>
    <p:extLst>
      <p:ext uri="{BB962C8B-B14F-4D97-AF65-F5344CB8AC3E}">
        <p14:creationId xmlns:p14="http://schemas.microsoft.com/office/powerpoint/2010/main" val="1758067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AFB2148-E053-344B-9CDE-B3EBD6AF2EC7}"/>
              </a:ext>
            </a:extLst>
          </p:cNvPr>
          <p:cNvSpPr>
            <a:spLocks noGrp="1"/>
          </p:cNvSpPr>
          <p:nvPr>
            <p:ph type="title"/>
          </p:nvPr>
        </p:nvSpPr>
        <p:spPr>
          <a:xfrm>
            <a:off x="395536" y="6165304"/>
            <a:ext cx="8548378" cy="504056"/>
          </a:xfrm>
        </p:spPr>
        <p:txBody>
          <a:bodyPr/>
          <a:lstStyle/>
          <a:p>
            <a:r>
              <a:rPr lang="it-IT" sz="1600" dirty="0">
                <a:solidFill>
                  <a:srgbClr val="C05F00"/>
                </a:solidFill>
              </a:rPr>
              <a:t>Caltabellotta al tramonto. </a:t>
            </a:r>
          </a:p>
        </p:txBody>
      </p:sp>
      <p:pic>
        <p:nvPicPr>
          <p:cNvPr id="5" name="Immagine 4">
            <a:extLst>
              <a:ext uri="{FF2B5EF4-FFF2-40B4-BE49-F238E27FC236}">
                <a16:creationId xmlns:a16="http://schemas.microsoft.com/office/drawing/2014/main" id="{98F21C9A-6953-054D-8D77-ADA9C7A6D143}"/>
              </a:ext>
            </a:extLst>
          </p:cNvPr>
          <p:cNvPicPr>
            <a:picLocks noChangeAspect="1"/>
          </p:cNvPicPr>
          <p:nvPr/>
        </p:nvPicPr>
        <p:blipFill>
          <a:blip r:embed="rId2"/>
          <a:stretch>
            <a:fillRect/>
          </a:stretch>
        </p:blipFill>
        <p:spPr>
          <a:xfrm>
            <a:off x="0" y="-243408"/>
            <a:ext cx="9144000" cy="6098977"/>
          </a:xfrm>
          <a:prstGeom prst="rect">
            <a:avLst/>
          </a:prstGeom>
        </p:spPr>
      </p:pic>
    </p:spTree>
    <p:extLst>
      <p:ext uri="{BB962C8B-B14F-4D97-AF65-F5344CB8AC3E}">
        <p14:creationId xmlns:p14="http://schemas.microsoft.com/office/powerpoint/2010/main" val="2355475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A34C22-5320-3F41-AAB7-7FE95C7EF3A0}"/>
              </a:ext>
            </a:extLst>
          </p:cNvPr>
          <p:cNvSpPr>
            <a:spLocks noGrp="1"/>
          </p:cNvSpPr>
          <p:nvPr>
            <p:ph type="title"/>
          </p:nvPr>
        </p:nvSpPr>
        <p:spPr>
          <a:xfrm>
            <a:off x="179512" y="908720"/>
            <a:ext cx="4104456" cy="5976664"/>
          </a:xfrm>
        </p:spPr>
        <p:txBody>
          <a:bodyPr/>
          <a:lstStyle/>
          <a:p>
            <a:r>
              <a:rPr lang="it-IT" sz="1800" b="1" dirty="0">
                <a:solidFill>
                  <a:srgbClr val="7030A0"/>
                </a:solidFill>
              </a:rPr>
              <a:t>Colpo mortale alla mafia.</a:t>
            </a:r>
            <a:br>
              <a:rPr lang="it-IT" sz="1600" dirty="0">
                <a:solidFill>
                  <a:srgbClr val="002060"/>
                </a:solidFill>
              </a:rPr>
            </a:br>
            <a:br>
              <a:rPr lang="it-IT" sz="1600" dirty="0">
                <a:solidFill>
                  <a:srgbClr val="002060"/>
                </a:solidFill>
              </a:rPr>
            </a:br>
            <a:r>
              <a:rPr lang="it-IT" sz="1600" dirty="0">
                <a:solidFill>
                  <a:srgbClr val="002060"/>
                </a:solidFill>
              </a:rPr>
              <a:t>«Costoro non hanno ancora capito </a:t>
            </a:r>
            <a:br>
              <a:rPr lang="it-IT" sz="1600" dirty="0">
                <a:solidFill>
                  <a:srgbClr val="002060"/>
                </a:solidFill>
              </a:rPr>
            </a:br>
            <a:r>
              <a:rPr lang="it-IT" sz="1600" dirty="0">
                <a:solidFill>
                  <a:srgbClr val="002060"/>
                </a:solidFill>
              </a:rPr>
              <a:t>che i briganti e la mafia </a:t>
            </a:r>
            <a:br>
              <a:rPr lang="it-IT" sz="1600" dirty="0">
                <a:solidFill>
                  <a:srgbClr val="002060"/>
                </a:solidFill>
              </a:rPr>
            </a:br>
            <a:r>
              <a:rPr lang="it-IT" sz="1600" dirty="0">
                <a:solidFill>
                  <a:srgbClr val="002060"/>
                </a:solidFill>
              </a:rPr>
              <a:t>sono due cose diverse. </a:t>
            </a:r>
            <a:br>
              <a:rPr lang="it-IT" sz="1600" dirty="0">
                <a:solidFill>
                  <a:srgbClr val="002060"/>
                </a:solidFill>
              </a:rPr>
            </a:br>
            <a:r>
              <a:rPr lang="it-IT" sz="1600" dirty="0">
                <a:solidFill>
                  <a:srgbClr val="002060"/>
                </a:solidFill>
              </a:rPr>
              <a:t>Noi abbiamo colpito i primi che, indubbiamente, rappresentano l'aspetto </a:t>
            </a:r>
            <a:br>
              <a:rPr lang="it-IT" sz="1600" dirty="0">
                <a:solidFill>
                  <a:srgbClr val="002060"/>
                </a:solidFill>
              </a:rPr>
            </a:br>
            <a:r>
              <a:rPr lang="it-IT" sz="1600" dirty="0">
                <a:solidFill>
                  <a:srgbClr val="002060"/>
                </a:solidFill>
              </a:rPr>
              <a:t>più vistoso della malvivenza siciliana, </a:t>
            </a:r>
            <a:br>
              <a:rPr lang="it-IT" sz="1600" dirty="0">
                <a:solidFill>
                  <a:srgbClr val="002060"/>
                </a:solidFill>
              </a:rPr>
            </a:br>
            <a:r>
              <a:rPr lang="it-IT" sz="1600" dirty="0">
                <a:solidFill>
                  <a:srgbClr val="002060"/>
                </a:solidFill>
              </a:rPr>
              <a:t>ma non il più pericoloso. </a:t>
            </a:r>
            <a:br>
              <a:rPr lang="it-IT" sz="1600" dirty="0">
                <a:solidFill>
                  <a:srgbClr val="002060"/>
                </a:solidFill>
              </a:rPr>
            </a:br>
            <a:r>
              <a:rPr lang="it-IT" sz="1600" dirty="0">
                <a:solidFill>
                  <a:srgbClr val="002060"/>
                </a:solidFill>
              </a:rPr>
              <a:t>Il vero colpo mortale alla mafia </a:t>
            </a:r>
            <a:br>
              <a:rPr lang="it-IT" sz="1600" dirty="0">
                <a:solidFill>
                  <a:srgbClr val="002060"/>
                </a:solidFill>
              </a:rPr>
            </a:br>
            <a:r>
              <a:rPr lang="it-IT" sz="1600" dirty="0">
                <a:solidFill>
                  <a:srgbClr val="002060"/>
                </a:solidFill>
              </a:rPr>
              <a:t>lo daremo quando ci sarà consentito </a:t>
            </a:r>
            <a:br>
              <a:rPr lang="it-IT" sz="1600" dirty="0">
                <a:solidFill>
                  <a:srgbClr val="002060"/>
                </a:solidFill>
              </a:rPr>
            </a:br>
            <a:r>
              <a:rPr lang="it-IT" sz="1600" dirty="0">
                <a:solidFill>
                  <a:srgbClr val="002060"/>
                </a:solidFill>
              </a:rPr>
              <a:t>di rastrellare non soltanto tra i fichi d'india, ma negli ambulacri delle prefetture, </a:t>
            </a:r>
            <a:br>
              <a:rPr lang="it-IT" sz="1600" dirty="0">
                <a:solidFill>
                  <a:srgbClr val="002060"/>
                </a:solidFill>
              </a:rPr>
            </a:br>
            <a:r>
              <a:rPr lang="it-IT" sz="1600" dirty="0">
                <a:solidFill>
                  <a:srgbClr val="002060"/>
                </a:solidFill>
              </a:rPr>
              <a:t>delle questure, dei grandi palazzi padronali </a:t>
            </a:r>
            <a:br>
              <a:rPr lang="it-IT" sz="1600" dirty="0">
                <a:solidFill>
                  <a:srgbClr val="002060"/>
                </a:solidFill>
              </a:rPr>
            </a:br>
            <a:r>
              <a:rPr lang="it-IT" sz="1600" dirty="0">
                <a:solidFill>
                  <a:srgbClr val="002060"/>
                </a:solidFill>
              </a:rPr>
              <a:t>e, perché no, di qualche ministero.»</a:t>
            </a:r>
            <a:br>
              <a:rPr lang="it-IT" sz="1600" dirty="0"/>
            </a:br>
            <a:r>
              <a:rPr lang="it-IT" sz="1600" i="1" dirty="0">
                <a:solidFill>
                  <a:srgbClr val="7030A0"/>
                </a:solidFill>
              </a:rPr>
              <a:t>Il Prefetto Cesare Mori</a:t>
            </a:r>
          </a:p>
        </p:txBody>
      </p:sp>
      <p:pic>
        <p:nvPicPr>
          <p:cNvPr id="7" name="Segnaposto contenuto 4">
            <a:extLst>
              <a:ext uri="{FF2B5EF4-FFF2-40B4-BE49-F238E27FC236}">
                <a16:creationId xmlns:a16="http://schemas.microsoft.com/office/drawing/2014/main" id="{71627E4D-2926-A147-94BF-28EF04DBC4AC}"/>
              </a:ext>
            </a:extLst>
          </p:cNvPr>
          <p:cNvPicPr>
            <a:picLocks noGrp="1" noChangeAspect="1"/>
          </p:cNvPicPr>
          <p:nvPr>
            <p:ph idx="1"/>
          </p:nvPr>
        </p:nvPicPr>
        <p:blipFill>
          <a:blip r:embed="rId2"/>
          <a:stretch>
            <a:fillRect/>
          </a:stretch>
        </p:blipFill>
        <p:spPr>
          <a:xfrm>
            <a:off x="5076056" y="1844824"/>
            <a:ext cx="4067944" cy="5013176"/>
          </a:xfrm>
        </p:spPr>
      </p:pic>
    </p:spTree>
    <p:extLst>
      <p:ext uri="{BB962C8B-B14F-4D97-AF65-F5344CB8AC3E}">
        <p14:creationId xmlns:p14="http://schemas.microsoft.com/office/powerpoint/2010/main" val="507128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1EB094-E043-4246-8460-11C0D2EDD0E7}"/>
              </a:ext>
            </a:extLst>
          </p:cNvPr>
          <p:cNvSpPr>
            <a:spLocks noGrp="1"/>
          </p:cNvSpPr>
          <p:nvPr>
            <p:ph type="title"/>
          </p:nvPr>
        </p:nvSpPr>
        <p:spPr>
          <a:xfrm>
            <a:off x="457200" y="5949280"/>
            <a:ext cx="8135938" cy="908720"/>
          </a:xfrm>
        </p:spPr>
        <p:txBody>
          <a:bodyPr/>
          <a:lstStyle/>
          <a:p>
            <a:r>
              <a:rPr lang="it-IT" sz="1600" dirty="0">
                <a:solidFill>
                  <a:srgbClr val="C05F00"/>
                </a:solidFill>
              </a:rPr>
              <a:t>Novembre 1917 Questore ad Alessandria. </a:t>
            </a:r>
          </a:p>
        </p:txBody>
      </p:sp>
      <p:pic>
        <p:nvPicPr>
          <p:cNvPr id="4" name="Immagine 3">
            <a:extLst>
              <a:ext uri="{FF2B5EF4-FFF2-40B4-BE49-F238E27FC236}">
                <a16:creationId xmlns:a16="http://schemas.microsoft.com/office/drawing/2014/main" id="{3438A56B-64FE-9047-A5D7-75E73ECDB076}"/>
              </a:ext>
            </a:extLst>
          </p:cNvPr>
          <p:cNvPicPr>
            <a:picLocks noChangeAspect="1"/>
          </p:cNvPicPr>
          <p:nvPr/>
        </p:nvPicPr>
        <p:blipFill>
          <a:blip r:embed="rId2"/>
          <a:stretch>
            <a:fillRect/>
          </a:stretch>
        </p:blipFill>
        <p:spPr>
          <a:xfrm>
            <a:off x="611560" y="1844824"/>
            <a:ext cx="7516595" cy="4104456"/>
          </a:xfrm>
          <a:prstGeom prst="rect">
            <a:avLst/>
          </a:prstGeom>
        </p:spPr>
      </p:pic>
    </p:spTree>
    <p:extLst>
      <p:ext uri="{BB962C8B-B14F-4D97-AF65-F5344CB8AC3E}">
        <p14:creationId xmlns:p14="http://schemas.microsoft.com/office/powerpoint/2010/main" val="35117743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0F3F7FA-01F0-A644-B1D2-74C6483B36EF}"/>
              </a:ext>
            </a:extLst>
          </p:cNvPr>
          <p:cNvPicPr>
            <a:picLocks noChangeAspect="1"/>
          </p:cNvPicPr>
          <p:nvPr/>
        </p:nvPicPr>
        <p:blipFill>
          <a:blip r:embed="rId2"/>
          <a:stretch>
            <a:fillRect/>
          </a:stretch>
        </p:blipFill>
        <p:spPr>
          <a:xfrm>
            <a:off x="323528" y="2852936"/>
            <a:ext cx="6018539" cy="4005064"/>
          </a:xfrm>
          <a:prstGeom prst="rect">
            <a:avLst/>
          </a:prstGeom>
        </p:spPr>
      </p:pic>
      <p:sp>
        <p:nvSpPr>
          <p:cNvPr id="2" name="Titolo 1">
            <a:extLst>
              <a:ext uri="{FF2B5EF4-FFF2-40B4-BE49-F238E27FC236}">
                <a16:creationId xmlns:a16="http://schemas.microsoft.com/office/drawing/2014/main" id="{E0B9F16B-6A14-9142-AAB0-94A6A47DA4BA}"/>
              </a:ext>
            </a:extLst>
          </p:cNvPr>
          <p:cNvSpPr>
            <a:spLocks noGrp="1"/>
          </p:cNvSpPr>
          <p:nvPr>
            <p:ph type="title"/>
          </p:nvPr>
        </p:nvSpPr>
        <p:spPr>
          <a:xfrm>
            <a:off x="6516216" y="6381328"/>
            <a:ext cx="2304256" cy="476672"/>
          </a:xfrm>
        </p:spPr>
        <p:txBody>
          <a:bodyPr/>
          <a:lstStyle/>
          <a:p>
            <a:r>
              <a:rPr lang="it-IT" sz="1600" dirty="0">
                <a:solidFill>
                  <a:srgbClr val="A84D00"/>
                </a:solidFill>
              </a:rPr>
              <a:t>… Questore a Torino.</a:t>
            </a:r>
          </a:p>
        </p:txBody>
      </p:sp>
    </p:spTree>
    <p:extLst>
      <p:ext uri="{BB962C8B-B14F-4D97-AF65-F5344CB8AC3E}">
        <p14:creationId xmlns:p14="http://schemas.microsoft.com/office/powerpoint/2010/main" val="2548169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E17AF5F-F6CF-B945-9797-3F0ED201B1F3}"/>
              </a:ext>
            </a:extLst>
          </p:cNvPr>
          <p:cNvPicPr>
            <a:picLocks noChangeAspect="1"/>
          </p:cNvPicPr>
          <p:nvPr/>
        </p:nvPicPr>
        <p:blipFill>
          <a:blip r:embed="rId2"/>
          <a:stretch>
            <a:fillRect/>
          </a:stretch>
        </p:blipFill>
        <p:spPr>
          <a:xfrm>
            <a:off x="1902370" y="2330542"/>
            <a:ext cx="7206539" cy="4527458"/>
          </a:xfrm>
          <a:prstGeom prst="rect">
            <a:avLst/>
          </a:prstGeom>
        </p:spPr>
      </p:pic>
      <p:sp>
        <p:nvSpPr>
          <p:cNvPr id="2" name="Titolo 1">
            <a:extLst>
              <a:ext uri="{FF2B5EF4-FFF2-40B4-BE49-F238E27FC236}">
                <a16:creationId xmlns:a16="http://schemas.microsoft.com/office/drawing/2014/main" id="{67A429B4-121E-8749-BC85-734164099BD4}"/>
              </a:ext>
            </a:extLst>
          </p:cNvPr>
          <p:cNvSpPr>
            <a:spLocks noGrp="1"/>
          </p:cNvSpPr>
          <p:nvPr>
            <p:ph type="title"/>
          </p:nvPr>
        </p:nvSpPr>
        <p:spPr>
          <a:xfrm>
            <a:off x="179512" y="6237312"/>
            <a:ext cx="1722858" cy="620688"/>
          </a:xfrm>
        </p:spPr>
        <p:txBody>
          <a:bodyPr/>
          <a:lstStyle/>
          <a:p>
            <a:r>
              <a:rPr lang="it-IT" sz="1600" dirty="0">
                <a:solidFill>
                  <a:srgbClr val="A84D00"/>
                </a:solidFill>
              </a:rPr>
              <a:t>…a Roma.</a:t>
            </a:r>
          </a:p>
        </p:txBody>
      </p:sp>
    </p:spTree>
    <p:extLst>
      <p:ext uri="{BB962C8B-B14F-4D97-AF65-F5344CB8AC3E}">
        <p14:creationId xmlns:p14="http://schemas.microsoft.com/office/powerpoint/2010/main" val="2999753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DDA972B-52A6-4F49-AB82-DA118E9E8EAD}"/>
              </a:ext>
            </a:extLst>
          </p:cNvPr>
          <p:cNvPicPr>
            <a:picLocks noChangeAspect="1"/>
          </p:cNvPicPr>
          <p:nvPr/>
        </p:nvPicPr>
        <p:blipFill>
          <a:blip r:embed="rId2"/>
          <a:stretch>
            <a:fillRect/>
          </a:stretch>
        </p:blipFill>
        <p:spPr>
          <a:xfrm>
            <a:off x="395536" y="620688"/>
            <a:ext cx="8409631" cy="5301208"/>
          </a:xfrm>
          <a:prstGeom prst="rect">
            <a:avLst/>
          </a:prstGeom>
        </p:spPr>
      </p:pic>
      <p:sp>
        <p:nvSpPr>
          <p:cNvPr id="2" name="Titolo 1">
            <a:extLst>
              <a:ext uri="{FF2B5EF4-FFF2-40B4-BE49-F238E27FC236}">
                <a16:creationId xmlns:a16="http://schemas.microsoft.com/office/drawing/2014/main" id="{07719B90-BAD9-7242-94E0-F93DE7062000}"/>
              </a:ext>
            </a:extLst>
          </p:cNvPr>
          <p:cNvSpPr>
            <a:spLocks noGrp="1"/>
          </p:cNvSpPr>
          <p:nvPr>
            <p:ph type="title"/>
          </p:nvPr>
        </p:nvSpPr>
        <p:spPr>
          <a:xfrm>
            <a:off x="457200" y="5921896"/>
            <a:ext cx="8135938" cy="936104"/>
          </a:xfrm>
        </p:spPr>
        <p:txBody>
          <a:bodyPr/>
          <a:lstStyle/>
          <a:p>
            <a:r>
              <a:rPr lang="it-IT" sz="1600" dirty="0">
                <a:solidFill>
                  <a:srgbClr val="A84D00"/>
                </a:solidFill>
              </a:rPr>
              <a:t>…dall’8 febbraio 1921 al 20 agosto 1922 Prefetto di Bologna.</a:t>
            </a:r>
          </a:p>
        </p:txBody>
      </p:sp>
    </p:spTree>
    <p:extLst>
      <p:ext uri="{BB962C8B-B14F-4D97-AF65-F5344CB8AC3E}">
        <p14:creationId xmlns:p14="http://schemas.microsoft.com/office/powerpoint/2010/main" val="2121038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AAE752-7662-E240-8595-7FD3F189713C}"/>
              </a:ext>
            </a:extLst>
          </p:cNvPr>
          <p:cNvSpPr>
            <a:spLocks noGrp="1"/>
          </p:cNvSpPr>
          <p:nvPr>
            <p:ph type="title"/>
          </p:nvPr>
        </p:nvSpPr>
        <p:spPr>
          <a:xfrm>
            <a:off x="457200" y="6034380"/>
            <a:ext cx="8135938" cy="634980"/>
          </a:xfrm>
        </p:spPr>
        <p:txBody>
          <a:bodyPr/>
          <a:lstStyle/>
          <a:p>
            <a:r>
              <a:rPr lang="it-IT" sz="1600" dirty="0">
                <a:solidFill>
                  <a:srgbClr val="C08411"/>
                </a:solidFill>
              </a:rPr>
              <a:t>Bologna. Palazzo d’Accursio.</a:t>
            </a:r>
            <a:endParaRPr lang="it-IT" sz="1400" dirty="0">
              <a:solidFill>
                <a:srgbClr val="C08411"/>
              </a:solidFill>
            </a:endParaRPr>
          </a:p>
        </p:txBody>
      </p:sp>
      <p:pic>
        <p:nvPicPr>
          <p:cNvPr id="5" name="Immagine 4">
            <a:extLst>
              <a:ext uri="{FF2B5EF4-FFF2-40B4-BE49-F238E27FC236}">
                <a16:creationId xmlns:a16="http://schemas.microsoft.com/office/drawing/2014/main" id="{F4AE51CA-A855-764C-AA1F-DF029EBDD09C}"/>
              </a:ext>
            </a:extLst>
          </p:cNvPr>
          <p:cNvPicPr>
            <a:picLocks noChangeAspect="1"/>
          </p:cNvPicPr>
          <p:nvPr/>
        </p:nvPicPr>
        <p:blipFill>
          <a:blip r:embed="rId2"/>
          <a:stretch>
            <a:fillRect/>
          </a:stretch>
        </p:blipFill>
        <p:spPr>
          <a:xfrm>
            <a:off x="1259633" y="1124744"/>
            <a:ext cx="6241898" cy="4909636"/>
          </a:xfrm>
          <a:prstGeom prst="rect">
            <a:avLst/>
          </a:prstGeom>
        </p:spPr>
      </p:pic>
    </p:spTree>
    <p:extLst>
      <p:ext uri="{BB962C8B-B14F-4D97-AF65-F5344CB8AC3E}">
        <p14:creationId xmlns:p14="http://schemas.microsoft.com/office/powerpoint/2010/main" val="630932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8D8558-CC2F-3041-8A2C-9396C578A4D3}"/>
              </a:ext>
            </a:extLst>
          </p:cNvPr>
          <p:cNvSpPr>
            <a:spLocks noGrp="1"/>
          </p:cNvSpPr>
          <p:nvPr>
            <p:ph type="title"/>
          </p:nvPr>
        </p:nvSpPr>
        <p:spPr>
          <a:xfrm>
            <a:off x="457200" y="5877272"/>
            <a:ext cx="8135938" cy="980728"/>
          </a:xfrm>
        </p:spPr>
        <p:txBody>
          <a:bodyPr/>
          <a:lstStyle/>
          <a:p>
            <a:r>
              <a:rPr lang="it-IT" sz="1600" dirty="0">
                <a:solidFill>
                  <a:srgbClr val="002060"/>
                </a:solidFill>
              </a:rPr>
              <a:t>Primo piano di Cesare Mori, «il Prefetto di ferro».</a:t>
            </a:r>
            <a:endParaRPr lang="it-IT" sz="1600" dirty="0"/>
          </a:p>
        </p:txBody>
      </p:sp>
      <p:pic>
        <p:nvPicPr>
          <p:cNvPr id="4" name="Immagine 3">
            <a:extLst>
              <a:ext uri="{FF2B5EF4-FFF2-40B4-BE49-F238E27FC236}">
                <a16:creationId xmlns:a16="http://schemas.microsoft.com/office/drawing/2014/main" id="{5FA944CF-9485-8147-93DD-E3416284F56E}"/>
              </a:ext>
            </a:extLst>
          </p:cNvPr>
          <p:cNvPicPr>
            <a:picLocks noChangeAspect="1"/>
          </p:cNvPicPr>
          <p:nvPr/>
        </p:nvPicPr>
        <p:blipFill>
          <a:blip r:embed="rId2"/>
          <a:stretch>
            <a:fillRect/>
          </a:stretch>
        </p:blipFill>
        <p:spPr>
          <a:xfrm>
            <a:off x="584945" y="385201"/>
            <a:ext cx="8008193" cy="5496398"/>
          </a:xfrm>
          <a:prstGeom prst="rect">
            <a:avLst/>
          </a:prstGeom>
        </p:spPr>
      </p:pic>
    </p:spTree>
    <p:extLst>
      <p:ext uri="{BB962C8B-B14F-4D97-AF65-F5344CB8AC3E}">
        <p14:creationId xmlns:p14="http://schemas.microsoft.com/office/powerpoint/2010/main" val="309034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E2E0792F-C1E9-5D4D-8FA2-7A9A385D3F80}"/>
              </a:ext>
            </a:extLst>
          </p:cNvPr>
          <p:cNvSpPr>
            <a:spLocks noGrp="1"/>
          </p:cNvSpPr>
          <p:nvPr>
            <p:ph type="title"/>
          </p:nvPr>
        </p:nvSpPr>
        <p:spPr>
          <a:xfrm>
            <a:off x="1043608" y="6120680"/>
            <a:ext cx="7549529" cy="764704"/>
          </a:xfrm>
        </p:spPr>
        <p:txBody>
          <a:bodyPr/>
          <a:lstStyle/>
          <a:p>
            <a:r>
              <a:rPr lang="it-IT" sz="1600" dirty="0">
                <a:solidFill>
                  <a:srgbClr val="A84D00"/>
                </a:solidFill>
              </a:rPr>
              <a:t>…dall’agosto 1922 Prefetto a Bari.</a:t>
            </a:r>
            <a:br>
              <a:rPr lang="it-IT" sz="1600" dirty="0"/>
            </a:br>
            <a:endParaRPr lang="it-IT" sz="1600" dirty="0"/>
          </a:p>
        </p:txBody>
      </p:sp>
      <p:pic>
        <p:nvPicPr>
          <p:cNvPr id="4" name="Immagine 3">
            <a:extLst>
              <a:ext uri="{FF2B5EF4-FFF2-40B4-BE49-F238E27FC236}">
                <a16:creationId xmlns:a16="http://schemas.microsoft.com/office/drawing/2014/main" id="{5CECE26F-89E9-2843-BF48-1D23C762C57B}"/>
              </a:ext>
            </a:extLst>
          </p:cNvPr>
          <p:cNvPicPr>
            <a:picLocks noChangeAspect="1"/>
          </p:cNvPicPr>
          <p:nvPr/>
        </p:nvPicPr>
        <p:blipFill>
          <a:blip r:embed="rId2"/>
          <a:stretch>
            <a:fillRect/>
          </a:stretch>
        </p:blipFill>
        <p:spPr>
          <a:xfrm>
            <a:off x="892902" y="985180"/>
            <a:ext cx="7351506" cy="4892092"/>
          </a:xfrm>
          <a:prstGeom prst="rect">
            <a:avLst/>
          </a:prstGeom>
        </p:spPr>
      </p:pic>
    </p:spTree>
    <p:extLst>
      <p:ext uri="{BB962C8B-B14F-4D97-AF65-F5344CB8AC3E}">
        <p14:creationId xmlns:p14="http://schemas.microsoft.com/office/powerpoint/2010/main" val="1753420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AC7C647-D35A-AD4B-9B6C-390E382F96C0}"/>
              </a:ext>
            </a:extLst>
          </p:cNvPr>
          <p:cNvPicPr>
            <a:picLocks noChangeAspect="1"/>
          </p:cNvPicPr>
          <p:nvPr/>
        </p:nvPicPr>
        <p:blipFill>
          <a:blip r:embed="rId2"/>
          <a:stretch>
            <a:fillRect/>
          </a:stretch>
        </p:blipFill>
        <p:spPr>
          <a:xfrm>
            <a:off x="1115616" y="692696"/>
            <a:ext cx="6957413" cy="5521756"/>
          </a:xfrm>
          <a:prstGeom prst="rect">
            <a:avLst/>
          </a:prstGeom>
        </p:spPr>
      </p:pic>
      <p:sp>
        <p:nvSpPr>
          <p:cNvPr id="4" name="Titolo 3">
            <a:extLst>
              <a:ext uri="{FF2B5EF4-FFF2-40B4-BE49-F238E27FC236}">
                <a16:creationId xmlns:a16="http://schemas.microsoft.com/office/drawing/2014/main" id="{E16FB07B-4E1A-B240-97B0-5710B9E4FA76}"/>
              </a:ext>
            </a:extLst>
          </p:cNvPr>
          <p:cNvSpPr>
            <a:spLocks noGrp="1"/>
          </p:cNvSpPr>
          <p:nvPr>
            <p:ph type="title"/>
          </p:nvPr>
        </p:nvSpPr>
        <p:spPr>
          <a:xfrm>
            <a:off x="457200" y="6214452"/>
            <a:ext cx="8135938" cy="643548"/>
          </a:xfrm>
        </p:spPr>
        <p:txBody>
          <a:bodyPr/>
          <a:lstStyle/>
          <a:p>
            <a:r>
              <a:rPr lang="it-IT" sz="1600" dirty="0"/>
              <a:t>Giacomo Balla. La marcia su Roma, 22 ottobre 1922.</a:t>
            </a:r>
          </a:p>
        </p:txBody>
      </p:sp>
    </p:spTree>
    <p:extLst>
      <p:ext uri="{BB962C8B-B14F-4D97-AF65-F5344CB8AC3E}">
        <p14:creationId xmlns:p14="http://schemas.microsoft.com/office/powerpoint/2010/main" val="2760524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8ECE3A-BD37-AE41-BA96-B0D20EAEBA3B}"/>
              </a:ext>
            </a:extLst>
          </p:cNvPr>
          <p:cNvSpPr>
            <a:spLocks noGrp="1"/>
          </p:cNvSpPr>
          <p:nvPr>
            <p:ph type="title"/>
          </p:nvPr>
        </p:nvSpPr>
        <p:spPr>
          <a:xfrm>
            <a:off x="539552" y="5949280"/>
            <a:ext cx="8291080" cy="908720"/>
          </a:xfrm>
        </p:spPr>
        <p:txBody>
          <a:bodyPr/>
          <a:lstStyle/>
          <a:p>
            <a:r>
              <a:rPr lang="it-IT" sz="1600" dirty="0"/>
              <a:t>Foto storica della Marcia su Roma.</a:t>
            </a:r>
          </a:p>
        </p:txBody>
      </p:sp>
      <p:pic>
        <p:nvPicPr>
          <p:cNvPr id="5" name="Immagine 4">
            <a:extLst>
              <a:ext uri="{FF2B5EF4-FFF2-40B4-BE49-F238E27FC236}">
                <a16:creationId xmlns:a16="http://schemas.microsoft.com/office/drawing/2014/main" id="{9060B2D6-FB5B-EA41-995F-34879305097F}"/>
              </a:ext>
            </a:extLst>
          </p:cNvPr>
          <p:cNvPicPr>
            <a:picLocks noChangeAspect="1"/>
          </p:cNvPicPr>
          <p:nvPr/>
        </p:nvPicPr>
        <p:blipFill>
          <a:blip r:embed="rId2"/>
          <a:stretch>
            <a:fillRect/>
          </a:stretch>
        </p:blipFill>
        <p:spPr>
          <a:xfrm>
            <a:off x="539552" y="1412776"/>
            <a:ext cx="8291081" cy="4373612"/>
          </a:xfrm>
          <a:prstGeom prst="rect">
            <a:avLst/>
          </a:prstGeom>
        </p:spPr>
      </p:pic>
    </p:spTree>
    <p:extLst>
      <p:ext uri="{BB962C8B-B14F-4D97-AF65-F5344CB8AC3E}">
        <p14:creationId xmlns:p14="http://schemas.microsoft.com/office/powerpoint/2010/main" val="1316942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E523F72-6943-A94A-B684-FAAF29334923}"/>
              </a:ext>
            </a:extLst>
          </p:cNvPr>
          <p:cNvPicPr>
            <a:picLocks noChangeAspect="1"/>
          </p:cNvPicPr>
          <p:nvPr/>
        </p:nvPicPr>
        <p:blipFill>
          <a:blip r:embed="rId2"/>
          <a:stretch>
            <a:fillRect/>
          </a:stretch>
        </p:blipFill>
        <p:spPr>
          <a:xfrm>
            <a:off x="323528" y="908720"/>
            <a:ext cx="8406826" cy="4869160"/>
          </a:xfrm>
          <a:prstGeom prst="rect">
            <a:avLst/>
          </a:prstGeom>
        </p:spPr>
      </p:pic>
      <p:sp>
        <p:nvSpPr>
          <p:cNvPr id="2" name="Titolo 1">
            <a:extLst>
              <a:ext uri="{FF2B5EF4-FFF2-40B4-BE49-F238E27FC236}">
                <a16:creationId xmlns:a16="http://schemas.microsoft.com/office/drawing/2014/main" id="{CD578743-BD98-9C44-A6FA-93675C76DD11}"/>
              </a:ext>
            </a:extLst>
          </p:cNvPr>
          <p:cNvSpPr>
            <a:spLocks noGrp="1"/>
          </p:cNvSpPr>
          <p:nvPr>
            <p:ph type="title"/>
          </p:nvPr>
        </p:nvSpPr>
        <p:spPr>
          <a:xfrm>
            <a:off x="457200" y="5949280"/>
            <a:ext cx="8135938" cy="908720"/>
          </a:xfrm>
        </p:spPr>
        <p:txBody>
          <a:bodyPr/>
          <a:lstStyle/>
          <a:p>
            <a:r>
              <a:rPr lang="it-IT" sz="1600" dirty="0">
                <a:solidFill>
                  <a:srgbClr val="6E145F"/>
                </a:solidFill>
              </a:rPr>
              <a:t>…dal 22 novembre 1922 con la moglie a Firenze</a:t>
            </a:r>
            <a:r>
              <a:rPr lang="it-IT" sz="1600" dirty="0"/>
              <a:t>.</a:t>
            </a:r>
          </a:p>
        </p:txBody>
      </p:sp>
    </p:spTree>
    <p:extLst>
      <p:ext uri="{BB962C8B-B14F-4D97-AF65-F5344CB8AC3E}">
        <p14:creationId xmlns:p14="http://schemas.microsoft.com/office/powerpoint/2010/main" val="2596712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03F16C-F1DF-724A-A4C5-98B45A8A1E2B}"/>
              </a:ext>
            </a:extLst>
          </p:cNvPr>
          <p:cNvSpPr>
            <a:spLocks noGrp="1"/>
          </p:cNvSpPr>
          <p:nvPr>
            <p:ph type="title"/>
          </p:nvPr>
        </p:nvSpPr>
        <p:spPr>
          <a:xfrm>
            <a:off x="251520" y="6237312"/>
            <a:ext cx="8341618" cy="620688"/>
          </a:xfrm>
        </p:spPr>
        <p:txBody>
          <a:bodyPr/>
          <a:lstStyle/>
          <a:p>
            <a:r>
              <a:rPr lang="it-IT" sz="1600" dirty="0">
                <a:solidFill>
                  <a:srgbClr val="002060"/>
                </a:solidFill>
              </a:rPr>
              <a:t>Il Ministro della Giustizia Luigi </a:t>
            </a:r>
            <a:r>
              <a:rPr lang="it-IT" sz="1600" dirty="0" err="1">
                <a:solidFill>
                  <a:srgbClr val="002060"/>
                </a:solidFill>
              </a:rPr>
              <a:t>Federzoni</a:t>
            </a:r>
            <a:r>
              <a:rPr lang="it-IT" sz="1600" dirty="0">
                <a:solidFill>
                  <a:srgbClr val="002060"/>
                </a:solidFill>
              </a:rPr>
              <a:t> il 28 maggio 1924 manda Cesare Mori in Sicilia.</a:t>
            </a:r>
          </a:p>
        </p:txBody>
      </p:sp>
      <p:pic>
        <p:nvPicPr>
          <p:cNvPr id="5" name="Immagine 4">
            <a:extLst>
              <a:ext uri="{FF2B5EF4-FFF2-40B4-BE49-F238E27FC236}">
                <a16:creationId xmlns:a16="http://schemas.microsoft.com/office/drawing/2014/main" id="{A311F62D-7D98-4545-AAF2-FC6D0EBAEAD2}"/>
              </a:ext>
            </a:extLst>
          </p:cNvPr>
          <p:cNvPicPr>
            <a:picLocks noChangeAspect="1"/>
          </p:cNvPicPr>
          <p:nvPr/>
        </p:nvPicPr>
        <p:blipFill>
          <a:blip r:embed="rId2"/>
          <a:stretch>
            <a:fillRect/>
          </a:stretch>
        </p:blipFill>
        <p:spPr>
          <a:xfrm>
            <a:off x="1043608" y="980728"/>
            <a:ext cx="6661673" cy="4907263"/>
          </a:xfrm>
          <a:prstGeom prst="rect">
            <a:avLst/>
          </a:prstGeom>
        </p:spPr>
      </p:pic>
    </p:spTree>
    <p:extLst>
      <p:ext uri="{BB962C8B-B14F-4D97-AF65-F5344CB8AC3E}">
        <p14:creationId xmlns:p14="http://schemas.microsoft.com/office/powerpoint/2010/main" val="401641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ED1E0E0-4F82-7E47-BF7B-5BE4AB818251}"/>
              </a:ext>
            </a:extLst>
          </p:cNvPr>
          <p:cNvPicPr>
            <a:picLocks noChangeAspect="1"/>
          </p:cNvPicPr>
          <p:nvPr/>
        </p:nvPicPr>
        <p:blipFill>
          <a:blip r:embed="rId2"/>
          <a:stretch>
            <a:fillRect/>
          </a:stretch>
        </p:blipFill>
        <p:spPr>
          <a:xfrm>
            <a:off x="539552" y="1268760"/>
            <a:ext cx="7462445" cy="5589240"/>
          </a:xfrm>
          <a:prstGeom prst="rect">
            <a:avLst/>
          </a:prstGeom>
        </p:spPr>
      </p:pic>
    </p:spTree>
    <p:extLst>
      <p:ext uri="{BB962C8B-B14F-4D97-AF65-F5344CB8AC3E}">
        <p14:creationId xmlns:p14="http://schemas.microsoft.com/office/powerpoint/2010/main" val="3210447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F073D1D-A99C-0A4D-8618-8AF2E3824D82}"/>
              </a:ext>
            </a:extLst>
          </p:cNvPr>
          <p:cNvSpPr>
            <a:spLocks noGrp="1"/>
          </p:cNvSpPr>
          <p:nvPr>
            <p:ph type="title"/>
          </p:nvPr>
        </p:nvSpPr>
        <p:spPr>
          <a:xfrm>
            <a:off x="457200" y="6165304"/>
            <a:ext cx="8135938" cy="692696"/>
          </a:xfrm>
        </p:spPr>
        <p:txBody>
          <a:bodyPr/>
          <a:lstStyle/>
          <a:p>
            <a:r>
              <a:rPr lang="it-IT" sz="1600" dirty="0">
                <a:solidFill>
                  <a:schemeClr val="accent1">
                    <a:lumMod val="50000"/>
                  </a:schemeClr>
                </a:solidFill>
              </a:rPr>
              <a:t>Il viaggio del Duce in Sicilia su un giornale dell’isola.</a:t>
            </a:r>
          </a:p>
        </p:txBody>
      </p:sp>
      <p:pic>
        <p:nvPicPr>
          <p:cNvPr id="7" name="Immagine 6">
            <a:extLst>
              <a:ext uri="{FF2B5EF4-FFF2-40B4-BE49-F238E27FC236}">
                <a16:creationId xmlns:a16="http://schemas.microsoft.com/office/drawing/2014/main" id="{67ACC2EF-0D89-DC41-A4B1-5CECDFE99DB5}"/>
              </a:ext>
            </a:extLst>
          </p:cNvPr>
          <p:cNvPicPr>
            <a:picLocks noChangeAspect="1"/>
          </p:cNvPicPr>
          <p:nvPr/>
        </p:nvPicPr>
        <p:blipFill>
          <a:blip r:embed="rId2"/>
          <a:stretch>
            <a:fillRect/>
          </a:stretch>
        </p:blipFill>
        <p:spPr>
          <a:xfrm>
            <a:off x="871609" y="836712"/>
            <a:ext cx="7206023" cy="5328592"/>
          </a:xfrm>
          <a:prstGeom prst="rect">
            <a:avLst/>
          </a:prstGeom>
        </p:spPr>
      </p:pic>
    </p:spTree>
    <p:extLst>
      <p:ext uri="{BB962C8B-B14F-4D97-AF65-F5344CB8AC3E}">
        <p14:creationId xmlns:p14="http://schemas.microsoft.com/office/powerpoint/2010/main" val="1866975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876F6B-B7CA-2D4C-B91C-BA77C3C13728}"/>
              </a:ext>
            </a:extLst>
          </p:cNvPr>
          <p:cNvSpPr>
            <a:spLocks noGrp="1"/>
          </p:cNvSpPr>
          <p:nvPr>
            <p:ph type="title"/>
          </p:nvPr>
        </p:nvSpPr>
        <p:spPr>
          <a:xfrm>
            <a:off x="457200" y="5949280"/>
            <a:ext cx="8135938" cy="908720"/>
          </a:xfrm>
        </p:spPr>
        <p:txBody>
          <a:bodyPr/>
          <a:lstStyle/>
          <a:p>
            <a:r>
              <a:rPr lang="it-IT" sz="1600" dirty="0">
                <a:solidFill>
                  <a:srgbClr val="A84D00"/>
                </a:solidFill>
              </a:rPr>
              <a:t>Cesare Mori Prefetto a Trapani dal 2 giugno 1924 al 12 ottobre 1925.</a:t>
            </a:r>
          </a:p>
        </p:txBody>
      </p:sp>
      <p:pic>
        <p:nvPicPr>
          <p:cNvPr id="4" name="Immagine 3">
            <a:extLst>
              <a:ext uri="{FF2B5EF4-FFF2-40B4-BE49-F238E27FC236}">
                <a16:creationId xmlns:a16="http://schemas.microsoft.com/office/drawing/2014/main" id="{8EA85A5A-E930-F240-A728-1D1DF77BBFF6}"/>
              </a:ext>
            </a:extLst>
          </p:cNvPr>
          <p:cNvPicPr>
            <a:picLocks noChangeAspect="1"/>
          </p:cNvPicPr>
          <p:nvPr/>
        </p:nvPicPr>
        <p:blipFill>
          <a:blip r:embed="rId2"/>
          <a:stretch>
            <a:fillRect/>
          </a:stretch>
        </p:blipFill>
        <p:spPr>
          <a:xfrm>
            <a:off x="1" y="2054516"/>
            <a:ext cx="6156176" cy="4032448"/>
          </a:xfrm>
          <a:prstGeom prst="rect">
            <a:avLst/>
          </a:prstGeom>
        </p:spPr>
      </p:pic>
      <p:pic>
        <p:nvPicPr>
          <p:cNvPr id="7" name="Immagine 6">
            <a:extLst>
              <a:ext uri="{FF2B5EF4-FFF2-40B4-BE49-F238E27FC236}">
                <a16:creationId xmlns:a16="http://schemas.microsoft.com/office/drawing/2014/main" id="{4426DB7F-1BE6-334E-93D1-5F8129910D83}"/>
              </a:ext>
            </a:extLst>
          </p:cNvPr>
          <p:cNvPicPr>
            <a:picLocks noChangeAspect="1"/>
          </p:cNvPicPr>
          <p:nvPr/>
        </p:nvPicPr>
        <p:blipFill>
          <a:blip r:embed="rId3"/>
          <a:stretch>
            <a:fillRect/>
          </a:stretch>
        </p:blipFill>
        <p:spPr>
          <a:xfrm>
            <a:off x="6156177" y="3356992"/>
            <a:ext cx="3797300" cy="2729972"/>
          </a:xfrm>
          <a:prstGeom prst="rect">
            <a:avLst/>
          </a:prstGeom>
        </p:spPr>
      </p:pic>
    </p:spTree>
    <p:extLst>
      <p:ext uri="{BB962C8B-B14F-4D97-AF65-F5344CB8AC3E}">
        <p14:creationId xmlns:p14="http://schemas.microsoft.com/office/powerpoint/2010/main" val="2060822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BE890E-6962-B440-9FED-47429D819A72}"/>
              </a:ext>
            </a:extLst>
          </p:cNvPr>
          <p:cNvSpPr>
            <a:spLocks noGrp="1"/>
          </p:cNvSpPr>
          <p:nvPr>
            <p:ph type="title"/>
          </p:nvPr>
        </p:nvSpPr>
        <p:spPr>
          <a:xfrm>
            <a:off x="457200" y="5949280"/>
            <a:ext cx="8135938" cy="908720"/>
          </a:xfrm>
        </p:spPr>
        <p:txBody>
          <a:bodyPr/>
          <a:lstStyle/>
          <a:p>
            <a:r>
              <a:rPr lang="it-IT" sz="1600" dirty="0">
                <a:solidFill>
                  <a:srgbClr val="002060"/>
                </a:solidFill>
              </a:rPr>
              <a:t>Mussolini nomina Cesare Mori Prefetto di Palermo </a:t>
            </a:r>
            <a:br>
              <a:rPr lang="it-IT" sz="1600" dirty="0">
                <a:solidFill>
                  <a:srgbClr val="002060"/>
                </a:solidFill>
              </a:rPr>
            </a:br>
            <a:r>
              <a:rPr lang="it-IT" sz="1600" dirty="0">
                <a:solidFill>
                  <a:srgbClr val="002060"/>
                </a:solidFill>
              </a:rPr>
              <a:t>Vi rimarrà dal 1° novembre 1925 al 16 luglio 1929.</a:t>
            </a:r>
          </a:p>
        </p:txBody>
      </p:sp>
      <p:pic>
        <p:nvPicPr>
          <p:cNvPr id="7" name="Immagine 6">
            <a:extLst>
              <a:ext uri="{FF2B5EF4-FFF2-40B4-BE49-F238E27FC236}">
                <a16:creationId xmlns:a16="http://schemas.microsoft.com/office/drawing/2014/main" id="{D6A6E133-0455-BE40-A774-306480ADEF43}"/>
              </a:ext>
            </a:extLst>
          </p:cNvPr>
          <p:cNvPicPr>
            <a:picLocks noChangeAspect="1"/>
          </p:cNvPicPr>
          <p:nvPr/>
        </p:nvPicPr>
        <p:blipFill>
          <a:blip r:embed="rId2"/>
          <a:stretch>
            <a:fillRect/>
          </a:stretch>
        </p:blipFill>
        <p:spPr>
          <a:xfrm>
            <a:off x="0" y="1545975"/>
            <a:ext cx="5482952" cy="4392487"/>
          </a:xfrm>
          <a:prstGeom prst="rect">
            <a:avLst/>
          </a:prstGeom>
        </p:spPr>
      </p:pic>
      <p:pic>
        <p:nvPicPr>
          <p:cNvPr id="6" name="Immagine 5">
            <a:extLst>
              <a:ext uri="{FF2B5EF4-FFF2-40B4-BE49-F238E27FC236}">
                <a16:creationId xmlns:a16="http://schemas.microsoft.com/office/drawing/2014/main" id="{04CAF484-81DD-954F-8971-83A15CA4767E}"/>
              </a:ext>
            </a:extLst>
          </p:cNvPr>
          <p:cNvPicPr>
            <a:picLocks noChangeAspect="1"/>
          </p:cNvPicPr>
          <p:nvPr/>
        </p:nvPicPr>
        <p:blipFill>
          <a:blip r:embed="rId3"/>
          <a:stretch>
            <a:fillRect/>
          </a:stretch>
        </p:blipFill>
        <p:spPr>
          <a:xfrm>
            <a:off x="5482952" y="2659224"/>
            <a:ext cx="4993704" cy="3279238"/>
          </a:xfrm>
          <a:prstGeom prst="rect">
            <a:avLst/>
          </a:prstGeom>
        </p:spPr>
      </p:pic>
    </p:spTree>
    <p:extLst>
      <p:ext uri="{BB962C8B-B14F-4D97-AF65-F5344CB8AC3E}">
        <p14:creationId xmlns:p14="http://schemas.microsoft.com/office/powerpoint/2010/main" val="27395219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FF57E8D8-2BBC-3741-9675-2D516C2FEB4B}"/>
              </a:ext>
            </a:extLst>
          </p:cNvPr>
          <p:cNvSpPr>
            <a:spLocks noGrp="1"/>
          </p:cNvSpPr>
          <p:nvPr>
            <p:ph type="title"/>
          </p:nvPr>
        </p:nvSpPr>
        <p:spPr>
          <a:xfrm>
            <a:off x="800903" y="5805264"/>
            <a:ext cx="7792235" cy="864096"/>
          </a:xfrm>
        </p:spPr>
        <p:txBody>
          <a:bodyPr/>
          <a:lstStyle/>
          <a:p>
            <a:r>
              <a:rPr lang="it-IT" sz="1600" dirty="0">
                <a:solidFill>
                  <a:srgbClr val="5651E9"/>
                </a:solidFill>
              </a:rPr>
              <a:t>Il Telegramma di insediamento del Duce Benito Mussolini.</a:t>
            </a:r>
          </a:p>
        </p:txBody>
      </p:sp>
      <p:pic>
        <p:nvPicPr>
          <p:cNvPr id="7" name="Immagine 6">
            <a:extLst>
              <a:ext uri="{FF2B5EF4-FFF2-40B4-BE49-F238E27FC236}">
                <a16:creationId xmlns:a16="http://schemas.microsoft.com/office/drawing/2014/main" id="{2998C165-8E71-4744-AFAA-4587F27FFB8A}"/>
              </a:ext>
            </a:extLst>
          </p:cNvPr>
          <p:cNvPicPr>
            <a:picLocks noChangeAspect="1"/>
          </p:cNvPicPr>
          <p:nvPr/>
        </p:nvPicPr>
        <p:blipFill>
          <a:blip r:embed="rId2"/>
          <a:stretch>
            <a:fillRect/>
          </a:stretch>
        </p:blipFill>
        <p:spPr>
          <a:xfrm>
            <a:off x="323528" y="980729"/>
            <a:ext cx="8441825" cy="4680519"/>
          </a:xfrm>
          <a:prstGeom prst="rect">
            <a:avLst/>
          </a:prstGeom>
        </p:spPr>
      </p:pic>
    </p:spTree>
    <p:extLst>
      <p:ext uri="{BB962C8B-B14F-4D97-AF65-F5344CB8AC3E}">
        <p14:creationId xmlns:p14="http://schemas.microsoft.com/office/powerpoint/2010/main" val="4165656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684D94A-136F-E546-AA21-F7A32FBEE716}"/>
              </a:ext>
            </a:extLst>
          </p:cNvPr>
          <p:cNvPicPr>
            <a:picLocks noChangeAspect="1"/>
          </p:cNvPicPr>
          <p:nvPr/>
        </p:nvPicPr>
        <p:blipFill>
          <a:blip r:embed="rId2"/>
          <a:stretch>
            <a:fillRect/>
          </a:stretch>
        </p:blipFill>
        <p:spPr>
          <a:xfrm>
            <a:off x="4058998" y="0"/>
            <a:ext cx="5085002" cy="6858000"/>
          </a:xfrm>
          <a:prstGeom prst="rect">
            <a:avLst/>
          </a:prstGeom>
        </p:spPr>
      </p:pic>
      <p:sp>
        <p:nvSpPr>
          <p:cNvPr id="6" name="Titolo 5">
            <a:extLst>
              <a:ext uri="{FF2B5EF4-FFF2-40B4-BE49-F238E27FC236}">
                <a16:creationId xmlns:a16="http://schemas.microsoft.com/office/drawing/2014/main" id="{AC0EA78F-3F92-A944-A825-F09FB157AFFF}"/>
              </a:ext>
            </a:extLst>
          </p:cNvPr>
          <p:cNvSpPr>
            <a:spLocks noGrp="1"/>
          </p:cNvSpPr>
          <p:nvPr>
            <p:ph type="title"/>
          </p:nvPr>
        </p:nvSpPr>
        <p:spPr>
          <a:xfrm>
            <a:off x="457200" y="6381328"/>
            <a:ext cx="3466728" cy="476672"/>
          </a:xfrm>
        </p:spPr>
        <p:txBody>
          <a:bodyPr/>
          <a:lstStyle/>
          <a:p>
            <a:pPr algn="r"/>
            <a:r>
              <a:rPr lang="it-IT" sz="1600" dirty="0">
                <a:solidFill>
                  <a:srgbClr val="A84D00"/>
                </a:solidFill>
              </a:rPr>
              <a:t>Carta dell’Italia Meridionale </a:t>
            </a:r>
            <a:br>
              <a:rPr lang="it-IT" sz="1600" dirty="0">
                <a:solidFill>
                  <a:srgbClr val="A84D00"/>
                </a:solidFill>
              </a:rPr>
            </a:br>
            <a:r>
              <a:rPr lang="it-IT" sz="1600" dirty="0">
                <a:solidFill>
                  <a:srgbClr val="A84D00"/>
                </a:solidFill>
              </a:rPr>
              <a:t>nel 1926.</a:t>
            </a:r>
          </a:p>
        </p:txBody>
      </p:sp>
    </p:spTree>
    <p:extLst>
      <p:ext uri="{BB962C8B-B14F-4D97-AF65-F5344CB8AC3E}">
        <p14:creationId xmlns:p14="http://schemas.microsoft.com/office/powerpoint/2010/main" val="557833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6563D027-822D-AA43-B0B2-AC523C619D63}"/>
              </a:ext>
            </a:extLst>
          </p:cNvPr>
          <p:cNvSpPr>
            <a:spLocks noGrp="1"/>
          </p:cNvSpPr>
          <p:nvPr>
            <p:ph type="title"/>
          </p:nvPr>
        </p:nvSpPr>
        <p:spPr>
          <a:xfrm>
            <a:off x="4355976" y="5949280"/>
            <a:ext cx="4237162" cy="908720"/>
          </a:xfrm>
        </p:spPr>
        <p:txBody>
          <a:bodyPr/>
          <a:lstStyle/>
          <a:p>
            <a:r>
              <a:rPr lang="it-IT" sz="1800" b="1" dirty="0">
                <a:solidFill>
                  <a:srgbClr val="002060"/>
                </a:solidFill>
              </a:rPr>
              <a:t>Il Telegramma di Nomina del DUCE:</a:t>
            </a:r>
            <a:br>
              <a:rPr lang="it-IT" sz="1600" dirty="0"/>
            </a:br>
            <a:br>
              <a:rPr lang="it-IT" sz="1600" dirty="0"/>
            </a:br>
            <a:r>
              <a:rPr lang="it-IT" sz="1600" dirty="0">
                <a:solidFill>
                  <a:srgbClr val="7030A0"/>
                </a:solidFill>
              </a:rPr>
              <a:t>«Vostra Eccellenza ha carta bianca, l'autorità dello Stato deve essere assolutamente, ripeto assolutamente, ristabilita in Sicilia. </a:t>
            </a:r>
            <a:br>
              <a:rPr lang="it-IT" sz="1600" dirty="0">
                <a:solidFill>
                  <a:srgbClr val="7030A0"/>
                </a:solidFill>
              </a:rPr>
            </a:br>
            <a:r>
              <a:rPr lang="it-IT" sz="1600" dirty="0">
                <a:solidFill>
                  <a:srgbClr val="7030A0"/>
                </a:solidFill>
              </a:rPr>
              <a:t>Se le leggi attualmente in vigore la ostacoleranno, non costituirà problema, </a:t>
            </a:r>
            <a:br>
              <a:rPr lang="it-IT" sz="1600" dirty="0">
                <a:solidFill>
                  <a:srgbClr val="7030A0"/>
                </a:solidFill>
              </a:rPr>
            </a:br>
            <a:r>
              <a:rPr lang="it-IT" sz="1600" dirty="0">
                <a:solidFill>
                  <a:srgbClr val="7030A0"/>
                </a:solidFill>
              </a:rPr>
              <a:t>noi faremo nuove leggi.» </a:t>
            </a:r>
            <a:br>
              <a:rPr lang="it-IT" sz="1600" dirty="0"/>
            </a:br>
            <a:br>
              <a:rPr lang="it-IT" sz="1600" dirty="0"/>
            </a:br>
            <a:br>
              <a:rPr lang="it-IT" dirty="0"/>
            </a:br>
            <a:endParaRPr lang="it-IT" dirty="0"/>
          </a:p>
        </p:txBody>
      </p:sp>
      <p:pic>
        <p:nvPicPr>
          <p:cNvPr id="8" name="Immagine 7">
            <a:extLst>
              <a:ext uri="{FF2B5EF4-FFF2-40B4-BE49-F238E27FC236}">
                <a16:creationId xmlns:a16="http://schemas.microsoft.com/office/drawing/2014/main" id="{763C43EB-319F-B44E-88F1-43E70D7A438B}"/>
              </a:ext>
            </a:extLst>
          </p:cNvPr>
          <p:cNvPicPr>
            <a:picLocks noChangeAspect="1"/>
          </p:cNvPicPr>
          <p:nvPr/>
        </p:nvPicPr>
        <p:blipFill>
          <a:blip r:embed="rId2"/>
          <a:stretch>
            <a:fillRect/>
          </a:stretch>
        </p:blipFill>
        <p:spPr>
          <a:xfrm>
            <a:off x="0" y="601676"/>
            <a:ext cx="4248472" cy="6284298"/>
          </a:xfrm>
          <a:prstGeom prst="rect">
            <a:avLst/>
          </a:prstGeom>
        </p:spPr>
      </p:pic>
    </p:spTree>
    <p:extLst>
      <p:ext uri="{BB962C8B-B14F-4D97-AF65-F5344CB8AC3E}">
        <p14:creationId xmlns:p14="http://schemas.microsoft.com/office/powerpoint/2010/main" val="3577244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76371186-2408-EA45-8B3E-5636386D3B14}"/>
              </a:ext>
            </a:extLst>
          </p:cNvPr>
          <p:cNvSpPr>
            <a:spLocks noGrp="1"/>
          </p:cNvSpPr>
          <p:nvPr>
            <p:ph type="title"/>
          </p:nvPr>
        </p:nvSpPr>
        <p:spPr>
          <a:xfrm>
            <a:off x="4788024" y="5805264"/>
            <a:ext cx="2880320" cy="1052736"/>
          </a:xfrm>
        </p:spPr>
        <p:txBody>
          <a:bodyPr/>
          <a:lstStyle/>
          <a:p>
            <a:pPr algn="l"/>
            <a:r>
              <a:rPr lang="it-IT" sz="1600" dirty="0">
                <a:solidFill>
                  <a:srgbClr val="002060"/>
                </a:solidFill>
              </a:rPr>
              <a:t>Cesare Mori in camicia nera presso Piana degli Albanesi, comunità albanese di Sicilia di rito bizantino.</a:t>
            </a:r>
          </a:p>
        </p:txBody>
      </p:sp>
      <p:pic>
        <p:nvPicPr>
          <p:cNvPr id="4" name="Immagine 3">
            <a:extLst>
              <a:ext uri="{FF2B5EF4-FFF2-40B4-BE49-F238E27FC236}">
                <a16:creationId xmlns:a16="http://schemas.microsoft.com/office/drawing/2014/main" id="{B43E86FE-93D8-4A49-9885-D75D92065B8E}"/>
              </a:ext>
            </a:extLst>
          </p:cNvPr>
          <p:cNvPicPr>
            <a:picLocks noChangeAspect="1"/>
          </p:cNvPicPr>
          <p:nvPr/>
        </p:nvPicPr>
        <p:blipFill>
          <a:blip r:embed="rId2"/>
          <a:stretch>
            <a:fillRect/>
          </a:stretch>
        </p:blipFill>
        <p:spPr>
          <a:xfrm>
            <a:off x="0" y="1268760"/>
            <a:ext cx="4644008" cy="5589240"/>
          </a:xfrm>
          <a:prstGeom prst="rect">
            <a:avLst/>
          </a:prstGeom>
        </p:spPr>
      </p:pic>
    </p:spTree>
    <p:extLst>
      <p:ext uri="{BB962C8B-B14F-4D97-AF65-F5344CB8AC3E}">
        <p14:creationId xmlns:p14="http://schemas.microsoft.com/office/powerpoint/2010/main" val="26742101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F484A5-E93E-5D49-9EEB-8510A8ADA642}"/>
              </a:ext>
            </a:extLst>
          </p:cNvPr>
          <p:cNvSpPr>
            <a:spLocks noGrp="1"/>
          </p:cNvSpPr>
          <p:nvPr>
            <p:ph type="title"/>
          </p:nvPr>
        </p:nvSpPr>
        <p:spPr>
          <a:xfrm>
            <a:off x="457200" y="5733256"/>
            <a:ext cx="8135938" cy="1124744"/>
          </a:xfrm>
        </p:spPr>
        <p:txBody>
          <a:bodyPr/>
          <a:lstStyle/>
          <a:p>
            <a:r>
              <a:rPr lang="it-IT" sz="1600" dirty="0">
                <a:solidFill>
                  <a:srgbClr val="002060"/>
                </a:solidFill>
              </a:rPr>
              <a:t>La squadra del Prefetto Mori in Sicilia.</a:t>
            </a:r>
          </a:p>
        </p:txBody>
      </p:sp>
      <p:pic>
        <p:nvPicPr>
          <p:cNvPr id="5" name="Immagine 4">
            <a:extLst>
              <a:ext uri="{FF2B5EF4-FFF2-40B4-BE49-F238E27FC236}">
                <a16:creationId xmlns:a16="http://schemas.microsoft.com/office/drawing/2014/main" id="{83FDEA31-D46C-D445-AACD-C12069CECEA7}"/>
              </a:ext>
            </a:extLst>
          </p:cNvPr>
          <p:cNvPicPr>
            <a:picLocks noChangeAspect="1"/>
          </p:cNvPicPr>
          <p:nvPr/>
        </p:nvPicPr>
        <p:blipFill>
          <a:blip r:embed="rId2"/>
          <a:stretch>
            <a:fillRect/>
          </a:stretch>
        </p:blipFill>
        <p:spPr>
          <a:xfrm>
            <a:off x="816757" y="1268844"/>
            <a:ext cx="7416824" cy="4450094"/>
          </a:xfrm>
          <a:prstGeom prst="rect">
            <a:avLst/>
          </a:prstGeom>
        </p:spPr>
      </p:pic>
    </p:spTree>
    <p:extLst>
      <p:ext uri="{BB962C8B-B14F-4D97-AF65-F5344CB8AC3E}">
        <p14:creationId xmlns:p14="http://schemas.microsoft.com/office/powerpoint/2010/main" val="4130107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72AC48-E1BE-FC41-9806-1E454C7D143D}"/>
              </a:ext>
            </a:extLst>
          </p:cNvPr>
          <p:cNvSpPr>
            <a:spLocks noGrp="1"/>
          </p:cNvSpPr>
          <p:nvPr>
            <p:ph type="title"/>
          </p:nvPr>
        </p:nvSpPr>
        <p:spPr>
          <a:xfrm>
            <a:off x="755576" y="5949280"/>
            <a:ext cx="7837562" cy="720080"/>
          </a:xfrm>
        </p:spPr>
        <p:txBody>
          <a:bodyPr/>
          <a:lstStyle/>
          <a:p>
            <a:r>
              <a:rPr lang="it-IT" sz="1600" dirty="0">
                <a:solidFill>
                  <a:schemeClr val="accent1">
                    <a:lumMod val="50000"/>
                  </a:schemeClr>
                </a:solidFill>
              </a:rPr>
              <a:t>Il grosso centro di Gangi in una foto moderna.</a:t>
            </a:r>
          </a:p>
        </p:txBody>
      </p:sp>
      <p:pic>
        <p:nvPicPr>
          <p:cNvPr id="4" name="Immagine 3">
            <a:extLst>
              <a:ext uri="{FF2B5EF4-FFF2-40B4-BE49-F238E27FC236}">
                <a16:creationId xmlns:a16="http://schemas.microsoft.com/office/drawing/2014/main" id="{42E9AC4B-44D6-5A46-AB63-E75827B5FDC8}"/>
              </a:ext>
            </a:extLst>
          </p:cNvPr>
          <p:cNvPicPr>
            <a:picLocks noChangeAspect="1"/>
          </p:cNvPicPr>
          <p:nvPr/>
        </p:nvPicPr>
        <p:blipFill>
          <a:blip r:embed="rId2"/>
          <a:stretch>
            <a:fillRect/>
          </a:stretch>
        </p:blipFill>
        <p:spPr>
          <a:xfrm>
            <a:off x="1207295" y="1052736"/>
            <a:ext cx="6537139" cy="4896544"/>
          </a:xfrm>
          <a:prstGeom prst="rect">
            <a:avLst/>
          </a:prstGeom>
        </p:spPr>
      </p:pic>
    </p:spTree>
    <p:extLst>
      <p:ext uri="{BB962C8B-B14F-4D97-AF65-F5344CB8AC3E}">
        <p14:creationId xmlns:p14="http://schemas.microsoft.com/office/powerpoint/2010/main" val="275488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4DED20E-38BE-D942-84A3-F3C36BA307E0}"/>
              </a:ext>
            </a:extLst>
          </p:cNvPr>
          <p:cNvPicPr>
            <a:picLocks noChangeAspect="1"/>
          </p:cNvPicPr>
          <p:nvPr/>
        </p:nvPicPr>
        <p:blipFill>
          <a:blip r:embed="rId2"/>
          <a:stretch>
            <a:fillRect/>
          </a:stretch>
        </p:blipFill>
        <p:spPr>
          <a:xfrm>
            <a:off x="611560" y="1052736"/>
            <a:ext cx="7899440" cy="4968552"/>
          </a:xfrm>
          <a:prstGeom prst="rect">
            <a:avLst/>
          </a:prstGeom>
        </p:spPr>
      </p:pic>
      <p:sp>
        <p:nvSpPr>
          <p:cNvPr id="5" name="Titolo 4">
            <a:extLst>
              <a:ext uri="{FF2B5EF4-FFF2-40B4-BE49-F238E27FC236}">
                <a16:creationId xmlns:a16="http://schemas.microsoft.com/office/drawing/2014/main" id="{B782E5DE-B4AF-BA4C-8864-7AB1FC04113B}"/>
              </a:ext>
            </a:extLst>
          </p:cNvPr>
          <p:cNvSpPr>
            <a:spLocks noGrp="1"/>
          </p:cNvSpPr>
          <p:nvPr>
            <p:ph type="title"/>
          </p:nvPr>
        </p:nvSpPr>
        <p:spPr>
          <a:xfrm>
            <a:off x="457200" y="6165304"/>
            <a:ext cx="8135938" cy="692696"/>
          </a:xfrm>
        </p:spPr>
        <p:txBody>
          <a:bodyPr/>
          <a:lstStyle/>
          <a:p>
            <a:r>
              <a:rPr lang="it-IT" sz="1600" dirty="0"/>
              <a:t>Gangi in una foto del 1926.</a:t>
            </a:r>
          </a:p>
        </p:txBody>
      </p:sp>
    </p:spTree>
    <p:extLst>
      <p:ext uri="{BB962C8B-B14F-4D97-AF65-F5344CB8AC3E}">
        <p14:creationId xmlns:p14="http://schemas.microsoft.com/office/powerpoint/2010/main" val="4215363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245B6D-79F5-744B-9D4B-26FB62ED9C3B}"/>
              </a:ext>
            </a:extLst>
          </p:cNvPr>
          <p:cNvSpPr>
            <a:spLocks noGrp="1"/>
          </p:cNvSpPr>
          <p:nvPr>
            <p:ph type="title"/>
          </p:nvPr>
        </p:nvSpPr>
        <p:spPr>
          <a:xfrm>
            <a:off x="457200" y="5877272"/>
            <a:ext cx="3106688" cy="980728"/>
          </a:xfrm>
        </p:spPr>
        <p:txBody>
          <a:bodyPr/>
          <a:lstStyle/>
          <a:p>
            <a:pPr algn="r"/>
            <a:r>
              <a:rPr lang="it-IT" sz="1600" dirty="0"/>
              <a:t>1° gennaio 1926.</a:t>
            </a:r>
            <a:br>
              <a:rPr lang="it-IT" sz="1600" dirty="0"/>
            </a:br>
            <a:r>
              <a:rPr lang="it-IT" sz="1600" dirty="0"/>
              <a:t>L’assedio di Gangi.</a:t>
            </a:r>
            <a:br>
              <a:rPr lang="it-IT" sz="1600" dirty="0"/>
            </a:br>
            <a:r>
              <a:rPr lang="it-IT" sz="1600" dirty="0"/>
              <a:t>I Prefetto, i due collaboratori, </a:t>
            </a:r>
            <a:br>
              <a:rPr lang="it-IT" sz="1600" dirty="0"/>
            </a:br>
            <a:r>
              <a:rPr lang="it-IT" sz="1600" dirty="0"/>
              <a:t>i due capi mafiosi arrestati.</a:t>
            </a:r>
          </a:p>
        </p:txBody>
      </p:sp>
      <p:pic>
        <p:nvPicPr>
          <p:cNvPr id="6" name="Immagine 5">
            <a:extLst>
              <a:ext uri="{FF2B5EF4-FFF2-40B4-BE49-F238E27FC236}">
                <a16:creationId xmlns:a16="http://schemas.microsoft.com/office/drawing/2014/main" id="{3BB6E87D-A20D-8047-9F6C-E75EAAF15094}"/>
              </a:ext>
            </a:extLst>
          </p:cNvPr>
          <p:cNvPicPr>
            <a:picLocks noChangeAspect="1"/>
          </p:cNvPicPr>
          <p:nvPr/>
        </p:nvPicPr>
        <p:blipFill>
          <a:blip r:embed="rId2"/>
          <a:stretch>
            <a:fillRect/>
          </a:stretch>
        </p:blipFill>
        <p:spPr>
          <a:xfrm>
            <a:off x="3683000" y="1105142"/>
            <a:ext cx="5461000" cy="5740400"/>
          </a:xfrm>
          <a:prstGeom prst="rect">
            <a:avLst/>
          </a:prstGeom>
        </p:spPr>
      </p:pic>
    </p:spTree>
    <p:extLst>
      <p:ext uri="{BB962C8B-B14F-4D97-AF65-F5344CB8AC3E}">
        <p14:creationId xmlns:p14="http://schemas.microsoft.com/office/powerpoint/2010/main" val="3454352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D661E5F-07EA-BA44-B2AB-93D2ABDD2D18}"/>
              </a:ext>
            </a:extLst>
          </p:cNvPr>
          <p:cNvPicPr>
            <a:picLocks noChangeAspect="1"/>
          </p:cNvPicPr>
          <p:nvPr/>
        </p:nvPicPr>
        <p:blipFill>
          <a:blip r:embed="rId2"/>
          <a:stretch>
            <a:fillRect/>
          </a:stretch>
        </p:blipFill>
        <p:spPr>
          <a:xfrm>
            <a:off x="1043608" y="1268760"/>
            <a:ext cx="6634028" cy="4896544"/>
          </a:xfrm>
          <a:prstGeom prst="rect">
            <a:avLst/>
          </a:prstGeom>
        </p:spPr>
      </p:pic>
      <p:sp>
        <p:nvSpPr>
          <p:cNvPr id="4" name="Titolo 3">
            <a:extLst>
              <a:ext uri="{FF2B5EF4-FFF2-40B4-BE49-F238E27FC236}">
                <a16:creationId xmlns:a16="http://schemas.microsoft.com/office/drawing/2014/main" id="{6CF3AF0F-B26F-F24A-93A7-50ADA2C1148B}"/>
              </a:ext>
            </a:extLst>
          </p:cNvPr>
          <p:cNvSpPr>
            <a:spLocks noGrp="1"/>
          </p:cNvSpPr>
          <p:nvPr>
            <p:ph type="title"/>
          </p:nvPr>
        </p:nvSpPr>
        <p:spPr>
          <a:xfrm>
            <a:off x="457200" y="6165304"/>
            <a:ext cx="8135938" cy="692696"/>
          </a:xfrm>
        </p:spPr>
        <p:txBody>
          <a:bodyPr/>
          <a:lstStyle/>
          <a:p>
            <a:r>
              <a:rPr lang="it-IT" sz="1600" dirty="0"/>
              <a:t>Ricostruzione dell’Assedio di Gangi nel film di Pasquale Squitieri.</a:t>
            </a:r>
          </a:p>
        </p:txBody>
      </p:sp>
    </p:spTree>
    <p:extLst>
      <p:ext uri="{BB962C8B-B14F-4D97-AF65-F5344CB8AC3E}">
        <p14:creationId xmlns:p14="http://schemas.microsoft.com/office/powerpoint/2010/main" val="9611763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5882987-D0CD-4948-AE5A-17374B402D1D}"/>
              </a:ext>
            </a:extLst>
          </p:cNvPr>
          <p:cNvPicPr>
            <a:picLocks noChangeAspect="1"/>
          </p:cNvPicPr>
          <p:nvPr/>
        </p:nvPicPr>
        <p:blipFill>
          <a:blip r:embed="rId2"/>
          <a:stretch>
            <a:fillRect/>
          </a:stretch>
        </p:blipFill>
        <p:spPr>
          <a:xfrm>
            <a:off x="971600" y="1340768"/>
            <a:ext cx="7422926" cy="4823384"/>
          </a:xfrm>
          <a:prstGeom prst="rect">
            <a:avLst/>
          </a:prstGeom>
        </p:spPr>
      </p:pic>
      <p:sp>
        <p:nvSpPr>
          <p:cNvPr id="4" name="Titolo 3">
            <a:extLst>
              <a:ext uri="{FF2B5EF4-FFF2-40B4-BE49-F238E27FC236}">
                <a16:creationId xmlns:a16="http://schemas.microsoft.com/office/drawing/2014/main" id="{AAA769F6-1A05-C74A-83A0-A43E5086FF23}"/>
              </a:ext>
            </a:extLst>
          </p:cNvPr>
          <p:cNvSpPr>
            <a:spLocks noGrp="1"/>
          </p:cNvSpPr>
          <p:nvPr>
            <p:ph type="title"/>
          </p:nvPr>
        </p:nvSpPr>
        <p:spPr>
          <a:xfrm>
            <a:off x="457200" y="6093296"/>
            <a:ext cx="8135938" cy="764704"/>
          </a:xfrm>
        </p:spPr>
        <p:txBody>
          <a:bodyPr/>
          <a:lstStyle/>
          <a:p>
            <a:r>
              <a:rPr lang="it-IT" sz="1600" dirty="0"/>
              <a:t>Il Prefetto Cesare Mori a cavallo in azione a Gangi.</a:t>
            </a:r>
          </a:p>
        </p:txBody>
      </p:sp>
    </p:spTree>
    <p:extLst>
      <p:ext uri="{BB962C8B-B14F-4D97-AF65-F5344CB8AC3E}">
        <p14:creationId xmlns:p14="http://schemas.microsoft.com/office/powerpoint/2010/main" val="790152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B452B88-0C9B-AC4A-9FDB-B68145792F5D}"/>
              </a:ext>
            </a:extLst>
          </p:cNvPr>
          <p:cNvPicPr>
            <a:picLocks noChangeAspect="1"/>
          </p:cNvPicPr>
          <p:nvPr/>
        </p:nvPicPr>
        <p:blipFill>
          <a:blip r:embed="rId2"/>
          <a:stretch>
            <a:fillRect/>
          </a:stretch>
        </p:blipFill>
        <p:spPr>
          <a:xfrm>
            <a:off x="971600" y="1112197"/>
            <a:ext cx="6884870" cy="4981099"/>
          </a:xfrm>
          <a:prstGeom prst="rect">
            <a:avLst/>
          </a:prstGeom>
        </p:spPr>
      </p:pic>
    </p:spTree>
    <p:extLst>
      <p:ext uri="{BB962C8B-B14F-4D97-AF65-F5344CB8AC3E}">
        <p14:creationId xmlns:p14="http://schemas.microsoft.com/office/powerpoint/2010/main" val="910243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A386CA96-33D6-574C-BE5B-2D6665ACE0C6}"/>
              </a:ext>
            </a:extLst>
          </p:cNvPr>
          <p:cNvSpPr>
            <a:spLocks noGrp="1"/>
          </p:cNvSpPr>
          <p:nvPr>
            <p:ph type="title"/>
          </p:nvPr>
        </p:nvSpPr>
        <p:spPr>
          <a:xfrm>
            <a:off x="457200" y="5877272"/>
            <a:ext cx="8135938" cy="980728"/>
          </a:xfrm>
        </p:spPr>
        <p:txBody>
          <a:bodyPr/>
          <a:lstStyle/>
          <a:p>
            <a:r>
              <a:rPr lang="it-IT" sz="1600" dirty="0">
                <a:solidFill>
                  <a:srgbClr val="002060"/>
                </a:solidFill>
              </a:rPr>
              <a:t>I mafiosi arrestati a Gangi.</a:t>
            </a:r>
          </a:p>
        </p:txBody>
      </p:sp>
      <p:pic>
        <p:nvPicPr>
          <p:cNvPr id="3" name="Immagine 2">
            <a:extLst>
              <a:ext uri="{FF2B5EF4-FFF2-40B4-BE49-F238E27FC236}">
                <a16:creationId xmlns:a16="http://schemas.microsoft.com/office/drawing/2014/main" id="{996E268C-E932-5744-B472-D37A439FE3FA}"/>
              </a:ext>
            </a:extLst>
          </p:cNvPr>
          <p:cNvPicPr>
            <a:picLocks noChangeAspect="1"/>
          </p:cNvPicPr>
          <p:nvPr/>
        </p:nvPicPr>
        <p:blipFill>
          <a:blip r:embed="rId2"/>
          <a:stretch>
            <a:fillRect/>
          </a:stretch>
        </p:blipFill>
        <p:spPr>
          <a:xfrm>
            <a:off x="755576" y="1570820"/>
            <a:ext cx="7954489" cy="4326538"/>
          </a:xfrm>
          <a:prstGeom prst="rect">
            <a:avLst/>
          </a:prstGeom>
        </p:spPr>
      </p:pic>
    </p:spTree>
    <p:extLst>
      <p:ext uri="{BB962C8B-B14F-4D97-AF65-F5344CB8AC3E}">
        <p14:creationId xmlns:p14="http://schemas.microsoft.com/office/powerpoint/2010/main" val="2592257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2A0A5C91-82FE-1549-B4ED-9964538DCE20}"/>
              </a:ext>
            </a:extLst>
          </p:cNvPr>
          <p:cNvPicPr>
            <a:picLocks noChangeAspect="1"/>
          </p:cNvPicPr>
          <p:nvPr/>
        </p:nvPicPr>
        <p:blipFill>
          <a:blip r:embed="rId2"/>
          <a:stretch>
            <a:fillRect/>
          </a:stretch>
        </p:blipFill>
        <p:spPr>
          <a:xfrm>
            <a:off x="715169" y="513727"/>
            <a:ext cx="7620000" cy="6350000"/>
          </a:xfrm>
          <a:prstGeom prst="rect">
            <a:avLst/>
          </a:prstGeom>
        </p:spPr>
      </p:pic>
    </p:spTree>
    <p:extLst>
      <p:ext uri="{BB962C8B-B14F-4D97-AF65-F5344CB8AC3E}">
        <p14:creationId xmlns:p14="http://schemas.microsoft.com/office/powerpoint/2010/main" val="1205534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37BA271-EAA6-8F45-86FE-9C74B4562B03}"/>
              </a:ext>
            </a:extLst>
          </p:cNvPr>
          <p:cNvPicPr>
            <a:picLocks noChangeAspect="1"/>
          </p:cNvPicPr>
          <p:nvPr/>
        </p:nvPicPr>
        <p:blipFill>
          <a:blip r:embed="rId2"/>
          <a:stretch>
            <a:fillRect/>
          </a:stretch>
        </p:blipFill>
        <p:spPr>
          <a:xfrm>
            <a:off x="4644008" y="1635198"/>
            <a:ext cx="3384376" cy="5222802"/>
          </a:xfrm>
          <a:prstGeom prst="rect">
            <a:avLst/>
          </a:prstGeom>
        </p:spPr>
      </p:pic>
      <p:sp>
        <p:nvSpPr>
          <p:cNvPr id="2" name="Titolo 1">
            <a:extLst>
              <a:ext uri="{FF2B5EF4-FFF2-40B4-BE49-F238E27FC236}">
                <a16:creationId xmlns:a16="http://schemas.microsoft.com/office/drawing/2014/main" id="{FD4D900A-C325-DB4D-B7BB-114A9689E06F}"/>
              </a:ext>
            </a:extLst>
          </p:cNvPr>
          <p:cNvSpPr>
            <a:spLocks noGrp="1"/>
          </p:cNvSpPr>
          <p:nvPr>
            <p:ph type="title"/>
          </p:nvPr>
        </p:nvSpPr>
        <p:spPr>
          <a:xfrm>
            <a:off x="457200" y="6237312"/>
            <a:ext cx="4042792" cy="620688"/>
          </a:xfrm>
        </p:spPr>
        <p:txBody>
          <a:bodyPr/>
          <a:lstStyle/>
          <a:p>
            <a:pPr algn="r"/>
            <a:r>
              <a:rPr lang="it-IT" sz="1600" dirty="0">
                <a:solidFill>
                  <a:srgbClr val="002060"/>
                </a:solidFill>
              </a:rPr>
              <a:t>«Il prefetto di ferro» Cesare Mori.</a:t>
            </a:r>
          </a:p>
        </p:txBody>
      </p:sp>
    </p:spTree>
    <p:extLst>
      <p:ext uri="{BB962C8B-B14F-4D97-AF65-F5344CB8AC3E}">
        <p14:creationId xmlns:p14="http://schemas.microsoft.com/office/powerpoint/2010/main" val="1695884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llata del Preftto Mori.m. 1.50 mp4.mp4">
            <a:hlinkClick r:id="" action="ppaction://media"/>
            <a:extLst>
              <a:ext uri="{FF2B5EF4-FFF2-40B4-BE49-F238E27FC236}">
                <a16:creationId xmlns:a16="http://schemas.microsoft.com/office/drawing/2014/main" id="{84A7C2A4-9EE7-5144-AFDD-D16FA54551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85247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CE3E661-F627-5B49-8897-5DF948762640}"/>
              </a:ext>
            </a:extLst>
          </p:cNvPr>
          <p:cNvPicPr>
            <a:picLocks noChangeAspect="1"/>
          </p:cNvPicPr>
          <p:nvPr/>
        </p:nvPicPr>
        <p:blipFill>
          <a:blip r:embed="rId2"/>
          <a:stretch>
            <a:fillRect/>
          </a:stretch>
        </p:blipFill>
        <p:spPr>
          <a:xfrm>
            <a:off x="0" y="2564904"/>
            <a:ext cx="9144000" cy="4293096"/>
          </a:xfrm>
          <a:prstGeom prst="rect">
            <a:avLst/>
          </a:prstGeom>
        </p:spPr>
      </p:pic>
    </p:spTree>
    <p:extLst>
      <p:ext uri="{BB962C8B-B14F-4D97-AF65-F5344CB8AC3E}">
        <p14:creationId xmlns:p14="http://schemas.microsoft.com/office/powerpoint/2010/main" val="3085371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2313BF-5E64-D94A-8D49-E00F58B47840}"/>
              </a:ext>
            </a:extLst>
          </p:cNvPr>
          <p:cNvSpPr>
            <a:spLocks noGrp="1"/>
          </p:cNvSpPr>
          <p:nvPr>
            <p:ph type="title"/>
          </p:nvPr>
        </p:nvSpPr>
        <p:spPr>
          <a:xfrm>
            <a:off x="611560" y="6021288"/>
            <a:ext cx="7676996" cy="836710"/>
          </a:xfrm>
        </p:spPr>
        <p:txBody>
          <a:bodyPr/>
          <a:lstStyle/>
          <a:p>
            <a:r>
              <a:rPr lang="it-IT" sz="1600" dirty="0">
                <a:solidFill>
                  <a:schemeClr val="accent1">
                    <a:lumMod val="50000"/>
                  </a:schemeClr>
                </a:solidFill>
              </a:rPr>
              <a:t>Febbraio 1926. Iscrizione di Cesare Mori al PNF, il Partito Nazional Fascista.</a:t>
            </a:r>
            <a:endParaRPr lang="it-IT" sz="1400" dirty="0">
              <a:solidFill>
                <a:schemeClr val="accent1">
                  <a:lumMod val="50000"/>
                </a:schemeClr>
              </a:solidFill>
            </a:endParaRPr>
          </a:p>
        </p:txBody>
      </p:sp>
      <p:pic>
        <p:nvPicPr>
          <p:cNvPr id="4" name="Immagine 3">
            <a:extLst>
              <a:ext uri="{FF2B5EF4-FFF2-40B4-BE49-F238E27FC236}">
                <a16:creationId xmlns:a16="http://schemas.microsoft.com/office/drawing/2014/main" id="{A35EDC76-2C8C-6241-8432-4614D8151845}"/>
              </a:ext>
            </a:extLst>
          </p:cNvPr>
          <p:cNvPicPr>
            <a:picLocks noChangeAspect="1"/>
          </p:cNvPicPr>
          <p:nvPr/>
        </p:nvPicPr>
        <p:blipFill>
          <a:blip r:embed="rId2"/>
          <a:stretch>
            <a:fillRect/>
          </a:stretch>
        </p:blipFill>
        <p:spPr>
          <a:xfrm>
            <a:off x="611560" y="1340768"/>
            <a:ext cx="7676996" cy="4313496"/>
          </a:xfrm>
          <a:prstGeom prst="rect">
            <a:avLst/>
          </a:prstGeom>
        </p:spPr>
      </p:pic>
    </p:spTree>
    <p:extLst>
      <p:ext uri="{BB962C8B-B14F-4D97-AF65-F5344CB8AC3E}">
        <p14:creationId xmlns:p14="http://schemas.microsoft.com/office/powerpoint/2010/main" val="1326061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EA8757BB-7851-DB4A-BEFB-D86AE3A27A03}"/>
              </a:ext>
            </a:extLst>
          </p:cNvPr>
          <p:cNvSpPr>
            <a:spLocks noGrp="1"/>
          </p:cNvSpPr>
          <p:nvPr>
            <p:ph type="title"/>
          </p:nvPr>
        </p:nvSpPr>
        <p:spPr>
          <a:xfrm>
            <a:off x="457200" y="5949280"/>
            <a:ext cx="8135938" cy="720080"/>
          </a:xfrm>
        </p:spPr>
        <p:txBody>
          <a:bodyPr/>
          <a:lstStyle/>
          <a:p>
            <a:r>
              <a:rPr lang="it-IT" sz="1600" dirty="0">
                <a:solidFill>
                  <a:srgbClr val="0070C0"/>
                </a:solidFill>
              </a:rPr>
              <a:t>Veduta Termini Imerese sul mare.</a:t>
            </a:r>
          </a:p>
        </p:txBody>
      </p:sp>
      <p:pic>
        <p:nvPicPr>
          <p:cNvPr id="3" name="Immagine 2">
            <a:extLst>
              <a:ext uri="{FF2B5EF4-FFF2-40B4-BE49-F238E27FC236}">
                <a16:creationId xmlns:a16="http://schemas.microsoft.com/office/drawing/2014/main" id="{C290BC98-76A1-A54B-98DE-815432281844}"/>
              </a:ext>
            </a:extLst>
          </p:cNvPr>
          <p:cNvPicPr>
            <a:picLocks noChangeAspect="1"/>
          </p:cNvPicPr>
          <p:nvPr/>
        </p:nvPicPr>
        <p:blipFill>
          <a:blip r:embed="rId2"/>
          <a:stretch>
            <a:fillRect/>
          </a:stretch>
        </p:blipFill>
        <p:spPr>
          <a:xfrm>
            <a:off x="877995" y="1484784"/>
            <a:ext cx="7715143" cy="4320480"/>
          </a:xfrm>
          <a:prstGeom prst="rect">
            <a:avLst/>
          </a:prstGeom>
        </p:spPr>
      </p:pic>
    </p:spTree>
    <p:extLst>
      <p:ext uri="{BB962C8B-B14F-4D97-AF65-F5344CB8AC3E}">
        <p14:creationId xmlns:p14="http://schemas.microsoft.com/office/powerpoint/2010/main" val="2886779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48CBFB1-B9D4-EC45-BA36-9AFA478CE7DD}"/>
              </a:ext>
            </a:extLst>
          </p:cNvPr>
          <p:cNvPicPr>
            <a:picLocks noChangeAspect="1"/>
          </p:cNvPicPr>
          <p:nvPr/>
        </p:nvPicPr>
        <p:blipFill>
          <a:blip r:embed="rId2"/>
          <a:stretch>
            <a:fillRect/>
          </a:stretch>
        </p:blipFill>
        <p:spPr>
          <a:xfrm>
            <a:off x="1259632" y="1340768"/>
            <a:ext cx="6383410" cy="4723724"/>
          </a:xfrm>
          <a:prstGeom prst="rect">
            <a:avLst/>
          </a:prstGeom>
        </p:spPr>
      </p:pic>
    </p:spTree>
    <p:extLst>
      <p:ext uri="{BB962C8B-B14F-4D97-AF65-F5344CB8AC3E}">
        <p14:creationId xmlns:p14="http://schemas.microsoft.com/office/powerpoint/2010/main" val="23720143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033365E-6073-B248-9090-5CF23CC254D0}"/>
              </a:ext>
            </a:extLst>
          </p:cNvPr>
          <p:cNvPicPr>
            <a:picLocks noChangeAspect="1"/>
          </p:cNvPicPr>
          <p:nvPr/>
        </p:nvPicPr>
        <p:blipFill>
          <a:blip r:embed="rId2"/>
          <a:stretch>
            <a:fillRect/>
          </a:stretch>
        </p:blipFill>
        <p:spPr>
          <a:xfrm>
            <a:off x="827585" y="1373236"/>
            <a:ext cx="6984776" cy="4648051"/>
          </a:xfrm>
          <a:prstGeom prst="rect">
            <a:avLst/>
          </a:prstGeom>
        </p:spPr>
      </p:pic>
      <p:sp>
        <p:nvSpPr>
          <p:cNvPr id="5" name="Titolo 4">
            <a:extLst>
              <a:ext uri="{FF2B5EF4-FFF2-40B4-BE49-F238E27FC236}">
                <a16:creationId xmlns:a16="http://schemas.microsoft.com/office/drawing/2014/main" id="{6E3B16C4-04B9-534B-A48D-6E7C88738CC9}"/>
              </a:ext>
            </a:extLst>
          </p:cNvPr>
          <p:cNvSpPr>
            <a:spLocks noGrp="1"/>
          </p:cNvSpPr>
          <p:nvPr>
            <p:ph type="title"/>
          </p:nvPr>
        </p:nvSpPr>
        <p:spPr>
          <a:xfrm>
            <a:off x="457200" y="6021288"/>
            <a:ext cx="8135938" cy="836712"/>
          </a:xfrm>
        </p:spPr>
        <p:txBody>
          <a:bodyPr/>
          <a:lstStyle/>
          <a:p>
            <a:r>
              <a:rPr lang="it-IT" sz="1600" dirty="0">
                <a:solidFill>
                  <a:srgbClr val="C4C116"/>
                </a:solidFill>
              </a:rPr>
              <a:t>Marsala. Il centro storico.</a:t>
            </a:r>
          </a:p>
        </p:txBody>
      </p:sp>
    </p:spTree>
    <p:extLst>
      <p:ext uri="{BB962C8B-B14F-4D97-AF65-F5344CB8AC3E}">
        <p14:creationId xmlns:p14="http://schemas.microsoft.com/office/powerpoint/2010/main" val="32378093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BE828A-817F-164E-B1B5-42513C358D0E}"/>
              </a:ext>
            </a:extLst>
          </p:cNvPr>
          <p:cNvSpPr>
            <a:spLocks noGrp="1"/>
          </p:cNvSpPr>
          <p:nvPr>
            <p:ph type="title"/>
          </p:nvPr>
        </p:nvSpPr>
        <p:spPr>
          <a:xfrm>
            <a:off x="457200" y="5949280"/>
            <a:ext cx="8135938" cy="908720"/>
          </a:xfrm>
        </p:spPr>
        <p:txBody>
          <a:bodyPr/>
          <a:lstStyle/>
          <a:p>
            <a:r>
              <a:rPr lang="it-IT" sz="1600" dirty="0">
                <a:solidFill>
                  <a:srgbClr val="976018"/>
                </a:solidFill>
              </a:rPr>
              <a:t>Mazzarino. Veduta sul centro storico.</a:t>
            </a:r>
          </a:p>
        </p:txBody>
      </p:sp>
      <p:pic>
        <p:nvPicPr>
          <p:cNvPr id="6" name="Immagine 5">
            <a:extLst>
              <a:ext uri="{FF2B5EF4-FFF2-40B4-BE49-F238E27FC236}">
                <a16:creationId xmlns:a16="http://schemas.microsoft.com/office/drawing/2014/main" id="{B608E59B-757A-314E-8AAD-1A9F6705071C}"/>
              </a:ext>
            </a:extLst>
          </p:cNvPr>
          <p:cNvPicPr>
            <a:picLocks noChangeAspect="1"/>
          </p:cNvPicPr>
          <p:nvPr/>
        </p:nvPicPr>
        <p:blipFill>
          <a:blip r:embed="rId2"/>
          <a:stretch>
            <a:fillRect/>
          </a:stretch>
        </p:blipFill>
        <p:spPr>
          <a:xfrm>
            <a:off x="899593" y="900842"/>
            <a:ext cx="6840760" cy="5237457"/>
          </a:xfrm>
          <a:prstGeom prst="rect">
            <a:avLst/>
          </a:prstGeom>
        </p:spPr>
      </p:pic>
    </p:spTree>
    <p:extLst>
      <p:ext uri="{BB962C8B-B14F-4D97-AF65-F5344CB8AC3E}">
        <p14:creationId xmlns:p14="http://schemas.microsoft.com/office/powerpoint/2010/main" val="1307768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0F6DF1-B573-C04A-9688-FDA6F89E5106}"/>
              </a:ext>
            </a:extLst>
          </p:cNvPr>
          <p:cNvSpPr>
            <a:spLocks noGrp="1"/>
          </p:cNvSpPr>
          <p:nvPr>
            <p:ph type="title"/>
          </p:nvPr>
        </p:nvSpPr>
        <p:spPr>
          <a:xfrm>
            <a:off x="457200" y="5949280"/>
            <a:ext cx="8135938" cy="908720"/>
          </a:xfrm>
        </p:spPr>
        <p:txBody>
          <a:bodyPr/>
          <a:lstStyle/>
          <a:p>
            <a:r>
              <a:rPr lang="it-IT" sz="1600" dirty="0">
                <a:solidFill>
                  <a:srgbClr val="976018"/>
                </a:solidFill>
              </a:rPr>
              <a:t>Il Centro di Castelvetrano.</a:t>
            </a:r>
          </a:p>
        </p:txBody>
      </p:sp>
      <p:pic>
        <p:nvPicPr>
          <p:cNvPr id="6" name="Immagine 5">
            <a:extLst>
              <a:ext uri="{FF2B5EF4-FFF2-40B4-BE49-F238E27FC236}">
                <a16:creationId xmlns:a16="http://schemas.microsoft.com/office/drawing/2014/main" id="{048CF198-4A81-7D4A-A17C-15739E1100CF}"/>
              </a:ext>
            </a:extLst>
          </p:cNvPr>
          <p:cNvPicPr>
            <a:picLocks noChangeAspect="1"/>
          </p:cNvPicPr>
          <p:nvPr/>
        </p:nvPicPr>
        <p:blipFill>
          <a:blip r:embed="rId2"/>
          <a:stretch>
            <a:fillRect/>
          </a:stretch>
        </p:blipFill>
        <p:spPr>
          <a:xfrm>
            <a:off x="1331640" y="1382750"/>
            <a:ext cx="6192688" cy="4638538"/>
          </a:xfrm>
          <a:prstGeom prst="rect">
            <a:avLst/>
          </a:prstGeom>
        </p:spPr>
      </p:pic>
    </p:spTree>
    <p:extLst>
      <p:ext uri="{BB962C8B-B14F-4D97-AF65-F5344CB8AC3E}">
        <p14:creationId xmlns:p14="http://schemas.microsoft.com/office/powerpoint/2010/main" val="10689911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7116AB-2051-344C-A543-C7D87E235BCB}"/>
              </a:ext>
            </a:extLst>
          </p:cNvPr>
          <p:cNvSpPr>
            <a:spLocks noGrp="1"/>
          </p:cNvSpPr>
          <p:nvPr>
            <p:ph type="title"/>
          </p:nvPr>
        </p:nvSpPr>
        <p:spPr>
          <a:xfrm>
            <a:off x="457200" y="5949280"/>
            <a:ext cx="8135938" cy="908720"/>
          </a:xfrm>
        </p:spPr>
        <p:txBody>
          <a:bodyPr/>
          <a:lstStyle/>
          <a:p>
            <a:r>
              <a:rPr lang="it-IT" sz="1600" dirty="0"/>
              <a:t>Gibellina in una foto degli anni ‘20-’30.</a:t>
            </a:r>
          </a:p>
        </p:txBody>
      </p:sp>
      <p:pic>
        <p:nvPicPr>
          <p:cNvPr id="6" name="Immagine 5">
            <a:extLst>
              <a:ext uri="{FF2B5EF4-FFF2-40B4-BE49-F238E27FC236}">
                <a16:creationId xmlns:a16="http://schemas.microsoft.com/office/drawing/2014/main" id="{23F4267F-BB0B-2F4F-9630-28F6239F605D}"/>
              </a:ext>
            </a:extLst>
          </p:cNvPr>
          <p:cNvPicPr>
            <a:picLocks noChangeAspect="1"/>
          </p:cNvPicPr>
          <p:nvPr/>
        </p:nvPicPr>
        <p:blipFill>
          <a:blip r:embed="rId2"/>
          <a:stretch>
            <a:fillRect/>
          </a:stretch>
        </p:blipFill>
        <p:spPr>
          <a:xfrm>
            <a:off x="1043608" y="1052735"/>
            <a:ext cx="6915832" cy="4851405"/>
          </a:xfrm>
          <a:prstGeom prst="rect">
            <a:avLst/>
          </a:prstGeom>
        </p:spPr>
      </p:pic>
    </p:spTree>
    <p:extLst>
      <p:ext uri="{BB962C8B-B14F-4D97-AF65-F5344CB8AC3E}">
        <p14:creationId xmlns:p14="http://schemas.microsoft.com/office/powerpoint/2010/main" val="2964230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8E863896-CE01-FB42-A4E8-E476664C1B14}"/>
              </a:ext>
            </a:extLst>
          </p:cNvPr>
          <p:cNvSpPr>
            <a:spLocks noGrp="1"/>
          </p:cNvSpPr>
          <p:nvPr>
            <p:ph type="title"/>
          </p:nvPr>
        </p:nvSpPr>
        <p:spPr>
          <a:xfrm>
            <a:off x="179512" y="2204864"/>
            <a:ext cx="3384376" cy="4653136"/>
          </a:xfrm>
        </p:spPr>
        <p:txBody>
          <a:bodyPr/>
          <a:lstStyle/>
          <a:p>
            <a:r>
              <a:rPr lang="it-IT" sz="1600" dirty="0">
                <a:solidFill>
                  <a:srgbClr val="002060"/>
                </a:solidFill>
              </a:rPr>
              <a:t>Cesare Mori.</a:t>
            </a:r>
            <a:br>
              <a:rPr lang="it-IT" sz="1600" dirty="0">
                <a:solidFill>
                  <a:srgbClr val="002060"/>
                </a:solidFill>
              </a:rPr>
            </a:br>
            <a:r>
              <a:rPr lang="it-IT" sz="1600" dirty="0">
                <a:solidFill>
                  <a:srgbClr val="002060"/>
                </a:solidFill>
              </a:rPr>
              <a:t>Prefetto in Sicilia, a Trapani</a:t>
            </a:r>
            <a:br>
              <a:rPr lang="it-IT" sz="1600" dirty="0">
                <a:solidFill>
                  <a:srgbClr val="002060"/>
                </a:solidFill>
              </a:rPr>
            </a:br>
            <a:r>
              <a:rPr lang="it-IT" sz="1600" dirty="0">
                <a:solidFill>
                  <a:srgbClr val="002060"/>
                </a:solidFill>
              </a:rPr>
              <a:t>dal 2 </a:t>
            </a:r>
            <a:r>
              <a:rPr lang="it-IT" sz="1600">
                <a:solidFill>
                  <a:srgbClr val="002060"/>
                </a:solidFill>
              </a:rPr>
              <a:t>giugno 1924. </a:t>
            </a:r>
            <a:br>
              <a:rPr lang="it-IT" sz="1600">
                <a:solidFill>
                  <a:srgbClr val="002060"/>
                </a:solidFill>
              </a:rPr>
            </a:br>
            <a:r>
              <a:rPr lang="it-IT" sz="1600" dirty="0">
                <a:solidFill>
                  <a:srgbClr val="002060"/>
                </a:solidFill>
              </a:rPr>
              <a:t>A Palermo </a:t>
            </a:r>
            <a:br>
              <a:rPr lang="it-IT" sz="1600" dirty="0">
                <a:solidFill>
                  <a:srgbClr val="002060"/>
                </a:solidFill>
              </a:rPr>
            </a:br>
            <a:r>
              <a:rPr lang="it-IT" sz="1600" dirty="0">
                <a:solidFill>
                  <a:srgbClr val="002060"/>
                </a:solidFill>
              </a:rPr>
              <a:t>dal 1° novembre 1924 </a:t>
            </a:r>
            <a:br>
              <a:rPr lang="it-IT" sz="1600" dirty="0">
                <a:solidFill>
                  <a:srgbClr val="002060"/>
                </a:solidFill>
              </a:rPr>
            </a:br>
            <a:r>
              <a:rPr lang="it-IT" sz="1600" dirty="0">
                <a:solidFill>
                  <a:srgbClr val="002060"/>
                </a:solidFill>
              </a:rPr>
              <a:t>al 16 luglio 1929.</a:t>
            </a:r>
            <a:br>
              <a:rPr lang="it-IT" sz="1600" dirty="0">
                <a:solidFill>
                  <a:srgbClr val="C00000"/>
                </a:solidFill>
              </a:rPr>
            </a:br>
            <a:br>
              <a:rPr lang="it-IT" sz="1600" dirty="0">
                <a:solidFill>
                  <a:srgbClr val="C00000"/>
                </a:solidFill>
              </a:rPr>
            </a:br>
            <a:r>
              <a:rPr lang="it-IT" sz="1600" dirty="0">
                <a:solidFill>
                  <a:srgbClr val="7030A0"/>
                </a:solidFill>
              </a:rPr>
              <a:t>Dal 1923, nel 1926: </a:t>
            </a:r>
            <a:br>
              <a:rPr lang="it-IT" sz="1600" dirty="0">
                <a:solidFill>
                  <a:srgbClr val="7030A0"/>
                </a:solidFill>
              </a:rPr>
            </a:br>
            <a:r>
              <a:rPr lang="it-IT" sz="1600" dirty="0">
                <a:solidFill>
                  <a:srgbClr val="7030A0"/>
                </a:solidFill>
              </a:rPr>
              <a:t>* omicidi da 675 a 299 </a:t>
            </a:r>
            <a:br>
              <a:rPr lang="it-IT" sz="1600" dirty="0">
                <a:solidFill>
                  <a:srgbClr val="7030A0"/>
                </a:solidFill>
              </a:rPr>
            </a:br>
            <a:r>
              <a:rPr lang="it-IT" sz="1600" dirty="0">
                <a:solidFill>
                  <a:srgbClr val="7030A0"/>
                </a:solidFill>
              </a:rPr>
              <a:t>* rapine da 1 200 a 298 </a:t>
            </a:r>
            <a:br>
              <a:rPr lang="it-IT" sz="1600" dirty="0">
                <a:solidFill>
                  <a:srgbClr val="7030A0"/>
                </a:solidFill>
              </a:rPr>
            </a:br>
            <a:r>
              <a:rPr lang="it-IT" sz="1600" dirty="0">
                <a:solidFill>
                  <a:srgbClr val="7030A0"/>
                </a:solidFill>
              </a:rPr>
              <a:t>* abigeati da 696 a 126 </a:t>
            </a:r>
            <a:br>
              <a:rPr lang="it-IT" sz="1600" dirty="0">
                <a:solidFill>
                  <a:srgbClr val="7030A0"/>
                </a:solidFill>
              </a:rPr>
            </a:br>
            <a:r>
              <a:rPr lang="it-IT" sz="1600" dirty="0">
                <a:solidFill>
                  <a:srgbClr val="7030A0"/>
                </a:solidFill>
              </a:rPr>
              <a:t>* estorsioni da 238 a 121, </a:t>
            </a:r>
            <a:br>
              <a:rPr lang="it-IT" sz="1600" dirty="0">
                <a:solidFill>
                  <a:srgbClr val="7030A0"/>
                </a:solidFill>
              </a:rPr>
            </a:br>
            <a:r>
              <a:rPr lang="it-IT" sz="1600" dirty="0">
                <a:solidFill>
                  <a:srgbClr val="7030A0"/>
                </a:solidFill>
              </a:rPr>
              <a:t>*danneggiamenti da 1327 a 815</a:t>
            </a:r>
            <a:br>
              <a:rPr lang="it-IT" sz="1600" dirty="0">
                <a:solidFill>
                  <a:srgbClr val="7030A0"/>
                </a:solidFill>
              </a:rPr>
            </a:br>
            <a:r>
              <a:rPr lang="it-IT" sz="1600" dirty="0">
                <a:solidFill>
                  <a:srgbClr val="7030A0"/>
                </a:solidFill>
              </a:rPr>
              <a:t>* incendi dolosi da 739 a 469 </a:t>
            </a:r>
            <a:br>
              <a:rPr lang="it-IT" sz="1600" dirty="0">
                <a:solidFill>
                  <a:srgbClr val="7030A0"/>
                </a:solidFill>
              </a:rPr>
            </a:br>
            <a:r>
              <a:rPr lang="it-IT" sz="1600" dirty="0">
                <a:solidFill>
                  <a:srgbClr val="7030A0"/>
                </a:solidFill>
              </a:rPr>
              <a:t>i ricatti da 16 a 2.</a:t>
            </a:r>
            <a:br>
              <a:rPr lang="it-IT" sz="1600" dirty="0">
                <a:solidFill>
                  <a:srgbClr val="C00000"/>
                </a:solidFill>
              </a:rPr>
            </a:br>
            <a:endParaRPr lang="it-IT" sz="1400" dirty="0">
              <a:solidFill>
                <a:srgbClr val="900032"/>
              </a:solidFill>
            </a:endParaRPr>
          </a:p>
        </p:txBody>
      </p:sp>
      <p:pic>
        <p:nvPicPr>
          <p:cNvPr id="3" name="Immagine 2">
            <a:extLst>
              <a:ext uri="{FF2B5EF4-FFF2-40B4-BE49-F238E27FC236}">
                <a16:creationId xmlns:a16="http://schemas.microsoft.com/office/drawing/2014/main" id="{287F59AA-0C53-5E44-A638-3A9967060DBD}"/>
              </a:ext>
            </a:extLst>
          </p:cNvPr>
          <p:cNvPicPr>
            <a:picLocks noChangeAspect="1"/>
          </p:cNvPicPr>
          <p:nvPr/>
        </p:nvPicPr>
        <p:blipFill>
          <a:blip r:embed="rId2"/>
          <a:stretch>
            <a:fillRect/>
          </a:stretch>
        </p:blipFill>
        <p:spPr>
          <a:xfrm>
            <a:off x="3851920" y="2852936"/>
            <a:ext cx="6336704" cy="4017593"/>
          </a:xfrm>
          <a:prstGeom prst="rect">
            <a:avLst/>
          </a:prstGeom>
        </p:spPr>
      </p:pic>
    </p:spTree>
    <p:extLst>
      <p:ext uri="{BB962C8B-B14F-4D97-AF65-F5344CB8AC3E}">
        <p14:creationId xmlns:p14="http://schemas.microsoft.com/office/powerpoint/2010/main" val="1470382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9000E9-538A-BF4A-AE04-D70373EA0BEE}"/>
              </a:ext>
            </a:extLst>
          </p:cNvPr>
          <p:cNvSpPr>
            <a:spLocks noGrp="1"/>
          </p:cNvSpPr>
          <p:nvPr>
            <p:ph type="title"/>
          </p:nvPr>
        </p:nvSpPr>
        <p:spPr>
          <a:xfrm>
            <a:off x="457200" y="6093296"/>
            <a:ext cx="8135938" cy="764704"/>
          </a:xfrm>
        </p:spPr>
        <p:txBody>
          <a:bodyPr/>
          <a:lstStyle/>
          <a:p>
            <a:r>
              <a:rPr lang="it-IT" sz="1600" dirty="0">
                <a:solidFill>
                  <a:srgbClr val="0070C0"/>
                </a:solidFill>
              </a:rPr>
              <a:t>Una scena del film «Il prefetto di ferro» del 1977 di Pasquale Squitieri.</a:t>
            </a:r>
          </a:p>
        </p:txBody>
      </p:sp>
      <p:pic>
        <p:nvPicPr>
          <p:cNvPr id="5" name="Immagine 4">
            <a:extLst>
              <a:ext uri="{FF2B5EF4-FFF2-40B4-BE49-F238E27FC236}">
                <a16:creationId xmlns:a16="http://schemas.microsoft.com/office/drawing/2014/main" id="{8DEAFEE2-D418-D640-B11C-3055D560CD20}"/>
              </a:ext>
            </a:extLst>
          </p:cNvPr>
          <p:cNvPicPr>
            <a:picLocks noChangeAspect="1"/>
          </p:cNvPicPr>
          <p:nvPr/>
        </p:nvPicPr>
        <p:blipFill>
          <a:blip r:embed="rId2"/>
          <a:stretch>
            <a:fillRect/>
          </a:stretch>
        </p:blipFill>
        <p:spPr>
          <a:xfrm>
            <a:off x="167828" y="1052736"/>
            <a:ext cx="8714682" cy="4896544"/>
          </a:xfrm>
          <a:prstGeom prst="rect">
            <a:avLst/>
          </a:prstGeom>
        </p:spPr>
      </p:pic>
    </p:spTree>
    <p:extLst>
      <p:ext uri="{BB962C8B-B14F-4D97-AF65-F5344CB8AC3E}">
        <p14:creationId xmlns:p14="http://schemas.microsoft.com/office/powerpoint/2010/main" val="36568248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l prefetto di ferro, 1977 Trailer, m.3.20.mp4">
            <a:hlinkClick r:id="" action="ppaction://media"/>
            <a:extLst>
              <a:ext uri="{FF2B5EF4-FFF2-40B4-BE49-F238E27FC236}">
                <a16:creationId xmlns:a16="http://schemas.microsoft.com/office/drawing/2014/main" id="{CF01BB8A-F1A2-5A4B-AEF0-2CBA26FD5F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244600"/>
            <a:ext cx="8128000" cy="4368800"/>
          </a:xfrm>
          <a:prstGeom prst="rect">
            <a:avLst/>
          </a:prstGeom>
        </p:spPr>
      </p:pic>
    </p:spTree>
    <p:extLst>
      <p:ext uri="{BB962C8B-B14F-4D97-AF65-F5344CB8AC3E}">
        <p14:creationId xmlns:p14="http://schemas.microsoft.com/office/powerpoint/2010/main" val="344437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6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289620-3704-3548-B14B-0FF982471A20}"/>
              </a:ext>
            </a:extLst>
          </p:cNvPr>
          <p:cNvSpPr>
            <a:spLocks noGrp="1"/>
          </p:cNvSpPr>
          <p:nvPr>
            <p:ph type="title"/>
          </p:nvPr>
        </p:nvSpPr>
        <p:spPr>
          <a:xfrm>
            <a:off x="457200" y="5949280"/>
            <a:ext cx="3106688" cy="720080"/>
          </a:xfrm>
        </p:spPr>
        <p:txBody>
          <a:bodyPr/>
          <a:lstStyle/>
          <a:p>
            <a:pPr algn="r"/>
            <a:r>
              <a:rPr lang="it-IT" sz="1600" dirty="0">
                <a:solidFill>
                  <a:srgbClr val="C4C116"/>
                </a:solidFill>
              </a:rPr>
              <a:t>Il Duce Benito Mussolini </a:t>
            </a:r>
            <a:br>
              <a:rPr lang="it-IT" sz="1600" dirty="0">
                <a:solidFill>
                  <a:srgbClr val="C4C116"/>
                </a:solidFill>
              </a:rPr>
            </a:br>
            <a:r>
              <a:rPr lang="it-IT" sz="1600" dirty="0">
                <a:solidFill>
                  <a:srgbClr val="C4C116"/>
                </a:solidFill>
              </a:rPr>
              <a:t>in una foto del 1928.</a:t>
            </a:r>
          </a:p>
        </p:txBody>
      </p:sp>
      <p:pic>
        <p:nvPicPr>
          <p:cNvPr id="4" name="Immagine 3">
            <a:extLst>
              <a:ext uri="{FF2B5EF4-FFF2-40B4-BE49-F238E27FC236}">
                <a16:creationId xmlns:a16="http://schemas.microsoft.com/office/drawing/2014/main" id="{70CF1F6B-3ACD-C042-9D8F-9D2151D35434}"/>
              </a:ext>
            </a:extLst>
          </p:cNvPr>
          <p:cNvPicPr>
            <a:picLocks noChangeAspect="1"/>
          </p:cNvPicPr>
          <p:nvPr/>
        </p:nvPicPr>
        <p:blipFill>
          <a:blip r:embed="rId2"/>
          <a:stretch>
            <a:fillRect/>
          </a:stretch>
        </p:blipFill>
        <p:spPr>
          <a:xfrm>
            <a:off x="4000695" y="0"/>
            <a:ext cx="5165452" cy="6858000"/>
          </a:xfrm>
          <a:prstGeom prst="rect">
            <a:avLst/>
          </a:prstGeom>
        </p:spPr>
      </p:pic>
    </p:spTree>
    <p:extLst>
      <p:ext uri="{BB962C8B-B14F-4D97-AF65-F5344CB8AC3E}">
        <p14:creationId xmlns:p14="http://schemas.microsoft.com/office/powerpoint/2010/main" val="14851694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957DAE-F4C8-3245-B267-71CCB1F739FF}"/>
              </a:ext>
            </a:extLst>
          </p:cNvPr>
          <p:cNvSpPr>
            <a:spLocks noGrp="1"/>
          </p:cNvSpPr>
          <p:nvPr>
            <p:ph type="title"/>
          </p:nvPr>
        </p:nvSpPr>
        <p:spPr>
          <a:xfrm>
            <a:off x="457200" y="5949280"/>
            <a:ext cx="8135938" cy="908720"/>
          </a:xfrm>
        </p:spPr>
        <p:txBody>
          <a:bodyPr/>
          <a:lstStyle/>
          <a:p>
            <a:r>
              <a:rPr lang="it-IT" sz="1600" dirty="0">
                <a:solidFill>
                  <a:srgbClr val="002060"/>
                </a:solidFill>
              </a:rPr>
              <a:t>Cosa nostra alla sbarra.</a:t>
            </a:r>
            <a:endParaRPr lang="it-IT" dirty="0">
              <a:solidFill>
                <a:srgbClr val="A84D00"/>
              </a:solidFill>
            </a:endParaRPr>
          </a:p>
        </p:txBody>
      </p:sp>
      <p:pic>
        <p:nvPicPr>
          <p:cNvPr id="4" name="Immagine 3">
            <a:extLst>
              <a:ext uri="{FF2B5EF4-FFF2-40B4-BE49-F238E27FC236}">
                <a16:creationId xmlns:a16="http://schemas.microsoft.com/office/drawing/2014/main" id="{2176E335-133D-D247-9297-60B586FF6C1C}"/>
              </a:ext>
            </a:extLst>
          </p:cNvPr>
          <p:cNvPicPr>
            <a:picLocks noChangeAspect="1"/>
          </p:cNvPicPr>
          <p:nvPr/>
        </p:nvPicPr>
        <p:blipFill>
          <a:blip r:embed="rId2"/>
          <a:stretch>
            <a:fillRect/>
          </a:stretch>
        </p:blipFill>
        <p:spPr>
          <a:xfrm>
            <a:off x="520012" y="642808"/>
            <a:ext cx="8010314" cy="5330500"/>
          </a:xfrm>
          <a:prstGeom prst="rect">
            <a:avLst/>
          </a:prstGeom>
        </p:spPr>
      </p:pic>
    </p:spTree>
    <p:extLst>
      <p:ext uri="{BB962C8B-B14F-4D97-AF65-F5344CB8AC3E}">
        <p14:creationId xmlns:p14="http://schemas.microsoft.com/office/powerpoint/2010/main" val="18380667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E92CA1-CA54-9D47-B813-856553946752}"/>
              </a:ext>
            </a:extLst>
          </p:cNvPr>
          <p:cNvSpPr>
            <a:spLocks noGrp="1"/>
          </p:cNvSpPr>
          <p:nvPr>
            <p:ph type="title"/>
          </p:nvPr>
        </p:nvSpPr>
        <p:spPr>
          <a:xfrm>
            <a:off x="251520" y="5877272"/>
            <a:ext cx="8496944" cy="980728"/>
          </a:xfrm>
        </p:spPr>
        <p:txBody>
          <a:bodyPr/>
          <a:lstStyle/>
          <a:p>
            <a:r>
              <a:rPr lang="it-IT" sz="1600" dirty="0"/>
              <a:t>.</a:t>
            </a:r>
          </a:p>
        </p:txBody>
      </p:sp>
      <p:pic>
        <p:nvPicPr>
          <p:cNvPr id="5" name="Immagine 4">
            <a:extLst>
              <a:ext uri="{FF2B5EF4-FFF2-40B4-BE49-F238E27FC236}">
                <a16:creationId xmlns:a16="http://schemas.microsoft.com/office/drawing/2014/main" id="{58613007-7100-F941-8294-E8C289CE26C2}"/>
              </a:ext>
            </a:extLst>
          </p:cNvPr>
          <p:cNvPicPr>
            <a:picLocks noChangeAspect="1"/>
          </p:cNvPicPr>
          <p:nvPr/>
        </p:nvPicPr>
        <p:blipFill>
          <a:blip r:embed="rId2"/>
          <a:stretch>
            <a:fillRect/>
          </a:stretch>
        </p:blipFill>
        <p:spPr>
          <a:xfrm>
            <a:off x="5580112" y="1844824"/>
            <a:ext cx="2984317" cy="4013230"/>
          </a:xfrm>
          <a:prstGeom prst="rect">
            <a:avLst/>
          </a:prstGeom>
        </p:spPr>
      </p:pic>
      <p:pic>
        <p:nvPicPr>
          <p:cNvPr id="7" name="Immagine 6">
            <a:extLst>
              <a:ext uri="{FF2B5EF4-FFF2-40B4-BE49-F238E27FC236}">
                <a16:creationId xmlns:a16="http://schemas.microsoft.com/office/drawing/2014/main" id="{2FDB6197-2F60-3A41-A149-BE73ABEA5E77}"/>
              </a:ext>
            </a:extLst>
          </p:cNvPr>
          <p:cNvPicPr>
            <a:picLocks noChangeAspect="1"/>
          </p:cNvPicPr>
          <p:nvPr/>
        </p:nvPicPr>
        <p:blipFill>
          <a:blip r:embed="rId3"/>
          <a:stretch>
            <a:fillRect/>
          </a:stretch>
        </p:blipFill>
        <p:spPr>
          <a:xfrm>
            <a:off x="457200" y="1844824"/>
            <a:ext cx="5122912" cy="4032448"/>
          </a:xfrm>
          <a:prstGeom prst="rect">
            <a:avLst/>
          </a:prstGeom>
        </p:spPr>
      </p:pic>
    </p:spTree>
    <p:extLst>
      <p:ext uri="{BB962C8B-B14F-4D97-AF65-F5344CB8AC3E}">
        <p14:creationId xmlns:p14="http://schemas.microsoft.com/office/powerpoint/2010/main" val="42205608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52C01A-33AB-6846-8CF5-E0DAE54EBF14}"/>
              </a:ext>
            </a:extLst>
          </p:cNvPr>
          <p:cNvSpPr>
            <a:spLocks noGrp="1"/>
          </p:cNvSpPr>
          <p:nvPr>
            <p:ph type="title"/>
          </p:nvPr>
        </p:nvSpPr>
        <p:spPr>
          <a:xfrm>
            <a:off x="5004048" y="5877272"/>
            <a:ext cx="3589090" cy="864096"/>
          </a:xfrm>
        </p:spPr>
        <p:txBody>
          <a:bodyPr/>
          <a:lstStyle/>
          <a:p>
            <a:pPr algn="l"/>
            <a:r>
              <a:rPr lang="it-IT" sz="1600" dirty="0">
                <a:solidFill>
                  <a:srgbClr val="002060"/>
                </a:solidFill>
              </a:rPr>
              <a:t>Il tenente </a:t>
            </a:r>
            <a:r>
              <a:rPr lang="it-IT" sz="1600" dirty="0" err="1">
                <a:solidFill>
                  <a:srgbClr val="002060"/>
                </a:solidFill>
              </a:rPr>
              <a:t>Joe</a:t>
            </a:r>
            <a:r>
              <a:rPr lang="it-IT" sz="1600" dirty="0">
                <a:solidFill>
                  <a:srgbClr val="002060"/>
                </a:solidFill>
              </a:rPr>
              <a:t> Petrosino, il poliziotto italiano naturalizzato statunitense, ucciso a colpi di pistola a Palermo </a:t>
            </a:r>
            <a:br>
              <a:rPr lang="it-IT" sz="1600" dirty="0">
                <a:solidFill>
                  <a:srgbClr val="002060"/>
                </a:solidFill>
              </a:rPr>
            </a:br>
            <a:r>
              <a:rPr lang="it-IT" sz="1600" dirty="0">
                <a:solidFill>
                  <a:srgbClr val="002060"/>
                </a:solidFill>
              </a:rPr>
              <a:t>il 12 marzo 1909,</a:t>
            </a:r>
          </a:p>
        </p:txBody>
      </p:sp>
      <p:pic>
        <p:nvPicPr>
          <p:cNvPr id="7" name="Immagine 6">
            <a:extLst>
              <a:ext uri="{FF2B5EF4-FFF2-40B4-BE49-F238E27FC236}">
                <a16:creationId xmlns:a16="http://schemas.microsoft.com/office/drawing/2014/main" id="{4141624C-AA8B-4443-965D-E543BFF0D63F}"/>
              </a:ext>
            </a:extLst>
          </p:cNvPr>
          <p:cNvPicPr>
            <a:picLocks noChangeAspect="1"/>
          </p:cNvPicPr>
          <p:nvPr/>
        </p:nvPicPr>
        <p:blipFill>
          <a:blip r:embed="rId2"/>
          <a:stretch>
            <a:fillRect/>
          </a:stretch>
        </p:blipFill>
        <p:spPr>
          <a:xfrm>
            <a:off x="0" y="548680"/>
            <a:ext cx="4860032" cy="6309320"/>
          </a:xfrm>
          <a:prstGeom prst="rect">
            <a:avLst/>
          </a:prstGeom>
        </p:spPr>
      </p:pic>
    </p:spTree>
    <p:extLst>
      <p:ext uri="{BB962C8B-B14F-4D97-AF65-F5344CB8AC3E}">
        <p14:creationId xmlns:p14="http://schemas.microsoft.com/office/powerpoint/2010/main" val="9001349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59445E-A7C8-4244-9D0C-97CF9E6EDED1}"/>
              </a:ext>
            </a:extLst>
          </p:cNvPr>
          <p:cNvSpPr>
            <a:spLocks noGrp="1"/>
          </p:cNvSpPr>
          <p:nvPr>
            <p:ph type="title"/>
          </p:nvPr>
        </p:nvSpPr>
        <p:spPr>
          <a:xfrm>
            <a:off x="457200" y="5805264"/>
            <a:ext cx="8135938" cy="1052736"/>
          </a:xfrm>
        </p:spPr>
        <p:txBody>
          <a:bodyPr/>
          <a:lstStyle/>
          <a:p>
            <a:r>
              <a:rPr lang="it-IT" sz="1600" dirty="0">
                <a:solidFill>
                  <a:srgbClr val="002060"/>
                </a:solidFill>
              </a:rPr>
              <a:t>New York. I funerali di </a:t>
            </a:r>
            <a:r>
              <a:rPr lang="it-IT" sz="1600" dirty="0" err="1">
                <a:solidFill>
                  <a:srgbClr val="002060"/>
                </a:solidFill>
              </a:rPr>
              <a:t>Joe</a:t>
            </a:r>
            <a:r>
              <a:rPr lang="it-IT" sz="1600" dirty="0">
                <a:solidFill>
                  <a:srgbClr val="002060"/>
                </a:solidFill>
              </a:rPr>
              <a:t> Petrosino nell’aprile dl 1909.</a:t>
            </a:r>
          </a:p>
        </p:txBody>
      </p:sp>
      <p:pic>
        <p:nvPicPr>
          <p:cNvPr id="5" name="Immagine 4">
            <a:extLst>
              <a:ext uri="{FF2B5EF4-FFF2-40B4-BE49-F238E27FC236}">
                <a16:creationId xmlns:a16="http://schemas.microsoft.com/office/drawing/2014/main" id="{429A0696-FE31-8941-805E-D39B355A9BC1}"/>
              </a:ext>
            </a:extLst>
          </p:cNvPr>
          <p:cNvPicPr>
            <a:picLocks noChangeAspect="1"/>
          </p:cNvPicPr>
          <p:nvPr/>
        </p:nvPicPr>
        <p:blipFill>
          <a:blip r:embed="rId2"/>
          <a:stretch>
            <a:fillRect/>
          </a:stretch>
        </p:blipFill>
        <p:spPr>
          <a:xfrm>
            <a:off x="1032781" y="883375"/>
            <a:ext cx="6984776" cy="4889343"/>
          </a:xfrm>
          <a:prstGeom prst="rect">
            <a:avLst/>
          </a:prstGeom>
        </p:spPr>
      </p:pic>
    </p:spTree>
    <p:extLst>
      <p:ext uri="{BB962C8B-B14F-4D97-AF65-F5344CB8AC3E}">
        <p14:creationId xmlns:p14="http://schemas.microsoft.com/office/powerpoint/2010/main" val="2692952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879AFD-8BE6-684E-91E2-C1A9C513C5C8}"/>
              </a:ext>
            </a:extLst>
          </p:cNvPr>
          <p:cNvSpPr>
            <a:spLocks noGrp="1"/>
          </p:cNvSpPr>
          <p:nvPr>
            <p:ph type="title"/>
          </p:nvPr>
        </p:nvSpPr>
        <p:spPr>
          <a:xfrm>
            <a:off x="1331640" y="6021288"/>
            <a:ext cx="2880320" cy="836712"/>
          </a:xfrm>
        </p:spPr>
        <p:txBody>
          <a:bodyPr/>
          <a:lstStyle/>
          <a:p>
            <a:pPr algn="r"/>
            <a:r>
              <a:rPr lang="it-IT" sz="1600" dirty="0">
                <a:solidFill>
                  <a:srgbClr val="002060"/>
                </a:solidFill>
              </a:rPr>
              <a:t>Il generale di Corpo d'Armata, ed ex ministro, </a:t>
            </a:r>
            <a:br>
              <a:rPr lang="it-IT" sz="1600" dirty="0">
                <a:solidFill>
                  <a:srgbClr val="002060"/>
                </a:solidFill>
              </a:rPr>
            </a:br>
            <a:r>
              <a:rPr lang="it-IT" sz="1600" dirty="0">
                <a:solidFill>
                  <a:srgbClr val="002060"/>
                </a:solidFill>
              </a:rPr>
              <a:t>Antonino Di Giorgio.</a:t>
            </a:r>
          </a:p>
        </p:txBody>
      </p:sp>
      <p:pic>
        <p:nvPicPr>
          <p:cNvPr id="5" name="Immagine 4">
            <a:extLst>
              <a:ext uri="{FF2B5EF4-FFF2-40B4-BE49-F238E27FC236}">
                <a16:creationId xmlns:a16="http://schemas.microsoft.com/office/drawing/2014/main" id="{1A1133BF-5E25-A346-A241-305F5197683F}"/>
              </a:ext>
            </a:extLst>
          </p:cNvPr>
          <p:cNvPicPr>
            <a:picLocks noChangeAspect="1"/>
          </p:cNvPicPr>
          <p:nvPr/>
        </p:nvPicPr>
        <p:blipFill>
          <a:blip r:embed="rId2"/>
          <a:stretch>
            <a:fillRect/>
          </a:stretch>
        </p:blipFill>
        <p:spPr>
          <a:xfrm>
            <a:off x="4355976" y="0"/>
            <a:ext cx="4788024" cy="6858000"/>
          </a:xfrm>
          <a:prstGeom prst="rect">
            <a:avLst/>
          </a:prstGeom>
        </p:spPr>
      </p:pic>
    </p:spTree>
    <p:extLst>
      <p:ext uri="{BB962C8B-B14F-4D97-AF65-F5344CB8AC3E}">
        <p14:creationId xmlns:p14="http://schemas.microsoft.com/office/powerpoint/2010/main" val="21809869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24E0DE-6AFA-7940-9705-BF7BE404E73C}"/>
              </a:ext>
            </a:extLst>
          </p:cNvPr>
          <p:cNvSpPr>
            <a:spLocks noGrp="1"/>
          </p:cNvSpPr>
          <p:nvPr>
            <p:ph type="title"/>
          </p:nvPr>
        </p:nvSpPr>
        <p:spPr>
          <a:xfrm>
            <a:off x="395536" y="6309320"/>
            <a:ext cx="3168352" cy="548680"/>
          </a:xfrm>
        </p:spPr>
        <p:txBody>
          <a:bodyPr/>
          <a:lstStyle/>
          <a:p>
            <a:pPr algn="r"/>
            <a:r>
              <a:rPr lang="it-IT" sz="1600" dirty="0">
                <a:solidFill>
                  <a:srgbClr val="002060"/>
                </a:solidFill>
              </a:rPr>
              <a:t>Il Maresciallo d’Italia </a:t>
            </a:r>
            <a:br>
              <a:rPr lang="it-IT" sz="1600" dirty="0">
                <a:solidFill>
                  <a:srgbClr val="002060"/>
                </a:solidFill>
              </a:rPr>
            </a:br>
            <a:r>
              <a:rPr lang="it-IT" sz="1600" dirty="0">
                <a:solidFill>
                  <a:srgbClr val="002060"/>
                </a:solidFill>
              </a:rPr>
              <a:t>Armando Diaz.</a:t>
            </a:r>
          </a:p>
        </p:txBody>
      </p:sp>
      <p:pic>
        <p:nvPicPr>
          <p:cNvPr id="5" name="Immagine 4">
            <a:extLst>
              <a:ext uri="{FF2B5EF4-FFF2-40B4-BE49-F238E27FC236}">
                <a16:creationId xmlns:a16="http://schemas.microsoft.com/office/drawing/2014/main" id="{1FA3F040-90AC-1643-A9C3-E7E1E1BBCFFF}"/>
              </a:ext>
            </a:extLst>
          </p:cNvPr>
          <p:cNvPicPr>
            <a:picLocks noChangeAspect="1"/>
          </p:cNvPicPr>
          <p:nvPr/>
        </p:nvPicPr>
        <p:blipFill>
          <a:blip r:embed="rId2"/>
          <a:stretch>
            <a:fillRect/>
          </a:stretch>
        </p:blipFill>
        <p:spPr>
          <a:xfrm>
            <a:off x="3779912" y="0"/>
            <a:ext cx="5364088" cy="6858000"/>
          </a:xfrm>
          <a:prstGeom prst="rect">
            <a:avLst/>
          </a:prstGeom>
        </p:spPr>
      </p:pic>
    </p:spTree>
    <p:extLst>
      <p:ext uri="{BB962C8B-B14F-4D97-AF65-F5344CB8AC3E}">
        <p14:creationId xmlns:p14="http://schemas.microsoft.com/office/powerpoint/2010/main" val="100600132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19F17AC-BF2A-C74E-A091-23E2AE542BA0}"/>
              </a:ext>
            </a:extLst>
          </p:cNvPr>
          <p:cNvPicPr>
            <a:picLocks noChangeAspect="1"/>
          </p:cNvPicPr>
          <p:nvPr/>
        </p:nvPicPr>
        <p:blipFill>
          <a:blip r:embed="rId2"/>
          <a:stretch>
            <a:fillRect/>
          </a:stretch>
        </p:blipFill>
        <p:spPr>
          <a:xfrm>
            <a:off x="2699792" y="328074"/>
            <a:ext cx="4182870" cy="6529926"/>
          </a:xfrm>
          <a:prstGeom prst="rect">
            <a:avLst/>
          </a:prstGeom>
        </p:spPr>
      </p:pic>
    </p:spTree>
    <p:extLst>
      <p:ext uri="{BB962C8B-B14F-4D97-AF65-F5344CB8AC3E}">
        <p14:creationId xmlns:p14="http://schemas.microsoft.com/office/powerpoint/2010/main" val="360050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249092-565F-8947-881B-C69EC19B6BAD}"/>
              </a:ext>
            </a:extLst>
          </p:cNvPr>
          <p:cNvSpPr>
            <a:spLocks noGrp="1"/>
          </p:cNvSpPr>
          <p:nvPr>
            <p:ph type="title"/>
          </p:nvPr>
        </p:nvSpPr>
        <p:spPr>
          <a:xfrm>
            <a:off x="457200" y="5949280"/>
            <a:ext cx="8135938" cy="908720"/>
          </a:xfrm>
        </p:spPr>
        <p:txBody>
          <a:bodyPr/>
          <a:lstStyle/>
          <a:p>
            <a:r>
              <a:rPr lang="it-IT" sz="1600" dirty="0">
                <a:solidFill>
                  <a:srgbClr val="6E145F"/>
                </a:solidFill>
              </a:rPr>
              <a:t>Cesare Primo Mori.</a:t>
            </a:r>
            <a:br>
              <a:rPr lang="it-IT" sz="1600" dirty="0">
                <a:solidFill>
                  <a:srgbClr val="6E145F"/>
                </a:solidFill>
              </a:rPr>
            </a:br>
            <a:r>
              <a:rPr lang="it-IT" sz="1600" dirty="0">
                <a:solidFill>
                  <a:srgbClr val="6E145F"/>
                </a:solidFill>
              </a:rPr>
              <a:t>(Pavia, 22 dicembre 1871 - Udine, 5 luglio 1942, all’età di 71)</a:t>
            </a:r>
            <a:br>
              <a:rPr lang="it-IT" sz="1600" dirty="0">
                <a:solidFill>
                  <a:srgbClr val="6E145F"/>
                </a:solidFill>
              </a:rPr>
            </a:br>
            <a:r>
              <a:rPr lang="it-IT" sz="1600" dirty="0">
                <a:solidFill>
                  <a:srgbClr val="6E145F"/>
                </a:solidFill>
              </a:rPr>
              <a:t>Nel 1928, per meriti, Senatore del Regno d’Italia.</a:t>
            </a:r>
          </a:p>
        </p:txBody>
      </p:sp>
      <p:pic>
        <p:nvPicPr>
          <p:cNvPr id="7" name="Immagine 6">
            <a:extLst>
              <a:ext uri="{FF2B5EF4-FFF2-40B4-BE49-F238E27FC236}">
                <a16:creationId xmlns:a16="http://schemas.microsoft.com/office/drawing/2014/main" id="{926BAAB1-22BF-ED43-939E-3F381C9EA6E0}"/>
              </a:ext>
            </a:extLst>
          </p:cNvPr>
          <p:cNvPicPr>
            <a:picLocks noChangeAspect="1"/>
          </p:cNvPicPr>
          <p:nvPr/>
        </p:nvPicPr>
        <p:blipFill>
          <a:blip r:embed="rId2"/>
          <a:stretch>
            <a:fillRect/>
          </a:stretch>
        </p:blipFill>
        <p:spPr>
          <a:xfrm>
            <a:off x="2123728" y="317912"/>
            <a:ext cx="4620368" cy="5667348"/>
          </a:xfrm>
          <a:prstGeom prst="rect">
            <a:avLst/>
          </a:prstGeom>
        </p:spPr>
      </p:pic>
    </p:spTree>
    <p:extLst>
      <p:ext uri="{BB962C8B-B14F-4D97-AF65-F5344CB8AC3E}">
        <p14:creationId xmlns:p14="http://schemas.microsoft.com/office/powerpoint/2010/main" val="6562161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969FCE-23AC-6D48-A0BB-D44B6A927C82}"/>
              </a:ext>
            </a:extLst>
          </p:cNvPr>
          <p:cNvSpPr>
            <a:spLocks noGrp="1"/>
          </p:cNvSpPr>
          <p:nvPr>
            <p:ph type="title"/>
          </p:nvPr>
        </p:nvSpPr>
        <p:spPr>
          <a:xfrm>
            <a:off x="457200" y="6021288"/>
            <a:ext cx="8135938" cy="836712"/>
          </a:xfrm>
        </p:spPr>
        <p:txBody>
          <a:bodyPr/>
          <a:lstStyle/>
          <a:p>
            <a:r>
              <a:rPr lang="it-IT" sz="1600" dirty="0">
                <a:solidFill>
                  <a:srgbClr val="C08411"/>
                </a:solidFill>
              </a:rPr>
              <a:t>Palermo. Palazzo dei Normanni.</a:t>
            </a:r>
          </a:p>
        </p:txBody>
      </p:sp>
      <p:pic>
        <p:nvPicPr>
          <p:cNvPr id="5" name="Immagine 4">
            <a:extLst>
              <a:ext uri="{FF2B5EF4-FFF2-40B4-BE49-F238E27FC236}">
                <a16:creationId xmlns:a16="http://schemas.microsoft.com/office/drawing/2014/main" id="{ABECA7F6-21C6-F24E-9E99-D67D152790EF}"/>
              </a:ext>
            </a:extLst>
          </p:cNvPr>
          <p:cNvPicPr>
            <a:picLocks noChangeAspect="1"/>
          </p:cNvPicPr>
          <p:nvPr/>
        </p:nvPicPr>
        <p:blipFill>
          <a:blip r:embed="rId2"/>
          <a:stretch>
            <a:fillRect/>
          </a:stretch>
        </p:blipFill>
        <p:spPr>
          <a:xfrm>
            <a:off x="755576" y="908719"/>
            <a:ext cx="7603730" cy="5059937"/>
          </a:xfrm>
          <a:prstGeom prst="rect">
            <a:avLst/>
          </a:prstGeom>
        </p:spPr>
      </p:pic>
    </p:spTree>
    <p:extLst>
      <p:ext uri="{BB962C8B-B14F-4D97-AF65-F5344CB8AC3E}">
        <p14:creationId xmlns:p14="http://schemas.microsoft.com/office/powerpoint/2010/main" val="20253176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34A9A0-1F7B-BF41-9416-29FF6EC8E69C}"/>
              </a:ext>
            </a:extLst>
          </p:cNvPr>
          <p:cNvSpPr>
            <a:spLocks noGrp="1"/>
          </p:cNvSpPr>
          <p:nvPr>
            <p:ph type="title"/>
          </p:nvPr>
        </p:nvSpPr>
        <p:spPr>
          <a:xfrm>
            <a:off x="457200" y="5805264"/>
            <a:ext cx="8135938" cy="1052736"/>
          </a:xfrm>
        </p:spPr>
        <p:txBody>
          <a:bodyPr/>
          <a:lstStyle/>
          <a:p>
            <a:r>
              <a:rPr lang="it-IT" sz="1600" dirty="0">
                <a:solidFill>
                  <a:srgbClr val="002060"/>
                </a:solidFill>
              </a:rPr>
              <a:t>Il prof. Federale e Deputato del PNF Alfredo Cucco.</a:t>
            </a:r>
          </a:p>
        </p:txBody>
      </p:sp>
      <p:pic>
        <p:nvPicPr>
          <p:cNvPr id="5" name="Immagine 4">
            <a:extLst>
              <a:ext uri="{FF2B5EF4-FFF2-40B4-BE49-F238E27FC236}">
                <a16:creationId xmlns:a16="http://schemas.microsoft.com/office/drawing/2014/main" id="{9B263B5D-E38B-0847-91EB-FB00DA694985}"/>
              </a:ext>
            </a:extLst>
          </p:cNvPr>
          <p:cNvPicPr>
            <a:picLocks noChangeAspect="1"/>
          </p:cNvPicPr>
          <p:nvPr/>
        </p:nvPicPr>
        <p:blipFill>
          <a:blip r:embed="rId2"/>
          <a:stretch>
            <a:fillRect/>
          </a:stretch>
        </p:blipFill>
        <p:spPr>
          <a:xfrm>
            <a:off x="5735688" y="1412775"/>
            <a:ext cx="3228800" cy="4392489"/>
          </a:xfrm>
          <a:prstGeom prst="rect">
            <a:avLst/>
          </a:prstGeom>
        </p:spPr>
      </p:pic>
      <p:pic>
        <p:nvPicPr>
          <p:cNvPr id="7" name="Immagine 6">
            <a:extLst>
              <a:ext uri="{FF2B5EF4-FFF2-40B4-BE49-F238E27FC236}">
                <a16:creationId xmlns:a16="http://schemas.microsoft.com/office/drawing/2014/main" id="{E0DF9564-84EB-224C-AC3F-9310CAEC26DA}"/>
              </a:ext>
            </a:extLst>
          </p:cNvPr>
          <p:cNvPicPr>
            <a:picLocks noChangeAspect="1"/>
          </p:cNvPicPr>
          <p:nvPr/>
        </p:nvPicPr>
        <p:blipFill>
          <a:blip r:embed="rId3"/>
          <a:stretch>
            <a:fillRect/>
          </a:stretch>
        </p:blipFill>
        <p:spPr>
          <a:xfrm>
            <a:off x="179511" y="1412776"/>
            <a:ext cx="5556177" cy="4392488"/>
          </a:xfrm>
          <a:prstGeom prst="rect">
            <a:avLst/>
          </a:prstGeom>
        </p:spPr>
      </p:pic>
    </p:spTree>
    <p:extLst>
      <p:ext uri="{BB962C8B-B14F-4D97-AF65-F5344CB8AC3E}">
        <p14:creationId xmlns:p14="http://schemas.microsoft.com/office/powerpoint/2010/main" val="39355215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DB3807-E3F9-4441-A86B-BA1ECFB05A4C}"/>
              </a:ext>
            </a:extLst>
          </p:cNvPr>
          <p:cNvSpPr>
            <a:spLocks noGrp="1"/>
          </p:cNvSpPr>
          <p:nvPr>
            <p:ph type="title"/>
          </p:nvPr>
        </p:nvSpPr>
        <p:spPr>
          <a:xfrm>
            <a:off x="457200" y="6165304"/>
            <a:ext cx="3970784" cy="692696"/>
          </a:xfrm>
        </p:spPr>
        <p:txBody>
          <a:bodyPr/>
          <a:lstStyle/>
          <a:p>
            <a:pPr algn="r"/>
            <a:r>
              <a:rPr lang="it-IT" sz="1600" dirty="0">
                <a:solidFill>
                  <a:srgbClr val="976018"/>
                </a:solidFill>
              </a:rPr>
              <a:t>Il nuovo nominato Segretario Federale </a:t>
            </a:r>
            <a:br>
              <a:rPr lang="it-IT" sz="1600" dirty="0">
                <a:solidFill>
                  <a:srgbClr val="976018"/>
                </a:solidFill>
              </a:rPr>
            </a:br>
            <a:r>
              <a:rPr lang="it-IT" sz="1600" dirty="0">
                <a:solidFill>
                  <a:srgbClr val="976018"/>
                </a:solidFill>
              </a:rPr>
              <a:t>del PNF Ugo Parodi di Belsito. </a:t>
            </a:r>
          </a:p>
        </p:txBody>
      </p:sp>
      <p:pic>
        <p:nvPicPr>
          <p:cNvPr id="5" name="Immagine 4">
            <a:extLst>
              <a:ext uri="{FF2B5EF4-FFF2-40B4-BE49-F238E27FC236}">
                <a16:creationId xmlns:a16="http://schemas.microsoft.com/office/drawing/2014/main" id="{F42EC152-E56B-1242-BF3F-A7D08226CD90}"/>
              </a:ext>
            </a:extLst>
          </p:cNvPr>
          <p:cNvPicPr>
            <a:picLocks noChangeAspect="1"/>
          </p:cNvPicPr>
          <p:nvPr/>
        </p:nvPicPr>
        <p:blipFill>
          <a:blip r:embed="rId2"/>
          <a:stretch>
            <a:fillRect/>
          </a:stretch>
        </p:blipFill>
        <p:spPr>
          <a:xfrm>
            <a:off x="4572000" y="620688"/>
            <a:ext cx="4644008" cy="6264696"/>
          </a:xfrm>
          <a:prstGeom prst="rect">
            <a:avLst/>
          </a:prstGeom>
        </p:spPr>
      </p:pic>
    </p:spTree>
    <p:extLst>
      <p:ext uri="{BB962C8B-B14F-4D97-AF65-F5344CB8AC3E}">
        <p14:creationId xmlns:p14="http://schemas.microsoft.com/office/powerpoint/2010/main" val="7169322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75C66B7-A9BD-DB43-8A74-8440DC644A7C}"/>
              </a:ext>
            </a:extLst>
          </p:cNvPr>
          <p:cNvPicPr>
            <a:picLocks noChangeAspect="1"/>
          </p:cNvPicPr>
          <p:nvPr/>
        </p:nvPicPr>
        <p:blipFill>
          <a:blip r:embed="rId2"/>
          <a:stretch>
            <a:fillRect/>
          </a:stretch>
        </p:blipFill>
        <p:spPr>
          <a:xfrm>
            <a:off x="1043608" y="1196752"/>
            <a:ext cx="7210080" cy="5400600"/>
          </a:xfrm>
          <a:prstGeom prst="rect">
            <a:avLst/>
          </a:prstGeom>
        </p:spPr>
      </p:pic>
    </p:spTree>
    <p:extLst>
      <p:ext uri="{BB962C8B-B14F-4D97-AF65-F5344CB8AC3E}">
        <p14:creationId xmlns:p14="http://schemas.microsoft.com/office/powerpoint/2010/main" val="37431131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3ABF07-DA6E-5B4E-8D56-7AB64CFD112D}"/>
              </a:ext>
            </a:extLst>
          </p:cNvPr>
          <p:cNvSpPr>
            <a:spLocks noGrp="1"/>
          </p:cNvSpPr>
          <p:nvPr>
            <p:ph type="title"/>
          </p:nvPr>
        </p:nvSpPr>
        <p:spPr>
          <a:xfrm>
            <a:off x="457200" y="5805264"/>
            <a:ext cx="8135938" cy="1052736"/>
          </a:xfrm>
        </p:spPr>
        <p:txBody>
          <a:bodyPr/>
          <a:lstStyle/>
          <a:p>
            <a:r>
              <a:rPr lang="it-IT" sz="1600" dirty="0">
                <a:solidFill>
                  <a:srgbClr val="002060"/>
                </a:solidFill>
              </a:rPr>
              <a:t>22 dicembre 1928 Cesare Senatore del Regno d’Italia</a:t>
            </a:r>
          </a:p>
        </p:txBody>
      </p:sp>
      <p:pic>
        <p:nvPicPr>
          <p:cNvPr id="5" name="Immagine 4">
            <a:extLst>
              <a:ext uri="{FF2B5EF4-FFF2-40B4-BE49-F238E27FC236}">
                <a16:creationId xmlns:a16="http://schemas.microsoft.com/office/drawing/2014/main" id="{9104B5FB-3FAE-7A45-929E-6D75AFE2FD59}"/>
              </a:ext>
            </a:extLst>
          </p:cNvPr>
          <p:cNvPicPr>
            <a:picLocks noChangeAspect="1"/>
          </p:cNvPicPr>
          <p:nvPr/>
        </p:nvPicPr>
        <p:blipFill>
          <a:blip r:embed="rId2"/>
          <a:stretch>
            <a:fillRect/>
          </a:stretch>
        </p:blipFill>
        <p:spPr>
          <a:xfrm>
            <a:off x="2195736" y="260648"/>
            <a:ext cx="4823090" cy="5916007"/>
          </a:xfrm>
          <a:prstGeom prst="rect">
            <a:avLst/>
          </a:prstGeom>
        </p:spPr>
      </p:pic>
    </p:spTree>
    <p:extLst>
      <p:ext uri="{BB962C8B-B14F-4D97-AF65-F5344CB8AC3E}">
        <p14:creationId xmlns:p14="http://schemas.microsoft.com/office/powerpoint/2010/main" val="14902851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B5ABCC-28FC-834F-A0D5-B91CB83D5772}"/>
              </a:ext>
            </a:extLst>
          </p:cNvPr>
          <p:cNvSpPr>
            <a:spLocks noGrp="1"/>
          </p:cNvSpPr>
          <p:nvPr>
            <p:ph type="title"/>
          </p:nvPr>
        </p:nvSpPr>
        <p:spPr>
          <a:xfrm>
            <a:off x="457200" y="5877272"/>
            <a:ext cx="8135938" cy="980728"/>
          </a:xfrm>
        </p:spPr>
        <p:txBody>
          <a:bodyPr/>
          <a:lstStyle/>
          <a:p>
            <a:r>
              <a:rPr lang="it-IT" sz="1600" dirty="0">
                <a:solidFill>
                  <a:srgbClr val="002060"/>
                </a:solidFill>
              </a:rPr>
              <a:t>Don Calogero Vizzini da «grande» e durante lo sbarco degli Anglo-Americani. </a:t>
            </a:r>
          </a:p>
        </p:txBody>
      </p:sp>
      <p:pic>
        <p:nvPicPr>
          <p:cNvPr id="5" name="Immagine 4">
            <a:extLst>
              <a:ext uri="{FF2B5EF4-FFF2-40B4-BE49-F238E27FC236}">
                <a16:creationId xmlns:a16="http://schemas.microsoft.com/office/drawing/2014/main" id="{C3A26272-624E-C84F-8E60-FC9F40BD5AFD}"/>
              </a:ext>
            </a:extLst>
          </p:cNvPr>
          <p:cNvPicPr>
            <a:picLocks noChangeAspect="1"/>
          </p:cNvPicPr>
          <p:nvPr/>
        </p:nvPicPr>
        <p:blipFill>
          <a:blip r:embed="rId2"/>
          <a:stretch>
            <a:fillRect/>
          </a:stretch>
        </p:blipFill>
        <p:spPr>
          <a:xfrm>
            <a:off x="168001" y="1196752"/>
            <a:ext cx="3384376" cy="4680520"/>
          </a:xfrm>
          <a:prstGeom prst="rect">
            <a:avLst/>
          </a:prstGeom>
        </p:spPr>
      </p:pic>
      <p:pic>
        <p:nvPicPr>
          <p:cNvPr id="7" name="Immagine 6">
            <a:extLst>
              <a:ext uri="{FF2B5EF4-FFF2-40B4-BE49-F238E27FC236}">
                <a16:creationId xmlns:a16="http://schemas.microsoft.com/office/drawing/2014/main" id="{B61A1EA4-39D4-3D41-9241-00A2564D949F}"/>
              </a:ext>
            </a:extLst>
          </p:cNvPr>
          <p:cNvPicPr>
            <a:picLocks noChangeAspect="1"/>
          </p:cNvPicPr>
          <p:nvPr/>
        </p:nvPicPr>
        <p:blipFill>
          <a:blip r:embed="rId3"/>
          <a:stretch>
            <a:fillRect/>
          </a:stretch>
        </p:blipFill>
        <p:spPr>
          <a:xfrm>
            <a:off x="3552377" y="2060848"/>
            <a:ext cx="5214817" cy="3816424"/>
          </a:xfrm>
          <a:prstGeom prst="rect">
            <a:avLst/>
          </a:prstGeom>
        </p:spPr>
      </p:pic>
    </p:spTree>
    <p:extLst>
      <p:ext uri="{BB962C8B-B14F-4D97-AF65-F5344CB8AC3E}">
        <p14:creationId xmlns:p14="http://schemas.microsoft.com/office/powerpoint/2010/main" val="31065304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8D898A9-53AA-3548-BDF8-3B261CAF0A03}"/>
              </a:ext>
            </a:extLst>
          </p:cNvPr>
          <p:cNvSpPr>
            <a:spLocks noGrp="1"/>
          </p:cNvSpPr>
          <p:nvPr>
            <p:ph type="title"/>
          </p:nvPr>
        </p:nvSpPr>
        <p:spPr>
          <a:xfrm>
            <a:off x="457200" y="5733256"/>
            <a:ext cx="8135938" cy="1124744"/>
          </a:xfrm>
        </p:spPr>
        <p:txBody>
          <a:bodyPr/>
          <a:lstStyle/>
          <a:p>
            <a:r>
              <a:rPr lang="it-IT" sz="1600" dirty="0">
                <a:solidFill>
                  <a:srgbClr val="0070C0"/>
                </a:solidFill>
              </a:rPr>
              <a:t>Bari vista dal mare.</a:t>
            </a:r>
          </a:p>
        </p:txBody>
      </p:sp>
      <p:pic>
        <p:nvPicPr>
          <p:cNvPr id="4" name="Immagine 3">
            <a:extLst>
              <a:ext uri="{FF2B5EF4-FFF2-40B4-BE49-F238E27FC236}">
                <a16:creationId xmlns:a16="http://schemas.microsoft.com/office/drawing/2014/main" id="{0B86FBD5-C70C-754A-92D5-0225FAE3B5B9}"/>
              </a:ext>
            </a:extLst>
          </p:cNvPr>
          <p:cNvPicPr>
            <a:picLocks noChangeAspect="1"/>
          </p:cNvPicPr>
          <p:nvPr/>
        </p:nvPicPr>
        <p:blipFill>
          <a:blip r:embed="rId2"/>
          <a:stretch>
            <a:fillRect/>
          </a:stretch>
        </p:blipFill>
        <p:spPr>
          <a:xfrm>
            <a:off x="899592" y="836712"/>
            <a:ext cx="7574613" cy="5040560"/>
          </a:xfrm>
          <a:prstGeom prst="rect">
            <a:avLst/>
          </a:prstGeom>
        </p:spPr>
      </p:pic>
    </p:spTree>
    <p:extLst>
      <p:ext uri="{BB962C8B-B14F-4D97-AF65-F5344CB8AC3E}">
        <p14:creationId xmlns:p14="http://schemas.microsoft.com/office/powerpoint/2010/main" val="37849339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87D9A3E-06CD-3F49-807C-C61AC9D3FAEE}"/>
              </a:ext>
            </a:extLst>
          </p:cNvPr>
          <p:cNvPicPr>
            <a:picLocks noChangeAspect="1"/>
          </p:cNvPicPr>
          <p:nvPr/>
        </p:nvPicPr>
        <p:blipFill>
          <a:blip r:embed="rId2"/>
          <a:stretch>
            <a:fillRect/>
          </a:stretch>
        </p:blipFill>
        <p:spPr>
          <a:xfrm>
            <a:off x="539552" y="1844824"/>
            <a:ext cx="4104456" cy="5013176"/>
          </a:xfrm>
          <a:prstGeom prst="rect">
            <a:avLst/>
          </a:prstGeom>
        </p:spPr>
      </p:pic>
      <p:pic>
        <p:nvPicPr>
          <p:cNvPr id="7" name="Immagine 6">
            <a:extLst>
              <a:ext uri="{FF2B5EF4-FFF2-40B4-BE49-F238E27FC236}">
                <a16:creationId xmlns:a16="http://schemas.microsoft.com/office/drawing/2014/main" id="{50D62593-5BE2-854C-A372-E7FC2AECF86E}"/>
              </a:ext>
            </a:extLst>
          </p:cNvPr>
          <p:cNvPicPr>
            <a:picLocks noChangeAspect="1"/>
          </p:cNvPicPr>
          <p:nvPr/>
        </p:nvPicPr>
        <p:blipFill>
          <a:blip r:embed="rId3"/>
          <a:stretch>
            <a:fillRect/>
          </a:stretch>
        </p:blipFill>
        <p:spPr>
          <a:xfrm>
            <a:off x="4644008" y="1844824"/>
            <a:ext cx="4067944" cy="5013176"/>
          </a:xfrm>
          <a:prstGeom prst="rect">
            <a:avLst/>
          </a:prstGeom>
        </p:spPr>
      </p:pic>
    </p:spTree>
    <p:extLst>
      <p:ext uri="{BB962C8B-B14F-4D97-AF65-F5344CB8AC3E}">
        <p14:creationId xmlns:p14="http://schemas.microsoft.com/office/powerpoint/2010/main" val="33275778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53B2736-5D96-AD42-AAC6-74EAD1B38EF0}"/>
              </a:ext>
            </a:extLst>
          </p:cNvPr>
          <p:cNvSpPr>
            <a:spLocks noGrp="1"/>
          </p:cNvSpPr>
          <p:nvPr>
            <p:ph type="title"/>
          </p:nvPr>
        </p:nvSpPr>
        <p:spPr>
          <a:xfrm>
            <a:off x="457200" y="5949280"/>
            <a:ext cx="8135938" cy="908720"/>
          </a:xfrm>
        </p:spPr>
        <p:txBody>
          <a:bodyPr/>
          <a:lstStyle/>
          <a:p>
            <a:r>
              <a:rPr lang="it-IT" sz="1600" dirty="0">
                <a:solidFill>
                  <a:srgbClr val="A84D00"/>
                </a:solidFill>
              </a:rPr>
              <a:t>Scorcio di Udine.</a:t>
            </a:r>
          </a:p>
        </p:txBody>
      </p:sp>
      <p:pic>
        <p:nvPicPr>
          <p:cNvPr id="4" name="Immagine 3">
            <a:extLst>
              <a:ext uri="{FF2B5EF4-FFF2-40B4-BE49-F238E27FC236}">
                <a16:creationId xmlns:a16="http://schemas.microsoft.com/office/drawing/2014/main" id="{D6F27948-2C42-074B-A8D3-6F054B5123AF}"/>
              </a:ext>
            </a:extLst>
          </p:cNvPr>
          <p:cNvPicPr>
            <a:picLocks noChangeAspect="1"/>
          </p:cNvPicPr>
          <p:nvPr/>
        </p:nvPicPr>
        <p:blipFill>
          <a:blip r:embed="rId2"/>
          <a:stretch>
            <a:fillRect/>
          </a:stretch>
        </p:blipFill>
        <p:spPr>
          <a:xfrm>
            <a:off x="784695" y="1124744"/>
            <a:ext cx="7249986" cy="4824536"/>
          </a:xfrm>
          <a:prstGeom prst="rect">
            <a:avLst/>
          </a:prstGeom>
        </p:spPr>
      </p:pic>
    </p:spTree>
    <p:extLst>
      <p:ext uri="{BB962C8B-B14F-4D97-AF65-F5344CB8AC3E}">
        <p14:creationId xmlns:p14="http://schemas.microsoft.com/office/powerpoint/2010/main" val="36845478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DDA365-3E5A-384D-83FA-CC041DEEA07C}"/>
              </a:ext>
            </a:extLst>
          </p:cNvPr>
          <p:cNvSpPr>
            <a:spLocks noGrp="1"/>
          </p:cNvSpPr>
          <p:nvPr>
            <p:ph type="title"/>
          </p:nvPr>
        </p:nvSpPr>
        <p:spPr>
          <a:xfrm>
            <a:off x="4572000" y="6021288"/>
            <a:ext cx="4021138" cy="836712"/>
          </a:xfrm>
        </p:spPr>
        <p:txBody>
          <a:bodyPr/>
          <a:lstStyle/>
          <a:p>
            <a:pPr algn="l"/>
            <a:r>
              <a:rPr lang="it-IT" sz="1600" dirty="0"/>
              <a:t>La tomba del prefetto di Ferro </a:t>
            </a:r>
            <a:br>
              <a:rPr lang="it-IT" sz="1600" dirty="0"/>
            </a:br>
            <a:r>
              <a:rPr lang="it-IT" sz="1600" dirty="0"/>
              <a:t>Cesare Mori </a:t>
            </a:r>
            <a:br>
              <a:rPr lang="it-IT" sz="1600" dirty="0"/>
            </a:br>
            <a:r>
              <a:rPr lang="it-IT" sz="1600" dirty="0"/>
              <a:t>a Pavia.</a:t>
            </a:r>
          </a:p>
        </p:txBody>
      </p:sp>
      <p:pic>
        <p:nvPicPr>
          <p:cNvPr id="5" name="Immagine 4">
            <a:extLst>
              <a:ext uri="{FF2B5EF4-FFF2-40B4-BE49-F238E27FC236}">
                <a16:creationId xmlns:a16="http://schemas.microsoft.com/office/drawing/2014/main" id="{D5C8A350-AF3F-064D-83C1-E312A635B51E}"/>
              </a:ext>
            </a:extLst>
          </p:cNvPr>
          <p:cNvPicPr>
            <a:picLocks noChangeAspect="1"/>
          </p:cNvPicPr>
          <p:nvPr/>
        </p:nvPicPr>
        <p:blipFill>
          <a:blip r:embed="rId2"/>
          <a:stretch>
            <a:fillRect/>
          </a:stretch>
        </p:blipFill>
        <p:spPr>
          <a:xfrm>
            <a:off x="0" y="954452"/>
            <a:ext cx="4461984" cy="5903548"/>
          </a:xfrm>
          <a:prstGeom prst="rect">
            <a:avLst/>
          </a:prstGeom>
        </p:spPr>
      </p:pic>
    </p:spTree>
    <p:extLst>
      <p:ext uri="{BB962C8B-B14F-4D97-AF65-F5344CB8AC3E}">
        <p14:creationId xmlns:p14="http://schemas.microsoft.com/office/powerpoint/2010/main" val="3925191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1C52C0-D892-5E43-A057-71FF1C49B009}"/>
              </a:ext>
            </a:extLst>
          </p:cNvPr>
          <p:cNvSpPr>
            <a:spLocks noGrp="1"/>
          </p:cNvSpPr>
          <p:nvPr>
            <p:ph type="title"/>
          </p:nvPr>
        </p:nvSpPr>
        <p:spPr>
          <a:xfrm>
            <a:off x="457200" y="6093296"/>
            <a:ext cx="8135938" cy="764704"/>
          </a:xfrm>
        </p:spPr>
        <p:txBody>
          <a:bodyPr/>
          <a:lstStyle/>
          <a:p>
            <a:r>
              <a:rPr lang="it-IT" sz="1600" dirty="0">
                <a:solidFill>
                  <a:srgbClr val="C05F00"/>
                </a:solidFill>
              </a:rPr>
              <a:t>Pavia. Il centro storico.</a:t>
            </a:r>
          </a:p>
        </p:txBody>
      </p:sp>
      <p:pic>
        <p:nvPicPr>
          <p:cNvPr id="5" name="Immagine 4">
            <a:extLst>
              <a:ext uri="{FF2B5EF4-FFF2-40B4-BE49-F238E27FC236}">
                <a16:creationId xmlns:a16="http://schemas.microsoft.com/office/drawing/2014/main" id="{3CF3412F-F94A-E243-8CFB-6C0F6FA946C8}"/>
              </a:ext>
            </a:extLst>
          </p:cNvPr>
          <p:cNvPicPr>
            <a:picLocks noChangeAspect="1"/>
          </p:cNvPicPr>
          <p:nvPr/>
        </p:nvPicPr>
        <p:blipFill>
          <a:blip r:embed="rId2"/>
          <a:stretch>
            <a:fillRect/>
          </a:stretch>
        </p:blipFill>
        <p:spPr>
          <a:xfrm>
            <a:off x="899593" y="980728"/>
            <a:ext cx="7351504" cy="4892092"/>
          </a:xfrm>
          <a:prstGeom prst="rect">
            <a:avLst/>
          </a:prstGeom>
        </p:spPr>
      </p:pic>
    </p:spTree>
    <p:extLst>
      <p:ext uri="{BB962C8B-B14F-4D97-AF65-F5344CB8AC3E}">
        <p14:creationId xmlns:p14="http://schemas.microsoft.com/office/powerpoint/2010/main" val="31138958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E30C7E-2A44-5142-AA58-6623ADCB17A3}"/>
              </a:ext>
            </a:extLst>
          </p:cNvPr>
          <p:cNvSpPr>
            <a:spLocks noGrp="1"/>
          </p:cNvSpPr>
          <p:nvPr>
            <p:ph type="title"/>
          </p:nvPr>
        </p:nvSpPr>
        <p:spPr>
          <a:xfrm>
            <a:off x="457200" y="5805264"/>
            <a:ext cx="8135938" cy="1052736"/>
          </a:xfrm>
        </p:spPr>
        <p:txBody>
          <a:bodyPr/>
          <a:lstStyle/>
          <a:p>
            <a:r>
              <a:rPr lang="it-IT" sz="1600" dirty="0">
                <a:solidFill>
                  <a:srgbClr val="0070C0"/>
                </a:solidFill>
              </a:rPr>
              <a:t>Pagnacco (UD). La villa del Prefetto Mori. </a:t>
            </a:r>
          </a:p>
        </p:txBody>
      </p:sp>
      <p:pic>
        <p:nvPicPr>
          <p:cNvPr id="5" name="Immagine 4">
            <a:extLst>
              <a:ext uri="{FF2B5EF4-FFF2-40B4-BE49-F238E27FC236}">
                <a16:creationId xmlns:a16="http://schemas.microsoft.com/office/drawing/2014/main" id="{29B268DF-80D0-DE4F-A80B-B3EE7416CD48}"/>
              </a:ext>
            </a:extLst>
          </p:cNvPr>
          <p:cNvPicPr>
            <a:picLocks noChangeAspect="1"/>
          </p:cNvPicPr>
          <p:nvPr/>
        </p:nvPicPr>
        <p:blipFill>
          <a:blip r:embed="rId2"/>
          <a:stretch>
            <a:fillRect/>
          </a:stretch>
        </p:blipFill>
        <p:spPr>
          <a:xfrm>
            <a:off x="683568" y="1484784"/>
            <a:ext cx="8175944" cy="4464496"/>
          </a:xfrm>
          <a:prstGeom prst="rect">
            <a:avLst/>
          </a:prstGeom>
        </p:spPr>
      </p:pic>
    </p:spTree>
    <p:extLst>
      <p:ext uri="{BB962C8B-B14F-4D97-AF65-F5344CB8AC3E}">
        <p14:creationId xmlns:p14="http://schemas.microsoft.com/office/powerpoint/2010/main" val="24659598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00128B06-4045-7B4E-9C14-774B7CA4AB8D}"/>
              </a:ext>
            </a:extLst>
          </p:cNvPr>
          <p:cNvPicPr>
            <a:picLocks noChangeAspect="1"/>
          </p:cNvPicPr>
          <p:nvPr/>
        </p:nvPicPr>
        <p:blipFill>
          <a:blip r:embed="rId2"/>
          <a:stretch>
            <a:fillRect/>
          </a:stretch>
        </p:blipFill>
        <p:spPr>
          <a:xfrm>
            <a:off x="251520" y="2204864"/>
            <a:ext cx="8730158" cy="4653136"/>
          </a:xfrm>
          <a:prstGeom prst="rect">
            <a:avLst/>
          </a:prstGeom>
        </p:spPr>
      </p:pic>
    </p:spTree>
    <p:extLst>
      <p:ext uri="{BB962C8B-B14F-4D97-AF65-F5344CB8AC3E}">
        <p14:creationId xmlns:p14="http://schemas.microsoft.com/office/powerpoint/2010/main" val="17876532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esare Mori. Il Prefetto di ferro.mp4">
            <a:hlinkClick r:id="" action="ppaction://media"/>
            <a:extLst>
              <a:ext uri="{FF2B5EF4-FFF2-40B4-BE49-F238E27FC236}">
                <a16:creationId xmlns:a16="http://schemas.microsoft.com/office/drawing/2014/main" id="{584EEF58-F9ED-2D4E-B915-07334EF619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8000" y="1143000"/>
            <a:ext cx="8128000" cy="4572000"/>
          </a:xfrm>
          <a:prstGeom prst="rect">
            <a:avLst/>
          </a:prstGeom>
        </p:spPr>
      </p:pic>
    </p:spTree>
    <p:extLst>
      <p:ext uri="{BB962C8B-B14F-4D97-AF65-F5344CB8AC3E}">
        <p14:creationId xmlns:p14="http://schemas.microsoft.com/office/powerpoint/2010/main" val="231450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86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8000" dirty="0">
                <a:solidFill>
                  <a:srgbClr val="0070FE"/>
                </a:solidFill>
                <a:latin typeface="+mn-lt"/>
              </a:rPr>
              <a:t>GRAZIE</a:t>
            </a:r>
          </a:p>
        </p:txBody>
      </p:sp>
      <p:sp>
        <p:nvSpPr>
          <p:cNvPr id="3" name="Segnaposto contenuto 2">
            <a:extLst>
              <a:ext uri="{FF2B5EF4-FFF2-40B4-BE49-F238E27FC236}">
                <a16:creationId xmlns:a16="http://schemas.microsoft.com/office/drawing/2014/main" id="{78616753-358E-844C-ABFD-01045E921BBF}"/>
              </a:ext>
            </a:extLst>
          </p:cNvPr>
          <p:cNvSpPr>
            <a:spLocks noGrp="1"/>
          </p:cNvSpPr>
          <p:nvPr>
            <p:ph idx="1"/>
          </p:nvPr>
        </p:nvSpPr>
        <p:spPr>
          <a:xfrm>
            <a:off x="457200" y="1844824"/>
            <a:ext cx="8135938" cy="4680520"/>
          </a:xfrm>
        </p:spPr>
        <p:txBody>
          <a:bodyPr/>
          <a:lstStyle/>
          <a:p>
            <a:pPr algn="ctr"/>
            <a:r>
              <a:rPr lang="it-IT" sz="3600" dirty="0">
                <a:solidFill>
                  <a:schemeClr val="accent6">
                    <a:lumMod val="40000"/>
                    <a:lumOff val="60000"/>
                  </a:schemeClr>
                </a:solidFill>
              </a:rPr>
              <a:t>Alla prossima</a:t>
            </a:r>
          </a:p>
          <a:p>
            <a:pPr algn="ctr"/>
            <a:r>
              <a:rPr lang="it-IT" sz="3600" dirty="0">
                <a:solidFill>
                  <a:schemeClr val="accent6">
                    <a:lumMod val="40000"/>
                    <a:lumOff val="60000"/>
                  </a:schemeClr>
                </a:solidFill>
              </a:rPr>
              <a:t>Giovedì, 19 gennaio 2023</a:t>
            </a:r>
          </a:p>
          <a:p>
            <a:pPr algn="ctr"/>
            <a:endParaRPr lang="it-IT" dirty="0"/>
          </a:p>
          <a:p>
            <a:pPr algn="ctr"/>
            <a:r>
              <a:rPr lang="it-IT" sz="6600" dirty="0">
                <a:solidFill>
                  <a:srgbClr val="AE00F8"/>
                </a:solidFill>
              </a:rPr>
              <a:t>L’ULTIMA REGINA D’ITALIA </a:t>
            </a:r>
          </a:p>
          <a:p>
            <a:pPr algn="ctr"/>
            <a:r>
              <a:rPr lang="it-IT" sz="4800" i="1" dirty="0">
                <a:solidFill>
                  <a:srgbClr val="F272DF"/>
                </a:solidFill>
              </a:rPr>
              <a:t>Maria José del Belgio.</a:t>
            </a:r>
          </a:p>
        </p:txBody>
      </p:sp>
    </p:spTree>
    <p:extLst>
      <p:ext uri="{BB962C8B-B14F-4D97-AF65-F5344CB8AC3E}">
        <p14:creationId xmlns:p14="http://schemas.microsoft.com/office/powerpoint/2010/main" val="401156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22521D0C-3D9C-6243-A6B8-355393A1142C}"/>
              </a:ext>
            </a:extLst>
          </p:cNvPr>
          <p:cNvPicPr>
            <a:picLocks noChangeAspect="1"/>
          </p:cNvPicPr>
          <p:nvPr/>
        </p:nvPicPr>
        <p:blipFill>
          <a:blip r:embed="rId2"/>
          <a:stretch>
            <a:fillRect/>
          </a:stretch>
        </p:blipFill>
        <p:spPr>
          <a:xfrm>
            <a:off x="3635896" y="0"/>
            <a:ext cx="3816424" cy="6858000"/>
          </a:xfrm>
          <a:prstGeom prst="rect">
            <a:avLst/>
          </a:prstGeom>
        </p:spPr>
      </p:pic>
      <p:sp>
        <p:nvSpPr>
          <p:cNvPr id="6" name="Titolo 5">
            <a:extLst>
              <a:ext uri="{FF2B5EF4-FFF2-40B4-BE49-F238E27FC236}">
                <a16:creationId xmlns:a16="http://schemas.microsoft.com/office/drawing/2014/main" id="{201025B6-BD44-924B-B7B2-A45E03AD25ED}"/>
              </a:ext>
            </a:extLst>
          </p:cNvPr>
          <p:cNvSpPr>
            <a:spLocks noGrp="1"/>
          </p:cNvSpPr>
          <p:nvPr>
            <p:ph type="title"/>
          </p:nvPr>
        </p:nvSpPr>
        <p:spPr>
          <a:xfrm>
            <a:off x="457200" y="6021288"/>
            <a:ext cx="3178696" cy="836712"/>
          </a:xfrm>
        </p:spPr>
        <p:txBody>
          <a:bodyPr/>
          <a:lstStyle/>
          <a:p>
            <a:pPr algn="r"/>
            <a:r>
              <a:rPr lang="it-IT" sz="1600" b="1" dirty="0"/>
              <a:t>Il Prefetto di Ferro </a:t>
            </a:r>
            <a:br>
              <a:rPr lang="it-IT" sz="1600" b="1" dirty="0"/>
            </a:br>
            <a:r>
              <a:rPr lang="it-IT" sz="1600" b="1" dirty="0"/>
              <a:t>Cesare Mori a cavallo.</a:t>
            </a:r>
          </a:p>
        </p:txBody>
      </p:sp>
    </p:spTree>
    <p:extLst>
      <p:ext uri="{BB962C8B-B14F-4D97-AF65-F5344CB8AC3E}">
        <p14:creationId xmlns:p14="http://schemas.microsoft.com/office/powerpoint/2010/main" val="867216978"/>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altLang="it-IT" sz="1800" b="0" i="0" u="none" strike="noStrike" cap="none" normalizeH="0" baseline="0">
            <a:ln>
              <a:noFill/>
            </a:ln>
            <a:solidFill>
              <a:schemeClr val="bg1"/>
            </a:solidFill>
            <a:effectLst/>
            <a:latin typeface="Arial" charset="0"/>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Enrico Berlinguer. Il "comunismo dal volto umano"</Template>
  <TotalTime>3548</TotalTime>
  <Words>651</Words>
  <Application>Microsoft Macintosh PowerPoint</Application>
  <PresentationFormat>Presentazione su schermo (4:3)</PresentationFormat>
  <Paragraphs>93</Paragraphs>
  <Slides>83</Slides>
  <Notes>1</Notes>
  <HiddenSlides>0</HiddenSlides>
  <MMClips>4</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83</vt:i4>
      </vt:variant>
    </vt:vector>
  </HeadingPairs>
  <TitlesOfParts>
    <vt:vector size="89" baseType="lpstr">
      <vt:lpstr>Arial Unicode MS</vt:lpstr>
      <vt:lpstr>Arial</vt:lpstr>
      <vt:lpstr>Chalkduster</vt:lpstr>
      <vt:lpstr>Geneva, sans-serif</vt:lpstr>
      <vt:lpstr>Times New Roman</vt:lpstr>
      <vt:lpstr>Tema di Office</vt:lpstr>
      <vt:lpstr>UTE – Università Cardinal Colombo - MI Giovedì,  12 gennaio 2023 </vt:lpstr>
      <vt:lpstr>Presentazione standard di PowerPoint</vt:lpstr>
      <vt:lpstr>Primo piano di Cesare Mori, «il Prefetto di ferro».</vt:lpstr>
      <vt:lpstr>Carta dell’Italia Meridionale  nel 1926.</vt:lpstr>
      <vt:lpstr>Presentazione standard di PowerPoint</vt:lpstr>
      <vt:lpstr>Cesare Mori. Prefetto in Sicilia, a Trapani dal 2 giugno 1924.  A Palermo  dal 1° novembre 1924  al 16 luglio 1929.  Dal 1923, nel 1926:  * omicidi da 675 a 299  * rapine da 1 200 a 298  * abigeati da 696 a 126  * estorsioni da 238 a 121,  *danneggiamenti da 1327 a 815 * incendi dolosi da 739 a 469  i ricatti da 16 a 2. </vt:lpstr>
      <vt:lpstr>Cesare Primo Mori. (Pavia, 22 dicembre 1871 - Udine, 5 luglio 1942, all’età di 71) Nel 1928, per meriti, Senatore del Regno d’Italia.</vt:lpstr>
      <vt:lpstr>Pavia. Il centro storico.</vt:lpstr>
      <vt:lpstr>Il Prefetto di Ferro  Cesare Mori a cavallo.</vt:lpstr>
      <vt:lpstr>…anno 1977.</vt:lpstr>
      <vt:lpstr>Stefano Satta Flores, il maggiore Spanò, e Giuliano Gemma, il prefetto Cesare Mori. </vt:lpstr>
      <vt:lpstr>Presentazione standard di PowerPoint</vt:lpstr>
      <vt:lpstr>Il Brefotrofio di Pavia.</vt:lpstr>
      <vt:lpstr>Da Primo Nerbi diventerà "Cesare Primo", con regio decreto del 25 giugno 1929.</vt:lpstr>
      <vt:lpstr>L’Accademia Militare di Torino.</vt:lpstr>
      <vt:lpstr>Angelina Salvi, la moglie di Cesare Mori.</vt:lpstr>
      <vt:lpstr>Una immagine di Ravenna.</vt:lpstr>
      <vt:lpstr>Castelvetrano in provincia di Trapani</vt:lpstr>
      <vt:lpstr>Uno scorcio di Trapani sul mare.</vt:lpstr>
      <vt:lpstr>«Finalmente abbiamo a Trapani  un uomo che non esita a colpire  la mafia dovunque essa si alligni. Peccato, purtroppo, che vi siano sempre  i cosiddetti "deputati della rapina"  contro di lui...»  Nota del Procuratore Generale  di Palermo. </vt:lpstr>
      <vt:lpstr>Presentazione standard di PowerPoint</vt:lpstr>
      <vt:lpstr>Dal 1916,  durante la Grande Guerra,  Cesare Mori  di nuovo  in Sicilia contro il brigantaggio.</vt:lpstr>
      <vt:lpstr>Caltabellotta al tramonto. </vt:lpstr>
      <vt:lpstr>Colpo mortale alla mafia.  «Costoro non hanno ancora capito  che i briganti e la mafia  sono due cose diverse.  Noi abbiamo colpito i primi che, indubbiamente, rappresentano l'aspetto  più vistoso della malvivenza siciliana,  ma non il più pericoloso.  Il vero colpo mortale alla mafia  lo daremo quando ci sarà consentito  di rastrellare non soltanto tra i fichi d'india, ma negli ambulacri delle prefetture,  delle questure, dei grandi palazzi padronali  e, perché no, di qualche ministero.» Il Prefetto Cesare Mori</vt:lpstr>
      <vt:lpstr>Novembre 1917 Questore ad Alessandria. </vt:lpstr>
      <vt:lpstr>… Questore a Torino.</vt:lpstr>
      <vt:lpstr>…a Roma.</vt:lpstr>
      <vt:lpstr>…dall’8 febbraio 1921 al 20 agosto 1922 Prefetto di Bologna.</vt:lpstr>
      <vt:lpstr>Bologna. Palazzo d’Accursio.</vt:lpstr>
      <vt:lpstr>…dall’agosto 1922 Prefetto a Bari. </vt:lpstr>
      <vt:lpstr>Giacomo Balla. La marcia su Roma, 22 ottobre 1922.</vt:lpstr>
      <vt:lpstr>Foto storica della Marcia su Roma.</vt:lpstr>
      <vt:lpstr>…dal 22 novembre 1922 con la moglie a Firenze.</vt:lpstr>
      <vt:lpstr>Il Ministro della Giustizia Luigi Federzoni il 28 maggio 1924 manda Cesare Mori in Sicilia.</vt:lpstr>
      <vt:lpstr>Presentazione standard di PowerPoint</vt:lpstr>
      <vt:lpstr>Il viaggio del Duce in Sicilia su un giornale dell’isola.</vt:lpstr>
      <vt:lpstr>Cesare Mori Prefetto a Trapani dal 2 giugno 1924 al 12 ottobre 1925.</vt:lpstr>
      <vt:lpstr>Mussolini nomina Cesare Mori Prefetto di Palermo  Vi rimarrà dal 1° novembre 1925 al 16 luglio 1929.</vt:lpstr>
      <vt:lpstr>Il Telegramma di insediamento del Duce Benito Mussolini.</vt:lpstr>
      <vt:lpstr>Il Telegramma di Nomina del DUCE:  «Vostra Eccellenza ha carta bianca, l'autorità dello Stato deve essere assolutamente, ripeto assolutamente, ristabilita in Sicilia.  Se le leggi attualmente in vigore la ostacoleranno, non costituirà problema,  noi faremo nuove leggi.»    </vt:lpstr>
      <vt:lpstr>Cesare Mori in camicia nera presso Piana degli Albanesi, comunità albanese di Sicilia di rito bizantino.</vt:lpstr>
      <vt:lpstr>La squadra del Prefetto Mori in Sicilia.</vt:lpstr>
      <vt:lpstr>Il grosso centro di Gangi in una foto moderna.</vt:lpstr>
      <vt:lpstr>Gangi in una foto del 1926.</vt:lpstr>
      <vt:lpstr>1° gennaio 1926. L’assedio di Gangi. I Prefetto, i due collaboratori,  i due capi mafiosi arrestati.</vt:lpstr>
      <vt:lpstr>Ricostruzione dell’Assedio di Gangi nel film di Pasquale Squitieri.</vt:lpstr>
      <vt:lpstr>Il Prefetto Cesare Mori a cavallo in azione a Gangi.</vt:lpstr>
      <vt:lpstr>Presentazione standard di PowerPoint</vt:lpstr>
      <vt:lpstr>I mafiosi arrestati a Gangi.</vt:lpstr>
      <vt:lpstr>«Il prefetto di ferro» Cesare Mori.</vt:lpstr>
      <vt:lpstr>Presentazione standard di PowerPoint</vt:lpstr>
      <vt:lpstr>Presentazione standard di PowerPoint</vt:lpstr>
      <vt:lpstr>Febbraio 1926. Iscrizione di Cesare Mori al PNF, il Partito Nazional Fascista.</vt:lpstr>
      <vt:lpstr>Veduta Termini Imerese sul mare.</vt:lpstr>
      <vt:lpstr>Presentazione standard di PowerPoint</vt:lpstr>
      <vt:lpstr>Marsala. Il centro storico.</vt:lpstr>
      <vt:lpstr>Mazzarino. Veduta sul centro storico.</vt:lpstr>
      <vt:lpstr>Il Centro di Castelvetrano.</vt:lpstr>
      <vt:lpstr>Gibellina in una foto degli anni ‘20-’30.</vt:lpstr>
      <vt:lpstr>Una scena del film «Il prefetto di ferro» del 1977 di Pasquale Squitieri.</vt:lpstr>
      <vt:lpstr>Presentazione standard di PowerPoint</vt:lpstr>
      <vt:lpstr>Il Duce Benito Mussolini  in una foto del 1928.</vt:lpstr>
      <vt:lpstr>Cosa nostra alla sbarra.</vt:lpstr>
      <vt:lpstr>.</vt:lpstr>
      <vt:lpstr>Il tenente Joe Petrosino, il poliziotto italiano naturalizzato statunitense, ucciso a colpi di pistola a Palermo  il 12 marzo 1909,</vt:lpstr>
      <vt:lpstr>New York. I funerali di Joe Petrosino nell’aprile dl 1909.</vt:lpstr>
      <vt:lpstr>Il generale di Corpo d'Armata, ed ex ministro,  Antonino Di Giorgio.</vt:lpstr>
      <vt:lpstr>Il Maresciallo d’Italia  Armando Diaz.</vt:lpstr>
      <vt:lpstr>Presentazione standard di PowerPoint</vt:lpstr>
      <vt:lpstr>Palermo. Palazzo dei Normanni.</vt:lpstr>
      <vt:lpstr>Il prof. Federale e Deputato del PNF Alfredo Cucco.</vt:lpstr>
      <vt:lpstr>Il nuovo nominato Segretario Federale  del PNF Ugo Parodi di Belsito. </vt:lpstr>
      <vt:lpstr>Presentazione standard di PowerPoint</vt:lpstr>
      <vt:lpstr>22 dicembre 1928 Cesare Senatore del Regno d’Italia</vt:lpstr>
      <vt:lpstr>Don Calogero Vizzini da «grande» e durante lo sbarco degli Anglo-Americani. </vt:lpstr>
      <vt:lpstr>Bari vista dal mare.</vt:lpstr>
      <vt:lpstr>Presentazione standard di PowerPoint</vt:lpstr>
      <vt:lpstr>Scorcio di Udine.</vt:lpstr>
      <vt:lpstr>La tomba del prefetto di Ferro  Cesare Mori  a Pavia.</vt:lpstr>
      <vt:lpstr>Pagnacco (UD). La villa del Prefetto Mori. </vt:lpstr>
      <vt:lpstr>Presentazione standard di PowerPoint</vt:lpstr>
      <vt:lpstr>Presentazione standard di PowerPoint</vt:lpstr>
      <vt:lpstr>GRAZIE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 Cardinal Colombo – MI Giovedì, 12 dicembre 2019 </dc:title>
  <dc:creator>Utente di Microsoft Office</dc:creator>
  <cp:lastModifiedBy>Microsoft Office User</cp:lastModifiedBy>
  <cp:revision>430</cp:revision>
  <cp:lastPrinted>1601-01-01T00:00:00Z</cp:lastPrinted>
  <dcterms:created xsi:type="dcterms:W3CDTF">2019-12-08T15:27:53Z</dcterms:created>
  <dcterms:modified xsi:type="dcterms:W3CDTF">2023-01-11T16:40:22Z</dcterms:modified>
</cp:coreProperties>
</file>