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80" r:id="rId3"/>
    <p:sldId id="276" r:id="rId4"/>
    <p:sldId id="289" r:id="rId5"/>
    <p:sldId id="296" r:id="rId6"/>
    <p:sldId id="297" r:id="rId7"/>
    <p:sldId id="298" r:id="rId8"/>
    <p:sldId id="277" r:id="rId9"/>
    <p:sldId id="290" r:id="rId10"/>
    <p:sldId id="288" r:id="rId11"/>
    <p:sldId id="294" r:id="rId12"/>
    <p:sldId id="295" r:id="rId13"/>
    <p:sldId id="293" r:id="rId14"/>
    <p:sldId id="278" r:id="rId15"/>
    <p:sldId id="279" r:id="rId16"/>
    <p:sldId id="283" r:id="rId17"/>
    <p:sldId id="284" r:id="rId18"/>
    <p:sldId id="285" r:id="rId19"/>
    <p:sldId id="292" r:id="rId20"/>
    <p:sldId id="286" r:id="rId21"/>
    <p:sldId id="287" r:id="rId22"/>
    <p:sldId id="291" r:id="rId23"/>
    <p:sldId id="267" r:id="rId24"/>
  </p:sldIdLst>
  <p:sldSz cx="12192000" cy="6858000"/>
  <p:notesSz cx="7104063"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63" autoAdjust="0"/>
    <p:restoredTop sz="94660"/>
  </p:normalViewPr>
  <p:slideViewPr>
    <p:cSldViewPr snapToGrid="0">
      <p:cViewPr varScale="1">
        <p:scale>
          <a:sx n="70" d="100"/>
          <a:sy n="70" d="100"/>
        </p:scale>
        <p:origin x="96"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it-IT"/>
          </a:p>
        </p:txBody>
      </p:sp>
      <p:sp>
        <p:nvSpPr>
          <p:cNvPr id="3" name="Segnaposto data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34E53240-4802-4061-A161-898C0F34BFF1}" type="datetimeFigureOut">
              <a:rPr lang="it-IT" smtClean="0"/>
              <a:t>22/02/2023</a:t>
            </a:fld>
            <a:endParaRPr lang="it-IT"/>
          </a:p>
        </p:txBody>
      </p:sp>
      <p:sp>
        <p:nvSpPr>
          <p:cNvPr id="4" name="Segnaposto immagin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it-IT"/>
          </a:p>
        </p:txBody>
      </p:sp>
      <p:sp>
        <p:nvSpPr>
          <p:cNvPr id="5" name="Segnaposto note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it-IT"/>
          </a:p>
        </p:txBody>
      </p:sp>
      <p:sp>
        <p:nvSpPr>
          <p:cNvPr id="7" name="Segnaposto numero diapositiva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7CBA3EF9-5C31-42EA-91C7-BC2D7C5995F7}" type="slidenum">
              <a:rPr lang="it-IT" smtClean="0"/>
              <a:t>‹N›</a:t>
            </a:fld>
            <a:endParaRPr lang="it-IT"/>
          </a:p>
        </p:txBody>
      </p:sp>
    </p:spTree>
    <p:extLst>
      <p:ext uri="{BB962C8B-B14F-4D97-AF65-F5344CB8AC3E}">
        <p14:creationId xmlns:p14="http://schemas.microsoft.com/office/powerpoint/2010/main" val="133005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D8738F-64BF-00EE-86ED-D71BE72D145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528534B-5241-F08C-2191-CABFCFF63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22DD57-39A3-9526-9454-1B0CAB0A0BD0}"/>
              </a:ext>
            </a:extLst>
          </p:cNvPr>
          <p:cNvSpPr>
            <a:spLocks noGrp="1"/>
          </p:cNvSpPr>
          <p:nvPr>
            <p:ph type="dt" sz="half" idx="10"/>
          </p:nvPr>
        </p:nvSpPr>
        <p:spPr/>
        <p:txBody>
          <a:bodyPr/>
          <a:lstStyle/>
          <a:p>
            <a:fld id="{C4B81925-F3EE-4744-AD0F-E388000BBC71}" type="datetime1">
              <a:rPr lang="it-IT" smtClean="0"/>
              <a:t>22/02/2023</a:t>
            </a:fld>
            <a:endParaRPr lang="it-IT"/>
          </a:p>
        </p:txBody>
      </p:sp>
      <p:sp>
        <p:nvSpPr>
          <p:cNvPr id="5" name="Segnaposto piè di pagina 4">
            <a:extLst>
              <a:ext uri="{FF2B5EF4-FFF2-40B4-BE49-F238E27FC236}">
                <a16:creationId xmlns:a16="http://schemas.microsoft.com/office/drawing/2014/main" id="{0F4746A0-3FCE-2941-A47B-47B41CBF058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16F72F-63DD-4249-39E4-69BE25520F3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840610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D406A-EEA5-6752-E885-EF9D9BAA556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DB9E6B1-ADF4-9DAF-482B-5DD317BBCCE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E6CC13-3327-643F-230E-BB0562DE4F6E}"/>
              </a:ext>
            </a:extLst>
          </p:cNvPr>
          <p:cNvSpPr>
            <a:spLocks noGrp="1"/>
          </p:cNvSpPr>
          <p:nvPr>
            <p:ph type="dt" sz="half" idx="10"/>
          </p:nvPr>
        </p:nvSpPr>
        <p:spPr/>
        <p:txBody>
          <a:bodyPr/>
          <a:lstStyle/>
          <a:p>
            <a:fld id="{72DF38C2-D9D8-4013-96DD-5490B5A0ED0F}" type="datetime1">
              <a:rPr lang="it-IT" smtClean="0"/>
              <a:t>22/02/2023</a:t>
            </a:fld>
            <a:endParaRPr lang="it-IT"/>
          </a:p>
        </p:txBody>
      </p:sp>
      <p:sp>
        <p:nvSpPr>
          <p:cNvPr id="5" name="Segnaposto piè di pagina 4">
            <a:extLst>
              <a:ext uri="{FF2B5EF4-FFF2-40B4-BE49-F238E27FC236}">
                <a16:creationId xmlns:a16="http://schemas.microsoft.com/office/drawing/2014/main" id="{311B4C78-70E5-D2AF-9618-40B0D1D318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2121E8-E362-0D5E-5742-D7EC81827D93}"/>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056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BFA74EE-6C1B-18B1-B05C-0FBBCF04BC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D31F4F-B914-49AE-2540-2C72534587E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493C3E-AC24-04DA-5D42-19A8CECE4357}"/>
              </a:ext>
            </a:extLst>
          </p:cNvPr>
          <p:cNvSpPr>
            <a:spLocks noGrp="1"/>
          </p:cNvSpPr>
          <p:nvPr>
            <p:ph type="dt" sz="half" idx="10"/>
          </p:nvPr>
        </p:nvSpPr>
        <p:spPr/>
        <p:txBody>
          <a:bodyPr/>
          <a:lstStyle/>
          <a:p>
            <a:fld id="{A018496B-5702-4FC0-BCEC-E69018B97250}" type="datetime1">
              <a:rPr lang="it-IT" smtClean="0"/>
              <a:t>22/02/2023</a:t>
            </a:fld>
            <a:endParaRPr lang="it-IT"/>
          </a:p>
        </p:txBody>
      </p:sp>
      <p:sp>
        <p:nvSpPr>
          <p:cNvPr id="5" name="Segnaposto piè di pagina 4">
            <a:extLst>
              <a:ext uri="{FF2B5EF4-FFF2-40B4-BE49-F238E27FC236}">
                <a16:creationId xmlns:a16="http://schemas.microsoft.com/office/drawing/2014/main" id="{C98567E8-EBE0-F364-3868-E92F152367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CA81D1-DC33-187F-8019-216BBA8A242F}"/>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28679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B5BF0-7911-D655-78CE-6745DC87A1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EE8902-A70B-F3EF-CF51-DE566854508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1A30F6-E6D6-1555-CBAC-4532BCDE05DD}"/>
              </a:ext>
            </a:extLst>
          </p:cNvPr>
          <p:cNvSpPr>
            <a:spLocks noGrp="1"/>
          </p:cNvSpPr>
          <p:nvPr>
            <p:ph type="dt" sz="half" idx="10"/>
          </p:nvPr>
        </p:nvSpPr>
        <p:spPr/>
        <p:txBody>
          <a:bodyPr/>
          <a:lstStyle/>
          <a:p>
            <a:fld id="{686D7DF6-42D7-4C1A-B429-1C71E13F9E9E}" type="datetime1">
              <a:rPr lang="it-IT" smtClean="0"/>
              <a:t>22/02/2023</a:t>
            </a:fld>
            <a:endParaRPr lang="it-IT"/>
          </a:p>
        </p:txBody>
      </p:sp>
      <p:sp>
        <p:nvSpPr>
          <p:cNvPr id="5" name="Segnaposto piè di pagina 4">
            <a:extLst>
              <a:ext uri="{FF2B5EF4-FFF2-40B4-BE49-F238E27FC236}">
                <a16:creationId xmlns:a16="http://schemas.microsoft.com/office/drawing/2014/main" id="{5C293F81-51E0-A47C-A425-CEB13FDD40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55E13C-5402-3AD6-2E5A-4B0B51377A9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5498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E669A-5C2F-C8FE-7237-DD7D2E9E81F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B113570-A3A7-CC86-9DF7-EAFB57B05F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0410829-408A-2AC1-994C-19DFF0BBBACE}"/>
              </a:ext>
            </a:extLst>
          </p:cNvPr>
          <p:cNvSpPr>
            <a:spLocks noGrp="1"/>
          </p:cNvSpPr>
          <p:nvPr>
            <p:ph type="dt" sz="half" idx="10"/>
          </p:nvPr>
        </p:nvSpPr>
        <p:spPr/>
        <p:txBody>
          <a:bodyPr/>
          <a:lstStyle/>
          <a:p>
            <a:fld id="{3E0B26C8-FD00-4310-807B-A9667458FA09}" type="datetime1">
              <a:rPr lang="it-IT" smtClean="0"/>
              <a:t>22/02/2023</a:t>
            </a:fld>
            <a:endParaRPr lang="it-IT"/>
          </a:p>
        </p:txBody>
      </p:sp>
      <p:sp>
        <p:nvSpPr>
          <p:cNvPr id="5" name="Segnaposto piè di pagina 4">
            <a:extLst>
              <a:ext uri="{FF2B5EF4-FFF2-40B4-BE49-F238E27FC236}">
                <a16:creationId xmlns:a16="http://schemas.microsoft.com/office/drawing/2014/main" id="{FCA9AD6F-11B0-F2B7-21A0-0B7F5DA312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84EBAE-7E90-560F-F5F1-24089FF0505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48802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4C1C1-D233-1551-329F-5D707EB1CF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96626A-AA0A-C52C-D7C9-34442FCF890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D83C2C-6E1C-AF88-354E-7B4BEE31F9C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8D92CA2-81AC-3312-5483-EDA21F9C365E}"/>
              </a:ext>
            </a:extLst>
          </p:cNvPr>
          <p:cNvSpPr>
            <a:spLocks noGrp="1"/>
          </p:cNvSpPr>
          <p:nvPr>
            <p:ph type="dt" sz="half" idx="10"/>
          </p:nvPr>
        </p:nvSpPr>
        <p:spPr/>
        <p:txBody>
          <a:bodyPr/>
          <a:lstStyle/>
          <a:p>
            <a:fld id="{CE7E2F32-9CA3-4265-A999-7DF49655C639}" type="datetime1">
              <a:rPr lang="it-IT" smtClean="0"/>
              <a:t>22/02/2023</a:t>
            </a:fld>
            <a:endParaRPr lang="it-IT"/>
          </a:p>
        </p:txBody>
      </p:sp>
      <p:sp>
        <p:nvSpPr>
          <p:cNvPr id="6" name="Segnaposto piè di pagina 5">
            <a:extLst>
              <a:ext uri="{FF2B5EF4-FFF2-40B4-BE49-F238E27FC236}">
                <a16:creationId xmlns:a16="http://schemas.microsoft.com/office/drawing/2014/main" id="{FA3B3304-C93C-0E28-A9D9-D7E573FB1D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82BA53-02CC-88D7-3CF4-655526575D1C}"/>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43370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9D49D-B1EC-2B88-4360-E93E141297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95FA75-76F7-C29A-F953-669B63244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18E59E0-9892-15EE-6A16-3A37F0269BB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B36B493-2A12-672B-C1C9-6F23ACEE8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616046-7AA1-12EC-A2B9-67E1AE01B6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BF2AA18-F300-E254-A7F1-EB1A6DC60002}"/>
              </a:ext>
            </a:extLst>
          </p:cNvPr>
          <p:cNvSpPr>
            <a:spLocks noGrp="1"/>
          </p:cNvSpPr>
          <p:nvPr>
            <p:ph type="dt" sz="half" idx="10"/>
          </p:nvPr>
        </p:nvSpPr>
        <p:spPr/>
        <p:txBody>
          <a:bodyPr/>
          <a:lstStyle/>
          <a:p>
            <a:fld id="{3102E5CB-CFF2-4B22-B85B-B5B89BA19FB9}" type="datetime1">
              <a:rPr lang="it-IT" smtClean="0"/>
              <a:t>22/02/2023</a:t>
            </a:fld>
            <a:endParaRPr lang="it-IT"/>
          </a:p>
        </p:txBody>
      </p:sp>
      <p:sp>
        <p:nvSpPr>
          <p:cNvPr id="8" name="Segnaposto piè di pagina 7">
            <a:extLst>
              <a:ext uri="{FF2B5EF4-FFF2-40B4-BE49-F238E27FC236}">
                <a16:creationId xmlns:a16="http://schemas.microsoft.com/office/drawing/2014/main" id="{92E9FE41-BC16-2F0D-5E03-B0CCCC4AD3D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FCBF317-6E8C-89B0-7B93-5D3DCCD44B3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36205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A80E42-80F9-A6ED-2F37-65248F95A0B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063FAD-331B-1508-1064-525BFA5FB93D}"/>
              </a:ext>
            </a:extLst>
          </p:cNvPr>
          <p:cNvSpPr>
            <a:spLocks noGrp="1"/>
          </p:cNvSpPr>
          <p:nvPr>
            <p:ph type="dt" sz="half" idx="10"/>
          </p:nvPr>
        </p:nvSpPr>
        <p:spPr/>
        <p:txBody>
          <a:bodyPr/>
          <a:lstStyle/>
          <a:p>
            <a:fld id="{11421F1D-6834-4EA0-B459-954D12008816}" type="datetime1">
              <a:rPr lang="it-IT" smtClean="0"/>
              <a:t>22/02/2023</a:t>
            </a:fld>
            <a:endParaRPr lang="it-IT"/>
          </a:p>
        </p:txBody>
      </p:sp>
      <p:sp>
        <p:nvSpPr>
          <p:cNvPr id="4" name="Segnaposto piè di pagina 3">
            <a:extLst>
              <a:ext uri="{FF2B5EF4-FFF2-40B4-BE49-F238E27FC236}">
                <a16:creationId xmlns:a16="http://schemas.microsoft.com/office/drawing/2014/main" id="{D4DC297A-78A1-66B2-5B4C-4443C75616E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70E69D1-6F9E-82AB-D0A7-802B6213A94A}"/>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03168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88E66F-6BAA-141F-3B9F-5C10ED7F1B46}"/>
              </a:ext>
            </a:extLst>
          </p:cNvPr>
          <p:cNvSpPr>
            <a:spLocks noGrp="1"/>
          </p:cNvSpPr>
          <p:nvPr>
            <p:ph type="dt" sz="half" idx="10"/>
          </p:nvPr>
        </p:nvSpPr>
        <p:spPr/>
        <p:txBody>
          <a:bodyPr/>
          <a:lstStyle/>
          <a:p>
            <a:fld id="{0106D257-CA78-484A-A196-DC5A728CAD63}" type="datetime1">
              <a:rPr lang="it-IT" smtClean="0"/>
              <a:t>22/02/2023</a:t>
            </a:fld>
            <a:endParaRPr lang="it-IT"/>
          </a:p>
        </p:txBody>
      </p:sp>
      <p:sp>
        <p:nvSpPr>
          <p:cNvPr id="3" name="Segnaposto piè di pagina 2">
            <a:extLst>
              <a:ext uri="{FF2B5EF4-FFF2-40B4-BE49-F238E27FC236}">
                <a16:creationId xmlns:a16="http://schemas.microsoft.com/office/drawing/2014/main" id="{55C1FE51-B16F-BFE8-E896-33C5086E64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EE8E832-5F14-899C-6883-5D93E9E68EBE}"/>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64452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4EB2E-9DDC-4997-BD4B-450B813D1D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ADAAC6-E23D-CBFB-132E-7E456B9BE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059997C-F90F-7452-7CF7-D8F484DCC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BD82C5-A66C-DBC0-79B7-89723B8FC57C}"/>
              </a:ext>
            </a:extLst>
          </p:cNvPr>
          <p:cNvSpPr>
            <a:spLocks noGrp="1"/>
          </p:cNvSpPr>
          <p:nvPr>
            <p:ph type="dt" sz="half" idx="10"/>
          </p:nvPr>
        </p:nvSpPr>
        <p:spPr/>
        <p:txBody>
          <a:bodyPr/>
          <a:lstStyle/>
          <a:p>
            <a:fld id="{2B0B0564-94E4-47D2-939F-A8576F0EB4E6}" type="datetime1">
              <a:rPr lang="it-IT" smtClean="0"/>
              <a:t>22/02/2023</a:t>
            </a:fld>
            <a:endParaRPr lang="it-IT"/>
          </a:p>
        </p:txBody>
      </p:sp>
      <p:sp>
        <p:nvSpPr>
          <p:cNvPr id="6" name="Segnaposto piè di pagina 5">
            <a:extLst>
              <a:ext uri="{FF2B5EF4-FFF2-40B4-BE49-F238E27FC236}">
                <a16:creationId xmlns:a16="http://schemas.microsoft.com/office/drawing/2014/main" id="{AF63A4E2-6378-62A5-52B9-B361DBA34C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EEAAC3-DCA2-773A-6430-7C166B47A2E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21139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B706A-722D-CDBD-2A07-06E5A72B82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206EE4-728F-B29A-EED3-730616C16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B29C1BA-1AFF-7F97-A56A-6866B3C2E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DFFF62-C0AC-194B-A639-8947A74645F6}"/>
              </a:ext>
            </a:extLst>
          </p:cNvPr>
          <p:cNvSpPr>
            <a:spLocks noGrp="1"/>
          </p:cNvSpPr>
          <p:nvPr>
            <p:ph type="dt" sz="half" idx="10"/>
          </p:nvPr>
        </p:nvSpPr>
        <p:spPr/>
        <p:txBody>
          <a:bodyPr/>
          <a:lstStyle/>
          <a:p>
            <a:fld id="{557160A7-9D0E-40AE-AAC3-3A38C8EA86DF}" type="datetime1">
              <a:rPr lang="it-IT" smtClean="0"/>
              <a:t>22/02/2023</a:t>
            </a:fld>
            <a:endParaRPr lang="it-IT"/>
          </a:p>
        </p:txBody>
      </p:sp>
      <p:sp>
        <p:nvSpPr>
          <p:cNvPr id="6" name="Segnaposto piè di pagina 5">
            <a:extLst>
              <a:ext uri="{FF2B5EF4-FFF2-40B4-BE49-F238E27FC236}">
                <a16:creationId xmlns:a16="http://schemas.microsoft.com/office/drawing/2014/main" id="{E28D2600-7648-ACA9-A238-5850078AB6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AF5A0C-6470-D878-8B51-7AA1B31267BB}"/>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70540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4FCD79-F973-CBCB-18A0-79D246CE5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0F65EF-F159-5D24-EC8D-F85F9DCC87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8FDFD0-6EE5-51E7-1AF8-FA91747DB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43537-31D0-4F29-8F79-5A958E3E1CA9}" type="datetime1">
              <a:rPr lang="it-IT" smtClean="0"/>
              <a:t>22/02/2023</a:t>
            </a:fld>
            <a:endParaRPr lang="it-IT"/>
          </a:p>
        </p:txBody>
      </p:sp>
      <p:sp>
        <p:nvSpPr>
          <p:cNvPr id="5" name="Segnaposto piè di pagina 4">
            <a:extLst>
              <a:ext uri="{FF2B5EF4-FFF2-40B4-BE49-F238E27FC236}">
                <a16:creationId xmlns:a16="http://schemas.microsoft.com/office/drawing/2014/main" id="{DF84CFF0-67FD-7515-EB87-79152B627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C0BBA42-6A7B-9239-25AA-D09CD56E1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DF8AE-4C54-40EB-ACC6-93C0275E155F}" type="slidenum">
              <a:rPr lang="it-IT" smtClean="0"/>
              <a:t>‹N›</a:t>
            </a:fld>
            <a:endParaRPr lang="it-IT"/>
          </a:p>
        </p:txBody>
      </p:sp>
    </p:spTree>
    <p:extLst>
      <p:ext uri="{BB962C8B-B14F-4D97-AF65-F5344CB8AC3E}">
        <p14:creationId xmlns:p14="http://schemas.microsoft.com/office/powerpoint/2010/main" val="108096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9CF6B-C594-B54F-1A23-9D692155589A}"/>
              </a:ext>
            </a:extLst>
          </p:cNvPr>
          <p:cNvSpPr>
            <a:spLocks noGrp="1"/>
          </p:cNvSpPr>
          <p:nvPr>
            <p:ph type="ctrTitle"/>
          </p:nvPr>
        </p:nvSpPr>
        <p:spPr/>
        <p:txBody>
          <a:bodyPr>
            <a:normAutofit fontScale="90000"/>
          </a:bodyPr>
          <a:lstStyle/>
          <a:p>
            <a:r>
              <a:rPr lang="it-IT" b="1" dirty="0"/>
              <a:t>Corso di Economia </a:t>
            </a:r>
            <a:br>
              <a:rPr lang="it-IT" b="1" dirty="0"/>
            </a:br>
            <a:r>
              <a:rPr lang="it-IT" b="1" dirty="0"/>
              <a:t>A.A. 2022_2023</a:t>
            </a:r>
            <a:br>
              <a:rPr lang="it-IT" b="1" dirty="0"/>
            </a:br>
            <a:r>
              <a:rPr lang="it-IT" b="1" dirty="0" err="1"/>
              <a:t>UTE_Università</a:t>
            </a:r>
            <a:r>
              <a:rPr lang="it-IT" b="1" dirty="0"/>
              <a:t> della Terza Età «Cardinale Giovanni Colombo»</a:t>
            </a:r>
          </a:p>
        </p:txBody>
      </p:sp>
      <p:sp>
        <p:nvSpPr>
          <p:cNvPr id="3" name="Sottotitolo 2">
            <a:extLst>
              <a:ext uri="{FF2B5EF4-FFF2-40B4-BE49-F238E27FC236}">
                <a16:creationId xmlns:a16="http://schemas.microsoft.com/office/drawing/2014/main" id="{BD696450-8103-4709-5205-4EA5859239E3}"/>
              </a:ext>
            </a:extLst>
          </p:cNvPr>
          <p:cNvSpPr>
            <a:spLocks noGrp="1"/>
          </p:cNvSpPr>
          <p:nvPr>
            <p:ph type="subTitle" idx="1"/>
          </p:nvPr>
        </p:nvSpPr>
        <p:spPr>
          <a:xfrm>
            <a:off x="1104123" y="4225925"/>
            <a:ext cx="9144000" cy="1655762"/>
          </a:xfrm>
        </p:spPr>
        <p:txBody>
          <a:bodyPr>
            <a:normAutofit/>
          </a:bodyPr>
          <a:lstStyle/>
          <a:p>
            <a:r>
              <a:rPr lang="it-IT" sz="2800" dirty="0"/>
              <a:t>Dott. Emanuele Sorrentino</a:t>
            </a:r>
          </a:p>
          <a:p>
            <a:pPr>
              <a:spcBef>
                <a:spcPts val="400"/>
              </a:spcBef>
            </a:pPr>
            <a:r>
              <a:rPr lang="it-IT" sz="2200" dirty="0"/>
              <a:t>Commercialista e Revisore Legale</a:t>
            </a:r>
          </a:p>
        </p:txBody>
      </p:sp>
      <p:sp>
        <p:nvSpPr>
          <p:cNvPr id="5" name="Segnaposto numero diapositiva 4">
            <a:extLst>
              <a:ext uri="{FF2B5EF4-FFF2-40B4-BE49-F238E27FC236}">
                <a16:creationId xmlns:a16="http://schemas.microsoft.com/office/drawing/2014/main" id="{74AEBF10-40E0-193B-9160-6A9E92B2477D}"/>
              </a:ext>
            </a:extLst>
          </p:cNvPr>
          <p:cNvSpPr>
            <a:spLocks noGrp="1"/>
          </p:cNvSpPr>
          <p:nvPr>
            <p:ph type="sldNum" sz="quarter" idx="12"/>
          </p:nvPr>
        </p:nvSpPr>
        <p:spPr/>
        <p:txBody>
          <a:bodyPr/>
          <a:lstStyle/>
          <a:p>
            <a:fld id="{7FE37248-60BD-481F-949C-E71A626D62C4}" type="slidenum">
              <a:rPr lang="it-IT" smtClean="0"/>
              <a:t>1</a:t>
            </a:fld>
            <a:endParaRPr lang="it-IT"/>
          </a:p>
        </p:txBody>
      </p:sp>
      <p:pic>
        <p:nvPicPr>
          <p:cNvPr id="7" name="Immagine 6" descr="Immagine che contiene testo&#10;&#10;Descrizione generata automaticamente">
            <a:extLst>
              <a:ext uri="{FF2B5EF4-FFF2-40B4-BE49-F238E27FC236}">
                <a16:creationId xmlns:a16="http://schemas.microsoft.com/office/drawing/2014/main" id="{44FCB200-92C4-77BF-E5A5-47A76DAA7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
        <p:nvSpPr>
          <p:cNvPr id="4" name="CasellaDiTesto 3">
            <a:extLst>
              <a:ext uri="{FF2B5EF4-FFF2-40B4-BE49-F238E27FC236}">
                <a16:creationId xmlns:a16="http://schemas.microsoft.com/office/drawing/2014/main" id="{FCF254EC-3E6D-4A79-D359-A44E1C6EBAD1}"/>
              </a:ext>
            </a:extLst>
          </p:cNvPr>
          <p:cNvSpPr txBox="1"/>
          <p:nvPr/>
        </p:nvSpPr>
        <p:spPr>
          <a:xfrm>
            <a:off x="8150290" y="6315792"/>
            <a:ext cx="3203510" cy="323165"/>
          </a:xfrm>
          <a:prstGeom prst="rect">
            <a:avLst/>
          </a:prstGeom>
          <a:noFill/>
        </p:spPr>
        <p:txBody>
          <a:bodyPr wrap="square" rtlCol="0">
            <a:spAutoFit/>
          </a:bodyPr>
          <a:lstStyle/>
          <a:p>
            <a:r>
              <a:rPr lang="it-IT" sz="1500" dirty="0"/>
              <a:t>Milano, 23 Febbraio 2023</a:t>
            </a:r>
          </a:p>
        </p:txBody>
      </p:sp>
    </p:spTree>
    <p:extLst>
      <p:ext uri="{BB962C8B-B14F-4D97-AF65-F5344CB8AC3E}">
        <p14:creationId xmlns:p14="http://schemas.microsoft.com/office/powerpoint/2010/main" val="139079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77841B-4F31-FFC4-807A-53F7DE0B8216}"/>
              </a:ext>
            </a:extLst>
          </p:cNvPr>
          <p:cNvSpPr>
            <a:spLocks noGrp="1"/>
          </p:cNvSpPr>
          <p:nvPr>
            <p:ph type="title"/>
          </p:nvPr>
        </p:nvSpPr>
        <p:spPr/>
        <p:txBody>
          <a:bodyPr>
            <a:normAutofit/>
          </a:bodyPr>
          <a:lstStyle/>
          <a:p>
            <a:r>
              <a:rPr lang="it-IT" sz="4200" dirty="0"/>
              <a:t>AMMINISTRATORE – MALA GESTIO</a:t>
            </a:r>
          </a:p>
        </p:txBody>
      </p:sp>
      <p:sp>
        <p:nvSpPr>
          <p:cNvPr id="3" name="Segnaposto contenuto 2">
            <a:extLst>
              <a:ext uri="{FF2B5EF4-FFF2-40B4-BE49-F238E27FC236}">
                <a16:creationId xmlns:a16="http://schemas.microsoft.com/office/drawing/2014/main" id="{93E2C376-EDB1-51B4-E599-D822D95D6B45}"/>
              </a:ext>
            </a:extLst>
          </p:cNvPr>
          <p:cNvSpPr>
            <a:spLocks noGrp="1"/>
          </p:cNvSpPr>
          <p:nvPr>
            <p:ph idx="1"/>
          </p:nvPr>
        </p:nvSpPr>
        <p:spPr/>
        <p:txBody>
          <a:bodyPr>
            <a:normAutofit/>
          </a:bodyPr>
          <a:lstStyle/>
          <a:p>
            <a:pPr algn="just"/>
            <a:r>
              <a:rPr lang="it-IT" sz="2400" dirty="0"/>
              <a:t>Si parla di “</a:t>
            </a:r>
            <a:r>
              <a:rPr lang="it-IT" sz="2400" b="1" dirty="0"/>
              <a:t>mala </a:t>
            </a:r>
            <a:r>
              <a:rPr lang="it-IT" sz="2400" b="1" dirty="0" err="1"/>
              <a:t>gestio</a:t>
            </a:r>
            <a:r>
              <a:rPr lang="it-IT" sz="2400" dirty="0"/>
              <a:t>” dell’amministratore quando tale soggetto conduce una cattiva gestione del condominio, che può riguardare vari aspetti, dalla tenuta della contabilità alla gestione amministrativa, più in generale di tutti gli obblighi e i doveri facenti capo all’amministratore durante l’espletamento del mandato. </a:t>
            </a:r>
          </a:p>
          <a:p>
            <a:pPr algn="just"/>
            <a:r>
              <a:rPr lang="it-IT" sz="2400" dirty="0"/>
              <a:t>La mala </a:t>
            </a:r>
            <a:r>
              <a:rPr lang="it-IT" sz="2400" dirty="0" err="1"/>
              <a:t>gestio</a:t>
            </a:r>
            <a:r>
              <a:rPr lang="it-IT" sz="2400" dirty="0"/>
              <a:t> dell’amministratore di condominio determina una </a:t>
            </a:r>
            <a:r>
              <a:rPr lang="it-IT" sz="2400" b="1" dirty="0"/>
              <a:t>responsabilità contrattuale</a:t>
            </a:r>
            <a:r>
              <a:rPr lang="it-IT" sz="2400" dirty="0"/>
              <a:t> dello stesso alla quale possono conseguire danni di natura patrimoniale e non patrimoniale al condominio e ai condòmini. In entrambi i casi il condominio o i singoli condòmini possono agire in giudizio per domandare il risarcimento del danno. </a:t>
            </a:r>
          </a:p>
          <a:p>
            <a:endParaRPr lang="it-IT" dirty="0"/>
          </a:p>
          <a:p>
            <a:endParaRPr lang="it-IT" dirty="0"/>
          </a:p>
        </p:txBody>
      </p:sp>
      <p:sp>
        <p:nvSpPr>
          <p:cNvPr id="4" name="Segnaposto numero diapositiva 3">
            <a:extLst>
              <a:ext uri="{FF2B5EF4-FFF2-40B4-BE49-F238E27FC236}">
                <a16:creationId xmlns:a16="http://schemas.microsoft.com/office/drawing/2014/main" id="{9ECBE479-9F9D-22DB-9855-CA7BFCF70A53}"/>
              </a:ext>
            </a:extLst>
          </p:cNvPr>
          <p:cNvSpPr>
            <a:spLocks noGrp="1"/>
          </p:cNvSpPr>
          <p:nvPr>
            <p:ph type="sldNum" sz="quarter" idx="12"/>
          </p:nvPr>
        </p:nvSpPr>
        <p:spPr/>
        <p:txBody>
          <a:bodyPr/>
          <a:lstStyle/>
          <a:p>
            <a:fld id="{4F8DF8AE-4C54-40EB-ACC6-93C0275E155F}" type="slidenum">
              <a:rPr lang="it-IT" smtClean="0"/>
              <a:t>10</a:t>
            </a:fld>
            <a:endParaRPr lang="it-IT"/>
          </a:p>
        </p:txBody>
      </p:sp>
    </p:spTree>
    <p:extLst>
      <p:ext uri="{BB962C8B-B14F-4D97-AF65-F5344CB8AC3E}">
        <p14:creationId xmlns:p14="http://schemas.microsoft.com/office/powerpoint/2010/main" val="64369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631212-564A-43DA-1F0E-5BE232A35315}"/>
              </a:ext>
            </a:extLst>
          </p:cNvPr>
          <p:cNvSpPr>
            <a:spLocks noGrp="1"/>
          </p:cNvSpPr>
          <p:nvPr>
            <p:ph type="title"/>
          </p:nvPr>
        </p:nvSpPr>
        <p:spPr/>
        <p:txBody>
          <a:bodyPr>
            <a:normAutofit/>
          </a:bodyPr>
          <a:lstStyle/>
          <a:p>
            <a:r>
              <a:rPr lang="it-IT" sz="4200" dirty="0"/>
              <a:t>AMMINISTRATORE – MALA GESTIO</a:t>
            </a:r>
          </a:p>
        </p:txBody>
      </p:sp>
      <p:sp>
        <p:nvSpPr>
          <p:cNvPr id="3" name="Segnaposto contenuto 2">
            <a:extLst>
              <a:ext uri="{FF2B5EF4-FFF2-40B4-BE49-F238E27FC236}">
                <a16:creationId xmlns:a16="http://schemas.microsoft.com/office/drawing/2014/main" id="{9932E84A-DBCB-FC17-5A11-0302871D88A4}"/>
              </a:ext>
            </a:extLst>
          </p:cNvPr>
          <p:cNvSpPr>
            <a:spLocks noGrp="1"/>
          </p:cNvSpPr>
          <p:nvPr>
            <p:ph idx="1"/>
          </p:nvPr>
        </p:nvSpPr>
        <p:spPr>
          <a:xfrm>
            <a:off x="838200" y="1487606"/>
            <a:ext cx="10515600" cy="4868744"/>
          </a:xfrm>
        </p:spPr>
        <p:txBody>
          <a:bodyPr>
            <a:normAutofit/>
          </a:bodyPr>
          <a:lstStyle/>
          <a:p>
            <a:pPr algn="just"/>
            <a:r>
              <a:rPr lang="it-IT" sz="2500" dirty="0"/>
              <a:t>L’amministratore di condominio può essere </a:t>
            </a:r>
            <a:r>
              <a:rPr lang="it-IT" sz="2500" b="1" dirty="0"/>
              <a:t>responsabile penalmente </a:t>
            </a:r>
            <a:r>
              <a:rPr lang="it-IT" sz="2500" dirty="0"/>
              <a:t>quando viola una norma penale. La responsabilità penale dell’amministratore di condominio emerge dal dettato degli articoli 1130, commi tre e quattro e 1135, secondo comma del codice civile.</a:t>
            </a:r>
          </a:p>
          <a:p>
            <a:pPr algn="just"/>
            <a:r>
              <a:rPr lang="it-IT" sz="2500" dirty="0"/>
              <a:t>Ai sensi della </a:t>
            </a:r>
            <a:r>
              <a:rPr lang="it-IT" sz="2500" u="sng" dirty="0"/>
              <a:t>prima norma</a:t>
            </a:r>
            <a:r>
              <a:rPr lang="it-IT" sz="2500" dirty="0"/>
              <a:t> citata, l’amministratore deve “riscuotere i contributi ed erogare le spese per la manutenzione ordinaria delle parti comuni dell’edificio e per l’esercizio dei servizi comuni”. </a:t>
            </a:r>
          </a:p>
          <a:p>
            <a:pPr algn="just"/>
            <a:r>
              <a:rPr lang="it-IT" sz="2500" dirty="0"/>
              <a:t>Ai sensi della </a:t>
            </a:r>
            <a:r>
              <a:rPr lang="it-IT" sz="2500" u="sng" dirty="0"/>
              <a:t>seconda norma</a:t>
            </a:r>
            <a:r>
              <a:rPr lang="it-IT" sz="2500" dirty="0"/>
              <a:t>, egli deve “compiere gli atti conservativi relativi alle parti comuni”. </a:t>
            </a:r>
          </a:p>
          <a:p>
            <a:pPr algn="just"/>
            <a:r>
              <a:rPr lang="it-IT" sz="2500" dirty="0"/>
              <a:t>Da tali prescrizioni legislative emerge l’obbligo in capo all’amministratore di vigilare sulle parti comuni dell’edificio, provvedere alla loro conservazione e ad adottare tutte le misure necessarie alla sicurezza dei condomini e dei terzi.</a:t>
            </a:r>
          </a:p>
          <a:p>
            <a:pPr algn="just"/>
            <a:endParaRPr lang="it-IT" dirty="0"/>
          </a:p>
        </p:txBody>
      </p:sp>
      <p:sp>
        <p:nvSpPr>
          <p:cNvPr id="4" name="Segnaposto numero diapositiva 3">
            <a:extLst>
              <a:ext uri="{FF2B5EF4-FFF2-40B4-BE49-F238E27FC236}">
                <a16:creationId xmlns:a16="http://schemas.microsoft.com/office/drawing/2014/main" id="{87D54A40-1CE0-C56C-B8AA-AD40EB03E5FD}"/>
              </a:ext>
            </a:extLst>
          </p:cNvPr>
          <p:cNvSpPr>
            <a:spLocks noGrp="1"/>
          </p:cNvSpPr>
          <p:nvPr>
            <p:ph type="sldNum" sz="quarter" idx="12"/>
          </p:nvPr>
        </p:nvSpPr>
        <p:spPr/>
        <p:txBody>
          <a:bodyPr/>
          <a:lstStyle/>
          <a:p>
            <a:fld id="{4F8DF8AE-4C54-40EB-ACC6-93C0275E155F}" type="slidenum">
              <a:rPr lang="it-IT" smtClean="0"/>
              <a:t>11</a:t>
            </a:fld>
            <a:endParaRPr lang="it-IT"/>
          </a:p>
        </p:txBody>
      </p:sp>
    </p:spTree>
    <p:extLst>
      <p:ext uri="{BB962C8B-B14F-4D97-AF65-F5344CB8AC3E}">
        <p14:creationId xmlns:p14="http://schemas.microsoft.com/office/powerpoint/2010/main" val="73634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374C75-B7DB-77BE-321A-AF2E9BFDA768}"/>
              </a:ext>
            </a:extLst>
          </p:cNvPr>
          <p:cNvSpPr>
            <a:spLocks noGrp="1"/>
          </p:cNvSpPr>
          <p:nvPr>
            <p:ph type="title"/>
          </p:nvPr>
        </p:nvSpPr>
        <p:spPr/>
        <p:txBody>
          <a:bodyPr/>
          <a:lstStyle/>
          <a:p>
            <a:r>
              <a:rPr lang="it-IT" sz="4400" dirty="0"/>
              <a:t>AMMINISTRATORE – MALA GESTIO</a:t>
            </a:r>
            <a:endParaRPr lang="it-IT" dirty="0"/>
          </a:p>
        </p:txBody>
      </p:sp>
      <p:sp>
        <p:nvSpPr>
          <p:cNvPr id="3" name="Segnaposto contenuto 2">
            <a:extLst>
              <a:ext uri="{FF2B5EF4-FFF2-40B4-BE49-F238E27FC236}">
                <a16:creationId xmlns:a16="http://schemas.microsoft.com/office/drawing/2014/main" id="{92E92AE5-C398-EBC9-95C6-35751F79488D}"/>
              </a:ext>
            </a:extLst>
          </p:cNvPr>
          <p:cNvSpPr>
            <a:spLocks noGrp="1"/>
          </p:cNvSpPr>
          <p:nvPr>
            <p:ph idx="1"/>
          </p:nvPr>
        </p:nvSpPr>
        <p:spPr/>
        <p:txBody>
          <a:bodyPr>
            <a:normAutofit fontScale="92500" lnSpcReduction="10000"/>
          </a:bodyPr>
          <a:lstStyle/>
          <a:p>
            <a:pPr algn="just">
              <a:spcAft>
                <a:spcPts val="1200"/>
              </a:spcAft>
            </a:pPr>
            <a:r>
              <a:rPr lang="it-IT" sz="2600" dirty="0"/>
              <a:t>Si può dunque affermare che l’amministratore è penalmente responsabile se:</a:t>
            </a:r>
          </a:p>
          <a:p>
            <a:pPr algn="just">
              <a:buFont typeface="Wingdings" panose="05000000000000000000" pitchFamily="2" charset="2"/>
              <a:buChar char="Ø"/>
            </a:pPr>
            <a:r>
              <a:rPr lang="it-IT" sz="2600" dirty="0"/>
              <a:t> non adotta le misure necessarie alla sicurezza nell’edificio condominiale;</a:t>
            </a:r>
          </a:p>
          <a:p>
            <a:pPr algn="just">
              <a:buFont typeface="Wingdings" panose="05000000000000000000" pitchFamily="2" charset="2"/>
              <a:buChar char="Ø"/>
            </a:pPr>
            <a:r>
              <a:rPr lang="it-IT" sz="2600" dirty="0"/>
              <a:t> omette di eseguire lavori in parti dell’edificio in fase di rovina. Si può avere in tal caso la fattispecie di cui all’articolo 677 del codice penale ovvero l’omissione di lavori in edifici e costruzioni;</a:t>
            </a:r>
          </a:p>
          <a:p>
            <a:pPr algn="just">
              <a:buFont typeface="Wingdings" panose="05000000000000000000" pitchFamily="2" charset="2"/>
              <a:buChar char="Ø"/>
            </a:pPr>
            <a:r>
              <a:rPr lang="it-IT" sz="2600" dirty="0"/>
              <a:t> non osserva norme di pubblica sicurezza o norme di legge. Tale ipotesi può integrare il reato di inosservanza di un provvedimento di pubblica autorità di cui all’articolo 650 del codice penale;</a:t>
            </a:r>
          </a:p>
          <a:p>
            <a:pPr>
              <a:buFont typeface="Wingdings" panose="05000000000000000000" pitchFamily="2" charset="2"/>
              <a:buChar char="Ø"/>
            </a:pPr>
            <a:r>
              <a:rPr lang="it-IT" sz="2600" dirty="0"/>
              <a:t> non ottempera ad obblighi previdenziali e assicurativi del personale impiegato nel condominio;</a:t>
            </a:r>
          </a:p>
          <a:p>
            <a:pPr>
              <a:buFont typeface="Wingdings" panose="05000000000000000000" pitchFamily="2" charset="2"/>
              <a:buChar char="Ø"/>
            </a:pPr>
            <a:r>
              <a:rPr lang="it-IT" sz="2600" dirty="0"/>
              <a:t> omette di intervenire per evitare che si creino situazioni di pericolo.</a:t>
            </a:r>
          </a:p>
          <a:p>
            <a:endParaRPr lang="it-IT" dirty="0"/>
          </a:p>
        </p:txBody>
      </p:sp>
      <p:sp>
        <p:nvSpPr>
          <p:cNvPr id="4" name="Segnaposto numero diapositiva 3">
            <a:extLst>
              <a:ext uri="{FF2B5EF4-FFF2-40B4-BE49-F238E27FC236}">
                <a16:creationId xmlns:a16="http://schemas.microsoft.com/office/drawing/2014/main" id="{A3BE69DF-625F-3080-A134-ACB0B6BC1BE6}"/>
              </a:ext>
            </a:extLst>
          </p:cNvPr>
          <p:cNvSpPr>
            <a:spLocks noGrp="1"/>
          </p:cNvSpPr>
          <p:nvPr>
            <p:ph type="sldNum" sz="quarter" idx="12"/>
          </p:nvPr>
        </p:nvSpPr>
        <p:spPr/>
        <p:txBody>
          <a:bodyPr/>
          <a:lstStyle/>
          <a:p>
            <a:fld id="{4F8DF8AE-4C54-40EB-ACC6-93C0275E155F}" type="slidenum">
              <a:rPr lang="it-IT" smtClean="0"/>
              <a:t>12</a:t>
            </a:fld>
            <a:endParaRPr lang="it-IT"/>
          </a:p>
        </p:txBody>
      </p:sp>
    </p:spTree>
    <p:extLst>
      <p:ext uri="{BB962C8B-B14F-4D97-AF65-F5344CB8AC3E}">
        <p14:creationId xmlns:p14="http://schemas.microsoft.com/office/powerpoint/2010/main" val="2507915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B36B3-FF06-29B0-08E6-435F0D25B3E1}"/>
              </a:ext>
            </a:extLst>
          </p:cNvPr>
          <p:cNvSpPr>
            <a:spLocks noGrp="1"/>
          </p:cNvSpPr>
          <p:nvPr>
            <p:ph type="title"/>
          </p:nvPr>
        </p:nvSpPr>
        <p:spPr/>
        <p:txBody>
          <a:bodyPr>
            <a:normAutofit/>
          </a:bodyPr>
          <a:lstStyle/>
          <a:p>
            <a:r>
              <a:rPr lang="it-IT" sz="4200" dirty="0"/>
              <a:t>AMMINISTRATORE</a:t>
            </a:r>
          </a:p>
        </p:txBody>
      </p:sp>
      <p:sp>
        <p:nvSpPr>
          <p:cNvPr id="3" name="Segnaposto contenuto 2">
            <a:extLst>
              <a:ext uri="{FF2B5EF4-FFF2-40B4-BE49-F238E27FC236}">
                <a16:creationId xmlns:a16="http://schemas.microsoft.com/office/drawing/2014/main" id="{8FA8387B-30F2-5772-CACE-A68F139912CB}"/>
              </a:ext>
            </a:extLst>
          </p:cNvPr>
          <p:cNvSpPr>
            <a:spLocks noGrp="1"/>
          </p:cNvSpPr>
          <p:nvPr>
            <p:ph idx="1"/>
          </p:nvPr>
        </p:nvSpPr>
        <p:spPr/>
        <p:txBody>
          <a:bodyPr/>
          <a:lstStyle/>
          <a:p>
            <a:r>
              <a:rPr lang="it-IT" sz="2800" dirty="0"/>
              <a:t>L’amministratore deve redigere il rendiconto e convocare l’assemblea entro 180 giorni per l’approvazione. Il rendiconto deve essere presentato anche se l’amministratore sia stato revocato o sia dimissionario.</a:t>
            </a:r>
          </a:p>
          <a:p>
            <a:endParaRPr lang="it-IT" dirty="0"/>
          </a:p>
        </p:txBody>
      </p:sp>
      <p:sp>
        <p:nvSpPr>
          <p:cNvPr id="4" name="Segnaposto numero diapositiva 3">
            <a:extLst>
              <a:ext uri="{FF2B5EF4-FFF2-40B4-BE49-F238E27FC236}">
                <a16:creationId xmlns:a16="http://schemas.microsoft.com/office/drawing/2014/main" id="{F68E8C7F-9382-D0C9-96D5-EF08C68B4AB6}"/>
              </a:ext>
            </a:extLst>
          </p:cNvPr>
          <p:cNvSpPr>
            <a:spLocks noGrp="1"/>
          </p:cNvSpPr>
          <p:nvPr>
            <p:ph type="sldNum" sz="quarter" idx="12"/>
          </p:nvPr>
        </p:nvSpPr>
        <p:spPr/>
        <p:txBody>
          <a:bodyPr/>
          <a:lstStyle/>
          <a:p>
            <a:fld id="{4F8DF8AE-4C54-40EB-ACC6-93C0275E155F}" type="slidenum">
              <a:rPr lang="it-IT" smtClean="0"/>
              <a:t>13</a:t>
            </a:fld>
            <a:endParaRPr lang="it-IT"/>
          </a:p>
        </p:txBody>
      </p:sp>
    </p:spTree>
    <p:extLst>
      <p:ext uri="{BB962C8B-B14F-4D97-AF65-F5344CB8AC3E}">
        <p14:creationId xmlns:p14="http://schemas.microsoft.com/office/powerpoint/2010/main" val="3936475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F42F33-976D-57F6-CF5A-8421004DD686}"/>
              </a:ext>
            </a:extLst>
          </p:cNvPr>
          <p:cNvSpPr>
            <a:spLocks noGrp="1"/>
          </p:cNvSpPr>
          <p:nvPr>
            <p:ph type="title"/>
          </p:nvPr>
        </p:nvSpPr>
        <p:spPr/>
        <p:txBody>
          <a:bodyPr>
            <a:normAutofit/>
          </a:bodyPr>
          <a:lstStyle/>
          <a:p>
            <a:r>
              <a:rPr lang="it-IT" b="1" dirty="0"/>
              <a:t>IL RENDICONTO</a:t>
            </a:r>
          </a:p>
        </p:txBody>
      </p:sp>
      <p:sp>
        <p:nvSpPr>
          <p:cNvPr id="3" name="Segnaposto contenuto 2">
            <a:extLst>
              <a:ext uri="{FF2B5EF4-FFF2-40B4-BE49-F238E27FC236}">
                <a16:creationId xmlns:a16="http://schemas.microsoft.com/office/drawing/2014/main" id="{0B4DC56C-6D79-CAD4-D300-015E7E456F38}"/>
              </a:ext>
            </a:extLst>
          </p:cNvPr>
          <p:cNvSpPr>
            <a:spLocks noGrp="1"/>
          </p:cNvSpPr>
          <p:nvPr>
            <p:ph idx="1"/>
          </p:nvPr>
        </p:nvSpPr>
        <p:spPr>
          <a:xfrm>
            <a:off x="838200" y="1690688"/>
            <a:ext cx="10515600" cy="4895850"/>
          </a:xfrm>
        </p:spPr>
        <p:txBody>
          <a:bodyPr>
            <a:noAutofit/>
          </a:bodyPr>
          <a:lstStyle/>
          <a:p>
            <a:pPr algn="just">
              <a:spcAft>
                <a:spcPts val="400"/>
              </a:spcAft>
            </a:pPr>
            <a:r>
              <a:rPr lang="it-IT" sz="2400" dirty="0"/>
              <a:t>L’art. 1130 bis definisce </a:t>
            </a:r>
            <a:r>
              <a:rPr lang="it-IT" sz="2400" u="sng" dirty="0"/>
              <a:t>rendiconto condominiale</a:t>
            </a:r>
            <a:r>
              <a:rPr lang="it-IT" sz="2400" dirty="0"/>
              <a:t>, il documento che contiene</a:t>
            </a:r>
            <a:r>
              <a:rPr lang="it-IT" sz="2300" dirty="0"/>
              <a:t>:</a:t>
            </a:r>
          </a:p>
          <a:p>
            <a:pPr lvl="1" algn="just">
              <a:buFont typeface="Wingdings" panose="05000000000000000000" pitchFamily="2" charset="2"/>
              <a:buChar char="Ø"/>
            </a:pPr>
            <a:r>
              <a:rPr lang="it-IT" sz="2300" dirty="0"/>
              <a:t> le voci di entrata e di uscita, </a:t>
            </a:r>
          </a:p>
          <a:p>
            <a:pPr lvl="1" algn="just">
              <a:buFont typeface="Wingdings" panose="05000000000000000000" pitchFamily="2" charset="2"/>
              <a:buChar char="Ø"/>
            </a:pPr>
            <a:r>
              <a:rPr lang="it-IT" sz="2300" dirty="0"/>
              <a:t> ogni altro dato inerente alla situazione patrimoniale del condominio,</a:t>
            </a:r>
          </a:p>
          <a:p>
            <a:pPr lvl="1" algn="just">
              <a:buFont typeface="Wingdings" panose="05000000000000000000" pitchFamily="2" charset="2"/>
              <a:buChar char="Ø"/>
            </a:pPr>
            <a:r>
              <a:rPr lang="it-IT" sz="2300" dirty="0"/>
              <a:t> i fondi disponibili e le eventuali riserve.</a:t>
            </a:r>
          </a:p>
          <a:p>
            <a:pPr marL="457200" lvl="1" indent="0" algn="just">
              <a:buNone/>
            </a:pPr>
            <a:endParaRPr lang="it-IT" sz="2300" dirty="0"/>
          </a:p>
          <a:p>
            <a:pPr algn="just">
              <a:spcAft>
                <a:spcPts val="400"/>
              </a:spcAft>
            </a:pPr>
            <a:r>
              <a:rPr lang="it-IT" sz="2400" dirty="0"/>
              <a:t>Si compone di:	</a:t>
            </a:r>
          </a:p>
          <a:p>
            <a:pPr lvl="1" algn="just">
              <a:buFont typeface="Wingdings" panose="05000000000000000000" pitchFamily="2" charset="2"/>
              <a:buChar char="Ø"/>
            </a:pPr>
            <a:r>
              <a:rPr lang="it-IT" sz="2300" dirty="0"/>
              <a:t> un registro di contabilità,</a:t>
            </a:r>
          </a:p>
          <a:p>
            <a:pPr lvl="1" algn="just">
              <a:buFont typeface="Wingdings" panose="05000000000000000000" pitchFamily="2" charset="2"/>
              <a:buChar char="Ø"/>
            </a:pPr>
            <a:r>
              <a:rPr lang="it-IT" sz="2300" dirty="0"/>
              <a:t> un riepilogo finanziario,</a:t>
            </a:r>
          </a:p>
          <a:p>
            <a:pPr lvl="1" algn="just">
              <a:buFont typeface="Wingdings" panose="05000000000000000000" pitchFamily="2" charset="2"/>
              <a:buChar char="Ø"/>
            </a:pPr>
            <a:r>
              <a:rPr lang="it-IT" sz="2300" dirty="0"/>
              <a:t> una nota sintetica esplicativa della gestione con l'indicazione dei rapporti in corso e delle questioni pendenti.</a:t>
            </a:r>
          </a:p>
          <a:p>
            <a:pPr marL="457200" lvl="1" indent="0" algn="just">
              <a:buNone/>
            </a:pPr>
            <a:endParaRPr lang="it-IT" sz="2300" dirty="0"/>
          </a:p>
        </p:txBody>
      </p:sp>
      <p:sp>
        <p:nvSpPr>
          <p:cNvPr id="4" name="Segnaposto numero diapositiva 3">
            <a:extLst>
              <a:ext uri="{FF2B5EF4-FFF2-40B4-BE49-F238E27FC236}">
                <a16:creationId xmlns:a16="http://schemas.microsoft.com/office/drawing/2014/main" id="{59BE1F5D-F04C-9476-70AD-591C4EA00FBB}"/>
              </a:ext>
            </a:extLst>
          </p:cNvPr>
          <p:cNvSpPr>
            <a:spLocks noGrp="1"/>
          </p:cNvSpPr>
          <p:nvPr>
            <p:ph type="sldNum" sz="quarter" idx="12"/>
          </p:nvPr>
        </p:nvSpPr>
        <p:spPr/>
        <p:txBody>
          <a:bodyPr/>
          <a:lstStyle/>
          <a:p>
            <a:fld id="{4F8DF8AE-4C54-40EB-ACC6-93C0275E155F}" type="slidenum">
              <a:rPr lang="it-IT" smtClean="0"/>
              <a:t>14</a:t>
            </a:fld>
            <a:endParaRPr lang="it-IT" dirty="0"/>
          </a:p>
        </p:txBody>
      </p:sp>
    </p:spTree>
    <p:extLst>
      <p:ext uri="{BB962C8B-B14F-4D97-AF65-F5344CB8AC3E}">
        <p14:creationId xmlns:p14="http://schemas.microsoft.com/office/powerpoint/2010/main" val="419796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DE3592-4BDA-0764-8424-8AA99A283887}"/>
              </a:ext>
            </a:extLst>
          </p:cNvPr>
          <p:cNvSpPr>
            <a:spLocks noGrp="1"/>
          </p:cNvSpPr>
          <p:nvPr>
            <p:ph type="title"/>
          </p:nvPr>
        </p:nvSpPr>
        <p:spPr/>
        <p:txBody>
          <a:bodyPr>
            <a:normAutofit/>
          </a:bodyPr>
          <a:lstStyle/>
          <a:p>
            <a:r>
              <a:rPr lang="it-IT" sz="4200" b="1" dirty="0"/>
              <a:t>ASSEMBLEA CONDOMINIALE	</a:t>
            </a:r>
          </a:p>
        </p:txBody>
      </p:sp>
      <p:sp>
        <p:nvSpPr>
          <p:cNvPr id="4" name="Segnaposto numero diapositiva 3">
            <a:extLst>
              <a:ext uri="{FF2B5EF4-FFF2-40B4-BE49-F238E27FC236}">
                <a16:creationId xmlns:a16="http://schemas.microsoft.com/office/drawing/2014/main" id="{6EEBF333-08E1-A6E8-B7EF-F96E8E124DF1}"/>
              </a:ext>
            </a:extLst>
          </p:cNvPr>
          <p:cNvSpPr>
            <a:spLocks noGrp="1"/>
          </p:cNvSpPr>
          <p:nvPr>
            <p:ph type="sldNum" sz="quarter" idx="12"/>
          </p:nvPr>
        </p:nvSpPr>
        <p:spPr/>
        <p:txBody>
          <a:bodyPr/>
          <a:lstStyle/>
          <a:p>
            <a:fld id="{4F8DF8AE-4C54-40EB-ACC6-93C0275E155F}" type="slidenum">
              <a:rPr lang="it-IT" smtClean="0"/>
              <a:t>15</a:t>
            </a:fld>
            <a:endParaRPr lang="it-IT"/>
          </a:p>
        </p:txBody>
      </p:sp>
      <p:sp>
        <p:nvSpPr>
          <p:cNvPr id="6" name="Segnaposto contenuto 5">
            <a:extLst>
              <a:ext uri="{FF2B5EF4-FFF2-40B4-BE49-F238E27FC236}">
                <a16:creationId xmlns:a16="http://schemas.microsoft.com/office/drawing/2014/main" id="{91F7EECB-3E33-7FAA-D3B7-B112DAB02D07}"/>
              </a:ext>
            </a:extLst>
          </p:cNvPr>
          <p:cNvSpPr>
            <a:spLocks noGrp="1"/>
          </p:cNvSpPr>
          <p:nvPr>
            <p:ph idx="1"/>
          </p:nvPr>
        </p:nvSpPr>
        <p:spPr/>
        <p:txBody>
          <a:bodyPr>
            <a:normAutofit/>
          </a:bodyPr>
          <a:lstStyle/>
          <a:p>
            <a:pPr algn="just">
              <a:spcAft>
                <a:spcPts val="400"/>
              </a:spcAft>
            </a:pPr>
            <a:r>
              <a:rPr lang="it-IT" sz="2400" dirty="0"/>
              <a:t>L’assemblea dei condòmini è l’organo principale del condominio, essa provvede:</a:t>
            </a:r>
          </a:p>
          <a:p>
            <a:pPr lvl="1" algn="just">
              <a:buFont typeface="Wingdings" panose="05000000000000000000" pitchFamily="2" charset="2"/>
              <a:buChar char="Ø"/>
            </a:pPr>
            <a:r>
              <a:rPr lang="it-IT" sz="2300" dirty="0"/>
              <a:t> alla nomina e alla conferma dell’amministratore e sulla sua retribuzione;</a:t>
            </a:r>
          </a:p>
          <a:p>
            <a:pPr lvl="1" algn="just">
              <a:buFont typeface="Wingdings" panose="05000000000000000000" pitchFamily="2" charset="2"/>
              <a:buChar char="Ø"/>
            </a:pPr>
            <a:r>
              <a:rPr lang="it-IT" sz="2300" dirty="0"/>
              <a:t>all’approvazione del preventivo delle spese occorrenti durante l’anno e alla relativa ripartizione tra i condòmini;</a:t>
            </a:r>
          </a:p>
          <a:p>
            <a:pPr lvl="1" algn="just">
              <a:buFont typeface="Wingdings" panose="05000000000000000000" pitchFamily="2" charset="2"/>
              <a:buChar char="Ø"/>
            </a:pPr>
            <a:r>
              <a:rPr lang="it-IT" sz="2300" dirty="0"/>
              <a:t>all’approvazione del rendiconto annuale redatto dall’amministratore;</a:t>
            </a:r>
          </a:p>
          <a:p>
            <a:pPr lvl="1" algn="just">
              <a:buFont typeface="Wingdings" panose="05000000000000000000" pitchFamily="2" charset="2"/>
              <a:buChar char="Ø"/>
            </a:pPr>
            <a:r>
              <a:rPr lang="it-IT" sz="2300" dirty="0"/>
              <a:t>alle decisioni circa l’effettuazione di lavori straordinari</a:t>
            </a:r>
          </a:p>
          <a:p>
            <a:pPr lvl="1" algn="just">
              <a:buFont typeface="Wingdings" panose="05000000000000000000" pitchFamily="2" charset="2"/>
              <a:buChar char="Ø"/>
            </a:pPr>
            <a:endParaRPr lang="it-IT" sz="2300" dirty="0"/>
          </a:p>
          <a:p>
            <a:pPr algn="just"/>
            <a:r>
              <a:rPr lang="it-IT" sz="2400" dirty="0"/>
              <a:t>L’attività dell’assemblea viene fotografata in un documento chiamato </a:t>
            </a:r>
            <a:r>
              <a:rPr lang="it-IT" sz="2400" b="1" u="sng" dirty="0"/>
              <a:t>verbale</a:t>
            </a:r>
            <a:r>
              <a:rPr lang="it-IT" sz="2400" dirty="0"/>
              <a:t> e le decisioni che essa prende sono dette </a:t>
            </a:r>
            <a:r>
              <a:rPr lang="it-IT" sz="2400" b="1" u="sng" dirty="0"/>
              <a:t>deliberazioni</a:t>
            </a:r>
            <a:r>
              <a:rPr lang="it-IT" sz="2400" dirty="0"/>
              <a:t>. Le deliberazioni assembleari sono obbligatorie per tutti i condomini, anche se assenti o dissenzienti</a:t>
            </a:r>
          </a:p>
        </p:txBody>
      </p:sp>
    </p:spTree>
    <p:extLst>
      <p:ext uri="{BB962C8B-B14F-4D97-AF65-F5344CB8AC3E}">
        <p14:creationId xmlns:p14="http://schemas.microsoft.com/office/powerpoint/2010/main" val="3862743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106B6B-78E8-DCAA-8990-61E01500A927}"/>
              </a:ext>
            </a:extLst>
          </p:cNvPr>
          <p:cNvSpPr>
            <a:spLocks noGrp="1"/>
          </p:cNvSpPr>
          <p:nvPr>
            <p:ph type="title"/>
          </p:nvPr>
        </p:nvSpPr>
        <p:spPr/>
        <p:txBody>
          <a:bodyPr>
            <a:normAutofit/>
          </a:bodyPr>
          <a:lstStyle/>
          <a:p>
            <a:r>
              <a:rPr lang="it-IT" sz="4200" dirty="0"/>
              <a:t>ASSEMBLEA CONDOMINIALE</a:t>
            </a:r>
          </a:p>
        </p:txBody>
      </p:sp>
      <p:sp>
        <p:nvSpPr>
          <p:cNvPr id="3" name="Segnaposto contenuto 2">
            <a:extLst>
              <a:ext uri="{FF2B5EF4-FFF2-40B4-BE49-F238E27FC236}">
                <a16:creationId xmlns:a16="http://schemas.microsoft.com/office/drawing/2014/main" id="{F5577B65-155D-2690-3840-8CA2AAE42F0C}"/>
              </a:ext>
            </a:extLst>
          </p:cNvPr>
          <p:cNvSpPr>
            <a:spLocks noGrp="1"/>
          </p:cNvSpPr>
          <p:nvPr>
            <p:ph idx="1"/>
          </p:nvPr>
        </p:nvSpPr>
        <p:spPr/>
        <p:txBody>
          <a:bodyPr>
            <a:normAutofit/>
          </a:bodyPr>
          <a:lstStyle/>
          <a:p>
            <a:pPr algn="just"/>
            <a:r>
              <a:rPr lang="it-IT" sz="2300" dirty="0"/>
              <a:t>L’assemblea, oltre che annualmente in via ordinaria, può essere convocata in via </a:t>
            </a:r>
            <a:r>
              <a:rPr lang="it-IT" sz="2300" b="1" dirty="0"/>
              <a:t>straordinaria</a:t>
            </a:r>
            <a:r>
              <a:rPr lang="it-IT" sz="2300" dirty="0"/>
              <a:t> dall’amministratore quando questi lo ritiene necessario o quando ne è fatta richiesta da </a:t>
            </a:r>
            <a:r>
              <a:rPr lang="it-IT" sz="2300" u="sng" dirty="0"/>
              <a:t>almeno due condomini che rappresentino un sesto del valore dell’edificio</a:t>
            </a:r>
            <a:r>
              <a:rPr lang="it-IT" sz="2300" dirty="0"/>
              <a:t>.</a:t>
            </a:r>
          </a:p>
          <a:p>
            <a:pPr algn="just"/>
            <a:r>
              <a:rPr lang="it-IT" sz="2300" dirty="0"/>
              <a:t>L’avviso di convocazione, contenente specifica indicazione dell’ordine del giorno, deve essere comunicato </a:t>
            </a:r>
            <a:r>
              <a:rPr lang="it-IT" sz="2300" b="1" dirty="0"/>
              <a:t>almeno cinque giorni prima</a:t>
            </a:r>
            <a:r>
              <a:rPr lang="it-IT" sz="2300" dirty="0"/>
              <a:t> della data fissata per l’adunanza in prima convocazione. Deve essere inviato a mezzo di posta raccomandata o, in alternativa, posta elettronica certificata, o tramite consegna a mano. Deve inoltre contenere l’indicazione del luogo e dell’ora della riunione.</a:t>
            </a:r>
          </a:p>
          <a:p>
            <a:pPr algn="just"/>
            <a:r>
              <a:rPr lang="it-IT" sz="2300" dirty="0"/>
              <a:t>La consegna a mano, a meno che non sia firmata, non garantisce la prova dell’avvenuta consegna nei cinque giorni richiesta dalla legge.</a:t>
            </a:r>
          </a:p>
        </p:txBody>
      </p:sp>
      <p:sp>
        <p:nvSpPr>
          <p:cNvPr id="4" name="Segnaposto numero diapositiva 3">
            <a:extLst>
              <a:ext uri="{FF2B5EF4-FFF2-40B4-BE49-F238E27FC236}">
                <a16:creationId xmlns:a16="http://schemas.microsoft.com/office/drawing/2014/main" id="{91346C6D-9584-5CFD-E985-B4A21B842B8C}"/>
              </a:ext>
            </a:extLst>
          </p:cNvPr>
          <p:cNvSpPr>
            <a:spLocks noGrp="1"/>
          </p:cNvSpPr>
          <p:nvPr>
            <p:ph type="sldNum" sz="quarter" idx="12"/>
          </p:nvPr>
        </p:nvSpPr>
        <p:spPr/>
        <p:txBody>
          <a:bodyPr/>
          <a:lstStyle/>
          <a:p>
            <a:fld id="{4F8DF8AE-4C54-40EB-ACC6-93C0275E155F}" type="slidenum">
              <a:rPr lang="it-IT" smtClean="0"/>
              <a:t>16</a:t>
            </a:fld>
            <a:endParaRPr lang="it-IT"/>
          </a:p>
        </p:txBody>
      </p:sp>
    </p:spTree>
    <p:extLst>
      <p:ext uri="{BB962C8B-B14F-4D97-AF65-F5344CB8AC3E}">
        <p14:creationId xmlns:p14="http://schemas.microsoft.com/office/powerpoint/2010/main" val="1541358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C9F329-79EB-3E7D-9619-577D4B07F500}"/>
              </a:ext>
            </a:extLst>
          </p:cNvPr>
          <p:cNvSpPr>
            <a:spLocks noGrp="1"/>
          </p:cNvSpPr>
          <p:nvPr>
            <p:ph type="title"/>
          </p:nvPr>
        </p:nvSpPr>
        <p:spPr/>
        <p:txBody>
          <a:bodyPr>
            <a:normAutofit/>
          </a:bodyPr>
          <a:lstStyle/>
          <a:p>
            <a:r>
              <a:rPr lang="it-IT" sz="4200" dirty="0"/>
              <a:t>ASSEMBLEA CONDOMINIALE - QUORUM</a:t>
            </a:r>
          </a:p>
        </p:txBody>
      </p:sp>
      <p:sp>
        <p:nvSpPr>
          <p:cNvPr id="3" name="Segnaposto contenuto 2">
            <a:extLst>
              <a:ext uri="{FF2B5EF4-FFF2-40B4-BE49-F238E27FC236}">
                <a16:creationId xmlns:a16="http://schemas.microsoft.com/office/drawing/2014/main" id="{F916AE36-CC42-A3F1-0984-98C775C04E3A}"/>
              </a:ext>
            </a:extLst>
          </p:cNvPr>
          <p:cNvSpPr>
            <a:spLocks noGrp="1"/>
          </p:cNvSpPr>
          <p:nvPr>
            <p:ph idx="1"/>
          </p:nvPr>
        </p:nvSpPr>
        <p:spPr/>
        <p:txBody>
          <a:bodyPr>
            <a:normAutofit/>
          </a:bodyPr>
          <a:lstStyle/>
          <a:p>
            <a:pPr algn="just"/>
            <a:r>
              <a:rPr lang="it-IT" sz="2300" dirty="0"/>
              <a:t>L’assemblea in </a:t>
            </a:r>
            <a:r>
              <a:rPr lang="it-IT" sz="2300" b="1" dirty="0"/>
              <a:t>prima convocazione</a:t>
            </a:r>
            <a:r>
              <a:rPr lang="it-IT" sz="2300" dirty="0"/>
              <a:t> è regolarmente costituita con l’intervento di tanti condomini che rappresentino i due terzi del valore dell’intero edificio e la maggioranza dei partecipanti al condominio. Dunque il </a:t>
            </a:r>
            <a:r>
              <a:rPr lang="it-IT" sz="2300" b="1" u="sng" dirty="0"/>
              <a:t>quorum costitutivo</a:t>
            </a:r>
            <a:r>
              <a:rPr lang="it-IT" sz="2300" dirty="0"/>
              <a:t> è pari a: 2/3 del valore e 50% di teste.</a:t>
            </a:r>
          </a:p>
          <a:p>
            <a:pPr algn="just"/>
            <a:endParaRPr lang="it-IT" sz="2300" dirty="0"/>
          </a:p>
          <a:p>
            <a:pPr algn="just"/>
            <a:r>
              <a:rPr lang="it-IT" sz="2300" dirty="0"/>
              <a:t>Per quanto riguarda le assemblee in prima convocazione sono valide le deliberazioni approvate con un numero di voti che rappresenti la maggioranza degli intervenuti e almeno la metà del valore dell’edificio. Dunque </a:t>
            </a:r>
            <a:r>
              <a:rPr lang="it-IT" sz="2300" b="1" u="sng" dirty="0"/>
              <a:t>quorum deliberativo</a:t>
            </a:r>
            <a:r>
              <a:rPr lang="it-IT" sz="2300" dirty="0"/>
              <a:t> pari a: 50% del valore e 50% di teste intervenute. </a:t>
            </a:r>
          </a:p>
          <a:p>
            <a:pPr algn="just"/>
            <a:r>
              <a:rPr lang="it-IT" sz="2300" dirty="0"/>
              <a:t>Stesso principio per le maggioranze assemblea straordinaria condominiale.</a:t>
            </a:r>
          </a:p>
          <a:p>
            <a:pPr algn="just"/>
            <a:endParaRPr lang="it-IT" sz="2300" dirty="0"/>
          </a:p>
        </p:txBody>
      </p:sp>
      <p:sp>
        <p:nvSpPr>
          <p:cNvPr id="4" name="Segnaposto numero diapositiva 3">
            <a:extLst>
              <a:ext uri="{FF2B5EF4-FFF2-40B4-BE49-F238E27FC236}">
                <a16:creationId xmlns:a16="http://schemas.microsoft.com/office/drawing/2014/main" id="{73F2FA10-133D-BCBB-9525-409BD24FFDE7}"/>
              </a:ext>
            </a:extLst>
          </p:cNvPr>
          <p:cNvSpPr>
            <a:spLocks noGrp="1"/>
          </p:cNvSpPr>
          <p:nvPr>
            <p:ph type="sldNum" sz="quarter" idx="12"/>
          </p:nvPr>
        </p:nvSpPr>
        <p:spPr/>
        <p:txBody>
          <a:bodyPr/>
          <a:lstStyle/>
          <a:p>
            <a:fld id="{4F8DF8AE-4C54-40EB-ACC6-93C0275E155F}" type="slidenum">
              <a:rPr lang="it-IT" smtClean="0"/>
              <a:t>17</a:t>
            </a:fld>
            <a:endParaRPr lang="it-IT"/>
          </a:p>
        </p:txBody>
      </p:sp>
    </p:spTree>
    <p:extLst>
      <p:ext uri="{BB962C8B-B14F-4D97-AF65-F5344CB8AC3E}">
        <p14:creationId xmlns:p14="http://schemas.microsoft.com/office/powerpoint/2010/main" val="2639848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AC67DF-50FD-460A-7BEB-7E693059D05A}"/>
              </a:ext>
            </a:extLst>
          </p:cNvPr>
          <p:cNvSpPr>
            <a:spLocks noGrp="1"/>
          </p:cNvSpPr>
          <p:nvPr>
            <p:ph type="title"/>
          </p:nvPr>
        </p:nvSpPr>
        <p:spPr>
          <a:xfrm>
            <a:off x="838200" y="337829"/>
            <a:ext cx="10515600" cy="1325563"/>
          </a:xfrm>
        </p:spPr>
        <p:txBody>
          <a:bodyPr>
            <a:normAutofit/>
          </a:bodyPr>
          <a:lstStyle/>
          <a:p>
            <a:r>
              <a:rPr lang="it-IT" sz="4200" dirty="0"/>
              <a:t>ASSEMBLEA CONDOMINIALE - QUORUM</a:t>
            </a:r>
            <a:endParaRPr lang="it-IT" sz="4200" b="1" dirty="0"/>
          </a:p>
        </p:txBody>
      </p:sp>
      <p:sp>
        <p:nvSpPr>
          <p:cNvPr id="3" name="Segnaposto contenuto 2">
            <a:extLst>
              <a:ext uri="{FF2B5EF4-FFF2-40B4-BE49-F238E27FC236}">
                <a16:creationId xmlns:a16="http://schemas.microsoft.com/office/drawing/2014/main" id="{68DE5D7C-52EF-01FC-20A7-52B7A35CF4E1}"/>
              </a:ext>
            </a:extLst>
          </p:cNvPr>
          <p:cNvSpPr>
            <a:spLocks noGrp="1"/>
          </p:cNvSpPr>
          <p:nvPr>
            <p:ph idx="1"/>
          </p:nvPr>
        </p:nvSpPr>
        <p:spPr>
          <a:xfrm>
            <a:off x="838200" y="1528549"/>
            <a:ext cx="10515600" cy="4827801"/>
          </a:xfrm>
        </p:spPr>
        <p:txBody>
          <a:bodyPr>
            <a:noAutofit/>
          </a:bodyPr>
          <a:lstStyle/>
          <a:p>
            <a:pPr algn="just">
              <a:spcAft>
                <a:spcPts val="600"/>
              </a:spcAft>
            </a:pPr>
            <a:r>
              <a:rPr lang="it-IT" sz="2300" dirty="0"/>
              <a:t>Se l’assemblea prima convocazione non può deliberare per mancanza di quorum, quella in </a:t>
            </a:r>
            <a:r>
              <a:rPr lang="it-IT" sz="2300" b="1" dirty="0"/>
              <a:t>seconda convocazione </a:t>
            </a:r>
            <a:r>
              <a:rPr lang="it-IT" sz="2300" dirty="0"/>
              <a:t>delibera in un giorno successivo a quello della prima e, in ogni caso, non oltre dieci giorni dalla medesima.</a:t>
            </a:r>
          </a:p>
          <a:p>
            <a:pPr algn="just"/>
            <a:r>
              <a:rPr lang="it-IT" sz="2300" dirty="0"/>
              <a:t>In seconda convocazione non è richiesta una maggioranza ad hoc ma è sufficiente la presenza del 33,3% di teste e di 333,3 millesimi di valore. Il quorum deliberativo è il 50% degli intervenuti e con un numero di voti che rappresenti almeno 333,3 millesimi. Si capisce che la differenza non è da poco vista la prassi per cui la seconda convocazione sia quella in cui si svolge sempre l’assemblea.</a:t>
            </a:r>
          </a:p>
          <a:p>
            <a:pPr algn="just"/>
            <a:r>
              <a:rPr lang="it-IT" sz="2300" dirty="0"/>
              <a:t>Le deliberazioni che concernono la nomina e la revoca dell'amministratore o le liti attive e passive relative a materie che esorbitano dalle attribuzioni dell'amministratore medesimo, le deliberazioni che concernono la ricostruzione dell'edificio o riparazioni straordinarie di notevole entità devono essere sempre approvate con la maggioranza classica ovvero 50% del valore e 50% delle teste intervenute</a:t>
            </a:r>
          </a:p>
        </p:txBody>
      </p:sp>
      <p:sp>
        <p:nvSpPr>
          <p:cNvPr id="4" name="Segnaposto numero diapositiva 3">
            <a:extLst>
              <a:ext uri="{FF2B5EF4-FFF2-40B4-BE49-F238E27FC236}">
                <a16:creationId xmlns:a16="http://schemas.microsoft.com/office/drawing/2014/main" id="{9403C611-4195-D70F-C68B-9AE45F8F4905}"/>
              </a:ext>
            </a:extLst>
          </p:cNvPr>
          <p:cNvSpPr>
            <a:spLocks noGrp="1"/>
          </p:cNvSpPr>
          <p:nvPr>
            <p:ph type="sldNum" sz="quarter" idx="12"/>
          </p:nvPr>
        </p:nvSpPr>
        <p:spPr/>
        <p:txBody>
          <a:bodyPr/>
          <a:lstStyle/>
          <a:p>
            <a:fld id="{4F8DF8AE-4C54-40EB-ACC6-93C0275E155F}" type="slidenum">
              <a:rPr lang="it-IT" smtClean="0"/>
              <a:t>18</a:t>
            </a:fld>
            <a:endParaRPr lang="it-IT"/>
          </a:p>
        </p:txBody>
      </p:sp>
    </p:spTree>
    <p:extLst>
      <p:ext uri="{BB962C8B-B14F-4D97-AF65-F5344CB8AC3E}">
        <p14:creationId xmlns:p14="http://schemas.microsoft.com/office/powerpoint/2010/main" val="1819765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71D44C-9F37-DA41-5645-0F8994D46FE3}"/>
              </a:ext>
            </a:extLst>
          </p:cNvPr>
          <p:cNvSpPr>
            <a:spLocks noGrp="1"/>
          </p:cNvSpPr>
          <p:nvPr>
            <p:ph type="title"/>
          </p:nvPr>
        </p:nvSpPr>
        <p:spPr/>
        <p:txBody>
          <a:bodyPr>
            <a:normAutofit/>
          </a:bodyPr>
          <a:lstStyle/>
          <a:p>
            <a:r>
              <a:rPr lang="it-IT" sz="4200" b="1" dirty="0"/>
              <a:t>ASSEMBLEA CONDOMINIALE - SVOLGIMENTO</a:t>
            </a:r>
          </a:p>
        </p:txBody>
      </p:sp>
      <p:sp>
        <p:nvSpPr>
          <p:cNvPr id="3" name="Segnaposto contenuto 2">
            <a:extLst>
              <a:ext uri="{FF2B5EF4-FFF2-40B4-BE49-F238E27FC236}">
                <a16:creationId xmlns:a16="http://schemas.microsoft.com/office/drawing/2014/main" id="{0DBC3996-3155-1547-9760-1F1ADBA139D0}"/>
              </a:ext>
            </a:extLst>
          </p:cNvPr>
          <p:cNvSpPr>
            <a:spLocks noGrp="1"/>
          </p:cNvSpPr>
          <p:nvPr>
            <p:ph idx="1"/>
          </p:nvPr>
        </p:nvSpPr>
        <p:spPr/>
        <p:txBody>
          <a:bodyPr>
            <a:normAutofit/>
          </a:bodyPr>
          <a:lstStyle/>
          <a:p>
            <a:pPr algn="just"/>
            <a:r>
              <a:rPr lang="it-IT" sz="2400" dirty="0"/>
              <a:t>Convocata l'assemblea, sia in prima che in seconda convocazione, l’amministratore apre il verbale. I presenti nominano un </a:t>
            </a:r>
            <a:r>
              <a:rPr lang="it-IT" sz="2400" b="1" dirty="0"/>
              <a:t>presidente</a:t>
            </a:r>
            <a:r>
              <a:rPr lang="it-IT" sz="2400" dirty="0"/>
              <a:t>, che sceglie un </a:t>
            </a:r>
            <a:r>
              <a:rPr lang="it-IT" sz="2400" b="1" dirty="0"/>
              <a:t>segretario</a:t>
            </a:r>
            <a:r>
              <a:rPr lang="it-IT" sz="2400" dirty="0"/>
              <a:t>, che si occupa della </a:t>
            </a:r>
            <a:r>
              <a:rPr lang="it-IT" sz="2400" u="sng" dirty="0"/>
              <a:t>redazione del verbale</a:t>
            </a:r>
            <a:r>
              <a:rPr lang="it-IT" sz="2400" dirty="0"/>
              <a:t> che, conclusa l'assemblea, viene sottoscritto da entrambi. Gli stessi verificano la </a:t>
            </a:r>
            <a:r>
              <a:rPr lang="it-IT" sz="2400" u="sng" dirty="0"/>
              <a:t>regolare convocazione</a:t>
            </a:r>
            <a:r>
              <a:rPr lang="it-IT" sz="2400" dirty="0"/>
              <a:t> di tutti i partecipanti al condomino e passano quindi a trattare i punti all’ordine del giorno.</a:t>
            </a:r>
          </a:p>
          <a:p>
            <a:pPr algn="just"/>
            <a:r>
              <a:rPr lang="it-IT" sz="2400" dirty="0"/>
              <a:t>I condòmini possono partecipare all’assemblea per mezzo di un rappresentante (c.d. </a:t>
            </a:r>
            <a:r>
              <a:rPr lang="it-IT" sz="2400" b="1" dirty="0"/>
              <a:t>delegato</a:t>
            </a:r>
            <a:r>
              <a:rPr lang="it-IT" sz="2400" dirty="0"/>
              <a:t>). Il delegato non può rappresentare più di 1/5 dei condomini. La delega non può essere conferita all’amministratore di condominio.</a:t>
            </a:r>
          </a:p>
        </p:txBody>
      </p:sp>
      <p:sp>
        <p:nvSpPr>
          <p:cNvPr id="4" name="Segnaposto numero diapositiva 3">
            <a:extLst>
              <a:ext uri="{FF2B5EF4-FFF2-40B4-BE49-F238E27FC236}">
                <a16:creationId xmlns:a16="http://schemas.microsoft.com/office/drawing/2014/main" id="{83EFA126-6417-9449-39EE-1357DC11D50C}"/>
              </a:ext>
            </a:extLst>
          </p:cNvPr>
          <p:cNvSpPr>
            <a:spLocks noGrp="1"/>
          </p:cNvSpPr>
          <p:nvPr>
            <p:ph type="sldNum" sz="quarter" idx="12"/>
          </p:nvPr>
        </p:nvSpPr>
        <p:spPr/>
        <p:txBody>
          <a:bodyPr/>
          <a:lstStyle/>
          <a:p>
            <a:fld id="{4F8DF8AE-4C54-40EB-ACC6-93C0275E155F}" type="slidenum">
              <a:rPr lang="it-IT" smtClean="0"/>
              <a:t>19</a:t>
            </a:fld>
            <a:endParaRPr lang="it-IT"/>
          </a:p>
        </p:txBody>
      </p:sp>
    </p:spTree>
    <p:extLst>
      <p:ext uri="{BB962C8B-B14F-4D97-AF65-F5344CB8AC3E}">
        <p14:creationId xmlns:p14="http://schemas.microsoft.com/office/powerpoint/2010/main" val="1645082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6D28B8-8C49-C854-5EAE-5FE07223CA5A}"/>
              </a:ext>
            </a:extLst>
          </p:cNvPr>
          <p:cNvSpPr>
            <a:spLocks noGrp="1"/>
          </p:cNvSpPr>
          <p:nvPr>
            <p:ph type="title"/>
          </p:nvPr>
        </p:nvSpPr>
        <p:spPr>
          <a:xfrm>
            <a:off x="838200" y="444501"/>
            <a:ext cx="10515600" cy="1436688"/>
          </a:xfrm>
        </p:spPr>
        <p:txBody>
          <a:bodyPr>
            <a:normAutofit/>
          </a:bodyPr>
          <a:lstStyle/>
          <a:p>
            <a:r>
              <a:rPr lang="it-IT" sz="4400" b="1" dirty="0"/>
              <a:t>CONDOMINIO - DEFINIZIONE	</a:t>
            </a:r>
            <a:endParaRPr lang="it-IT" dirty="0"/>
          </a:p>
        </p:txBody>
      </p:sp>
      <p:sp>
        <p:nvSpPr>
          <p:cNvPr id="3" name="Segnaposto contenuto 2">
            <a:extLst>
              <a:ext uri="{FF2B5EF4-FFF2-40B4-BE49-F238E27FC236}">
                <a16:creationId xmlns:a16="http://schemas.microsoft.com/office/drawing/2014/main" id="{56478DAF-897E-C5D9-06B7-109EA5CB98CC}"/>
              </a:ext>
            </a:extLst>
          </p:cNvPr>
          <p:cNvSpPr>
            <a:spLocks noGrp="1"/>
          </p:cNvSpPr>
          <p:nvPr>
            <p:ph idx="1"/>
          </p:nvPr>
        </p:nvSpPr>
        <p:spPr>
          <a:xfrm>
            <a:off x="838200" y="2129052"/>
            <a:ext cx="10515600" cy="3881224"/>
          </a:xfrm>
        </p:spPr>
        <p:txBody>
          <a:bodyPr>
            <a:normAutofit/>
          </a:bodyPr>
          <a:lstStyle/>
          <a:p>
            <a:pPr algn="just"/>
            <a:r>
              <a:rPr lang="it-IT" sz="2400" dirty="0"/>
              <a:t>L'art. 2 lett. F del  decreto legislativo n. 104 del 2014 definisce il condominio come </a:t>
            </a:r>
            <a:r>
              <a:rPr lang="it-IT" sz="2400" i="1" dirty="0"/>
              <a:t>“edificio con almeno due unità immobiliari, di proprietà in via esclusiva di soggetti che sono anche comproprietari delle parti comuni”.</a:t>
            </a:r>
          </a:p>
          <a:p>
            <a:pPr algn="just"/>
            <a:r>
              <a:rPr lang="it-IT" sz="2400" dirty="0"/>
              <a:t>Quindi qualsiasi edificio con due unità abitative distinte e con aree in comune rientra nella definizione di condominio.</a:t>
            </a:r>
          </a:p>
          <a:p>
            <a:pPr algn="just"/>
            <a:r>
              <a:rPr lang="it-IT" sz="2400" dirty="0"/>
              <a:t>All'interno di questa variegata categoria, che in Italia coinvolge oltre 12 milioni di edifici, di questi circa 900 mila edifici in Italia sono registrati all’Agenzia delle Entrate come condomini e hanno il codice fiscale.</a:t>
            </a:r>
          </a:p>
          <a:p>
            <a:pPr marL="0" indent="0" algn="just">
              <a:buNone/>
            </a:pPr>
            <a:endParaRPr lang="it-IT" sz="2300" dirty="0"/>
          </a:p>
        </p:txBody>
      </p:sp>
      <p:sp>
        <p:nvSpPr>
          <p:cNvPr id="4" name="Segnaposto numero diapositiva 3">
            <a:extLst>
              <a:ext uri="{FF2B5EF4-FFF2-40B4-BE49-F238E27FC236}">
                <a16:creationId xmlns:a16="http://schemas.microsoft.com/office/drawing/2014/main" id="{4882961E-A1A4-C554-C037-DFB02415E80C}"/>
              </a:ext>
            </a:extLst>
          </p:cNvPr>
          <p:cNvSpPr>
            <a:spLocks noGrp="1"/>
          </p:cNvSpPr>
          <p:nvPr>
            <p:ph type="sldNum" sz="quarter" idx="12"/>
          </p:nvPr>
        </p:nvSpPr>
        <p:spPr/>
        <p:txBody>
          <a:bodyPr/>
          <a:lstStyle/>
          <a:p>
            <a:fld id="{4F8DF8AE-4C54-40EB-ACC6-93C0275E155F}" type="slidenum">
              <a:rPr lang="it-IT" smtClean="0"/>
              <a:t>2</a:t>
            </a:fld>
            <a:endParaRPr lang="it-IT"/>
          </a:p>
        </p:txBody>
      </p:sp>
    </p:spTree>
    <p:extLst>
      <p:ext uri="{BB962C8B-B14F-4D97-AF65-F5344CB8AC3E}">
        <p14:creationId xmlns:p14="http://schemas.microsoft.com/office/powerpoint/2010/main" val="2808574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E10F3D-1672-A3FC-10D0-89722EF98824}"/>
              </a:ext>
            </a:extLst>
          </p:cNvPr>
          <p:cNvSpPr>
            <a:spLocks noGrp="1"/>
          </p:cNvSpPr>
          <p:nvPr>
            <p:ph type="title"/>
          </p:nvPr>
        </p:nvSpPr>
        <p:spPr/>
        <p:txBody>
          <a:bodyPr>
            <a:normAutofit/>
          </a:bodyPr>
          <a:lstStyle/>
          <a:p>
            <a:r>
              <a:rPr lang="it-IT" b="1" dirty="0"/>
              <a:t>ALCUNE STATISTICHE</a:t>
            </a:r>
            <a:endParaRPr lang="it-IT" dirty="0"/>
          </a:p>
        </p:txBody>
      </p:sp>
      <p:sp>
        <p:nvSpPr>
          <p:cNvPr id="3" name="Segnaposto contenuto 2">
            <a:extLst>
              <a:ext uri="{FF2B5EF4-FFF2-40B4-BE49-F238E27FC236}">
                <a16:creationId xmlns:a16="http://schemas.microsoft.com/office/drawing/2014/main" id="{44EF6F34-15A7-99F6-F037-FF42B152AC5F}"/>
              </a:ext>
            </a:extLst>
          </p:cNvPr>
          <p:cNvSpPr>
            <a:spLocks noGrp="1"/>
          </p:cNvSpPr>
          <p:nvPr>
            <p:ph idx="1"/>
          </p:nvPr>
        </p:nvSpPr>
        <p:spPr>
          <a:xfrm>
            <a:off x="838200" y="1690688"/>
            <a:ext cx="10515600" cy="4464452"/>
          </a:xfrm>
        </p:spPr>
        <p:txBody>
          <a:bodyPr>
            <a:normAutofit/>
          </a:bodyPr>
          <a:lstStyle/>
          <a:p>
            <a:pPr algn="just"/>
            <a:r>
              <a:rPr lang="it-IT" sz="2500" dirty="0"/>
              <a:t>Ecco cosa dice l’Istat nel suo ultimo sondaggio demoscopico e quali sono i trend del settore immobiliare in Italia:</a:t>
            </a:r>
          </a:p>
          <a:p>
            <a:pPr algn="just">
              <a:buFont typeface="Wingdings" panose="05000000000000000000" pitchFamily="2" charset="2"/>
              <a:buChar char="v"/>
            </a:pPr>
            <a:r>
              <a:rPr lang="it-IT" sz="2200" dirty="0"/>
              <a:t>L’80% degli italiani vive in una casa di proprietà; </a:t>
            </a:r>
          </a:p>
          <a:p>
            <a:pPr algn="just">
              <a:buFont typeface="Wingdings" panose="05000000000000000000" pitchFamily="2" charset="2"/>
              <a:buChar char="v"/>
            </a:pPr>
            <a:r>
              <a:rPr lang="it-IT" sz="2200" dirty="0"/>
              <a:t>il 35% delle abitazioni di proprietà abbisogna di ristrutturazione o risanamento.</a:t>
            </a:r>
          </a:p>
          <a:p>
            <a:pPr algn="just">
              <a:buFont typeface="Wingdings" panose="05000000000000000000" pitchFamily="2" charset="2"/>
              <a:buChar char="v"/>
            </a:pPr>
            <a:r>
              <a:rPr lang="it-IT" sz="2200" dirty="0"/>
              <a:t>il 18% delle famiglie paga un affitto; il canone di affitto medio è di 430,50 €;</a:t>
            </a:r>
          </a:p>
          <a:p>
            <a:pPr algn="just">
              <a:buFont typeface="Wingdings" panose="05000000000000000000" pitchFamily="2" charset="2"/>
              <a:buChar char="v"/>
            </a:pPr>
            <a:r>
              <a:rPr lang="it-IT" sz="2200" dirty="0"/>
              <a:t>l’affitto di abitazioni è più diffuso nelle città metropolitane (25,5%);</a:t>
            </a:r>
          </a:p>
          <a:p>
            <a:pPr algn="just">
              <a:buFont typeface="Wingdings" panose="05000000000000000000" pitchFamily="2" charset="2"/>
              <a:buChar char="v"/>
            </a:pPr>
            <a:r>
              <a:rPr lang="it-IT" sz="2200" dirty="0"/>
              <a:t>il 10% degli italiani versa in una difficile condizione abitativa;</a:t>
            </a:r>
          </a:p>
          <a:p>
            <a:pPr algn="just">
              <a:buFont typeface="Wingdings" panose="05000000000000000000" pitchFamily="2" charset="2"/>
              <a:buChar char="v"/>
            </a:pPr>
            <a:r>
              <a:rPr lang="it-IT" sz="2200" dirty="0"/>
              <a:t>il 18% dei proprietari di alloggio ha contratto un mutuo ipotecario;</a:t>
            </a:r>
          </a:p>
          <a:p>
            <a:pPr algn="just">
              <a:buFont typeface="Wingdings" panose="05000000000000000000" pitchFamily="2" charset="2"/>
              <a:buChar char="v"/>
            </a:pPr>
            <a:r>
              <a:rPr lang="it-IT" sz="2200" dirty="0"/>
              <a:t>la rata mensile media di un mutuo è di 586 € e il range oscilla tra i 497 € e i 636 €;</a:t>
            </a:r>
          </a:p>
          <a:p>
            <a:pPr algn="just">
              <a:buFont typeface="Wingdings" panose="05000000000000000000" pitchFamily="2" charset="2"/>
              <a:buChar char="v"/>
            </a:pPr>
            <a:r>
              <a:rPr lang="it-IT" sz="2200" dirty="0"/>
              <a:t>il 27,8% degli italiani si trova in una condizione di sovraffollamento abitativo.</a:t>
            </a:r>
          </a:p>
        </p:txBody>
      </p:sp>
      <p:sp>
        <p:nvSpPr>
          <p:cNvPr id="4" name="Segnaposto numero diapositiva 3">
            <a:extLst>
              <a:ext uri="{FF2B5EF4-FFF2-40B4-BE49-F238E27FC236}">
                <a16:creationId xmlns:a16="http://schemas.microsoft.com/office/drawing/2014/main" id="{0D2A48C5-D67C-B2CD-7CE3-63CB73C7E553}"/>
              </a:ext>
            </a:extLst>
          </p:cNvPr>
          <p:cNvSpPr>
            <a:spLocks noGrp="1"/>
          </p:cNvSpPr>
          <p:nvPr>
            <p:ph type="sldNum" sz="quarter" idx="12"/>
          </p:nvPr>
        </p:nvSpPr>
        <p:spPr/>
        <p:txBody>
          <a:bodyPr/>
          <a:lstStyle/>
          <a:p>
            <a:fld id="{4F8DF8AE-4C54-40EB-ACC6-93C0275E155F}" type="slidenum">
              <a:rPr lang="it-IT" smtClean="0"/>
              <a:t>20</a:t>
            </a:fld>
            <a:endParaRPr lang="it-IT"/>
          </a:p>
        </p:txBody>
      </p:sp>
    </p:spTree>
    <p:extLst>
      <p:ext uri="{BB962C8B-B14F-4D97-AF65-F5344CB8AC3E}">
        <p14:creationId xmlns:p14="http://schemas.microsoft.com/office/powerpoint/2010/main" val="1791323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7A29B4-CE31-3647-5627-5420F610FDA8}"/>
              </a:ext>
            </a:extLst>
          </p:cNvPr>
          <p:cNvSpPr>
            <a:spLocks noGrp="1"/>
          </p:cNvSpPr>
          <p:nvPr>
            <p:ph type="title"/>
          </p:nvPr>
        </p:nvSpPr>
        <p:spPr/>
        <p:txBody>
          <a:bodyPr/>
          <a:lstStyle/>
          <a:p>
            <a:r>
              <a:rPr lang="it-IT" sz="4400" dirty="0"/>
              <a:t>ALCUNE STATISTICHE</a:t>
            </a:r>
            <a:endParaRPr lang="it-IT" dirty="0"/>
          </a:p>
        </p:txBody>
      </p:sp>
      <p:sp>
        <p:nvSpPr>
          <p:cNvPr id="3" name="Segnaposto contenuto 2">
            <a:extLst>
              <a:ext uri="{FF2B5EF4-FFF2-40B4-BE49-F238E27FC236}">
                <a16:creationId xmlns:a16="http://schemas.microsoft.com/office/drawing/2014/main" id="{50D1DC7E-D522-03DC-FB34-A746AA3B96D6}"/>
              </a:ext>
            </a:extLst>
          </p:cNvPr>
          <p:cNvSpPr>
            <a:spLocks noGrp="1"/>
          </p:cNvSpPr>
          <p:nvPr>
            <p:ph idx="1"/>
          </p:nvPr>
        </p:nvSpPr>
        <p:spPr>
          <a:xfrm>
            <a:off x="838200" y="1690688"/>
            <a:ext cx="10515600" cy="4665661"/>
          </a:xfrm>
        </p:spPr>
        <p:txBody>
          <a:bodyPr>
            <a:normAutofit/>
          </a:bodyPr>
          <a:lstStyle/>
          <a:p>
            <a:pPr algn="just"/>
            <a:r>
              <a:rPr lang="it-IT" sz="2500" dirty="0"/>
              <a:t>Gli indici di alta/bassa qualità delle abitazioni sono</a:t>
            </a:r>
            <a:r>
              <a:rPr lang="it-IT" sz="2400" dirty="0"/>
              <a:t>:</a:t>
            </a:r>
          </a:p>
          <a:p>
            <a:pPr algn="just">
              <a:buFont typeface="Wingdings" panose="05000000000000000000" pitchFamily="2" charset="2"/>
              <a:buChar char="v"/>
            </a:pPr>
            <a:r>
              <a:rPr lang="it-IT" sz="2300" dirty="0"/>
              <a:t> Servizi: servizi igienici, acqua potabile, acqua corrente;</a:t>
            </a:r>
          </a:p>
          <a:p>
            <a:pPr algn="just">
              <a:buFont typeface="Wingdings" panose="05000000000000000000" pitchFamily="2" charset="2"/>
              <a:buChar char="v"/>
            </a:pPr>
            <a:r>
              <a:rPr lang="it-IT" sz="2300" dirty="0"/>
              <a:t> Numero di stanze: almeno una camera da letto ogni due bambini; almeno una camera da letto per ogni adulto;</a:t>
            </a:r>
          </a:p>
          <a:p>
            <a:pPr algn="just">
              <a:buFont typeface="Wingdings" panose="05000000000000000000" pitchFamily="2" charset="2"/>
              <a:buChar char="v"/>
            </a:pPr>
            <a:r>
              <a:rPr lang="it-IT" sz="2300" dirty="0"/>
              <a:t>ubicazione: i quartieri “cassaforte” sono i più cari, ma non tradiscono mai le aspettative e i trend di crescita di valore immobiliare;</a:t>
            </a:r>
          </a:p>
          <a:p>
            <a:pPr algn="just">
              <a:buFont typeface="Wingdings" panose="05000000000000000000" pitchFamily="2" charset="2"/>
              <a:buChar char="v"/>
            </a:pPr>
            <a:r>
              <a:rPr lang="it-IT" sz="2300" dirty="0"/>
              <a:t>servizi e centri educativi: presenza di mezzi di trasporto pubblici, infrastrutture pubbliche, viabilità, servizi socio-assistenziali, negozi, illuminazione e aree attrezzate;</a:t>
            </a:r>
          </a:p>
          <a:p>
            <a:pPr algn="just">
              <a:buFont typeface="Wingdings" panose="05000000000000000000" pitchFamily="2" charset="2"/>
              <a:buChar char="v"/>
            </a:pPr>
            <a:r>
              <a:rPr lang="it-IT" sz="2300" dirty="0"/>
              <a:t>Le abitazioni più precarie sono concentrate al sud e nelle isole (14,7%); al centro sono l’8,9%; al nord sono l’8,4%.</a:t>
            </a:r>
          </a:p>
          <a:p>
            <a:pPr marL="0" indent="0" algn="just">
              <a:buNone/>
            </a:pPr>
            <a:endParaRPr lang="it-IT" sz="2300" dirty="0"/>
          </a:p>
          <a:p>
            <a:pPr algn="just">
              <a:buFont typeface="Wingdings" panose="05000000000000000000" pitchFamily="2" charset="2"/>
              <a:buChar char="v"/>
            </a:pPr>
            <a:endParaRPr lang="it-IT" sz="2300" dirty="0"/>
          </a:p>
        </p:txBody>
      </p:sp>
      <p:sp>
        <p:nvSpPr>
          <p:cNvPr id="4" name="Segnaposto numero diapositiva 3">
            <a:extLst>
              <a:ext uri="{FF2B5EF4-FFF2-40B4-BE49-F238E27FC236}">
                <a16:creationId xmlns:a16="http://schemas.microsoft.com/office/drawing/2014/main" id="{872C4D6D-DF22-D19E-51B1-C317901383DC}"/>
              </a:ext>
            </a:extLst>
          </p:cNvPr>
          <p:cNvSpPr>
            <a:spLocks noGrp="1"/>
          </p:cNvSpPr>
          <p:nvPr>
            <p:ph type="sldNum" sz="quarter" idx="12"/>
          </p:nvPr>
        </p:nvSpPr>
        <p:spPr/>
        <p:txBody>
          <a:bodyPr/>
          <a:lstStyle/>
          <a:p>
            <a:fld id="{4F8DF8AE-4C54-40EB-ACC6-93C0275E155F}" type="slidenum">
              <a:rPr lang="it-IT" smtClean="0"/>
              <a:t>21</a:t>
            </a:fld>
            <a:endParaRPr lang="it-IT"/>
          </a:p>
        </p:txBody>
      </p:sp>
    </p:spTree>
    <p:extLst>
      <p:ext uri="{BB962C8B-B14F-4D97-AF65-F5344CB8AC3E}">
        <p14:creationId xmlns:p14="http://schemas.microsoft.com/office/powerpoint/2010/main" val="2658999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A7EE7C-DC95-C7E0-FA0C-AA4D4A9CBFB8}"/>
              </a:ext>
            </a:extLst>
          </p:cNvPr>
          <p:cNvSpPr>
            <a:spLocks noGrp="1"/>
          </p:cNvSpPr>
          <p:nvPr>
            <p:ph type="title"/>
          </p:nvPr>
        </p:nvSpPr>
        <p:spPr/>
        <p:txBody>
          <a:bodyPr>
            <a:normAutofit/>
          </a:bodyPr>
          <a:lstStyle/>
          <a:p>
            <a:r>
              <a:rPr lang="it-IT" sz="4200" dirty="0"/>
              <a:t>ALCUNE STATISTICHE</a:t>
            </a:r>
          </a:p>
        </p:txBody>
      </p:sp>
      <p:sp>
        <p:nvSpPr>
          <p:cNvPr id="3" name="Segnaposto contenuto 2">
            <a:extLst>
              <a:ext uri="{FF2B5EF4-FFF2-40B4-BE49-F238E27FC236}">
                <a16:creationId xmlns:a16="http://schemas.microsoft.com/office/drawing/2014/main" id="{59CF79E2-16EA-24BE-4E08-8411D256EB1E}"/>
              </a:ext>
            </a:extLst>
          </p:cNvPr>
          <p:cNvSpPr>
            <a:spLocks noGrp="1"/>
          </p:cNvSpPr>
          <p:nvPr>
            <p:ph idx="1"/>
          </p:nvPr>
        </p:nvSpPr>
        <p:spPr>
          <a:xfrm>
            <a:off x="838200" y="1825624"/>
            <a:ext cx="10515600" cy="4530725"/>
          </a:xfrm>
        </p:spPr>
        <p:txBody>
          <a:bodyPr>
            <a:normAutofit lnSpcReduction="10000"/>
          </a:bodyPr>
          <a:lstStyle/>
          <a:p>
            <a:pPr algn="just">
              <a:spcAft>
                <a:spcPts val="1200"/>
              </a:spcAft>
            </a:pPr>
            <a:r>
              <a:rPr lang="it-IT" sz="2400" dirty="0"/>
              <a:t>Nella</a:t>
            </a:r>
            <a:r>
              <a:rPr lang="it-IT" dirty="0"/>
              <a:t> </a:t>
            </a:r>
            <a:r>
              <a:rPr lang="it-IT" sz="2400" dirty="0"/>
              <a:t>scelta dell’alloggio (da acquistare o prendere in locazione), incidono anche le spese (spese fisse, tasse locali, imposte immobiliari, spese condominiali, costo delle utenze per servizi vari). I valori medi, sul territorio italiano, sono i seguenti:</a:t>
            </a:r>
          </a:p>
          <a:p>
            <a:r>
              <a:rPr lang="it-IT" sz="2400" dirty="0"/>
              <a:t>bolletta del gas: 66,99 € medi al mese nel 2016;</a:t>
            </a:r>
          </a:p>
          <a:p>
            <a:r>
              <a:rPr lang="it-IT" sz="2400" dirty="0"/>
              <a:t>bolletta del gas 119,00 € medi al mese nel 2020;</a:t>
            </a:r>
          </a:p>
          <a:p>
            <a:r>
              <a:rPr lang="it-IT" sz="2400" dirty="0"/>
              <a:t>bolletta del gas 366,67€ medi al mese nel 2022; </a:t>
            </a:r>
          </a:p>
          <a:p>
            <a:r>
              <a:rPr lang="it-IT" sz="2400" dirty="0"/>
              <a:t>bolletta energia: 47,87 € medi al mese nel 2016;</a:t>
            </a:r>
          </a:p>
          <a:p>
            <a:r>
              <a:rPr lang="it-IT" sz="2400" dirty="0"/>
              <a:t>bolletta energia: 51,33 € medi al mese nel 2020; </a:t>
            </a:r>
          </a:p>
          <a:p>
            <a:r>
              <a:rPr lang="it-IT" sz="2400" dirty="0"/>
              <a:t>bolletta energia: 163,58 € medi al mese nel 2022</a:t>
            </a:r>
          </a:p>
          <a:p>
            <a:r>
              <a:rPr lang="it-IT" sz="2400" dirty="0"/>
              <a:t>tassa comunale rifiuti: 20 Euro medi al mese.</a:t>
            </a:r>
            <a:r>
              <a:rPr lang="it-IT" dirty="0"/>
              <a:t> </a:t>
            </a:r>
          </a:p>
        </p:txBody>
      </p:sp>
      <p:sp>
        <p:nvSpPr>
          <p:cNvPr id="4" name="Segnaposto numero diapositiva 3">
            <a:extLst>
              <a:ext uri="{FF2B5EF4-FFF2-40B4-BE49-F238E27FC236}">
                <a16:creationId xmlns:a16="http://schemas.microsoft.com/office/drawing/2014/main" id="{3119E868-C3BF-BCAB-6BAB-BCB653588808}"/>
              </a:ext>
            </a:extLst>
          </p:cNvPr>
          <p:cNvSpPr>
            <a:spLocks noGrp="1"/>
          </p:cNvSpPr>
          <p:nvPr>
            <p:ph type="sldNum" sz="quarter" idx="12"/>
          </p:nvPr>
        </p:nvSpPr>
        <p:spPr/>
        <p:txBody>
          <a:bodyPr/>
          <a:lstStyle/>
          <a:p>
            <a:fld id="{4F8DF8AE-4C54-40EB-ACC6-93C0275E155F}" type="slidenum">
              <a:rPr lang="it-IT" smtClean="0"/>
              <a:t>22</a:t>
            </a:fld>
            <a:endParaRPr lang="it-IT"/>
          </a:p>
        </p:txBody>
      </p:sp>
    </p:spTree>
    <p:extLst>
      <p:ext uri="{BB962C8B-B14F-4D97-AF65-F5344CB8AC3E}">
        <p14:creationId xmlns:p14="http://schemas.microsoft.com/office/powerpoint/2010/main" val="704992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EDE3E-2963-3A0E-AF9B-EDA4E21E8A21}"/>
              </a:ext>
            </a:extLst>
          </p:cNvPr>
          <p:cNvSpPr>
            <a:spLocks noGrp="1"/>
          </p:cNvSpPr>
          <p:nvPr>
            <p:ph type="title"/>
          </p:nvPr>
        </p:nvSpPr>
        <p:spPr>
          <a:xfrm>
            <a:off x="418323" y="2103437"/>
            <a:ext cx="10515600" cy="1325563"/>
          </a:xfrm>
        </p:spPr>
        <p:txBody>
          <a:bodyPr/>
          <a:lstStyle/>
          <a:p>
            <a:pPr algn="ctr"/>
            <a:r>
              <a:rPr lang="it-IT" b="1" dirty="0"/>
              <a:t>GRAZIE PER L’ATTENZIONE!</a:t>
            </a:r>
          </a:p>
        </p:txBody>
      </p:sp>
      <p:sp>
        <p:nvSpPr>
          <p:cNvPr id="4" name="Segnaposto numero diapositiva 3">
            <a:extLst>
              <a:ext uri="{FF2B5EF4-FFF2-40B4-BE49-F238E27FC236}">
                <a16:creationId xmlns:a16="http://schemas.microsoft.com/office/drawing/2014/main" id="{4EE1F586-5242-82C0-33E3-F446F5F5448D}"/>
              </a:ext>
            </a:extLst>
          </p:cNvPr>
          <p:cNvSpPr>
            <a:spLocks noGrp="1"/>
          </p:cNvSpPr>
          <p:nvPr>
            <p:ph type="sldNum" sz="quarter" idx="12"/>
          </p:nvPr>
        </p:nvSpPr>
        <p:spPr/>
        <p:txBody>
          <a:bodyPr/>
          <a:lstStyle/>
          <a:p>
            <a:fld id="{7FE37248-60BD-481F-949C-E71A626D62C4}" type="slidenum">
              <a:rPr lang="it-IT" smtClean="0"/>
              <a:t>23</a:t>
            </a:fld>
            <a:endParaRPr lang="it-IT"/>
          </a:p>
        </p:txBody>
      </p:sp>
      <p:pic>
        <p:nvPicPr>
          <p:cNvPr id="5" name="Immagine 4" descr="Immagine che contiene testo&#10;&#10;Descrizione generata automaticamente">
            <a:extLst>
              <a:ext uri="{FF2B5EF4-FFF2-40B4-BE49-F238E27FC236}">
                <a16:creationId xmlns:a16="http://schemas.microsoft.com/office/drawing/2014/main" id="{21CAA7D7-C029-DEBD-4B20-C658C7DBE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Tree>
    <p:extLst>
      <p:ext uri="{BB962C8B-B14F-4D97-AF65-F5344CB8AC3E}">
        <p14:creationId xmlns:p14="http://schemas.microsoft.com/office/powerpoint/2010/main" val="324181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F74562-C8EC-5A7E-76C9-58D8E501BCDA}"/>
              </a:ext>
            </a:extLst>
          </p:cNvPr>
          <p:cNvSpPr>
            <a:spLocks noGrp="1"/>
          </p:cNvSpPr>
          <p:nvPr>
            <p:ph type="title"/>
          </p:nvPr>
        </p:nvSpPr>
        <p:spPr/>
        <p:txBody>
          <a:bodyPr>
            <a:normAutofit/>
          </a:bodyPr>
          <a:lstStyle/>
          <a:p>
            <a:r>
              <a:rPr lang="it-IT" sz="4200" b="1" dirty="0"/>
              <a:t>CONDOMINIO – ASPETTI GIURIDICI	</a:t>
            </a:r>
            <a:endParaRPr lang="it-IT" sz="4200" dirty="0"/>
          </a:p>
        </p:txBody>
      </p:sp>
      <p:sp>
        <p:nvSpPr>
          <p:cNvPr id="3" name="Segnaposto contenuto 2">
            <a:extLst>
              <a:ext uri="{FF2B5EF4-FFF2-40B4-BE49-F238E27FC236}">
                <a16:creationId xmlns:a16="http://schemas.microsoft.com/office/drawing/2014/main" id="{620ED2B6-AC4A-DC48-2A60-D34608B445D5}"/>
              </a:ext>
            </a:extLst>
          </p:cNvPr>
          <p:cNvSpPr>
            <a:spLocks noGrp="1"/>
          </p:cNvSpPr>
          <p:nvPr>
            <p:ph idx="1"/>
          </p:nvPr>
        </p:nvSpPr>
        <p:spPr/>
        <p:txBody>
          <a:bodyPr>
            <a:normAutofit/>
          </a:bodyPr>
          <a:lstStyle/>
          <a:p>
            <a:pPr algn="just"/>
            <a:r>
              <a:rPr lang="it-IT" dirty="0"/>
              <a:t> </a:t>
            </a:r>
            <a:r>
              <a:rPr lang="it-IT" sz="2500" dirty="0"/>
              <a:t>La legge distingue i condomini dove è necessaria la presenza di un amministratore da quelli che non necessitano di alcuna forma di amministrazione. I condomini con </a:t>
            </a:r>
            <a:r>
              <a:rPr lang="it-IT" sz="2500" u="sng" dirty="0"/>
              <a:t>più di 8 unità abitative</a:t>
            </a:r>
            <a:r>
              <a:rPr lang="it-IT" sz="2500" dirty="0"/>
              <a:t>, hanno per legge necessità di </a:t>
            </a:r>
            <a:r>
              <a:rPr lang="it-IT" sz="2500" u="sng" dirty="0"/>
              <a:t>dotarsi di codice fiscale e di nominare un amministratore</a:t>
            </a:r>
            <a:r>
              <a:rPr lang="it-IT" sz="2500" dirty="0"/>
              <a:t>.</a:t>
            </a:r>
          </a:p>
          <a:p>
            <a:pPr algn="just"/>
            <a:r>
              <a:rPr lang="it-IT" sz="2500" dirty="0"/>
              <a:t>Il condominio negli edifici, anche se dotato di codice fiscale, </a:t>
            </a:r>
            <a:r>
              <a:rPr lang="it-IT" sz="2500" b="1" dirty="0"/>
              <a:t>non ha alcuna autonomia giuridica propria </a:t>
            </a:r>
            <a:r>
              <a:rPr lang="it-IT" sz="2500" dirty="0"/>
              <a:t>nel senso che viene comunemente definito come un ente di gestione. Questo significa che ogni condomino può essere chiamato a rispondere delle obbligazioni contratte,  in nome e per conto del condominio nei confronti dei terzi.</a:t>
            </a:r>
          </a:p>
          <a:p>
            <a:pPr marL="0" indent="0">
              <a:spcBef>
                <a:spcPts val="500"/>
              </a:spcBef>
              <a:buNone/>
            </a:pPr>
            <a:endParaRPr lang="it-IT" sz="2200" i="1" dirty="0"/>
          </a:p>
          <a:p>
            <a:pPr>
              <a:spcBef>
                <a:spcPts val="500"/>
              </a:spcBef>
            </a:pPr>
            <a:endParaRPr lang="it-IT" sz="2200" i="1" dirty="0"/>
          </a:p>
          <a:p>
            <a:endParaRPr lang="it-IT" sz="2200" i="1" dirty="0"/>
          </a:p>
        </p:txBody>
      </p:sp>
      <p:sp>
        <p:nvSpPr>
          <p:cNvPr id="4" name="Segnaposto numero diapositiva 3">
            <a:extLst>
              <a:ext uri="{FF2B5EF4-FFF2-40B4-BE49-F238E27FC236}">
                <a16:creationId xmlns:a16="http://schemas.microsoft.com/office/drawing/2014/main" id="{41933CB6-B7DC-CD3B-2BCB-6B0E11AECD5E}"/>
              </a:ext>
            </a:extLst>
          </p:cNvPr>
          <p:cNvSpPr>
            <a:spLocks noGrp="1"/>
          </p:cNvSpPr>
          <p:nvPr>
            <p:ph type="sldNum" sz="quarter" idx="12"/>
          </p:nvPr>
        </p:nvSpPr>
        <p:spPr/>
        <p:txBody>
          <a:bodyPr/>
          <a:lstStyle/>
          <a:p>
            <a:fld id="{4F8DF8AE-4C54-40EB-ACC6-93C0275E155F}" type="slidenum">
              <a:rPr lang="it-IT" smtClean="0"/>
              <a:t>3</a:t>
            </a:fld>
            <a:endParaRPr lang="it-IT"/>
          </a:p>
        </p:txBody>
      </p:sp>
      <p:pic>
        <p:nvPicPr>
          <p:cNvPr id="5" name="Immagine 4" descr="Immagine che contiene testo&#10;&#10;Descrizione generata automaticamente">
            <a:extLst>
              <a:ext uri="{FF2B5EF4-FFF2-40B4-BE49-F238E27FC236}">
                <a16:creationId xmlns:a16="http://schemas.microsoft.com/office/drawing/2014/main" id="{EA97DA06-DCC7-0738-EF8E-208F9B9C8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423657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68D52-243E-073E-2898-32350A460A54}"/>
              </a:ext>
            </a:extLst>
          </p:cNvPr>
          <p:cNvSpPr>
            <a:spLocks noGrp="1"/>
          </p:cNvSpPr>
          <p:nvPr>
            <p:ph type="title"/>
          </p:nvPr>
        </p:nvSpPr>
        <p:spPr/>
        <p:txBody>
          <a:bodyPr>
            <a:normAutofit/>
          </a:bodyPr>
          <a:lstStyle/>
          <a:p>
            <a:r>
              <a:rPr lang="it-IT" sz="4200" dirty="0"/>
              <a:t>CONDOMINIO – ASPETTI GIURIDICI</a:t>
            </a:r>
          </a:p>
        </p:txBody>
      </p:sp>
      <p:sp>
        <p:nvSpPr>
          <p:cNvPr id="3" name="Segnaposto contenuto 2">
            <a:extLst>
              <a:ext uri="{FF2B5EF4-FFF2-40B4-BE49-F238E27FC236}">
                <a16:creationId xmlns:a16="http://schemas.microsoft.com/office/drawing/2014/main" id="{9876CD9D-CA6F-F162-808A-7DDAA05B22A4}"/>
              </a:ext>
            </a:extLst>
          </p:cNvPr>
          <p:cNvSpPr>
            <a:spLocks noGrp="1"/>
          </p:cNvSpPr>
          <p:nvPr>
            <p:ph idx="1"/>
          </p:nvPr>
        </p:nvSpPr>
        <p:spPr/>
        <p:txBody>
          <a:bodyPr>
            <a:normAutofit fontScale="92500"/>
          </a:bodyPr>
          <a:lstStyle/>
          <a:p>
            <a:pPr algn="just"/>
            <a:r>
              <a:rPr lang="it-IT" dirty="0"/>
              <a:t>In poche parole i debiti contratti dal condominio possono ricadere direttamente nei confronti dei singoli proprietari anche se sono in regola con il pagamento dei ratei condominiali.</a:t>
            </a:r>
          </a:p>
          <a:p>
            <a:pPr algn="just"/>
            <a:r>
              <a:rPr lang="it-IT" dirty="0"/>
              <a:t>Ciò è possibile sulla base dell'art. 66 delle disposizioni di  attuazione del codice civile che consente al creditore del condominio di </a:t>
            </a:r>
            <a:r>
              <a:rPr lang="it-IT" u="sng" dirty="0"/>
              <a:t>agire contro il singolo condomino</a:t>
            </a:r>
            <a:r>
              <a:rPr lang="it-IT" dirty="0"/>
              <a:t>, dopo aver tentato di ottenere il pagamento dai condomini morosi, limitatamente alle proprie quote millesimali.</a:t>
            </a:r>
          </a:p>
          <a:p>
            <a:pPr algn="just"/>
            <a:r>
              <a:rPr lang="it-IT" dirty="0"/>
              <a:t>Quindi è possibile, in estrema sintesi, che un condomino, seppur in regola con il pagamento degli oneri condominiali, possa essere costretto a dover pagare ulteriori somme per i debiti contratti nell'interesse del condominio.</a:t>
            </a:r>
          </a:p>
        </p:txBody>
      </p:sp>
      <p:sp>
        <p:nvSpPr>
          <p:cNvPr id="4" name="Segnaposto numero diapositiva 3">
            <a:extLst>
              <a:ext uri="{FF2B5EF4-FFF2-40B4-BE49-F238E27FC236}">
                <a16:creationId xmlns:a16="http://schemas.microsoft.com/office/drawing/2014/main" id="{F6C62698-CB24-6D9D-8ADD-860165ABC4F7}"/>
              </a:ext>
            </a:extLst>
          </p:cNvPr>
          <p:cNvSpPr>
            <a:spLocks noGrp="1"/>
          </p:cNvSpPr>
          <p:nvPr>
            <p:ph type="sldNum" sz="quarter" idx="12"/>
          </p:nvPr>
        </p:nvSpPr>
        <p:spPr/>
        <p:txBody>
          <a:bodyPr/>
          <a:lstStyle/>
          <a:p>
            <a:fld id="{4F8DF8AE-4C54-40EB-ACC6-93C0275E155F}" type="slidenum">
              <a:rPr lang="it-IT" smtClean="0"/>
              <a:t>4</a:t>
            </a:fld>
            <a:endParaRPr lang="it-IT"/>
          </a:p>
        </p:txBody>
      </p:sp>
    </p:spTree>
    <p:extLst>
      <p:ext uri="{BB962C8B-B14F-4D97-AF65-F5344CB8AC3E}">
        <p14:creationId xmlns:p14="http://schemas.microsoft.com/office/powerpoint/2010/main" val="456781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E3A780-731C-9471-B57B-1ABB67A9EA1E}"/>
              </a:ext>
            </a:extLst>
          </p:cNvPr>
          <p:cNvSpPr>
            <a:spLocks noGrp="1"/>
          </p:cNvSpPr>
          <p:nvPr>
            <p:ph type="title"/>
          </p:nvPr>
        </p:nvSpPr>
        <p:spPr/>
        <p:txBody>
          <a:bodyPr>
            <a:normAutofit/>
          </a:bodyPr>
          <a:lstStyle/>
          <a:p>
            <a:r>
              <a:rPr lang="it-IT" sz="4200" dirty="0"/>
              <a:t>CONDOMINIO – ASPETTI GIURIDICI</a:t>
            </a:r>
          </a:p>
        </p:txBody>
      </p:sp>
      <p:sp>
        <p:nvSpPr>
          <p:cNvPr id="3" name="Segnaposto contenuto 2">
            <a:extLst>
              <a:ext uri="{FF2B5EF4-FFF2-40B4-BE49-F238E27FC236}">
                <a16:creationId xmlns:a16="http://schemas.microsoft.com/office/drawing/2014/main" id="{3E7C24DA-0B85-698E-2E3B-6548CD26FFDD}"/>
              </a:ext>
            </a:extLst>
          </p:cNvPr>
          <p:cNvSpPr>
            <a:spLocks noGrp="1"/>
          </p:cNvSpPr>
          <p:nvPr>
            <p:ph idx="1"/>
          </p:nvPr>
        </p:nvSpPr>
        <p:spPr>
          <a:xfrm>
            <a:off x="838200" y="1825625"/>
            <a:ext cx="10515600" cy="4425050"/>
          </a:xfrm>
        </p:spPr>
        <p:txBody>
          <a:bodyPr>
            <a:normAutofit/>
          </a:bodyPr>
          <a:lstStyle/>
          <a:p>
            <a:pPr algn="just"/>
            <a:r>
              <a:rPr lang="it-IT" sz="2400" dirty="0"/>
              <a:t>Il condominio, </a:t>
            </a:r>
            <a:r>
              <a:rPr lang="it-IT" sz="2400" b="1" u="sng" dirty="0"/>
              <a:t>non può fallire</a:t>
            </a:r>
            <a:r>
              <a:rPr lang="it-IT" sz="2400" dirty="0"/>
              <a:t>, in quanto non dotato di personalità giuridica.</a:t>
            </a:r>
          </a:p>
          <a:p>
            <a:pPr algn="just"/>
            <a:r>
              <a:rPr lang="it-IT" sz="2400" dirty="0"/>
              <a:t>Il condominio </a:t>
            </a:r>
            <a:r>
              <a:rPr lang="it-IT" sz="2400" u="sng" dirty="0"/>
              <a:t>può essere coinvolto in una procedura di fallimento </a:t>
            </a:r>
            <a:r>
              <a:rPr lang="it-IT" sz="2400" dirty="0"/>
              <a:t>nel caso in cui uno o più condòmini falliscano e ciò porta, a una serie di situazioni che si ripercuotono sulla vita condominiale. Affinché il condomino possa fallire, questo deve essere di fatto un soggetto “fallibile”, ad esempio una società proprietaria di una o più unità immobiliari all’interno di un condominio.</a:t>
            </a:r>
          </a:p>
          <a:p>
            <a:pPr algn="just"/>
            <a:r>
              <a:rPr lang="it-IT" sz="2400" dirty="0"/>
              <a:t>Art. 1 Legge Fallimentare: affinché un soggetto sia fallibile deve aver avuto nei tre esercizi precedenti almeno uno di questi tre parametri:</a:t>
            </a:r>
          </a:p>
          <a:p>
            <a:pPr lvl="1" algn="just"/>
            <a:r>
              <a:rPr lang="it-IT" sz="2000" dirty="0"/>
              <a:t> -	300.000 € attivo patrimoniale</a:t>
            </a:r>
          </a:p>
          <a:p>
            <a:pPr lvl="1" algn="just"/>
            <a:r>
              <a:rPr lang="it-IT" sz="2000" dirty="0"/>
              <a:t> -  200.000 € ricavi lordi</a:t>
            </a:r>
          </a:p>
          <a:p>
            <a:pPr lvl="1" algn="just"/>
            <a:r>
              <a:rPr lang="it-IT" sz="2000" dirty="0"/>
              <a:t> -  500.000 € debiti </a:t>
            </a:r>
          </a:p>
          <a:p>
            <a:pPr lvl="1" algn="just"/>
            <a:endParaRPr lang="it-IT" sz="2000" dirty="0"/>
          </a:p>
        </p:txBody>
      </p:sp>
      <p:sp>
        <p:nvSpPr>
          <p:cNvPr id="4" name="Segnaposto numero diapositiva 3">
            <a:extLst>
              <a:ext uri="{FF2B5EF4-FFF2-40B4-BE49-F238E27FC236}">
                <a16:creationId xmlns:a16="http://schemas.microsoft.com/office/drawing/2014/main" id="{C0F0FBAC-951D-1FE2-F632-04C95EE74162}"/>
              </a:ext>
            </a:extLst>
          </p:cNvPr>
          <p:cNvSpPr>
            <a:spLocks noGrp="1"/>
          </p:cNvSpPr>
          <p:nvPr>
            <p:ph type="sldNum" sz="quarter" idx="12"/>
          </p:nvPr>
        </p:nvSpPr>
        <p:spPr/>
        <p:txBody>
          <a:bodyPr/>
          <a:lstStyle/>
          <a:p>
            <a:fld id="{4F8DF8AE-4C54-40EB-ACC6-93C0275E155F}" type="slidenum">
              <a:rPr lang="it-IT" smtClean="0"/>
              <a:t>5</a:t>
            </a:fld>
            <a:endParaRPr lang="it-IT"/>
          </a:p>
        </p:txBody>
      </p:sp>
    </p:spTree>
    <p:extLst>
      <p:ext uri="{BB962C8B-B14F-4D97-AF65-F5344CB8AC3E}">
        <p14:creationId xmlns:p14="http://schemas.microsoft.com/office/powerpoint/2010/main" val="251468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45F62E-40F3-2C6A-7DF5-83426FC0A59A}"/>
              </a:ext>
            </a:extLst>
          </p:cNvPr>
          <p:cNvSpPr>
            <a:spLocks noGrp="1"/>
          </p:cNvSpPr>
          <p:nvPr>
            <p:ph type="title"/>
          </p:nvPr>
        </p:nvSpPr>
        <p:spPr/>
        <p:txBody>
          <a:bodyPr>
            <a:normAutofit/>
          </a:bodyPr>
          <a:lstStyle/>
          <a:p>
            <a:r>
              <a:rPr lang="it-IT" sz="4200" dirty="0"/>
              <a:t>CONDOMINIO – ASPETTI GIURIDICI</a:t>
            </a:r>
          </a:p>
        </p:txBody>
      </p:sp>
      <p:sp>
        <p:nvSpPr>
          <p:cNvPr id="3" name="Segnaposto contenuto 2">
            <a:extLst>
              <a:ext uri="{FF2B5EF4-FFF2-40B4-BE49-F238E27FC236}">
                <a16:creationId xmlns:a16="http://schemas.microsoft.com/office/drawing/2014/main" id="{BCA72FF5-9454-A41E-EEF5-3423E2BE2C90}"/>
              </a:ext>
            </a:extLst>
          </p:cNvPr>
          <p:cNvSpPr>
            <a:spLocks noGrp="1"/>
          </p:cNvSpPr>
          <p:nvPr>
            <p:ph idx="1"/>
          </p:nvPr>
        </p:nvSpPr>
        <p:spPr/>
        <p:txBody>
          <a:bodyPr>
            <a:normAutofit/>
          </a:bodyPr>
          <a:lstStyle/>
          <a:p>
            <a:pPr algn="just"/>
            <a:r>
              <a:rPr lang="it-IT" sz="2600" dirty="0"/>
              <a:t>La dichiarazione di fallimento, solitamente, è preceduta da una situazione di morosità in cui è coinvolto il condomino fallito. Nei trenta giorni prima della data di udienza l’amministratore di condominio, in qualità di rappresentante legale, dovrà sottoscrivere e presentare una domanda di insinuazione al passivo.</a:t>
            </a:r>
          </a:p>
          <a:p>
            <a:pPr algn="just"/>
            <a:r>
              <a:rPr lang="it-IT" sz="2600" dirty="0"/>
              <a:t>Un problema che accade spesso è quello inerente alla mancata conoscenza del fallimento da parte del condominio. Ad ogni modo, il condominio potrà comunque presentare l’atto di insinuazione al passivo tardivamente.</a:t>
            </a:r>
          </a:p>
        </p:txBody>
      </p:sp>
      <p:sp>
        <p:nvSpPr>
          <p:cNvPr id="4" name="Segnaposto numero diapositiva 3">
            <a:extLst>
              <a:ext uri="{FF2B5EF4-FFF2-40B4-BE49-F238E27FC236}">
                <a16:creationId xmlns:a16="http://schemas.microsoft.com/office/drawing/2014/main" id="{2AA4F367-0A82-22C6-1F1B-0F176890C0CB}"/>
              </a:ext>
            </a:extLst>
          </p:cNvPr>
          <p:cNvSpPr>
            <a:spLocks noGrp="1"/>
          </p:cNvSpPr>
          <p:nvPr>
            <p:ph type="sldNum" sz="quarter" idx="12"/>
          </p:nvPr>
        </p:nvSpPr>
        <p:spPr/>
        <p:txBody>
          <a:bodyPr/>
          <a:lstStyle/>
          <a:p>
            <a:fld id="{4F8DF8AE-4C54-40EB-ACC6-93C0275E155F}" type="slidenum">
              <a:rPr lang="it-IT" smtClean="0"/>
              <a:t>6</a:t>
            </a:fld>
            <a:endParaRPr lang="it-IT"/>
          </a:p>
        </p:txBody>
      </p:sp>
    </p:spTree>
    <p:extLst>
      <p:ext uri="{BB962C8B-B14F-4D97-AF65-F5344CB8AC3E}">
        <p14:creationId xmlns:p14="http://schemas.microsoft.com/office/powerpoint/2010/main" val="928323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517CC0-230C-045A-4BF7-4F4FBE2ABE0E}"/>
              </a:ext>
            </a:extLst>
          </p:cNvPr>
          <p:cNvSpPr>
            <a:spLocks noGrp="1"/>
          </p:cNvSpPr>
          <p:nvPr>
            <p:ph type="title"/>
          </p:nvPr>
        </p:nvSpPr>
        <p:spPr/>
        <p:txBody>
          <a:bodyPr>
            <a:normAutofit/>
          </a:bodyPr>
          <a:lstStyle/>
          <a:p>
            <a:r>
              <a:rPr lang="it-IT" sz="4200" dirty="0"/>
              <a:t>CONDOMINIO – ASPETTI GIURIDICI</a:t>
            </a:r>
          </a:p>
        </p:txBody>
      </p:sp>
      <p:sp>
        <p:nvSpPr>
          <p:cNvPr id="3" name="Segnaposto contenuto 2">
            <a:extLst>
              <a:ext uri="{FF2B5EF4-FFF2-40B4-BE49-F238E27FC236}">
                <a16:creationId xmlns:a16="http://schemas.microsoft.com/office/drawing/2014/main" id="{EF3880A0-FB00-95A8-5CBF-C2B7FB59C7BE}"/>
              </a:ext>
            </a:extLst>
          </p:cNvPr>
          <p:cNvSpPr>
            <a:spLocks noGrp="1"/>
          </p:cNvSpPr>
          <p:nvPr>
            <p:ph idx="1"/>
          </p:nvPr>
        </p:nvSpPr>
        <p:spPr/>
        <p:txBody>
          <a:bodyPr>
            <a:normAutofit/>
          </a:bodyPr>
          <a:lstStyle/>
          <a:p>
            <a:pPr algn="just"/>
            <a:r>
              <a:rPr lang="it-IT" sz="2500" dirty="0"/>
              <a:t>Per quanto riguarda la </a:t>
            </a:r>
            <a:r>
              <a:rPr lang="it-IT" sz="2500" u="sng" dirty="0"/>
              <a:t>domanda di insinuazione al passivo</a:t>
            </a:r>
            <a:r>
              <a:rPr lang="it-IT" sz="2500" dirty="0"/>
              <a:t>, che presenta la somma richiesta, bisognerà differenziare le spese ordinarie da quelle </a:t>
            </a:r>
            <a:r>
              <a:rPr lang="it-IT" sz="2500" b="1" dirty="0"/>
              <a:t>straordinarie</a:t>
            </a:r>
            <a:r>
              <a:rPr lang="it-IT" sz="2500" dirty="0"/>
              <a:t> e questa differenziazione è importante perché, per quanto concerne le spese straordinarie di manutenzione dell’immobile, il Tribunale considera questi come </a:t>
            </a:r>
            <a:r>
              <a:rPr lang="it-IT" sz="2500" b="1" dirty="0"/>
              <a:t>crediti privilegiati</a:t>
            </a:r>
            <a:r>
              <a:rPr lang="it-IT" sz="2500" dirty="0"/>
              <a:t>, perciò dovranno essere pagati in via prioritaria rispetto agli altri crediti. </a:t>
            </a:r>
          </a:p>
          <a:p>
            <a:pPr algn="just"/>
            <a:r>
              <a:rPr lang="it-IT" sz="2500" dirty="0"/>
              <a:t>I crediti per spese ordinarie, invece, sono crediti chirografari.</a:t>
            </a:r>
          </a:p>
        </p:txBody>
      </p:sp>
      <p:sp>
        <p:nvSpPr>
          <p:cNvPr id="4" name="Segnaposto numero diapositiva 3">
            <a:extLst>
              <a:ext uri="{FF2B5EF4-FFF2-40B4-BE49-F238E27FC236}">
                <a16:creationId xmlns:a16="http://schemas.microsoft.com/office/drawing/2014/main" id="{0A9EAAE8-43C2-81B9-CC83-2115C61DCB79}"/>
              </a:ext>
            </a:extLst>
          </p:cNvPr>
          <p:cNvSpPr>
            <a:spLocks noGrp="1"/>
          </p:cNvSpPr>
          <p:nvPr>
            <p:ph type="sldNum" sz="quarter" idx="12"/>
          </p:nvPr>
        </p:nvSpPr>
        <p:spPr/>
        <p:txBody>
          <a:bodyPr/>
          <a:lstStyle/>
          <a:p>
            <a:fld id="{4F8DF8AE-4C54-40EB-ACC6-93C0275E155F}" type="slidenum">
              <a:rPr lang="it-IT" smtClean="0"/>
              <a:t>7</a:t>
            </a:fld>
            <a:endParaRPr lang="it-IT"/>
          </a:p>
        </p:txBody>
      </p:sp>
    </p:spTree>
    <p:extLst>
      <p:ext uri="{BB962C8B-B14F-4D97-AF65-F5344CB8AC3E}">
        <p14:creationId xmlns:p14="http://schemas.microsoft.com/office/powerpoint/2010/main" val="620317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F3031B-961F-AA53-3885-9DAAB7E8D2AB}"/>
              </a:ext>
            </a:extLst>
          </p:cNvPr>
          <p:cNvSpPr>
            <a:spLocks noGrp="1"/>
          </p:cNvSpPr>
          <p:nvPr>
            <p:ph type="title"/>
          </p:nvPr>
        </p:nvSpPr>
        <p:spPr/>
        <p:txBody>
          <a:bodyPr>
            <a:normAutofit/>
          </a:bodyPr>
          <a:lstStyle/>
          <a:p>
            <a:r>
              <a:rPr lang="it-IT" sz="4200" b="1" dirty="0"/>
              <a:t>AMMINISTRATORE</a:t>
            </a:r>
            <a:r>
              <a:rPr lang="it-IT" b="1" dirty="0"/>
              <a:t>	</a:t>
            </a:r>
            <a:endParaRPr lang="it-IT" dirty="0"/>
          </a:p>
        </p:txBody>
      </p:sp>
      <p:sp>
        <p:nvSpPr>
          <p:cNvPr id="3" name="Segnaposto contenuto 2">
            <a:extLst>
              <a:ext uri="{FF2B5EF4-FFF2-40B4-BE49-F238E27FC236}">
                <a16:creationId xmlns:a16="http://schemas.microsoft.com/office/drawing/2014/main" id="{95F45B8D-2012-07F9-1B31-90509EF400C0}"/>
              </a:ext>
            </a:extLst>
          </p:cNvPr>
          <p:cNvSpPr>
            <a:spLocks noGrp="1"/>
          </p:cNvSpPr>
          <p:nvPr>
            <p:ph idx="1"/>
          </p:nvPr>
        </p:nvSpPr>
        <p:spPr>
          <a:xfrm>
            <a:off x="838200" y="1555036"/>
            <a:ext cx="10515600" cy="4381739"/>
          </a:xfrm>
        </p:spPr>
        <p:txBody>
          <a:bodyPr>
            <a:normAutofit/>
          </a:bodyPr>
          <a:lstStyle/>
          <a:p>
            <a:pPr algn="just"/>
            <a:r>
              <a:rPr lang="it-IT" sz="2400" dirty="0"/>
              <a:t>L’amministratore di condominio si occupa della </a:t>
            </a:r>
            <a:r>
              <a:rPr lang="it-IT" sz="2400" u="sng" dirty="0"/>
              <a:t>gestione dello stabile</a:t>
            </a:r>
            <a:r>
              <a:rPr lang="it-IT" sz="2400" dirty="0"/>
              <a:t> e dell’</a:t>
            </a:r>
            <a:r>
              <a:rPr lang="it-IT" sz="2400" u="sng" dirty="0"/>
              <a:t>esecuzione delle delibere assembleari</a:t>
            </a:r>
            <a:r>
              <a:rPr lang="it-IT" sz="2400" dirty="0"/>
              <a:t>. Le sue competenze spaziano dalla manutenzione ordinaria alle funzioni di gestione dello stabile, passando per la conservazione dei beni comuni. Le attribuzioni dell’amministratore sono sia di carattere </a:t>
            </a:r>
            <a:r>
              <a:rPr lang="it-IT" sz="2400" b="1" dirty="0"/>
              <a:t>esecutivo</a:t>
            </a:r>
            <a:r>
              <a:rPr lang="it-IT" sz="2400" dirty="0"/>
              <a:t> (come l’attuazione delle delibere) che </a:t>
            </a:r>
            <a:r>
              <a:rPr lang="it-IT" sz="2400" b="1" dirty="0"/>
              <a:t>amministrativo</a:t>
            </a:r>
            <a:r>
              <a:rPr lang="it-IT" sz="2400" dirty="0"/>
              <a:t> (ad esempio, gli adempimenti fiscali e tributari).</a:t>
            </a:r>
          </a:p>
          <a:p>
            <a:pPr algn="just"/>
            <a:r>
              <a:rPr lang="it-IT" sz="2400" dirty="0"/>
              <a:t>L’amministratore può essere scelto tra i condomini oppure </a:t>
            </a:r>
            <a:r>
              <a:rPr lang="it-IT" sz="2400" u="sng" dirty="0"/>
              <a:t>deve</a:t>
            </a:r>
            <a:r>
              <a:rPr lang="it-IT" sz="2400" dirty="0"/>
              <a:t> frequentato un corso di formazione iniziale (72 ore) e svolgono attività di formazione periodica (15 ore l’anno) in materia di amministrazione condominiale. </a:t>
            </a:r>
          </a:p>
          <a:p>
            <a:pPr algn="just"/>
            <a:r>
              <a:rPr lang="it-IT" sz="2400" dirty="0"/>
              <a:t>Tutti i provvedimenti adottati dall’amministratore nell’ambito dei suoi poteri sono obbligatori per i condomini (art. 1133 c. 1 c.c.)</a:t>
            </a:r>
          </a:p>
          <a:p>
            <a:pPr algn="just"/>
            <a:endParaRPr lang="it-IT" sz="2400" dirty="0"/>
          </a:p>
          <a:p>
            <a:pPr algn="just"/>
            <a:endParaRPr lang="it-IT" sz="2400" dirty="0"/>
          </a:p>
        </p:txBody>
      </p:sp>
      <p:sp>
        <p:nvSpPr>
          <p:cNvPr id="4" name="Segnaposto numero diapositiva 3">
            <a:extLst>
              <a:ext uri="{FF2B5EF4-FFF2-40B4-BE49-F238E27FC236}">
                <a16:creationId xmlns:a16="http://schemas.microsoft.com/office/drawing/2014/main" id="{1F25E3AC-AFF6-1338-3089-F26BB20EE1C8}"/>
              </a:ext>
            </a:extLst>
          </p:cNvPr>
          <p:cNvSpPr>
            <a:spLocks noGrp="1"/>
          </p:cNvSpPr>
          <p:nvPr>
            <p:ph type="sldNum" sz="quarter" idx="12"/>
          </p:nvPr>
        </p:nvSpPr>
        <p:spPr/>
        <p:txBody>
          <a:bodyPr/>
          <a:lstStyle/>
          <a:p>
            <a:fld id="{4F8DF8AE-4C54-40EB-ACC6-93C0275E155F}" type="slidenum">
              <a:rPr lang="it-IT" smtClean="0"/>
              <a:t>8</a:t>
            </a:fld>
            <a:endParaRPr lang="it-IT"/>
          </a:p>
        </p:txBody>
      </p:sp>
    </p:spTree>
    <p:extLst>
      <p:ext uri="{BB962C8B-B14F-4D97-AF65-F5344CB8AC3E}">
        <p14:creationId xmlns:p14="http://schemas.microsoft.com/office/powerpoint/2010/main" val="2250730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6ACD06-F1D7-87B9-B457-4489D3ECF69A}"/>
              </a:ext>
            </a:extLst>
          </p:cNvPr>
          <p:cNvSpPr>
            <a:spLocks noGrp="1"/>
          </p:cNvSpPr>
          <p:nvPr>
            <p:ph type="title"/>
          </p:nvPr>
        </p:nvSpPr>
        <p:spPr/>
        <p:txBody>
          <a:bodyPr>
            <a:normAutofit/>
          </a:bodyPr>
          <a:lstStyle/>
          <a:p>
            <a:r>
              <a:rPr lang="it-IT" sz="4200" dirty="0"/>
              <a:t>AMMINISTRATORE</a:t>
            </a:r>
          </a:p>
        </p:txBody>
      </p:sp>
      <p:sp>
        <p:nvSpPr>
          <p:cNvPr id="3" name="Segnaposto contenuto 2">
            <a:extLst>
              <a:ext uri="{FF2B5EF4-FFF2-40B4-BE49-F238E27FC236}">
                <a16:creationId xmlns:a16="http://schemas.microsoft.com/office/drawing/2014/main" id="{DB561E80-6EDC-87C7-34EC-F42B3973FF6B}"/>
              </a:ext>
            </a:extLst>
          </p:cNvPr>
          <p:cNvSpPr>
            <a:spLocks noGrp="1"/>
          </p:cNvSpPr>
          <p:nvPr>
            <p:ph idx="1"/>
          </p:nvPr>
        </p:nvSpPr>
        <p:spPr/>
        <p:txBody>
          <a:bodyPr>
            <a:normAutofit/>
          </a:bodyPr>
          <a:lstStyle/>
          <a:p>
            <a:r>
              <a:rPr lang="it-IT" sz="2400" dirty="0"/>
              <a:t>L’Amministratore di condominio avrà inoltre il compito di:</a:t>
            </a:r>
          </a:p>
          <a:p>
            <a:pPr algn="just"/>
            <a:r>
              <a:rPr lang="it-IT" sz="2400" dirty="0"/>
              <a:t>verificare come vengono usati i beni e i servizi comuni, ad esempio le scale, gli androni, il cortile, disciplinandone il godimento e garantendo la manutenzione (art. 1130 c.1 c.c.). Il codice civile prevede che, in caso di attività che incidano negativamente sulle destinazioni d’uso delle parti comuni, l’amministratore diffidi l’esecutore tramite richiami formali o informali o tramite anche l’irrogazione di una sanzione. </a:t>
            </a:r>
          </a:p>
          <a:p>
            <a:pPr algn="just"/>
            <a:r>
              <a:rPr lang="it-IT" sz="2400" dirty="0"/>
              <a:t>L’art. 70 delle disposizioni attuative del codice civile prevede il pagamento di una somma da euro 200 a euro 800 in caso di recidiva da parte dell’esecutore, sarà però compito dell’assemblea decidere sulla sanzione</a:t>
            </a:r>
          </a:p>
        </p:txBody>
      </p:sp>
      <p:sp>
        <p:nvSpPr>
          <p:cNvPr id="4" name="Segnaposto numero diapositiva 3">
            <a:extLst>
              <a:ext uri="{FF2B5EF4-FFF2-40B4-BE49-F238E27FC236}">
                <a16:creationId xmlns:a16="http://schemas.microsoft.com/office/drawing/2014/main" id="{F958A067-2249-FD15-555D-76FB6722D82A}"/>
              </a:ext>
            </a:extLst>
          </p:cNvPr>
          <p:cNvSpPr>
            <a:spLocks noGrp="1"/>
          </p:cNvSpPr>
          <p:nvPr>
            <p:ph type="sldNum" sz="quarter" idx="12"/>
          </p:nvPr>
        </p:nvSpPr>
        <p:spPr/>
        <p:txBody>
          <a:bodyPr/>
          <a:lstStyle/>
          <a:p>
            <a:fld id="{4F8DF8AE-4C54-40EB-ACC6-93C0275E155F}" type="slidenum">
              <a:rPr lang="it-IT" smtClean="0"/>
              <a:t>9</a:t>
            </a:fld>
            <a:endParaRPr lang="it-IT"/>
          </a:p>
        </p:txBody>
      </p:sp>
    </p:spTree>
    <p:extLst>
      <p:ext uri="{BB962C8B-B14F-4D97-AF65-F5344CB8AC3E}">
        <p14:creationId xmlns:p14="http://schemas.microsoft.com/office/powerpoint/2010/main" val="40136110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2394</Words>
  <Application>Microsoft Office PowerPoint</Application>
  <PresentationFormat>Widescreen</PresentationFormat>
  <Paragraphs>138</Paragraphs>
  <Slides>23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Arial</vt:lpstr>
      <vt:lpstr>Calibri</vt:lpstr>
      <vt:lpstr>Calibri Light</vt:lpstr>
      <vt:lpstr>Wingdings</vt:lpstr>
      <vt:lpstr>Tema di Office</vt:lpstr>
      <vt:lpstr>Corso di Economia  A.A. 2022_2023 UTE_Università della Terza Età «Cardinale Giovanni Colombo»</vt:lpstr>
      <vt:lpstr>CONDOMINIO - DEFINIZIONE </vt:lpstr>
      <vt:lpstr>CONDOMINIO – ASPETTI GIURIDICI </vt:lpstr>
      <vt:lpstr>CONDOMINIO – ASPETTI GIURIDICI</vt:lpstr>
      <vt:lpstr>CONDOMINIO – ASPETTI GIURIDICI</vt:lpstr>
      <vt:lpstr>CONDOMINIO – ASPETTI GIURIDICI</vt:lpstr>
      <vt:lpstr>CONDOMINIO – ASPETTI GIURIDICI</vt:lpstr>
      <vt:lpstr>AMMINISTRATORE </vt:lpstr>
      <vt:lpstr>AMMINISTRATORE</vt:lpstr>
      <vt:lpstr>AMMINISTRATORE – MALA GESTIO</vt:lpstr>
      <vt:lpstr>AMMINISTRATORE – MALA GESTIO</vt:lpstr>
      <vt:lpstr>AMMINISTRATORE – MALA GESTIO</vt:lpstr>
      <vt:lpstr>AMMINISTRATORE</vt:lpstr>
      <vt:lpstr>IL RENDICONTO</vt:lpstr>
      <vt:lpstr>ASSEMBLEA CONDOMINIALE </vt:lpstr>
      <vt:lpstr>ASSEMBLEA CONDOMINIALE</vt:lpstr>
      <vt:lpstr>ASSEMBLEA CONDOMINIALE - QUORUM</vt:lpstr>
      <vt:lpstr>ASSEMBLEA CONDOMINIALE - QUORUM</vt:lpstr>
      <vt:lpstr>ASSEMBLEA CONDOMINIALE - SVOLGIMENTO</vt:lpstr>
      <vt:lpstr>ALCUNE STATISTICHE</vt:lpstr>
      <vt:lpstr>ALCUNE STATISTICHE</vt:lpstr>
      <vt:lpstr>ALCUNE STATISTICHE</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Economia  A.A. 2022_2023 UTE_Università della Terza Età «Cardinale Giovanni Colombo»</dc:title>
  <dc:creator>Alan Vukelic</dc:creator>
  <cp:lastModifiedBy>Emanuele Sorrentino</cp:lastModifiedBy>
  <cp:revision>71</cp:revision>
  <cp:lastPrinted>2023-01-11T11:51:16Z</cp:lastPrinted>
  <dcterms:created xsi:type="dcterms:W3CDTF">2022-10-18T09:49:33Z</dcterms:created>
  <dcterms:modified xsi:type="dcterms:W3CDTF">2023-02-22T17:00:38Z</dcterms:modified>
</cp:coreProperties>
</file>