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91" r:id="rId3"/>
    <p:sldId id="292" r:id="rId4"/>
    <p:sldId id="293" r:id="rId5"/>
    <p:sldId id="294" r:id="rId6"/>
    <p:sldId id="295" r:id="rId7"/>
    <p:sldId id="267" r:id="rId8"/>
  </p:sldIdLst>
  <p:sldSz cx="12192000" cy="6858000"/>
  <p:notesSz cx="6888163" cy="1002188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lan\Desktop\NEW%20NUMBER8\COMMERCIALE\Clienti%20Potenziali\Broglia\Andamento%20PUN_2021_2022_con%20grafico_per%20Broglia_Ver_28_01_23.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PUN_Prezzo Unico</a:t>
            </a:r>
            <a:r>
              <a:rPr lang="en-US" baseline="0"/>
              <a:t> Nazionale</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it-IT"/>
        </a:p>
      </c:txPr>
    </c:title>
    <c:autoTitleDeleted val="0"/>
    <c:plotArea>
      <c:layout>
        <c:manualLayout>
          <c:layoutTarget val="inner"/>
          <c:xMode val="edge"/>
          <c:yMode val="edge"/>
          <c:x val="6.9978900805502758E-2"/>
          <c:y val="1.7370397485893013E-2"/>
          <c:w val="0.87747533713458237"/>
          <c:h val="0.73699118966865385"/>
        </c:manualLayout>
      </c:layout>
      <c:scatterChart>
        <c:scatterStyle val="lineMarker"/>
        <c:varyColors val="0"/>
        <c:ser>
          <c:idx val="0"/>
          <c:order val="0"/>
          <c:tx>
            <c:strRef>
              <c:f>PUN!$B$3</c:f>
              <c:strCache>
                <c:ptCount val="1"/>
                <c:pt idx="0">
                  <c:v>F1</c:v>
                </c:pt>
              </c:strCache>
            </c:strRef>
          </c:tx>
          <c:spPr>
            <a:ln w="19050" cap="rnd">
              <a:solidFill>
                <a:schemeClr val="accent1"/>
              </a:solidFill>
              <a:round/>
            </a:ln>
            <a:effectLst/>
          </c:spPr>
          <c:marker>
            <c:symbol val="none"/>
          </c:marker>
          <c:xVal>
            <c:numRef>
              <c:f>PUN!$A$4:$A$28</c:f>
              <c:numCache>
                <c:formatCode>mmm\-yy</c:formatCode>
                <c:ptCount val="25"/>
                <c:pt idx="0">
                  <c:v>44197</c:v>
                </c:pt>
                <c:pt idx="1">
                  <c:v>44228</c:v>
                </c:pt>
                <c:pt idx="2">
                  <c:v>44256</c:v>
                </c:pt>
                <c:pt idx="3">
                  <c:v>44287</c:v>
                </c:pt>
                <c:pt idx="4">
                  <c:v>44317</c:v>
                </c:pt>
                <c:pt idx="5">
                  <c:v>44348</c:v>
                </c:pt>
                <c:pt idx="6">
                  <c:v>44378</c:v>
                </c:pt>
                <c:pt idx="7">
                  <c:v>44409</c:v>
                </c:pt>
                <c:pt idx="8">
                  <c:v>44440</c:v>
                </c:pt>
                <c:pt idx="9">
                  <c:v>44470</c:v>
                </c:pt>
                <c:pt idx="10">
                  <c:v>44501</c:v>
                </c:pt>
                <c:pt idx="11">
                  <c:v>44531</c:v>
                </c:pt>
                <c:pt idx="12">
                  <c:v>44562</c:v>
                </c:pt>
                <c:pt idx="13">
                  <c:v>44593</c:v>
                </c:pt>
                <c:pt idx="14">
                  <c:v>44621</c:v>
                </c:pt>
                <c:pt idx="15">
                  <c:v>44652</c:v>
                </c:pt>
                <c:pt idx="16">
                  <c:v>44682</c:v>
                </c:pt>
                <c:pt idx="17">
                  <c:v>44713</c:v>
                </c:pt>
                <c:pt idx="18">
                  <c:v>44743</c:v>
                </c:pt>
                <c:pt idx="19">
                  <c:v>44774</c:v>
                </c:pt>
                <c:pt idx="20">
                  <c:v>44805</c:v>
                </c:pt>
                <c:pt idx="21">
                  <c:v>44835</c:v>
                </c:pt>
                <c:pt idx="22">
                  <c:v>44866</c:v>
                </c:pt>
                <c:pt idx="23">
                  <c:v>44896</c:v>
                </c:pt>
                <c:pt idx="24">
                  <c:v>44927</c:v>
                </c:pt>
              </c:numCache>
            </c:numRef>
          </c:xVal>
          <c:yVal>
            <c:numRef>
              <c:f>PUN!$B$4:$B$28</c:f>
              <c:numCache>
                <c:formatCode>_(* #,##0.00_);_(* \(#,##0.00\);_(* "-"??_);_(@_)</c:formatCode>
                <c:ptCount val="25"/>
                <c:pt idx="0">
                  <c:v>73.92</c:v>
                </c:pt>
                <c:pt idx="1">
                  <c:v>66.62</c:v>
                </c:pt>
                <c:pt idx="2">
                  <c:v>62.62</c:v>
                </c:pt>
                <c:pt idx="3">
                  <c:v>73.39</c:v>
                </c:pt>
                <c:pt idx="4">
                  <c:v>74.27</c:v>
                </c:pt>
                <c:pt idx="5">
                  <c:v>90.78</c:v>
                </c:pt>
                <c:pt idx="6">
                  <c:v>110.47</c:v>
                </c:pt>
                <c:pt idx="7">
                  <c:v>116.86</c:v>
                </c:pt>
                <c:pt idx="8">
                  <c:v>167.39</c:v>
                </c:pt>
                <c:pt idx="9">
                  <c:v>238.8</c:v>
                </c:pt>
                <c:pt idx="10">
                  <c:v>268.10000000000002</c:v>
                </c:pt>
                <c:pt idx="11">
                  <c:v>327.5</c:v>
                </c:pt>
                <c:pt idx="12">
                  <c:v>257.19</c:v>
                </c:pt>
                <c:pt idx="13">
                  <c:v>224.88</c:v>
                </c:pt>
                <c:pt idx="14">
                  <c:v>320.08</c:v>
                </c:pt>
                <c:pt idx="15">
                  <c:v>256.23</c:v>
                </c:pt>
                <c:pt idx="16">
                  <c:v>237.21</c:v>
                </c:pt>
                <c:pt idx="17">
                  <c:v>297.17</c:v>
                </c:pt>
                <c:pt idx="18">
                  <c:v>495.24</c:v>
                </c:pt>
                <c:pt idx="19">
                  <c:v>553.96</c:v>
                </c:pt>
                <c:pt idx="20">
                  <c:v>460.24</c:v>
                </c:pt>
                <c:pt idx="21">
                  <c:v>235.87</c:v>
                </c:pt>
                <c:pt idx="22">
                  <c:v>272.35000000000002</c:v>
                </c:pt>
                <c:pt idx="23">
                  <c:v>360.73</c:v>
                </c:pt>
                <c:pt idx="24">
                  <c:v>196.24</c:v>
                </c:pt>
              </c:numCache>
            </c:numRef>
          </c:yVal>
          <c:smooth val="0"/>
          <c:extLst>
            <c:ext xmlns:c16="http://schemas.microsoft.com/office/drawing/2014/chart" uri="{C3380CC4-5D6E-409C-BE32-E72D297353CC}">
              <c16:uniqueId val="{00000000-28C9-4885-ADF4-A10414FAB54A}"/>
            </c:ext>
          </c:extLst>
        </c:ser>
        <c:ser>
          <c:idx val="1"/>
          <c:order val="1"/>
          <c:tx>
            <c:strRef>
              <c:f>PUN!$C$3</c:f>
              <c:strCache>
                <c:ptCount val="1"/>
                <c:pt idx="0">
                  <c:v>F2</c:v>
                </c:pt>
              </c:strCache>
            </c:strRef>
          </c:tx>
          <c:spPr>
            <a:ln w="19050" cap="rnd">
              <a:solidFill>
                <a:schemeClr val="accent2"/>
              </a:solidFill>
              <a:round/>
            </a:ln>
            <a:effectLst/>
          </c:spPr>
          <c:marker>
            <c:symbol val="none"/>
          </c:marker>
          <c:xVal>
            <c:numRef>
              <c:f>PUN!$A$4:$A$28</c:f>
              <c:numCache>
                <c:formatCode>mmm\-yy</c:formatCode>
                <c:ptCount val="25"/>
                <c:pt idx="0">
                  <c:v>44197</c:v>
                </c:pt>
                <c:pt idx="1">
                  <c:v>44228</c:v>
                </c:pt>
                <c:pt idx="2">
                  <c:v>44256</c:v>
                </c:pt>
                <c:pt idx="3">
                  <c:v>44287</c:v>
                </c:pt>
                <c:pt idx="4">
                  <c:v>44317</c:v>
                </c:pt>
                <c:pt idx="5">
                  <c:v>44348</c:v>
                </c:pt>
                <c:pt idx="6">
                  <c:v>44378</c:v>
                </c:pt>
                <c:pt idx="7">
                  <c:v>44409</c:v>
                </c:pt>
                <c:pt idx="8">
                  <c:v>44440</c:v>
                </c:pt>
                <c:pt idx="9">
                  <c:v>44470</c:v>
                </c:pt>
                <c:pt idx="10">
                  <c:v>44501</c:v>
                </c:pt>
                <c:pt idx="11">
                  <c:v>44531</c:v>
                </c:pt>
                <c:pt idx="12">
                  <c:v>44562</c:v>
                </c:pt>
                <c:pt idx="13">
                  <c:v>44593</c:v>
                </c:pt>
                <c:pt idx="14">
                  <c:v>44621</c:v>
                </c:pt>
                <c:pt idx="15">
                  <c:v>44652</c:v>
                </c:pt>
                <c:pt idx="16">
                  <c:v>44682</c:v>
                </c:pt>
                <c:pt idx="17">
                  <c:v>44713</c:v>
                </c:pt>
                <c:pt idx="18">
                  <c:v>44743</c:v>
                </c:pt>
                <c:pt idx="19">
                  <c:v>44774</c:v>
                </c:pt>
                <c:pt idx="20">
                  <c:v>44805</c:v>
                </c:pt>
                <c:pt idx="21">
                  <c:v>44835</c:v>
                </c:pt>
                <c:pt idx="22">
                  <c:v>44866</c:v>
                </c:pt>
                <c:pt idx="23">
                  <c:v>44896</c:v>
                </c:pt>
                <c:pt idx="24">
                  <c:v>44927</c:v>
                </c:pt>
              </c:numCache>
            </c:numRef>
          </c:xVal>
          <c:yVal>
            <c:numRef>
              <c:f>PUN!$C$4:$C$28</c:f>
              <c:numCache>
                <c:formatCode>_(* #,##0.00_);_(* \(#,##0.00\);_(* "-"??_);_(@_)</c:formatCode>
                <c:ptCount val="25"/>
                <c:pt idx="0">
                  <c:v>63.79</c:v>
                </c:pt>
                <c:pt idx="1">
                  <c:v>62.71</c:v>
                </c:pt>
                <c:pt idx="2">
                  <c:v>67.709999999999994</c:v>
                </c:pt>
                <c:pt idx="3">
                  <c:v>75.39</c:v>
                </c:pt>
                <c:pt idx="4">
                  <c:v>77.97</c:v>
                </c:pt>
                <c:pt idx="5">
                  <c:v>91.84</c:v>
                </c:pt>
                <c:pt idx="6">
                  <c:v>108.36</c:v>
                </c:pt>
                <c:pt idx="7">
                  <c:v>121.49</c:v>
                </c:pt>
                <c:pt idx="8">
                  <c:v>167.53</c:v>
                </c:pt>
                <c:pt idx="9">
                  <c:v>235.64</c:v>
                </c:pt>
                <c:pt idx="10">
                  <c:v>232.72</c:v>
                </c:pt>
                <c:pt idx="11">
                  <c:v>295.64999999999998</c:v>
                </c:pt>
                <c:pt idx="12">
                  <c:v>242.35</c:v>
                </c:pt>
                <c:pt idx="13">
                  <c:v>225.68</c:v>
                </c:pt>
                <c:pt idx="14">
                  <c:v>329.12</c:v>
                </c:pt>
                <c:pt idx="15">
                  <c:v>266.58</c:v>
                </c:pt>
                <c:pt idx="16">
                  <c:v>253.52</c:v>
                </c:pt>
                <c:pt idx="17">
                  <c:v>293.31</c:v>
                </c:pt>
                <c:pt idx="18">
                  <c:v>473.26</c:v>
                </c:pt>
                <c:pt idx="19">
                  <c:v>602.78</c:v>
                </c:pt>
                <c:pt idx="20">
                  <c:v>471.34</c:v>
                </c:pt>
                <c:pt idx="21">
                  <c:v>242.14</c:v>
                </c:pt>
                <c:pt idx="22">
                  <c:v>240.71</c:v>
                </c:pt>
                <c:pt idx="23">
                  <c:v>309.95999999999998</c:v>
                </c:pt>
                <c:pt idx="24">
                  <c:v>184.24</c:v>
                </c:pt>
              </c:numCache>
            </c:numRef>
          </c:yVal>
          <c:smooth val="0"/>
          <c:extLst>
            <c:ext xmlns:c16="http://schemas.microsoft.com/office/drawing/2014/chart" uri="{C3380CC4-5D6E-409C-BE32-E72D297353CC}">
              <c16:uniqueId val="{00000001-28C9-4885-ADF4-A10414FAB54A}"/>
            </c:ext>
          </c:extLst>
        </c:ser>
        <c:ser>
          <c:idx val="2"/>
          <c:order val="2"/>
          <c:tx>
            <c:strRef>
              <c:f>PUN!$D$3</c:f>
              <c:strCache>
                <c:ptCount val="1"/>
                <c:pt idx="0">
                  <c:v>F3</c:v>
                </c:pt>
              </c:strCache>
            </c:strRef>
          </c:tx>
          <c:spPr>
            <a:ln w="19050" cap="rnd">
              <a:solidFill>
                <a:schemeClr val="accent3"/>
              </a:solidFill>
              <a:round/>
            </a:ln>
            <a:effectLst/>
          </c:spPr>
          <c:marker>
            <c:symbol val="none"/>
          </c:marker>
          <c:xVal>
            <c:numRef>
              <c:f>PUN!$A$4:$A$28</c:f>
              <c:numCache>
                <c:formatCode>mmm\-yy</c:formatCode>
                <c:ptCount val="25"/>
                <c:pt idx="0">
                  <c:v>44197</c:v>
                </c:pt>
                <c:pt idx="1">
                  <c:v>44228</c:v>
                </c:pt>
                <c:pt idx="2">
                  <c:v>44256</c:v>
                </c:pt>
                <c:pt idx="3">
                  <c:v>44287</c:v>
                </c:pt>
                <c:pt idx="4">
                  <c:v>44317</c:v>
                </c:pt>
                <c:pt idx="5">
                  <c:v>44348</c:v>
                </c:pt>
                <c:pt idx="6">
                  <c:v>44378</c:v>
                </c:pt>
                <c:pt idx="7">
                  <c:v>44409</c:v>
                </c:pt>
                <c:pt idx="8">
                  <c:v>44440</c:v>
                </c:pt>
                <c:pt idx="9">
                  <c:v>44470</c:v>
                </c:pt>
                <c:pt idx="10">
                  <c:v>44501</c:v>
                </c:pt>
                <c:pt idx="11">
                  <c:v>44531</c:v>
                </c:pt>
                <c:pt idx="12">
                  <c:v>44562</c:v>
                </c:pt>
                <c:pt idx="13">
                  <c:v>44593</c:v>
                </c:pt>
                <c:pt idx="14">
                  <c:v>44621</c:v>
                </c:pt>
                <c:pt idx="15">
                  <c:v>44652</c:v>
                </c:pt>
                <c:pt idx="16">
                  <c:v>44682</c:v>
                </c:pt>
                <c:pt idx="17">
                  <c:v>44713</c:v>
                </c:pt>
                <c:pt idx="18">
                  <c:v>44743</c:v>
                </c:pt>
                <c:pt idx="19">
                  <c:v>44774</c:v>
                </c:pt>
                <c:pt idx="20">
                  <c:v>44805</c:v>
                </c:pt>
                <c:pt idx="21">
                  <c:v>44835</c:v>
                </c:pt>
                <c:pt idx="22">
                  <c:v>44866</c:v>
                </c:pt>
                <c:pt idx="23">
                  <c:v>44896</c:v>
                </c:pt>
                <c:pt idx="24">
                  <c:v>44927</c:v>
                </c:pt>
              </c:numCache>
            </c:numRef>
          </c:xVal>
          <c:yVal>
            <c:numRef>
              <c:f>PUN!$D$4:$D$28</c:f>
              <c:numCache>
                <c:formatCode>_(* #,##0.00_);_(* \(#,##0.00\);_(* "-"??_);_(@_)</c:formatCode>
                <c:ptCount val="25"/>
                <c:pt idx="0">
                  <c:v>51.55</c:v>
                </c:pt>
                <c:pt idx="1">
                  <c:v>45.4</c:v>
                </c:pt>
                <c:pt idx="2">
                  <c:v>54.37</c:v>
                </c:pt>
                <c:pt idx="3">
                  <c:v>62.5</c:v>
                </c:pt>
                <c:pt idx="4">
                  <c:v>63.02</c:v>
                </c:pt>
                <c:pt idx="5">
                  <c:v>76.75</c:v>
                </c:pt>
                <c:pt idx="6">
                  <c:v>93.12</c:v>
                </c:pt>
                <c:pt idx="7">
                  <c:v>104.28</c:v>
                </c:pt>
                <c:pt idx="8">
                  <c:v>146.46</c:v>
                </c:pt>
                <c:pt idx="9">
                  <c:v>192.63</c:v>
                </c:pt>
                <c:pt idx="10">
                  <c:v>191.96</c:v>
                </c:pt>
                <c:pt idx="11">
                  <c:v>242.08</c:v>
                </c:pt>
                <c:pt idx="12">
                  <c:v>196.39</c:v>
                </c:pt>
                <c:pt idx="13">
                  <c:v>193.65</c:v>
                </c:pt>
                <c:pt idx="14">
                  <c:v>286.19</c:v>
                </c:pt>
                <c:pt idx="15">
                  <c:v>228.86</c:v>
                </c:pt>
                <c:pt idx="16">
                  <c:v>212.33</c:v>
                </c:pt>
                <c:pt idx="17">
                  <c:v>241.03</c:v>
                </c:pt>
                <c:pt idx="18">
                  <c:v>386.07</c:v>
                </c:pt>
                <c:pt idx="19">
                  <c:v>503.55</c:v>
                </c:pt>
                <c:pt idx="20">
                  <c:v>382.07</c:v>
                </c:pt>
                <c:pt idx="21">
                  <c:v>177.15</c:v>
                </c:pt>
                <c:pt idx="22">
                  <c:v>181.43</c:v>
                </c:pt>
                <c:pt idx="23">
                  <c:v>244.94</c:v>
                </c:pt>
                <c:pt idx="24">
                  <c:v>155.1</c:v>
                </c:pt>
              </c:numCache>
            </c:numRef>
          </c:yVal>
          <c:smooth val="0"/>
          <c:extLst>
            <c:ext xmlns:c16="http://schemas.microsoft.com/office/drawing/2014/chart" uri="{C3380CC4-5D6E-409C-BE32-E72D297353CC}">
              <c16:uniqueId val="{00000002-28C9-4885-ADF4-A10414FAB54A}"/>
            </c:ext>
          </c:extLst>
        </c:ser>
        <c:dLbls>
          <c:showLegendKey val="0"/>
          <c:showVal val="0"/>
          <c:showCatName val="0"/>
          <c:showSerName val="0"/>
          <c:showPercent val="0"/>
          <c:showBubbleSize val="0"/>
        </c:dLbls>
        <c:axId val="513755264"/>
        <c:axId val="513759424"/>
      </c:scatterChart>
      <c:valAx>
        <c:axId val="513755264"/>
        <c:scaling>
          <c:orientation val="minMax"/>
        </c:scaling>
        <c:delete val="0"/>
        <c:axPos val="b"/>
        <c:majorGridlines>
          <c:spPr>
            <a:ln w="9525" cap="flat" cmpd="sng" algn="ctr">
              <a:solidFill>
                <a:schemeClr val="tx1">
                  <a:lumMod val="15000"/>
                  <a:lumOff val="85000"/>
                </a:schemeClr>
              </a:solidFill>
              <a:round/>
            </a:ln>
            <a:effectLst/>
          </c:spPr>
        </c:majorGridlines>
        <c:numFmt formatCode="mmm\-yy"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513759424"/>
        <c:crosses val="autoZero"/>
        <c:crossBetween val="midCat"/>
      </c:valAx>
      <c:valAx>
        <c:axId val="513759424"/>
        <c:scaling>
          <c:orientation val="minMax"/>
        </c:scaling>
        <c:delete val="0"/>
        <c:axPos val="l"/>
        <c:majorGridlines>
          <c:spPr>
            <a:ln w="9525" cap="flat" cmpd="sng" algn="ctr">
              <a:solidFill>
                <a:schemeClr val="tx1">
                  <a:lumMod val="15000"/>
                  <a:lumOff val="85000"/>
                </a:schemeClr>
              </a:solidFill>
              <a:round/>
            </a:ln>
            <a:effectLst/>
          </c:spPr>
        </c:majorGridlines>
        <c:numFmt formatCode="_(* #,##0.00_);_(* \(#,##0.00\);_(* &quot;-&quot;??_);_(@_)"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513755264"/>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it-IT"/>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84871" cy="502835"/>
          </a:xfrm>
          <a:prstGeom prst="rect">
            <a:avLst/>
          </a:prstGeom>
        </p:spPr>
        <p:txBody>
          <a:bodyPr vert="horz" lIns="96625" tIns="48312" rIns="96625" bIns="48312" rtlCol="0"/>
          <a:lstStyle>
            <a:lvl1pPr algn="l">
              <a:defRPr sz="1300"/>
            </a:lvl1pPr>
          </a:lstStyle>
          <a:p>
            <a:endParaRPr lang="it-IT"/>
          </a:p>
        </p:txBody>
      </p:sp>
      <p:sp>
        <p:nvSpPr>
          <p:cNvPr id="3" name="Segnaposto data 2"/>
          <p:cNvSpPr>
            <a:spLocks noGrp="1"/>
          </p:cNvSpPr>
          <p:nvPr>
            <p:ph type="dt" idx="1"/>
          </p:nvPr>
        </p:nvSpPr>
        <p:spPr>
          <a:xfrm>
            <a:off x="3901698" y="0"/>
            <a:ext cx="2984871" cy="502835"/>
          </a:xfrm>
          <a:prstGeom prst="rect">
            <a:avLst/>
          </a:prstGeom>
        </p:spPr>
        <p:txBody>
          <a:bodyPr vert="horz" lIns="96625" tIns="48312" rIns="96625" bIns="48312" rtlCol="0"/>
          <a:lstStyle>
            <a:lvl1pPr algn="r">
              <a:defRPr sz="1300"/>
            </a:lvl1pPr>
          </a:lstStyle>
          <a:p>
            <a:fld id="{34E53240-4802-4061-A161-898C0F34BFF1}" type="datetimeFigureOut">
              <a:rPr lang="it-IT" smtClean="0"/>
              <a:t>02/03/2023</a:t>
            </a:fld>
            <a:endParaRPr lang="it-IT"/>
          </a:p>
        </p:txBody>
      </p:sp>
      <p:sp>
        <p:nvSpPr>
          <p:cNvPr id="4" name="Segnaposto immagine diapositiva 3"/>
          <p:cNvSpPr>
            <a:spLocks noGrp="1" noRot="1" noChangeAspect="1"/>
          </p:cNvSpPr>
          <p:nvPr>
            <p:ph type="sldImg" idx="2"/>
          </p:nvPr>
        </p:nvSpPr>
        <p:spPr>
          <a:xfrm>
            <a:off x="438150" y="1252538"/>
            <a:ext cx="6011863" cy="3382962"/>
          </a:xfrm>
          <a:prstGeom prst="rect">
            <a:avLst/>
          </a:prstGeom>
          <a:noFill/>
          <a:ln w="12700">
            <a:solidFill>
              <a:prstClr val="black"/>
            </a:solidFill>
          </a:ln>
        </p:spPr>
        <p:txBody>
          <a:bodyPr vert="horz" lIns="96625" tIns="48312" rIns="96625" bIns="48312" rtlCol="0" anchor="ctr"/>
          <a:lstStyle/>
          <a:p>
            <a:endParaRPr lang="it-IT"/>
          </a:p>
        </p:txBody>
      </p:sp>
      <p:sp>
        <p:nvSpPr>
          <p:cNvPr id="5" name="Segnaposto note 4"/>
          <p:cNvSpPr>
            <a:spLocks noGrp="1"/>
          </p:cNvSpPr>
          <p:nvPr>
            <p:ph type="body" sz="quarter" idx="3"/>
          </p:nvPr>
        </p:nvSpPr>
        <p:spPr>
          <a:xfrm>
            <a:off x="688817" y="4823034"/>
            <a:ext cx="5510530" cy="3946118"/>
          </a:xfrm>
          <a:prstGeom prst="rect">
            <a:avLst/>
          </a:prstGeom>
        </p:spPr>
        <p:txBody>
          <a:bodyPr vert="horz" lIns="96625" tIns="48312" rIns="96625" bIns="48312"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519055"/>
            <a:ext cx="2984871" cy="502834"/>
          </a:xfrm>
          <a:prstGeom prst="rect">
            <a:avLst/>
          </a:prstGeom>
        </p:spPr>
        <p:txBody>
          <a:bodyPr vert="horz" lIns="96625" tIns="48312" rIns="96625" bIns="48312" rtlCol="0" anchor="b"/>
          <a:lstStyle>
            <a:lvl1pPr algn="l">
              <a:defRPr sz="1300"/>
            </a:lvl1pPr>
          </a:lstStyle>
          <a:p>
            <a:endParaRPr lang="it-IT"/>
          </a:p>
        </p:txBody>
      </p:sp>
      <p:sp>
        <p:nvSpPr>
          <p:cNvPr id="7" name="Segnaposto numero diapositiva 6"/>
          <p:cNvSpPr>
            <a:spLocks noGrp="1"/>
          </p:cNvSpPr>
          <p:nvPr>
            <p:ph type="sldNum" sz="quarter" idx="5"/>
          </p:nvPr>
        </p:nvSpPr>
        <p:spPr>
          <a:xfrm>
            <a:off x="3901698" y="9519055"/>
            <a:ext cx="2984871" cy="502834"/>
          </a:xfrm>
          <a:prstGeom prst="rect">
            <a:avLst/>
          </a:prstGeom>
        </p:spPr>
        <p:txBody>
          <a:bodyPr vert="horz" lIns="96625" tIns="48312" rIns="96625" bIns="48312" rtlCol="0" anchor="b"/>
          <a:lstStyle>
            <a:lvl1pPr algn="r">
              <a:defRPr sz="1300"/>
            </a:lvl1pPr>
          </a:lstStyle>
          <a:p>
            <a:fld id="{7CBA3EF9-5C31-42EA-91C7-BC2D7C5995F7}" type="slidenum">
              <a:rPr lang="it-IT" smtClean="0"/>
              <a:t>‹N›</a:t>
            </a:fld>
            <a:endParaRPr lang="it-IT"/>
          </a:p>
        </p:txBody>
      </p:sp>
    </p:spTree>
    <p:extLst>
      <p:ext uri="{BB962C8B-B14F-4D97-AF65-F5344CB8AC3E}">
        <p14:creationId xmlns:p14="http://schemas.microsoft.com/office/powerpoint/2010/main" val="13300512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D8738F-64BF-00EE-86ED-D71BE72D1459}"/>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7528534B-5241-F08C-2191-CABFCFF637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0C22DD57-39A3-9526-9454-1B0CAB0A0BD0}"/>
              </a:ext>
            </a:extLst>
          </p:cNvPr>
          <p:cNvSpPr>
            <a:spLocks noGrp="1"/>
          </p:cNvSpPr>
          <p:nvPr>
            <p:ph type="dt" sz="half" idx="10"/>
          </p:nvPr>
        </p:nvSpPr>
        <p:spPr/>
        <p:txBody>
          <a:bodyPr/>
          <a:lstStyle/>
          <a:p>
            <a:fld id="{C4B81925-F3EE-4744-AD0F-E388000BBC71}" type="datetime1">
              <a:rPr lang="it-IT" smtClean="0"/>
              <a:t>02/03/2023</a:t>
            </a:fld>
            <a:endParaRPr lang="it-IT"/>
          </a:p>
        </p:txBody>
      </p:sp>
      <p:sp>
        <p:nvSpPr>
          <p:cNvPr id="5" name="Segnaposto piè di pagina 4">
            <a:extLst>
              <a:ext uri="{FF2B5EF4-FFF2-40B4-BE49-F238E27FC236}">
                <a16:creationId xmlns:a16="http://schemas.microsoft.com/office/drawing/2014/main" id="{0F4746A0-3FCE-2941-A47B-47B41CBF058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E16F72F-63DD-4249-39E4-69BE25520F31}"/>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3840610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4D406A-EEA5-6752-E885-EF9D9BAA556B}"/>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CDB9E6B1-ADF4-9DAF-482B-5DD317BBCCEB}"/>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EE6CC13-3327-643F-230E-BB0562DE4F6E}"/>
              </a:ext>
            </a:extLst>
          </p:cNvPr>
          <p:cNvSpPr>
            <a:spLocks noGrp="1"/>
          </p:cNvSpPr>
          <p:nvPr>
            <p:ph type="dt" sz="half" idx="10"/>
          </p:nvPr>
        </p:nvSpPr>
        <p:spPr/>
        <p:txBody>
          <a:bodyPr/>
          <a:lstStyle/>
          <a:p>
            <a:fld id="{72DF38C2-D9D8-4013-96DD-5490B5A0ED0F}" type="datetime1">
              <a:rPr lang="it-IT" smtClean="0"/>
              <a:t>02/03/2023</a:t>
            </a:fld>
            <a:endParaRPr lang="it-IT"/>
          </a:p>
        </p:txBody>
      </p:sp>
      <p:sp>
        <p:nvSpPr>
          <p:cNvPr id="5" name="Segnaposto piè di pagina 4">
            <a:extLst>
              <a:ext uri="{FF2B5EF4-FFF2-40B4-BE49-F238E27FC236}">
                <a16:creationId xmlns:a16="http://schemas.microsoft.com/office/drawing/2014/main" id="{311B4C78-70E5-D2AF-9618-40B0D1D3182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32121E8-E362-0D5E-5742-D7EC81827D93}"/>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1005615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8BFA74EE-6C1B-18B1-B05C-0FBBCF04BC60}"/>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80D31F4F-B914-49AE-2540-2C72534587E0}"/>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E493C3E-AC24-04DA-5D42-19A8CECE4357}"/>
              </a:ext>
            </a:extLst>
          </p:cNvPr>
          <p:cNvSpPr>
            <a:spLocks noGrp="1"/>
          </p:cNvSpPr>
          <p:nvPr>
            <p:ph type="dt" sz="half" idx="10"/>
          </p:nvPr>
        </p:nvSpPr>
        <p:spPr/>
        <p:txBody>
          <a:bodyPr/>
          <a:lstStyle/>
          <a:p>
            <a:fld id="{A018496B-5702-4FC0-BCEC-E69018B97250}" type="datetime1">
              <a:rPr lang="it-IT" smtClean="0"/>
              <a:t>02/03/2023</a:t>
            </a:fld>
            <a:endParaRPr lang="it-IT"/>
          </a:p>
        </p:txBody>
      </p:sp>
      <p:sp>
        <p:nvSpPr>
          <p:cNvPr id="5" name="Segnaposto piè di pagina 4">
            <a:extLst>
              <a:ext uri="{FF2B5EF4-FFF2-40B4-BE49-F238E27FC236}">
                <a16:creationId xmlns:a16="http://schemas.microsoft.com/office/drawing/2014/main" id="{C98567E8-EBE0-F364-3868-E92F152367F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ECA81D1-DC33-187F-8019-216BBA8A242F}"/>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1286793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3B5BF0-7911-D655-78CE-6745DC87A102}"/>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2EE8902-A70B-F3EF-CF51-DE566854508C}"/>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61A30F6-E6D6-1555-CBAC-4532BCDE05DD}"/>
              </a:ext>
            </a:extLst>
          </p:cNvPr>
          <p:cNvSpPr>
            <a:spLocks noGrp="1"/>
          </p:cNvSpPr>
          <p:nvPr>
            <p:ph type="dt" sz="half" idx="10"/>
          </p:nvPr>
        </p:nvSpPr>
        <p:spPr/>
        <p:txBody>
          <a:bodyPr/>
          <a:lstStyle/>
          <a:p>
            <a:fld id="{686D7DF6-42D7-4C1A-B429-1C71E13F9E9E}" type="datetime1">
              <a:rPr lang="it-IT" smtClean="0"/>
              <a:t>02/03/2023</a:t>
            </a:fld>
            <a:endParaRPr lang="it-IT"/>
          </a:p>
        </p:txBody>
      </p:sp>
      <p:sp>
        <p:nvSpPr>
          <p:cNvPr id="5" name="Segnaposto piè di pagina 4">
            <a:extLst>
              <a:ext uri="{FF2B5EF4-FFF2-40B4-BE49-F238E27FC236}">
                <a16:creationId xmlns:a16="http://schemas.microsoft.com/office/drawing/2014/main" id="{5C293F81-51E0-A47C-A425-CEB13FDD40A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B55E13C-5402-3AD6-2E5A-4B0B51377A91}"/>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1054980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FE669A-5C2F-C8FE-7237-DD7D2E9E81F9}"/>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EB113570-A3A7-CC86-9DF7-EAFB57B05FF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C0410829-408A-2AC1-994C-19DFF0BBBACE}"/>
              </a:ext>
            </a:extLst>
          </p:cNvPr>
          <p:cNvSpPr>
            <a:spLocks noGrp="1"/>
          </p:cNvSpPr>
          <p:nvPr>
            <p:ph type="dt" sz="half" idx="10"/>
          </p:nvPr>
        </p:nvSpPr>
        <p:spPr/>
        <p:txBody>
          <a:bodyPr/>
          <a:lstStyle/>
          <a:p>
            <a:fld id="{3E0B26C8-FD00-4310-807B-A9667458FA09}" type="datetime1">
              <a:rPr lang="it-IT" smtClean="0"/>
              <a:t>02/03/2023</a:t>
            </a:fld>
            <a:endParaRPr lang="it-IT"/>
          </a:p>
        </p:txBody>
      </p:sp>
      <p:sp>
        <p:nvSpPr>
          <p:cNvPr id="5" name="Segnaposto piè di pagina 4">
            <a:extLst>
              <a:ext uri="{FF2B5EF4-FFF2-40B4-BE49-F238E27FC236}">
                <a16:creationId xmlns:a16="http://schemas.microsoft.com/office/drawing/2014/main" id="{FCA9AD6F-11B0-F2B7-21A0-0B7F5DA3127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084EBAE-7E90-560F-F5F1-24089FF05050}"/>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3488026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24C1C1-D233-1551-329F-5D707EB1CF73}"/>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596626A-AA0A-C52C-D7C9-34442FCF890E}"/>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9D83C2C-6E1C-AF88-354E-7B4BEE31F9CD}"/>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B8D92CA2-81AC-3312-5483-EDA21F9C365E}"/>
              </a:ext>
            </a:extLst>
          </p:cNvPr>
          <p:cNvSpPr>
            <a:spLocks noGrp="1"/>
          </p:cNvSpPr>
          <p:nvPr>
            <p:ph type="dt" sz="half" idx="10"/>
          </p:nvPr>
        </p:nvSpPr>
        <p:spPr/>
        <p:txBody>
          <a:bodyPr/>
          <a:lstStyle/>
          <a:p>
            <a:fld id="{CE7E2F32-9CA3-4265-A999-7DF49655C639}" type="datetime1">
              <a:rPr lang="it-IT" smtClean="0"/>
              <a:t>02/03/2023</a:t>
            </a:fld>
            <a:endParaRPr lang="it-IT"/>
          </a:p>
        </p:txBody>
      </p:sp>
      <p:sp>
        <p:nvSpPr>
          <p:cNvPr id="6" name="Segnaposto piè di pagina 5">
            <a:extLst>
              <a:ext uri="{FF2B5EF4-FFF2-40B4-BE49-F238E27FC236}">
                <a16:creationId xmlns:a16="http://schemas.microsoft.com/office/drawing/2014/main" id="{FA3B3304-C93C-0E28-A9D9-D7E573FB1D8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D682BA53-02CC-88D7-3CF4-655526575D1C}"/>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2433705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F9D49D-B1EC-2B88-4360-E93E141297AD}"/>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095FA75-76F7-C29A-F953-669B63244B7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418E59E0-9892-15EE-6A16-3A37F0269BBA}"/>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4B36B493-2A12-672B-C1C9-6F23ACEE86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97616046-7AA1-12EC-A2B9-67E1AE01B64D}"/>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6BF2AA18-F300-E254-A7F1-EB1A6DC60002}"/>
              </a:ext>
            </a:extLst>
          </p:cNvPr>
          <p:cNvSpPr>
            <a:spLocks noGrp="1"/>
          </p:cNvSpPr>
          <p:nvPr>
            <p:ph type="dt" sz="half" idx="10"/>
          </p:nvPr>
        </p:nvSpPr>
        <p:spPr/>
        <p:txBody>
          <a:bodyPr/>
          <a:lstStyle/>
          <a:p>
            <a:fld id="{3102E5CB-CFF2-4B22-B85B-B5B89BA19FB9}" type="datetime1">
              <a:rPr lang="it-IT" smtClean="0"/>
              <a:t>02/03/2023</a:t>
            </a:fld>
            <a:endParaRPr lang="it-IT"/>
          </a:p>
        </p:txBody>
      </p:sp>
      <p:sp>
        <p:nvSpPr>
          <p:cNvPr id="8" name="Segnaposto piè di pagina 7">
            <a:extLst>
              <a:ext uri="{FF2B5EF4-FFF2-40B4-BE49-F238E27FC236}">
                <a16:creationId xmlns:a16="http://schemas.microsoft.com/office/drawing/2014/main" id="{92E9FE41-BC16-2F0D-5E03-B0CCCC4AD3D9}"/>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0FCBF317-6E8C-89B0-7B93-5D3DCCD44B30}"/>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2362054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A80E42-80F9-A6ED-2F37-65248F95A0B2}"/>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27063FAD-331B-1508-1064-525BFA5FB93D}"/>
              </a:ext>
            </a:extLst>
          </p:cNvPr>
          <p:cNvSpPr>
            <a:spLocks noGrp="1"/>
          </p:cNvSpPr>
          <p:nvPr>
            <p:ph type="dt" sz="half" idx="10"/>
          </p:nvPr>
        </p:nvSpPr>
        <p:spPr/>
        <p:txBody>
          <a:bodyPr/>
          <a:lstStyle/>
          <a:p>
            <a:fld id="{11421F1D-6834-4EA0-B459-954D12008816}" type="datetime1">
              <a:rPr lang="it-IT" smtClean="0"/>
              <a:t>02/03/2023</a:t>
            </a:fld>
            <a:endParaRPr lang="it-IT"/>
          </a:p>
        </p:txBody>
      </p:sp>
      <p:sp>
        <p:nvSpPr>
          <p:cNvPr id="4" name="Segnaposto piè di pagina 3">
            <a:extLst>
              <a:ext uri="{FF2B5EF4-FFF2-40B4-BE49-F238E27FC236}">
                <a16:creationId xmlns:a16="http://schemas.microsoft.com/office/drawing/2014/main" id="{D4DC297A-78A1-66B2-5B4C-4443C75616EC}"/>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470E69D1-6F9E-82AB-D0A7-802B6213A94A}"/>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2031683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7288E66F-6BAA-141F-3B9F-5C10ED7F1B46}"/>
              </a:ext>
            </a:extLst>
          </p:cNvPr>
          <p:cNvSpPr>
            <a:spLocks noGrp="1"/>
          </p:cNvSpPr>
          <p:nvPr>
            <p:ph type="dt" sz="half" idx="10"/>
          </p:nvPr>
        </p:nvSpPr>
        <p:spPr/>
        <p:txBody>
          <a:bodyPr/>
          <a:lstStyle/>
          <a:p>
            <a:fld id="{0106D257-CA78-484A-A196-DC5A728CAD63}" type="datetime1">
              <a:rPr lang="it-IT" smtClean="0"/>
              <a:t>02/03/2023</a:t>
            </a:fld>
            <a:endParaRPr lang="it-IT"/>
          </a:p>
        </p:txBody>
      </p:sp>
      <p:sp>
        <p:nvSpPr>
          <p:cNvPr id="3" name="Segnaposto piè di pagina 2">
            <a:extLst>
              <a:ext uri="{FF2B5EF4-FFF2-40B4-BE49-F238E27FC236}">
                <a16:creationId xmlns:a16="http://schemas.microsoft.com/office/drawing/2014/main" id="{55C1FE51-B16F-BFE8-E896-33C5086E64DB}"/>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6EE8E832-5F14-899C-6883-5D93E9E68EBE}"/>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2644525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B4EB2E-9DDC-4997-BD4B-450B813D1DD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BADAAC6-E23D-CBFB-132E-7E456B9BEF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D059997C-F90F-7452-7CF7-D8F484DCCD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D0BD82C5-A66C-DBC0-79B7-89723B8FC57C}"/>
              </a:ext>
            </a:extLst>
          </p:cNvPr>
          <p:cNvSpPr>
            <a:spLocks noGrp="1"/>
          </p:cNvSpPr>
          <p:nvPr>
            <p:ph type="dt" sz="half" idx="10"/>
          </p:nvPr>
        </p:nvSpPr>
        <p:spPr/>
        <p:txBody>
          <a:bodyPr/>
          <a:lstStyle/>
          <a:p>
            <a:fld id="{2B0B0564-94E4-47D2-939F-A8576F0EB4E6}" type="datetime1">
              <a:rPr lang="it-IT" smtClean="0"/>
              <a:t>02/03/2023</a:t>
            </a:fld>
            <a:endParaRPr lang="it-IT"/>
          </a:p>
        </p:txBody>
      </p:sp>
      <p:sp>
        <p:nvSpPr>
          <p:cNvPr id="6" name="Segnaposto piè di pagina 5">
            <a:extLst>
              <a:ext uri="{FF2B5EF4-FFF2-40B4-BE49-F238E27FC236}">
                <a16:creationId xmlns:a16="http://schemas.microsoft.com/office/drawing/2014/main" id="{AF63A4E2-6378-62A5-52B9-B361DBA34C73}"/>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5EEAAC3-DCA2-773A-6430-7C166B47A2E1}"/>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3211396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9FB706A-722D-CDBD-2A07-06E5A72B82A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00206EE4-728F-B29A-EED3-730616C16CF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3B29C1BA-1AFF-7F97-A56A-6866B3C2E9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5EDFFF62-C0AC-194B-A639-8947A74645F6}"/>
              </a:ext>
            </a:extLst>
          </p:cNvPr>
          <p:cNvSpPr>
            <a:spLocks noGrp="1"/>
          </p:cNvSpPr>
          <p:nvPr>
            <p:ph type="dt" sz="half" idx="10"/>
          </p:nvPr>
        </p:nvSpPr>
        <p:spPr/>
        <p:txBody>
          <a:bodyPr/>
          <a:lstStyle/>
          <a:p>
            <a:fld id="{557160A7-9D0E-40AE-AAC3-3A38C8EA86DF}" type="datetime1">
              <a:rPr lang="it-IT" smtClean="0"/>
              <a:t>02/03/2023</a:t>
            </a:fld>
            <a:endParaRPr lang="it-IT"/>
          </a:p>
        </p:txBody>
      </p:sp>
      <p:sp>
        <p:nvSpPr>
          <p:cNvPr id="6" name="Segnaposto piè di pagina 5">
            <a:extLst>
              <a:ext uri="{FF2B5EF4-FFF2-40B4-BE49-F238E27FC236}">
                <a16:creationId xmlns:a16="http://schemas.microsoft.com/office/drawing/2014/main" id="{E28D2600-7648-ACA9-A238-5850078AB6A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DAF5A0C-6470-D878-8B51-7AA1B31267BB}"/>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1705405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C24FCD79-F973-CBCB-18A0-79D246CE50A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5A0F65EF-F159-5D24-EC8D-F85F9DCC87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98FDFD0-6EE5-51E7-1AF8-FA91747DB5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43537-31D0-4F29-8F79-5A958E3E1CA9}" type="datetime1">
              <a:rPr lang="it-IT" smtClean="0"/>
              <a:t>02/03/2023</a:t>
            </a:fld>
            <a:endParaRPr lang="it-IT"/>
          </a:p>
        </p:txBody>
      </p:sp>
      <p:sp>
        <p:nvSpPr>
          <p:cNvPr id="5" name="Segnaposto piè di pagina 4">
            <a:extLst>
              <a:ext uri="{FF2B5EF4-FFF2-40B4-BE49-F238E27FC236}">
                <a16:creationId xmlns:a16="http://schemas.microsoft.com/office/drawing/2014/main" id="{DF84CFF0-67FD-7515-EB87-79152B62767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8C0BBA42-6A7B-9239-25AA-D09CD56E18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8DF8AE-4C54-40EB-ACC6-93C0275E155F}" type="slidenum">
              <a:rPr lang="it-IT" smtClean="0"/>
              <a:t>‹N›</a:t>
            </a:fld>
            <a:endParaRPr lang="it-IT"/>
          </a:p>
        </p:txBody>
      </p:sp>
    </p:spTree>
    <p:extLst>
      <p:ext uri="{BB962C8B-B14F-4D97-AF65-F5344CB8AC3E}">
        <p14:creationId xmlns:p14="http://schemas.microsoft.com/office/powerpoint/2010/main" val="1080963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59CF6B-C594-B54F-1A23-9D692155589A}"/>
              </a:ext>
            </a:extLst>
          </p:cNvPr>
          <p:cNvSpPr>
            <a:spLocks noGrp="1"/>
          </p:cNvSpPr>
          <p:nvPr>
            <p:ph type="ctrTitle"/>
          </p:nvPr>
        </p:nvSpPr>
        <p:spPr>
          <a:xfrm>
            <a:off x="1084764" y="2050067"/>
            <a:ext cx="5238466" cy="2991416"/>
          </a:xfrm>
        </p:spPr>
        <p:txBody>
          <a:bodyPr vert="horz" lIns="91440" tIns="45720" rIns="91440" bIns="45720" rtlCol="0" anchor="b">
            <a:normAutofit fontScale="90000"/>
          </a:bodyPr>
          <a:lstStyle/>
          <a:p>
            <a:pPr algn="l"/>
            <a:br>
              <a:rPr lang="en-US" sz="3600" b="1" kern="1200" dirty="0">
                <a:solidFill>
                  <a:schemeClr val="tx1"/>
                </a:solidFill>
                <a:latin typeface="+mj-lt"/>
                <a:ea typeface="+mj-ea"/>
                <a:cs typeface="+mj-cs"/>
              </a:rPr>
            </a:br>
            <a:br>
              <a:rPr lang="en-US" sz="3600" b="1" kern="1200" dirty="0">
                <a:solidFill>
                  <a:schemeClr val="tx1"/>
                </a:solidFill>
                <a:latin typeface="+mj-lt"/>
                <a:ea typeface="+mj-ea"/>
                <a:cs typeface="+mj-cs"/>
              </a:rPr>
            </a:br>
            <a:br>
              <a:rPr lang="en-US" sz="3600" b="1" kern="1200" dirty="0">
                <a:solidFill>
                  <a:schemeClr val="tx1"/>
                </a:solidFill>
                <a:latin typeface="+mj-lt"/>
                <a:ea typeface="+mj-ea"/>
                <a:cs typeface="+mj-cs"/>
              </a:rPr>
            </a:br>
            <a:br>
              <a:rPr lang="en-US" sz="3600" b="1" kern="1200" dirty="0">
                <a:solidFill>
                  <a:schemeClr val="tx1"/>
                </a:solidFill>
                <a:latin typeface="+mj-lt"/>
                <a:ea typeface="+mj-ea"/>
                <a:cs typeface="+mj-cs"/>
              </a:rPr>
            </a:br>
            <a:br>
              <a:rPr lang="en-US" sz="4000" b="1" kern="1200" dirty="0">
                <a:solidFill>
                  <a:schemeClr val="tx1"/>
                </a:solidFill>
                <a:latin typeface="+mj-lt"/>
                <a:ea typeface="+mj-ea"/>
                <a:cs typeface="+mj-cs"/>
              </a:rPr>
            </a:br>
            <a:r>
              <a:rPr lang="en-US" sz="4000" b="1" kern="1200" dirty="0">
                <a:solidFill>
                  <a:schemeClr val="tx1"/>
                </a:solidFill>
                <a:latin typeface="+mj-lt"/>
                <a:ea typeface="+mj-ea"/>
                <a:cs typeface="+mj-cs"/>
              </a:rPr>
              <a:t>Corso di Economia </a:t>
            </a:r>
            <a:br>
              <a:rPr lang="en-US" sz="4000" b="1" kern="1200" dirty="0">
                <a:solidFill>
                  <a:schemeClr val="tx1"/>
                </a:solidFill>
                <a:latin typeface="+mj-lt"/>
                <a:ea typeface="+mj-ea"/>
                <a:cs typeface="+mj-cs"/>
              </a:rPr>
            </a:br>
            <a:r>
              <a:rPr lang="en-US" sz="4000" b="1" kern="1200" dirty="0">
                <a:solidFill>
                  <a:schemeClr val="tx1"/>
                </a:solidFill>
                <a:latin typeface="+mj-lt"/>
                <a:ea typeface="+mj-ea"/>
                <a:cs typeface="+mj-cs"/>
              </a:rPr>
              <a:t>A.A. 2022_2023</a:t>
            </a:r>
            <a:br>
              <a:rPr lang="en-US" sz="4000" b="1" kern="1200" dirty="0">
                <a:solidFill>
                  <a:schemeClr val="tx1"/>
                </a:solidFill>
                <a:latin typeface="+mj-lt"/>
                <a:ea typeface="+mj-ea"/>
                <a:cs typeface="+mj-cs"/>
              </a:rPr>
            </a:br>
            <a:r>
              <a:rPr lang="en-US" sz="4000" b="1" kern="1200" dirty="0" err="1">
                <a:solidFill>
                  <a:schemeClr val="tx1"/>
                </a:solidFill>
                <a:latin typeface="+mj-lt"/>
                <a:ea typeface="+mj-ea"/>
                <a:cs typeface="+mj-cs"/>
              </a:rPr>
              <a:t>UTE_Università</a:t>
            </a:r>
            <a:r>
              <a:rPr lang="en-US" sz="4000" b="1" kern="1200" dirty="0">
                <a:solidFill>
                  <a:schemeClr val="tx1"/>
                </a:solidFill>
                <a:latin typeface="+mj-lt"/>
                <a:ea typeface="+mj-ea"/>
                <a:cs typeface="+mj-cs"/>
              </a:rPr>
              <a:t> </a:t>
            </a:r>
            <a:r>
              <a:rPr lang="en-US" sz="4000" b="1" kern="1200" dirty="0" err="1">
                <a:solidFill>
                  <a:schemeClr val="tx1"/>
                </a:solidFill>
                <a:latin typeface="+mj-lt"/>
                <a:ea typeface="+mj-ea"/>
                <a:cs typeface="+mj-cs"/>
              </a:rPr>
              <a:t>della</a:t>
            </a:r>
            <a:r>
              <a:rPr lang="en-US" sz="4000" b="1" kern="1200" dirty="0">
                <a:solidFill>
                  <a:schemeClr val="tx1"/>
                </a:solidFill>
                <a:latin typeface="+mj-lt"/>
                <a:ea typeface="+mj-ea"/>
                <a:cs typeface="+mj-cs"/>
              </a:rPr>
              <a:t> Terza </a:t>
            </a:r>
            <a:r>
              <a:rPr lang="en-US" sz="4000" b="1" kern="1200" dirty="0" err="1">
                <a:solidFill>
                  <a:schemeClr val="tx1"/>
                </a:solidFill>
                <a:latin typeface="+mj-lt"/>
                <a:ea typeface="+mj-ea"/>
                <a:cs typeface="+mj-cs"/>
              </a:rPr>
              <a:t>Età</a:t>
            </a:r>
            <a:r>
              <a:rPr lang="en-US" sz="4000" b="1" kern="1200" dirty="0">
                <a:solidFill>
                  <a:schemeClr val="tx1"/>
                </a:solidFill>
                <a:latin typeface="+mj-lt"/>
                <a:ea typeface="+mj-ea"/>
                <a:cs typeface="+mj-cs"/>
              </a:rPr>
              <a:t> «Cardinale Giovanni Colombo»</a:t>
            </a:r>
            <a:br>
              <a:rPr lang="en-US" sz="4000" b="1" kern="1200" dirty="0">
                <a:solidFill>
                  <a:schemeClr val="tx1"/>
                </a:solidFill>
                <a:latin typeface="+mj-lt"/>
                <a:ea typeface="+mj-ea"/>
                <a:cs typeface="+mj-cs"/>
              </a:rPr>
            </a:br>
            <a:br>
              <a:rPr lang="en-US" sz="3600" b="1" kern="1200" dirty="0">
                <a:solidFill>
                  <a:schemeClr val="tx1"/>
                </a:solidFill>
                <a:latin typeface="+mj-lt"/>
                <a:ea typeface="+mj-ea"/>
                <a:cs typeface="+mj-cs"/>
              </a:rPr>
            </a:br>
            <a:r>
              <a:rPr lang="en-US" sz="3600" b="1" kern="1200" dirty="0">
                <a:solidFill>
                  <a:schemeClr val="tx1"/>
                </a:solidFill>
                <a:latin typeface="+mj-lt"/>
                <a:ea typeface="+mj-ea"/>
                <a:cs typeface="+mj-cs"/>
              </a:rPr>
              <a:t>“La </a:t>
            </a:r>
            <a:r>
              <a:rPr lang="en-US" sz="3600" b="1" kern="1200" dirty="0" err="1">
                <a:solidFill>
                  <a:schemeClr val="tx1"/>
                </a:solidFill>
                <a:latin typeface="+mj-lt"/>
                <a:ea typeface="+mj-ea"/>
                <a:cs typeface="+mj-cs"/>
              </a:rPr>
              <a:t>figura</a:t>
            </a:r>
            <a:r>
              <a:rPr lang="en-US" sz="3600" b="1" kern="1200" dirty="0">
                <a:solidFill>
                  <a:schemeClr val="tx1"/>
                </a:solidFill>
                <a:latin typeface="+mj-lt"/>
                <a:ea typeface="+mj-ea"/>
                <a:cs typeface="+mj-cs"/>
              </a:rPr>
              <a:t> </a:t>
            </a:r>
            <a:r>
              <a:rPr lang="en-US" sz="3600" b="1" kern="1200" dirty="0" err="1">
                <a:solidFill>
                  <a:schemeClr val="tx1"/>
                </a:solidFill>
                <a:latin typeface="+mj-lt"/>
                <a:ea typeface="+mj-ea"/>
                <a:cs typeface="+mj-cs"/>
              </a:rPr>
              <a:t>dell’Amministratore</a:t>
            </a:r>
            <a:r>
              <a:rPr lang="en-US" sz="3600" b="1" kern="1200" dirty="0">
                <a:solidFill>
                  <a:schemeClr val="tx1"/>
                </a:solidFill>
                <a:latin typeface="+mj-lt"/>
                <a:ea typeface="+mj-ea"/>
                <a:cs typeface="+mj-cs"/>
              </a:rPr>
              <a:t> di </a:t>
            </a:r>
            <a:r>
              <a:rPr lang="en-US" sz="3600" b="1" kern="1200" dirty="0" err="1">
                <a:solidFill>
                  <a:schemeClr val="tx1"/>
                </a:solidFill>
                <a:latin typeface="+mj-lt"/>
                <a:ea typeface="+mj-ea"/>
                <a:cs typeface="+mj-cs"/>
              </a:rPr>
              <a:t>Condominio</a:t>
            </a:r>
            <a:r>
              <a:rPr lang="en-US" sz="3600" b="1" kern="1200" dirty="0">
                <a:solidFill>
                  <a:schemeClr val="tx1"/>
                </a:solidFill>
                <a:latin typeface="+mj-lt"/>
                <a:ea typeface="+mj-ea"/>
                <a:cs typeface="+mj-cs"/>
              </a:rPr>
              <a:t>”</a:t>
            </a:r>
            <a:br>
              <a:rPr lang="en-US" sz="3600" b="1" kern="1200" dirty="0">
                <a:solidFill>
                  <a:schemeClr val="tx1"/>
                </a:solidFill>
                <a:latin typeface="+mj-lt"/>
                <a:ea typeface="+mj-ea"/>
                <a:cs typeface="+mj-cs"/>
              </a:rPr>
            </a:br>
            <a:endParaRPr lang="en-US" sz="3600" b="1" kern="1200" dirty="0">
              <a:solidFill>
                <a:schemeClr val="tx1"/>
              </a:solidFill>
              <a:latin typeface="+mj-lt"/>
              <a:ea typeface="+mj-ea"/>
              <a:cs typeface="+mj-cs"/>
            </a:endParaRPr>
          </a:p>
        </p:txBody>
      </p:sp>
      <p:sp>
        <p:nvSpPr>
          <p:cNvPr id="3" name="Sottotitolo 2">
            <a:extLst>
              <a:ext uri="{FF2B5EF4-FFF2-40B4-BE49-F238E27FC236}">
                <a16:creationId xmlns:a16="http://schemas.microsoft.com/office/drawing/2014/main" id="{BD696450-8103-4709-5205-4EA5859239E3}"/>
              </a:ext>
            </a:extLst>
          </p:cNvPr>
          <p:cNvSpPr>
            <a:spLocks noGrp="1"/>
          </p:cNvSpPr>
          <p:nvPr>
            <p:ph type="subTitle" idx="1"/>
          </p:nvPr>
        </p:nvSpPr>
        <p:spPr>
          <a:xfrm>
            <a:off x="496825" y="4924707"/>
            <a:ext cx="4764386" cy="2163551"/>
          </a:xfrm>
        </p:spPr>
        <p:txBody>
          <a:bodyPr vert="horz" lIns="91440" tIns="45720" rIns="91440" bIns="45720" rtlCol="0" anchor="t">
            <a:normAutofit/>
          </a:bodyPr>
          <a:lstStyle/>
          <a:p>
            <a:pPr algn="l"/>
            <a:r>
              <a:rPr lang="en-US" sz="3000" b="1" kern="1200" dirty="0">
                <a:solidFill>
                  <a:srgbClr val="0070C0"/>
                </a:solidFill>
                <a:latin typeface="+mn-lt"/>
                <a:ea typeface="+mn-ea"/>
                <a:cs typeface="+mn-cs"/>
              </a:rPr>
              <a:t>Prof. Alan Vukelic</a:t>
            </a:r>
            <a:endParaRPr lang="en-US" kern="1200" dirty="0">
              <a:solidFill>
                <a:srgbClr val="0070C0"/>
              </a:solidFill>
              <a:latin typeface="+mn-lt"/>
              <a:ea typeface="+mn-ea"/>
              <a:cs typeface="+mn-cs"/>
            </a:endParaRPr>
          </a:p>
        </p:txBody>
      </p:sp>
      <p:sp>
        <p:nvSpPr>
          <p:cNvPr id="5" name="Segnaposto numero diapositiva 4">
            <a:extLst>
              <a:ext uri="{FF2B5EF4-FFF2-40B4-BE49-F238E27FC236}">
                <a16:creationId xmlns:a16="http://schemas.microsoft.com/office/drawing/2014/main" id="{74AEBF10-40E0-193B-9160-6A9E92B2477D}"/>
              </a:ext>
            </a:extLst>
          </p:cNvPr>
          <p:cNvSpPr>
            <a:spLocks noGrp="1"/>
          </p:cNvSpPr>
          <p:nvPr>
            <p:ph type="sldNum" sz="quarter" idx="12"/>
          </p:nvPr>
        </p:nvSpPr>
        <p:spPr>
          <a:xfrm>
            <a:off x="11146536" y="6035040"/>
            <a:ext cx="548640" cy="548640"/>
          </a:xfrm>
          <a:prstGeom prst="ellipse">
            <a:avLst/>
          </a:prstGeom>
          <a:solidFill>
            <a:schemeClr val="tx1">
              <a:alpha val="80000"/>
            </a:schemeClr>
          </a:solidFill>
        </p:spPr>
        <p:txBody>
          <a:bodyPr vert="horz" lIns="91440" tIns="45720" rIns="91440" bIns="45720" rtlCol="0" anchor="ctr">
            <a:normAutofit/>
          </a:bodyPr>
          <a:lstStyle/>
          <a:p>
            <a:pPr algn="ctr">
              <a:spcAft>
                <a:spcPts val="600"/>
              </a:spcAft>
            </a:pPr>
            <a:fld id="{7FE37248-60BD-481F-949C-E71A626D62C4}" type="slidenum">
              <a:rPr lang="en-US">
                <a:solidFill>
                  <a:schemeClr val="bg1"/>
                </a:solidFill>
              </a:rPr>
              <a:pPr algn="ctr">
                <a:spcAft>
                  <a:spcPts val="600"/>
                </a:spcAft>
              </a:pPr>
              <a:t>1</a:t>
            </a:fld>
            <a:endParaRPr lang="en-US">
              <a:solidFill>
                <a:schemeClr val="bg1"/>
              </a:solidFill>
            </a:endParaRPr>
          </a:p>
        </p:txBody>
      </p:sp>
      <p:pic>
        <p:nvPicPr>
          <p:cNvPr id="7" name="Immagine 6" descr="Immagine che contiene testo&#10;&#10;Descrizione generata automaticamente">
            <a:extLst>
              <a:ext uri="{FF2B5EF4-FFF2-40B4-BE49-F238E27FC236}">
                <a16:creationId xmlns:a16="http://schemas.microsoft.com/office/drawing/2014/main" id="{44FCB200-92C4-77BF-E5A5-47A76DAA78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4759" y="2129307"/>
            <a:ext cx="3030820" cy="3217333"/>
          </a:xfrm>
          <a:prstGeom prst="rect">
            <a:avLst/>
          </a:prstGeom>
        </p:spPr>
      </p:pic>
      <p:sp>
        <p:nvSpPr>
          <p:cNvPr id="4" name="CasellaDiTesto 3">
            <a:extLst>
              <a:ext uri="{FF2B5EF4-FFF2-40B4-BE49-F238E27FC236}">
                <a16:creationId xmlns:a16="http://schemas.microsoft.com/office/drawing/2014/main" id="{FCF254EC-3E6D-4A79-D359-A44E1C6EBAD1}"/>
              </a:ext>
            </a:extLst>
          </p:cNvPr>
          <p:cNvSpPr txBox="1"/>
          <p:nvPr/>
        </p:nvSpPr>
        <p:spPr>
          <a:xfrm>
            <a:off x="5510370" y="6167536"/>
            <a:ext cx="5843430" cy="323165"/>
          </a:xfrm>
          <a:prstGeom prst="rect">
            <a:avLst/>
          </a:prstGeom>
          <a:noFill/>
        </p:spPr>
        <p:txBody>
          <a:bodyPr wrap="square" rtlCol="0">
            <a:spAutoFit/>
          </a:bodyPr>
          <a:lstStyle/>
          <a:p>
            <a:pPr>
              <a:spcAft>
                <a:spcPts val="600"/>
              </a:spcAft>
            </a:pPr>
            <a:r>
              <a:rPr lang="it-IT" sz="1500" dirty="0"/>
              <a:t>Milano, 2 Marzo 2023</a:t>
            </a:r>
          </a:p>
        </p:txBody>
      </p:sp>
    </p:spTree>
    <p:extLst>
      <p:ext uri="{BB962C8B-B14F-4D97-AF65-F5344CB8AC3E}">
        <p14:creationId xmlns:p14="http://schemas.microsoft.com/office/powerpoint/2010/main" val="1390799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449BEA3-2175-DD06-E737-5FBC4AC9641B}"/>
              </a:ext>
            </a:extLst>
          </p:cNvPr>
          <p:cNvSpPr>
            <a:spLocks noGrp="1"/>
          </p:cNvSpPr>
          <p:nvPr>
            <p:ph type="title"/>
          </p:nvPr>
        </p:nvSpPr>
        <p:spPr>
          <a:xfrm>
            <a:off x="1043631" y="291026"/>
            <a:ext cx="9677242" cy="1618695"/>
          </a:xfrm>
        </p:spPr>
        <p:txBody>
          <a:bodyPr anchor="ctr">
            <a:noAutofit/>
          </a:bodyPr>
          <a:lstStyle/>
          <a:p>
            <a:r>
              <a:rPr lang="it-IT" b="1" dirty="0"/>
              <a:t>Il </a:t>
            </a:r>
            <a:r>
              <a:rPr lang="it-IT" b="1" dirty="0" err="1"/>
              <a:t>Condominio_Definizione</a:t>
            </a:r>
            <a:r>
              <a:rPr lang="it-IT" b="1" dirty="0"/>
              <a:t> e quando necessario nominare l’Amministratore</a:t>
            </a:r>
            <a:endParaRPr lang="it-IT" dirty="0"/>
          </a:p>
        </p:txBody>
      </p:sp>
      <p:sp>
        <p:nvSpPr>
          <p:cNvPr id="3" name="Segnaposto contenuto 2">
            <a:extLst>
              <a:ext uri="{FF2B5EF4-FFF2-40B4-BE49-F238E27FC236}">
                <a16:creationId xmlns:a16="http://schemas.microsoft.com/office/drawing/2014/main" id="{6C1C449C-9939-7491-D2E3-C199967C6AE3}"/>
              </a:ext>
            </a:extLst>
          </p:cNvPr>
          <p:cNvSpPr>
            <a:spLocks noGrp="1"/>
          </p:cNvSpPr>
          <p:nvPr>
            <p:ph idx="1"/>
          </p:nvPr>
        </p:nvSpPr>
        <p:spPr>
          <a:xfrm>
            <a:off x="445873" y="1670181"/>
            <a:ext cx="10515600" cy="4531664"/>
          </a:xfrm>
        </p:spPr>
        <p:txBody>
          <a:bodyPr anchor="ctr">
            <a:normAutofit/>
          </a:bodyPr>
          <a:lstStyle/>
          <a:p>
            <a:r>
              <a:rPr lang="it-IT" sz="2400" dirty="0"/>
              <a:t>L'art. 2 lett. F del decreto legislativo n. 104 del 2014 definisce il condominio come “edificio con almeno due unità immobiliari, di proprietà in via esclusiva di soggetti che sono anche comproprietari delle parti comuni”</a:t>
            </a:r>
          </a:p>
          <a:p>
            <a:r>
              <a:rPr lang="it-IT" sz="1800" b="0" i="0" dirty="0">
                <a:effectLst/>
                <a:latin typeface="MontserratRegular"/>
              </a:rPr>
              <a:t> </a:t>
            </a:r>
            <a:r>
              <a:rPr lang="it-IT" sz="2400" dirty="0"/>
              <a:t>Quindi qualsiasi edificio con due unità abitative distinte e con aree in comune rientra nella definizione di condominio</a:t>
            </a:r>
          </a:p>
          <a:p>
            <a:r>
              <a:rPr lang="it-IT" sz="2400" dirty="0"/>
              <a:t>All'interno di questa variegata categoria, che in Italia coinvolge oltre 12 milioni di edifici, di questi circa 900 mila edifici in Italia sono registrati all’Agenzia delle Entrate come condomini e hanno il codice fiscale.</a:t>
            </a:r>
          </a:p>
          <a:p>
            <a:r>
              <a:rPr lang="it-IT" sz="2400" dirty="0"/>
              <a:t>I condomini con più di </a:t>
            </a:r>
            <a:r>
              <a:rPr lang="it-IT" sz="2400" b="1" dirty="0"/>
              <a:t>8 unità abitative </a:t>
            </a:r>
            <a:r>
              <a:rPr lang="it-IT" sz="2400" dirty="0"/>
              <a:t>devono, per Legge, dotarsi di un codice fiscale e nominare un </a:t>
            </a:r>
            <a:r>
              <a:rPr lang="it-IT" sz="2400" b="1" dirty="0"/>
              <a:t>Amministratore di Condominio</a:t>
            </a:r>
          </a:p>
          <a:p>
            <a:pPr marL="0" indent="0">
              <a:buNone/>
            </a:pPr>
            <a:endParaRPr lang="it-IT" sz="1800" b="0" i="0" dirty="0">
              <a:effectLst/>
              <a:latin typeface="MontserratRegular"/>
            </a:endParaRPr>
          </a:p>
        </p:txBody>
      </p:sp>
      <p:sp>
        <p:nvSpPr>
          <p:cNvPr id="4" name="Segnaposto numero diapositiva 3">
            <a:extLst>
              <a:ext uri="{FF2B5EF4-FFF2-40B4-BE49-F238E27FC236}">
                <a16:creationId xmlns:a16="http://schemas.microsoft.com/office/drawing/2014/main" id="{42303AB6-5CF2-505A-BACA-4DB7225063AF}"/>
              </a:ext>
            </a:extLst>
          </p:cNvPr>
          <p:cNvSpPr>
            <a:spLocks noGrp="1"/>
          </p:cNvSpPr>
          <p:nvPr>
            <p:ph type="sldNum" sz="quarter" idx="12"/>
          </p:nvPr>
        </p:nvSpPr>
        <p:spPr>
          <a:xfrm>
            <a:off x="8610600" y="6492240"/>
            <a:ext cx="2743200" cy="365125"/>
          </a:xfrm>
        </p:spPr>
        <p:txBody>
          <a:bodyPr>
            <a:normAutofit/>
          </a:bodyPr>
          <a:lstStyle/>
          <a:p>
            <a:pPr>
              <a:spcAft>
                <a:spcPts val="600"/>
              </a:spcAft>
            </a:pPr>
            <a:fld id="{4F8DF8AE-4C54-40EB-ACC6-93C0275E155F}" type="slidenum">
              <a:rPr lang="it-IT" smtClean="0"/>
              <a:pPr>
                <a:spcAft>
                  <a:spcPts val="600"/>
                </a:spcAft>
              </a:pPr>
              <a:t>2</a:t>
            </a:fld>
            <a:endParaRPr lang="it-IT"/>
          </a:p>
        </p:txBody>
      </p:sp>
    </p:spTree>
    <p:extLst>
      <p:ext uri="{BB962C8B-B14F-4D97-AF65-F5344CB8AC3E}">
        <p14:creationId xmlns:p14="http://schemas.microsoft.com/office/powerpoint/2010/main" val="3017203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C65D02-FBC7-0F5A-AB9C-6F70F0117B74}"/>
              </a:ext>
            </a:extLst>
          </p:cNvPr>
          <p:cNvSpPr>
            <a:spLocks noGrp="1"/>
          </p:cNvSpPr>
          <p:nvPr>
            <p:ph type="title"/>
          </p:nvPr>
        </p:nvSpPr>
        <p:spPr/>
        <p:txBody>
          <a:bodyPr/>
          <a:lstStyle/>
          <a:p>
            <a:r>
              <a:rPr lang="it-IT" sz="4400" b="1" dirty="0"/>
              <a:t>L’Amministratore di </a:t>
            </a:r>
            <a:r>
              <a:rPr lang="it-IT" sz="4400" b="1" dirty="0" err="1"/>
              <a:t>Condominio_Criterio</a:t>
            </a:r>
            <a:r>
              <a:rPr lang="it-IT" sz="4400" b="1" dirty="0"/>
              <a:t> di scelta dello stesso</a:t>
            </a:r>
            <a:endParaRPr lang="it-IT" dirty="0"/>
          </a:p>
        </p:txBody>
      </p:sp>
      <p:sp>
        <p:nvSpPr>
          <p:cNvPr id="3" name="Segnaposto contenuto 2">
            <a:extLst>
              <a:ext uri="{FF2B5EF4-FFF2-40B4-BE49-F238E27FC236}">
                <a16:creationId xmlns:a16="http://schemas.microsoft.com/office/drawing/2014/main" id="{95896BE7-2601-CBCD-FFB4-39D909BA09D4}"/>
              </a:ext>
            </a:extLst>
          </p:cNvPr>
          <p:cNvSpPr>
            <a:spLocks noGrp="1"/>
          </p:cNvSpPr>
          <p:nvPr>
            <p:ph idx="1"/>
          </p:nvPr>
        </p:nvSpPr>
        <p:spPr/>
        <p:txBody>
          <a:bodyPr>
            <a:normAutofit/>
          </a:bodyPr>
          <a:lstStyle/>
          <a:p>
            <a:r>
              <a:rPr lang="it-IT" sz="2400" dirty="0"/>
              <a:t>Non sempre la scelta del più economico risulta esser la migliore per il Condominio;</a:t>
            </a:r>
          </a:p>
          <a:p>
            <a:r>
              <a:rPr lang="it-IT" sz="2400" dirty="0"/>
              <a:t>Non sempre un Amministratore che gestisce molti Stabili è un Amministratore migliore di un altro che ne gestisce un numero minore;</a:t>
            </a:r>
          </a:p>
          <a:p>
            <a:r>
              <a:rPr lang="it-IT" sz="2400" dirty="0"/>
              <a:t>Non sempre un Amministratore che è titolare di un «Grande Studio» risulta essere un Amministratore migliore di un altro titolare di uno studio più piccolo;</a:t>
            </a:r>
          </a:p>
          <a:p>
            <a:r>
              <a:rPr lang="it-IT" sz="2400" dirty="0"/>
              <a:t>Chiedere referenze ad altri Amministrati di altri Stabili;</a:t>
            </a:r>
          </a:p>
          <a:p>
            <a:r>
              <a:rPr lang="it-IT" sz="2400" dirty="0"/>
              <a:t>Chiedere almeno 4/5 preventivi da altrettanti studi di Amministrazioni condominiali, prima di scegliere un nuovo Amministratore di Condominio;</a:t>
            </a:r>
          </a:p>
          <a:p>
            <a:r>
              <a:rPr lang="it-IT" sz="2400" dirty="0"/>
              <a:t> Scegliere sempre un Amministratore di Condominio appartenente ad una delle «sigle di settore» – es. ANACI. </a:t>
            </a:r>
          </a:p>
        </p:txBody>
      </p:sp>
      <p:sp>
        <p:nvSpPr>
          <p:cNvPr id="4" name="Segnaposto numero diapositiva 3">
            <a:extLst>
              <a:ext uri="{FF2B5EF4-FFF2-40B4-BE49-F238E27FC236}">
                <a16:creationId xmlns:a16="http://schemas.microsoft.com/office/drawing/2014/main" id="{DA60E8CA-67A3-F540-4D32-F4FF8C42F4E6}"/>
              </a:ext>
            </a:extLst>
          </p:cNvPr>
          <p:cNvSpPr>
            <a:spLocks noGrp="1"/>
          </p:cNvSpPr>
          <p:nvPr>
            <p:ph type="sldNum" sz="quarter" idx="12"/>
          </p:nvPr>
        </p:nvSpPr>
        <p:spPr/>
        <p:txBody>
          <a:bodyPr/>
          <a:lstStyle/>
          <a:p>
            <a:fld id="{4F8DF8AE-4C54-40EB-ACC6-93C0275E155F}" type="slidenum">
              <a:rPr lang="it-IT" smtClean="0"/>
              <a:t>3</a:t>
            </a:fld>
            <a:endParaRPr lang="it-IT"/>
          </a:p>
        </p:txBody>
      </p:sp>
    </p:spTree>
    <p:extLst>
      <p:ext uri="{BB962C8B-B14F-4D97-AF65-F5344CB8AC3E}">
        <p14:creationId xmlns:p14="http://schemas.microsoft.com/office/powerpoint/2010/main" val="4168515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3D6A85-46FF-1554-FC8F-6482B2F79E13}"/>
              </a:ext>
            </a:extLst>
          </p:cNvPr>
          <p:cNvSpPr>
            <a:spLocks noGrp="1"/>
          </p:cNvSpPr>
          <p:nvPr>
            <p:ph type="title"/>
          </p:nvPr>
        </p:nvSpPr>
        <p:spPr>
          <a:xfrm>
            <a:off x="513184" y="365125"/>
            <a:ext cx="10840616" cy="1325563"/>
          </a:xfrm>
        </p:spPr>
        <p:txBody>
          <a:bodyPr>
            <a:normAutofit/>
          </a:bodyPr>
          <a:lstStyle/>
          <a:p>
            <a:r>
              <a:rPr lang="it-IT" b="1" dirty="0"/>
              <a:t>L’Amministratore di </a:t>
            </a:r>
            <a:r>
              <a:rPr lang="it-IT" b="1" dirty="0" err="1"/>
              <a:t>Condominio_Criterio</a:t>
            </a:r>
            <a:r>
              <a:rPr lang="it-IT" b="1" dirty="0"/>
              <a:t> di scelta dei fornitori da parte dell’Amministratore</a:t>
            </a:r>
            <a:endParaRPr lang="it-IT" dirty="0"/>
          </a:p>
        </p:txBody>
      </p:sp>
      <p:sp>
        <p:nvSpPr>
          <p:cNvPr id="3" name="Segnaposto contenuto 2">
            <a:extLst>
              <a:ext uri="{FF2B5EF4-FFF2-40B4-BE49-F238E27FC236}">
                <a16:creationId xmlns:a16="http://schemas.microsoft.com/office/drawing/2014/main" id="{2089AA6F-FFDF-98D9-5DB2-3F9840E2514F}"/>
              </a:ext>
            </a:extLst>
          </p:cNvPr>
          <p:cNvSpPr>
            <a:spLocks noGrp="1"/>
          </p:cNvSpPr>
          <p:nvPr>
            <p:ph idx="1"/>
          </p:nvPr>
        </p:nvSpPr>
        <p:spPr>
          <a:xfrm>
            <a:off x="838200" y="1825625"/>
            <a:ext cx="10515600" cy="4895850"/>
          </a:xfrm>
        </p:spPr>
        <p:txBody>
          <a:bodyPr>
            <a:normAutofit lnSpcReduction="10000"/>
          </a:bodyPr>
          <a:lstStyle/>
          <a:p>
            <a:r>
              <a:rPr lang="it-IT" sz="2400" dirty="0"/>
              <a:t>In molti casi l’Amministratore sceglie i fornitori del condominio per conto dei Condomini senza richiedere il parere degli stessi;</a:t>
            </a:r>
          </a:p>
          <a:p>
            <a:r>
              <a:rPr lang="it-IT" sz="2400" dirty="0"/>
              <a:t>Evitare che accada quanto al punto precedente e richiedere che per ogni tipo di fornitore sia richiesta la votazione in Assemblea, quindi la scelta ricada sempre sui condomini stessi;</a:t>
            </a:r>
          </a:p>
          <a:p>
            <a:r>
              <a:rPr lang="it-IT" sz="2400" dirty="0"/>
              <a:t>Rispetto al punto precedente pretendere di scegliere almeno sui servizi più importanti: Assicurazioni, Energia/ GAS (soprattutto quando il GAS è centralizzato), Spurghi e Pulizie;</a:t>
            </a:r>
          </a:p>
          <a:p>
            <a:r>
              <a:rPr lang="it-IT" sz="2400" dirty="0"/>
              <a:t>Chiedere sempre 3/4 preventivi all’Amministratore da parte di società diverse tra loro, per ogni servizio, rispetto al quale si deve decidere l’assegnazione del fornitore;</a:t>
            </a:r>
          </a:p>
          <a:p>
            <a:r>
              <a:rPr lang="it-IT" sz="2400" dirty="0"/>
              <a:t>Rispetto al punto precedente, importante richiedere offerte qualitativamente diverse tra loro cosi da evitare che l’Amministratore porti in Assemblea le cosiddette «offerte d’appoggio».</a:t>
            </a:r>
          </a:p>
        </p:txBody>
      </p:sp>
      <p:sp>
        <p:nvSpPr>
          <p:cNvPr id="4" name="Segnaposto numero diapositiva 3">
            <a:extLst>
              <a:ext uri="{FF2B5EF4-FFF2-40B4-BE49-F238E27FC236}">
                <a16:creationId xmlns:a16="http://schemas.microsoft.com/office/drawing/2014/main" id="{8682DA2B-3CE8-4439-5FBB-9D1CE35E3E78}"/>
              </a:ext>
            </a:extLst>
          </p:cNvPr>
          <p:cNvSpPr>
            <a:spLocks noGrp="1"/>
          </p:cNvSpPr>
          <p:nvPr>
            <p:ph type="sldNum" sz="quarter" idx="12"/>
          </p:nvPr>
        </p:nvSpPr>
        <p:spPr/>
        <p:txBody>
          <a:bodyPr/>
          <a:lstStyle/>
          <a:p>
            <a:fld id="{4F8DF8AE-4C54-40EB-ACC6-93C0275E155F}" type="slidenum">
              <a:rPr lang="it-IT" smtClean="0"/>
              <a:t>4</a:t>
            </a:fld>
            <a:endParaRPr lang="it-IT"/>
          </a:p>
        </p:txBody>
      </p:sp>
    </p:spTree>
    <p:extLst>
      <p:ext uri="{BB962C8B-B14F-4D97-AF65-F5344CB8AC3E}">
        <p14:creationId xmlns:p14="http://schemas.microsoft.com/office/powerpoint/2010/main" val="2992446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013C7EE-8452-1B60-4A6A-434BF236D5DD}"/>
              </a:ext>
            </a:extLst>
          </p:cNvPr>
          <p:cNvSpPr>
            <a:spLocks noGrp="1"/>
          </p:cNvSpPr>
          <p:nvPr>
            <p:ph type="title"/>
          </p:nvPr>
        </p:nvSpPr>
        <p:spPr/>
        <p:txBody>
          <a:bodyPr>
            <a:noAutofit/>
          </a:bodyPr>
          <a:lstStyle/>
          <a:p>
            <a:r>
              <a:rPr lang="it-IT" b="1" dirty="0"/>
              <a:t>L’Amministratore di </a:t>
            </a:r>
            <a:r>
              <a:rPr lang="it-IT" b="1" dirty="0" err="1"/>
              <a:t>Condominio_Stop</a:t>
            </a:r>
            <a:r>
              <a:rPr lang="it-IT" b="1" dirty="0"/>
              <a:t> cessione del credito e sconto in </a:t>
            </a:r>
            <a:r>
              <a:rPr lang="it-IT" b="1" dirty="0" err="1"/>
              <a:t>fattura_SUPERBONUS</a:t>
            </a:r>
            <a:endParaRPr lang="it-IT" dirty="0"/>
          </a:p>
        </p:txBody>
      </p:sp>
      <p:sp>
        <p:nvSpPr>
          <p:cNvPr id="3" name="Segnaposto contenuto 2">
            <a:extLst>
              <a:ext uri="{FF2B5EF4-FFF2-40B4-BE49-F238E27FC236}">
                <a16:creationId xmlns:a16="http://schemas.microsoft.com/office/drawing/2014/main" id="{7BDFF586-CE7F-29B0-8881-721F2C039308}"/>
              </a:ext>
            </a:extLst>
          </p:cNvPr>
          <p:cNvSpPr>
            <a:spLocks noGrp="1"/>
          </p:cNvSpPr>
          <p:nvPr>
            <p:ph idx="1"/>
          </p:nvPr>
        </p:nvSpPr>
        <p:spPr/>
        <p:txBody>
          <a:bodyPr>
            <a:normAutofit/>
          </a:bodyPr>
          <a:lstStyle/>
          <a:p>
            <a:r>
              <a:rPr lang="it-IT" sz="2400" dirty="0"/>
              <a:t>Vi sono tre situazioni distinte:</a:t>
            </a:r>
          </a:p>
          <a:p>
            <a:pPr marL="514350" indent="-514350">
              <a:buAutoNum type="arabicParenR"/>
            </a:pPr>
            <a:r>
              <a:rPr lang="it-IT" sz="2400" dirty="0"/>
              <a:t>Chi ha avviato i lavori con deposito CILA-S ante 25 Novembre 2022 e può usufruire della detrazione del 110% e dello sconto in fattura;</a:t>
            </a:r>
          </a:p>
          <a:p>
            <a:pPr marL="514350" indent="-514350">
              <a:buAutoNum type="arabicParenR"/>
            </a:pPr>
            <a:r>
              <a:rPr lang="it-IT" sz="2400" dirty="0"/>
              <a:t>Chi ha depositato la CILA-S dopo il 25 Novembre 2022 e non ha ancora avviato i lavori e può usufruire della detrazione declassata al 90% e dello sconto in fattura;</a:t>
            </a:r>
          </a:p>
          <a:p>
            <a:pPr marL="514350" indent="-514350">
              <a:buAutoNum type="arabicParenR"/>
            </a:pPr>
            <a:r>
              <a:rPr lang="it-IT" sz="2400" dirty="0"/>
              <a:t>Chi alla data del 17 febbraio 2023 non ha ancora depositato la CILA-S, pur potendo usufruire delle detrazioni vigenti (90%), non può avere lo sconto in fattura.</a:t>
            </a:r>
          </a:p>
        </p:txBody>
      </p:sp>
      <p:sp>
        <p:nvSpPr>
          <p:cNvPr id="4" name="Segnaposto numero diapositiva 3">
            <a:extLst>
              <a:ext uri="{FF2B5EF4-FFF2-40B4-BE49-F238E27FC236}">
                <a16:creationId xmlns:a16="http://schemas.microsoft.com/office/drawing/2014/main" id="{EAF3FDDD-2303-3719-CD2A-7E74C14E8B13}"/>
              </a:ext>
            </a:extLst>
          </p:cNvPr>
          <p:cNvSpPr>
            <a:spLocks noGrp="1"/>
          </p:cNvSpPr>
          <p:nvPr>
            <p:ph type="sldNum" sz="quarter" idx="12"/>
          </p:nvPr>
        </p:nvSpPr>
        <p:spPr/>
        <p:txBody>
          <a:bodyPr/>
          <a:lstStyle/>
          <a:p>
            <a:fld id="{4F8DF8AE-4C54-40EB-ACC6-93C0275E155F}" type="slidenum">
              <a:rPr lang="it-IT" smtClean="0"/>
              <a:t>5</a:t>
            </a:fld>
            <a:endParaRPr lang="it-IT"/>
          </a:p>
        </p:txBody>
      </p:sp>
    </p:spTree>
    <p:extLst>
      <p:ext uri="{BB962C8B-B14F-4D97-AF65-F5344CB8AC3E}">
        <p14:creationId xmlns:p14="http://schemas.microsoft.com/office/powerpoint/2010/main" val="425831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A87A197-269A-7919-1AE1-1AE0808D5844}"/>
              </a:ext>
            </a:extLst>
          </p:cNvPr>
          <p:cNvSpPr>
            <a:spLocks noGrp="1"/>
          </p:cNvSpPr>
          <p:nvPr>
            <p:ph type="title"/>
          </p:nvPr>
        </p:nvSpPr>
        <p:spPr>
          <a:xfrm>
            <a:off x="158620" y="365125"/>
            <a:ext cx="11457992" cy="1325563"/>
          </a:xfrm>
        </p:spPr>
        <p:txBody>
          <a:bodyPr>
            <a:noAutofit/>
          </a:bodyPr>
          <a:lstStyle/>
          <a:p>
            <a:r>
              <a:rPr lang="it-IT" b="1" dirty="0"/>
              <a:t>L’Amministratore di </a:t>
            </a:r>
            <a:r>
              <a:rPr lang="it-IT" b="1" dirty="0" err="1"/>
              <a:t>Condominio_Andamento</a:t>
            </a:r>
            <a:r>
              <a:rPr lang="it-IT" b="1" dirty="0"/>
              <a:t> </a:t>
            </a:r>
            <a:r>
              <a:rPr lang="it-IT" b="1" dirty="0" err="1"/>
              <a:t>PUN_Prezzo</a:t>
            </a:r>
            <a:r>
              <a:rPr lang="it-IT" b="1" dirty="0"/>
              <a:t> Unico </a:t>
            </a:r>
            <a:r>
              <a:rPr lang="it-IT" b="1" dirty="0" err="1"/>
              <a:t>Nazionale_Calo</a:t>
            </a:r>
            <a:r>
              <a:rPr lang="it-IT" b="1" dirty="0"/>
              <a:t> Gennaio 2023</a:t>
            </a:r>
            <a:endParaRPr lang="it-IT" dirty="0"/>
          </a:p>
        </p:txBody>
      </p:sp>
      <p:graphicFrame>
        <p:nvGraphicFramePr>
          <p:cNvPr id="5" name="Segnaposto contenuto 4">
            <a:extLst>
              <a:ext uri="{FF2B5EF4-FFF2-40B4-BE49-F238E27FC236}">
                <a16:creationId xmlns:a16="http://schemas.microsoft.com/office/drawing/2014/main" id="{CAE8A087-8F0D-A1E7-89FD-850D4F8ABC62}"/>
              </a:ext>
            </a:extLst>
          </p:cNvPr>
          <p:cNvGraphicFramePr>
            <a:graphicFrameLocks noGrp="1"/>
          </p:cNvGraphicFramePr>
          <p:nvPr>
            <p:ph idx="1"/>
            <p:extLst>
              <p:ext uri="{D42A27DB-BD31-4B8C-83A1-F6EECF244321}">
                <p14:modId xmlns:p14="http://schemas.microsoft.com/office/powerpoint/2010/main" val="88248135"/>
              </p:ext>
            </p:extLst>
          </p:nvPr>
        </p:nvGraphicFramePr>
        <p:xfrm>
          <a:off x="609600" y="1844675"/>
          <a:ext cx="10913706" cy="4351338"/>
        </p:xfrm>
        <a:graphic>
          <a:graphicData uri="http://schemas.openxmlformats.org/drawingml/2006/table">
            <a:tbl>
              <a:tblPr>
                <a:tableStyleId>{5C22544A-7EE6-4342-B048-85BDC9FD1C3A}</a:tableStyleId>
              </a:tblPr>
              <a:tblGrid>
                <a:gridCol w="606317">
                  <a:extLst>
                    <a:ext uri="{9D8B030D-6E8A-4147-A177-3AD203B41FA5}">
                      <a16:colId xmlns:a16="http://schemas.microsoft.com/office/drawing/2014/main" val="1851427701"/>
                    </a:ext>
                  </a:extLst>
                </a:gridCol>
                <a:gridCol w="606317">
                  <a:extLst>
                    <a:ext uri="{9D8B030D-6E8A-4147-A177-3AD203B41FA5}">
                      <a16:colId xmlns:a16="http://schemas.microsoft.com/office/drawing/2014/main" val="1584025121"/>
                    </a:ext>
                  </a:extLst>
                </a:gridCol>
                <a:gridCol w="606317">
                  <a:extLst>
                    <a:ext uri="{9D8B030D-6E8A-4147-A177-3AD203B41FA5}">
                      <a16:colId xmlns:a16="http://schemas.microsoft.com/office/drawing/2014/main" val="3221888940"/>
                    </a:ext>
                  </a:extLst>
                </a:gridCol>
                <a:gridCol w="606317">
                  <a:extLst>
                    <a:ext uri="{9D8B030D-6E8A-4147-A177-3AD203B41FA5}">
                      <a16:colId xmlns:a16="http://schemas.microsoft.com/office/drawing/2014/main" val="1158050435"/>
                    </a:ext>
                  </a:extLst>
                </a:gridCol>
                <a:gridCol w="606317">
                  <a:extLst>
                    <a:ext uri="{9D8B030D-6E8A-4147-A177-3AD203B41FA5}">
                      <a16:colId xmlns:a16="http://schemas.microsoft.com/office/drawing/2014/main" val="1706998927"/>
                    </a:ext>
                  </a:extLst>
                </a:gridCol>
                <a:gridCol w="606317">
                  <a:extLst>
                    <a:ext uri="{9D8B030D-6E8A-4147-A177-3AD203B41FA5}">
                      <a16:colId xmlns:a16="http://schemas.microsoft.com/office/drawing/2014/main" val="464960330"/>
                    </a:ext>
                  </a:extLst>
                </a:gridCol>
                <a:gridCol w="606317">
                  <a:extLst>
                    <a:ext uri="{9D8B030D-6E8A-4147-A177-3AD203B41FA5}">
                      <a16:colId xmlns:a16="http://schemas.microsoft.com/office/drawing/2014/main" val="1591170687"/>
                    </a:ext>
                  </a:extLst>
                </a:gridCol>
                <a:gridCol w="606317">
                  <a:extLst>
                    <a:ext uri="{9D8B030D-6E8A-4147-A177-3AD203B41FA5}">
                      <a16:colId xmlns:a16="http://schemas.microsoft.com/office/drawing/2014/main" val="511658404"/>
                    </a:ext>
                  </a:extLst>
                </a:gridCol>
                <a:gridCol w="606317">
                  <a:extLst>
                    <a:ext uri="{9D8B030D-6E8A-4147-A177-3AD203B41FA5}">
                      <a16:colId xmlns:a16="http://schemas.microsoft.com/office/drawing/2014/main" val="2910561098"/>
                    </a:ext>
                  </a:extLst>
                </a:gridCol>
                <a:gridCol w="606317">
                  <a:extLst>
                    <a:ext uri="{9D8B030D-6E8A-4147-A177-3AD203B41FA5}">
                      <a16:colId xmlns:a16="http://schemas.microsoft.com/office/drawing/2014/main" val="1969866422"/>
                    </a:ext>
                  </a:extLst>
                </a:gridCol>
                <a:gridCol w="606317">
                  <a:extLst>
                    <a:ext uri="{9D8B030D-6E8A-4147-A177-3AD203B41FA5}">
                      <a16:colId xmlns:a16="http://schemas.microsoft.com/office/drawing/2014/main" val="3705622403"/>
                    </a:ext>
                  </a:extLst>
                </a:gridCol>
                <a:gridCol w="606317">
                  <a:extLst>
                    <a:ext uri="{9D8B030D-6E8A-4147-A177-3AD203B41FA5}">
                      <a16:colId xmlns:a16="http://schemas.microsoft.com/office/drawing/2014/main" val="1534703947"/>
                    </a:ext>
                  </a:extLst>
                </a:gridCol>
                <a:gridCol w="606317">
                  <a:extLst>
                    <a:ext uri="{9D8B030D-6E8A-4147-A177-3AD203B41FA5}">
                      <a16:colId xmlns:a16="http://schemas.microsoft.com/office/drawing/2014/main" val="4245980882"/>
                    </a:ext>
                  </a:extLst>
                </a:gridCol>
                <a:gridCol w="606317">
                  <a:extLst>
                    <a:ext uri="{9D8B030D-6E8A-4147-A177-3AD203B41FA5}">
                      <a16:colId xmlns:a16="http://schemas.microsoft.com/office/drawing/2014/main" val="2600514118"/>
                    </a:ext>
                  </a:extLst>
                </a:gridCol>
                <a:gridCol w="606317">
                  <a:extLst>
                    <a:ext uri="{9D8B030D-6E8A-4147-A177-3AD203B41FA5}">
                      <a16:colId xmlns:a16="http://schemas.microsoft.com/office/drawing/2014/main" val="3614180700"/>
                    </a:ext>
                  </a:extLst>
                </a:gridCol>
                <a:gridCol w="606317">
                  <a:extLst>
                    <a:ext uri="{9D8B030D-6E8A-4147-A177-3AD203B41FA5}">
                      <a16:colId xmlns:a16="http://schemas.microsoft.com/office/drawing/2014/main" val="2395646327"/>
                    </a:ext>
                  </a:extLst>
                </a:gridCol>
                <a:gridCol w="606317">
                  <a:extLst>
                    <a:ext uri="{9D8B030D-6E8A-4147-A177-3AD203B41FA5}">
                      <a16:colId xmlns:a16="http://schemas.microsoft.com/office/drawing/2014/main" val="3933197147"/>
                    </a:ext>
                  </a:extLst>
                </a:gridCol>
                <a:gridCol w="606317">
                  <a:extLst>
                    <a:ext uri="{9D8B030D-6E8A-4147-A177-3AD203B41FA5}">
                      <a16:colId xmlns:a16="http://schemas.microsoft.com/office/drawing/2014/main" val="934776624"/>
                    </a:ext>
                  </a:extLst>
                </a:gridCol>
              </a:tblGrid>
              <a:tr h="167102">
                <a:tc>
                  <a:txBody>
                    <a:bodyPr/>
                    <a:lstStyle/>
                    <a:p>
                      <a:pPr algn="l" fontAlgn="b"/>
                      <a:r>
                        <a:rPr lang="it-IT" sz="1000" u="none" strike="noStrike">
                          <a:effectLst/>
                        </a:rPr>
                        <a:t>€/MWH</a:t>
                      </a:r>
                      <a:endParaRPr lang="it-IT" sz="10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F1</a:t>
                      </a:r>
                      <a:endParaRPr lang="it-IT" sz="10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F2</a:t>
                      </a:r>
                      <a:endParaRPr lang="it-IT" sz="10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F3</a:t>
                      </a:r>
                      <a:endParaRPr lang="it-IT" sz="1000" b="1"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981524997"/>
                  </a:ext>
                </a:extLst>
              </a:tr>
              <a:tr h="160418">
                <a:tc>
                  <a:txBody>
                    <a:bodyPr/>
                    <a:lstStyle/>
                    <a:p>
                      <a:pPr algn="r" fontAlgn="b"/>
                      <a:r>
                        <a:rPr lang="it-IT" sz="1000" u="none" strike="noStrike">
                          <a:effectLst/>
                        </a:rPr>
                        <a:t>gen-21</a:t>
                      </a:r>
                      <a:endParaRPr lang="it-IT" sz="10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73,92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63,79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51,55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rowSpan="23" gridSpan="12">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rowSpan="23" hMerge="1">
                  <a:txBody>
                    <a:bodyPr/>
                    <a:lstStyle/>
                    <a:p>
                      <a:endParaRPr lang="it-IT"/>
                    </a:p>
                  </a:txBody>
                  <a:tcPr/>
                </a:tc>
                <a:tc rowSpan="23" hMerge="1">
                  <a:txBody>
                    <a:bodyPr/>
                    <a:lstStyle/>
                    <a:p>
                      <a:endParaRPr lang="it-IT"/>
                    </a:p>
                  </a:txBody>
                  <a:tcPr/>
                </a:tc>
                <a:tc rowSpan="23" hMerge="1">
                  <a:txBody>
                    <a:bodyPr/>
                    <a:lstStyle/>
                    <a:p>
                      <a:endParaRPr lang="it-IT"/>
                    </a:p>
                  </a:txBody>
                  <a:tcPr/>
                </a:tc>
                <a:tc rowSpan="23" hMerge="1">
                  <a:txBody>
                    <a:bodyPr/>
                    <a:lstStyle/>
                    <a:p>
                      <a:endParaRPr lang="it-IT"/>
                    </a:p>
                  </a:txBody>
                  <a:tcPr/>
                </a:tc>
                <a:tc rowSpan="23" hMerge="1">
                  <a:txBody>
                    <a:bodyPr/>
                    <a:lstStyle/>
                    <a:p>
                      <a:endParaRPr lang="it-IT"/>
                    </a:p>
                  </a:txBody>
                  <a:tcPr/>
                </a:tc>
                <a:tc rowSpan="23" hMerge="1">
                  <a:txBody>
                    <a:bodyPr/>
                    <a:lstStyle/>
                    <a:p>
                      <a:endParaRPr lang="it-IT"/>
                    </a:p>
                  </a:txBody>
                  <a:tcPr/>
                </a:tc>
                <a:tc rowSpan="23" hMerge="1">
                  <a:txBody>
                    <a:bodyPr/>
                    <a:lstStyle/>
                    <a:p>
                      <a:endParaRPr lang="it-IT"/>
                    </a:p>
                  </a:txBody>
                  <a:tcPr/>
                </a:tc>
                <a:tc rowSpan="23" hMerge="1">
                  <a:txBody>
                    <a:bodyPr/>
                    <a:lstStyle/>
                    <a:p>
                      <a:endParaRPr lang="it-IT"/>
                    </a:p>
                  </a:txBody>
                  <a:tcPr/>
                </a:tc>
                <a:tc rowSpan="23" hMerge="1">
                  <a:txBody>
                    <a:bodyPr/>
                    <a:lstStyle/>
                    <a:p>
                      <a:endParaRPr lang="it-IT"/>
                    </a:p>
                  </a:txBody>
                  <a:tcPr/>
                </a:tc>
                <a:tc rowSpan="23" hMerge="1">
                  <a:txBody>
                    <a:bodyPr/>
                    <a:lstStyle/>
                    <a:p>
                      <a:endParaRPr lang="it-IT"/>
                    </a:p>
                  </a:txBody>
                  <a:tcPr/>
                </a:tc>
                <a:tc rowSpan="23" hMerge="1">
                  <a:txBody>
                    <a:bodyPr/>
                    <a:lstStyle/>
                    <a:p>
                      <a:endParaRPr lang="it-IT"/>
                    </a:p>
                  </a:txBody>
                  <a:tcPr/>
                </a:tc>
                <a:extLst>
                  <a:ext uri="{0D108BD9-81ED-4DB2-BD59-A6C34878D82A}">
                    <a16:rowId xmlns:a16="http://schemas.microsoft.com/office/drawing/2014/main" val="3085136863"/>
                  </a:ext>
                </a:extLst>
              </a:tr>
              <a:tr h="160418">
                <a:tc>
                  <a:txBody>
                    <a:bodyPr/>
                    <a:lstStyle/>
                    <a:p>
                      <a:pPr algn="r" fontAlgn="b"/>
                      <a:r>
                        <a:rPr lang="it-IT" sz="1000" u="none" strike="noStrike">
                          <a:effectLst/>
                        </a:rPr>
                        <a:t>feb-21</a:t>
                      </a:r>
                      <a:endParaRPr lang="it-IT" sz="10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66,62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62,71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45,40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gridSpan="12"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extLst>
                  <a:ext uri="{0D108BD9-81ED-4DB2-BD59-A6C34878D82A}">
                    <a16:rowId xmlns:a16="http://schemas.microsoft.com/office/drawing/2014/main" val="1950689691"/>
                  </a:ext>
                </a:extLst>
              </a:tr>
              <a:tr h="160418">
                <a:tc>
                  <a:txBody>
                    <a:bodyPr/>
                    <a:lstStyle/>
                    <a:p>
                      <a:pPr algn="r" fontAlgn="b"/>
                      <a:r>
                        <a:rPr lang="it-IT" sz="1000" u="none" strike="noStrike">
                          <a:effectLst/>
                        </a:rPr>
                        <a:t>mar-21</a:t>
                      </a:r>
                      <a:endParaRPr lang="it-IT" sz="10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62,62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67,71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54,37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gridSpan="12"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extLst>
                  <a:ext uri="{0D108BD9-81ED-4DB2-BD59-A6C34878D82A}">
                    <a16:rowId xmlns:a16="http://schemas.microsoft.com/office/drawing/2014/main" val="2226365646"/>
                  </a:ext>
                </a:extLst>
              </a:tr>
              <a:tr h="160418">
                <a:tc>
                  <a:txBody>
                    <a:bodyPr/>
                    <a:lstStyle/>
                    <a:p>
                      <a:pPr algn="r" fontAlgn="b"/>
                      <a:r>
                        <a:rPr lang="it-IT" sz="1000" u="none" strike="noStrike">
                          <a:effectLst/>
                        </a:rPr>
                        <a:t>apr-21</a:t>
                      </a:r>
                      <a:endParaRPr lang="it-IT" sz="10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73,39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75,39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62,50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gridSpan="12"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extLst>
                  <a:ext uri="{0D108BD9-81ED-4DB2-BD59-A6C34878D82A}">
                    <a16:rowId xmlns:a16="http://schemas.microsoft.com/office/drawing/2014/main" val="870308182"/>
                  </a:ext>
                </a:extLst>
              </a:tr>
              <a:tr h="160418">
                <a:tc>
                  <a:txBody>
                    <a:bodyPr/>
                    <a:lstStyle/>
                    <a:p>
                      <a:pPr algn="r" fontAlgn="b"/>
                      <a:r>
                        <a:rPr lang="it-IT" sz="1000" u="none" strike="noStrike">
                          <a:effectLst/>
                        </a:rPr>
                        <a:t>mag-21</a:t>
                      </a:r>
                      <a:endParaRPr lang="it-IT" sz="10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74,27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77,97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63,02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gridSpan="12"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extLst>
                  <a:ext uri="{0D108BD9-81ED-4DB2-BD59-A6C34878D82A}">
                    <a16:rowId xmlns:a16="http://schemas.microsoft.com/office/drawing/2014/main" val="3466570744"/>
                  </a:ext>
                </a:extLst>
              </a:tr>
              <a:tr h="160418">
                <a:tc>
                  <a:txBody>
                    <a:bodyPr/>
                    <a:lstStyle/>
                    <a:p>
                      <a:pPr algn="r" fontAlgn="b"/>
                      <a:r>
                        <a:rPr lang="it-IT" sz="1000" u="none" strike="noStrike">
                          <a:effectLst/>
                        </a:rPr>
                        <a:t>giu-21</a:t>
                      </a:r>
                      <a:endParaRPr lang="it-IT" sz="10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90,78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91,84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76,75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gridSpan="12"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extLst>
                  <a:ext uri="{0D108BD9-81ED-4DB2-BD59-A6C34878D82A}">
                    <a16:rowId xmlns:a16="http://schemas.microsoft.com/office/drawing/2014/main" val="4022087911"/>
                  </a:ext>
                </a:extLst>
              </a:tr>
              <a:tr h="160418">
                <a:tc>
                  <a:txBody>
                    <a:bodyPr/>
                    <a:lstStyle/>
                    <a:p>
                      <a:pPr algn="r" fontAlgn="b"/>
                      <a:r>
                        <a:rPr lang="it-IT" sz="1000" u="none" strike="noStrike">
                          <a:effectLst/>
                        </a:rPr>
                        <a:t>lug-21</a:t>
                      </a:r>
                      <a:endParaRPr lang="it-IT" sz="10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110,47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108,36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93,12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gridSpan="12"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extLst>
                  <a:ext uri="{0D108BD9-81ED-4DB2-BD59-A6C34878D82A}">
                    <a16:rowId xmlns:a16="http://schemas.microsoft.com/office/drawing/2014/main" val="1060196948"/>
                  </a:ext>
                </a:extLst>
              </a:tr>
              <a:tr h="160418">
                <a:tc>
                  <a:txBody>
                    <a:bodyPr/>
                    <a:lstStyle/>
                    <a:p>
                      <a:pPr algn="r" fontAlgn="b"/>
                      <a:r>
                        <a:rPr lang="it-IT" sz="1000" u="none" strike="noStrike">
                          <a:effectLst/>
                        </a:rPr>
                        <a:t>ago-21</a:t>
                      </a:r>
                      <a:endParaRPr lang="it-IT" sz="10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116,86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121,49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104,28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gridSpan="12"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extLst>
                  <a:ext uri="{0D108BD9-81ED-4DB2-BD59-A6C34878D82A}">
                    <a16:rowId xmlns:a16="http://schemas.microsoft.com/office/drawing/2014/main" val="767943234"/>
                  </a:ext>
                </a:extLst>
              </a:tr>
              <a:tr h="160418">
                <a:tc>
                  <a:txBody>
                    <a:bodyPr/>
                    <a:lstStyle/>
                    <a:p>
                      <a:pPr algn="r" fontAlgn="b"/>
                      <a:r>
                        <a:rPr lang="it-IT" sz="1000" u="none" strike="noStrike" dirty="0">
                          <a:effectLst/>
                          <a:highlight>
                            <a:srgbClr val="FFFF00"/>
                          </a:highlight>
                        </a:rPr>
                        <a:t>set-21</a:t>
                      </a:r>
                      <a:endParaRPr lang="it-IT" sz="1000" b="1" i="0" u="none" strike="noStrike" dirty="0">
                        <a:solidFill>
                          <a:srgbClr val="000000"/>
                        </a:solidFill>
                        <a:effectLst/>
                        <a:highlight>
                          <a:srgbClr val="FFFF00"/>
                        </a:highlight>
                        <a:latin typeface="Calibri" panose="020F0502020204030204" pitchFamily="34" charset="0"/>
                      </a:endParaRPr>
                    </a:p>
                  </a:txBody>
                  <a:tcPr marL="0" marR="0" marT="0" marB="0" anchor="b"/>
                </a:tc>
                <a:tc>
                  <a:txBody>
                    <a:bodyPr/>
                    <a:lstStyle/>
                    <a:p>
                      <a:pPr algn="l" fontAlgn="b"/>
                      <a:r>
                        <a:rPr lang="it-IT" sz="1000" u="none" strike="noStrike" dirty="0">
                          <a:effectLst/>
                          <a:highlight>
                            <a:srgbClr val="FFFF00"/>
                          </a:highlight>
                        </a:rPr>
                        <a:t>     167,39 </a:t>
                      </a:r>
                      <a:endParaRPr lang="it-IT" sz="1000" b="0" i="0" u="none" strike="noStrike" dirty="0">
                        <a:solidFill>
                          <a:srgbClr val="000000"/>
                        </a:solidFill>
                        <a:effectLst/>
                        <a:highlight>
                          <a:srgbClr val="FFFF00"/>
                        </a:highlight>
                        <a:latin typeface="Calibri" panose="020F0502020204030204" pitchFamily="34" charset="0"/>
                      </a:endParaRPr>
                    </a:p>
                  </a:txBody>
                  <a:tcPr marL="0" marR="0" marT="0" marB="0" anchor="b"/>
                </a:tc>
                <a:tc>
                  <a:txBody>
                    <a:bodyPr/>
                    <a:lstStyle/>
                    <a:p>
                      <a:pPr algn="l" fontAlgn="b"/>
                      <a:r>
                        <a:rPr lang="it-IT" sz="1000" u="none" strike="noStrike" dirty="0">
                          <a:effectLst/>
                          <a:highlight>
                            <a:srgbClr val="FFFF00"/>
                          </a:highlight>
                        </a:rPr>
                        <a:t>     167,53 </a:t>
                      </a:r>
                      <a:endParaRPr lang="it-IT" sz="1000" b="0" i="0" u="none" strike="noStrike" dirty="0">
                        <a:solidFill>
                          <a:srgbClr val="000000"/>
                        </a:solidFill>
                        <a:effectLst/>
                        <a:highlight>
                          <a:srgbClr val="FFFF00"/>
                        </a:highlight>
                        <a:latin typeface="Calibri" panose="020F0502020204030204" pitchFamily="34" charset="0"/>
                      </a:endParaRPr>
                    </a:p>
                  </a:txBody>
                  <a:tcPr marL="0" marR="0" marT="0" marB="0" anchor="b"/>
                </a:tc>
                <a:tc>
                  <a:txBody>
                    <a:bodyPr/>
                    <a:lstStyle/>
                    <a:p>
                      <a:pPr algn="l" fontAlgn="b"/>
                      <a:r>
                        <a:rPr lang="it-IT" sz="1000" u="none" strike="noStrike" dirty="0">
                          <a:effectLst/>
                          <a:highlight>
                            <a:srgbClr val="FFFF00"/>
                          </a:highlight>
                        </a:rPr>
                        <a:t>     146,46 </a:t>
                      </a:r>
                      <a:endParaRPr lang="it-IT" sz="1000" b="0" i="0" u="none" strike="noStrike" dirty="0">
                        <a:solidFill>
                          <a:srgbClr val="000000"/>
                        </a:solidFill>
                        <a:effectLst/>
                        <a:highlight>
                          <a:srgbClr val="FFFF00"/>
                        </a:highligh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gridSpan="12"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extLst>
                  <a:ext uri="{0D108BD9-81ED-4DB2-BD59-A6C34878D82A}">
                    <a16:rowId xmlns:a16="http://schemas.microsoft.com/office/drawing/2014/main" val="2748117734"/>
                  </a:ext>
                </a:extLst>
              </a:tr>
              <a:tr h="160418">
                <a:tc>
                  <a:txBody>
                    <a:bodyPr/>
                    <a:lstStyle/>
                    <a:p>
                      <a:pPr algn="r" fontAlgn="b"/>
                      <a:r>
                        <a:rPr lang="it-IT" sz="1000" u="none" strike="noStrike">
                          <a:effectLst/>
                        </a:rPr>
                        <a:t>ott-21</a:t>
                      </a:r>
                      <a:endParaRPr lang="it-IT" sz="10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238,80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235,64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192,63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gridSpan="12"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extLst>
                  <a:ext uri="{0D108BD9-81ED-4DB2-BD59-A6C34878D82A}">
                    <a16:rowId xmlns:a16="http://schemas.microsoft.com/office/drawing/2014/main" val="1349218417"/>
                  </a:ext>
                </a:extLst>
              </a:tr>
              <a:tr h="160418">
                <a:tc>
                  <a:txBody>
                    <a:bodyPr/>
                    <a:lstStyle/>
                    <a:p>
                      <a:pPr algn="r" fontAlgn="b"/>
                      <a:r>
                        <a:rPr lang="it-IT" sz="1000" u="none" strike="noStrike">
                          <a:effectLst/>
                        </a:rPr>
                        <a:t>nov-21</a:t>
                      </a:r>
                      <a:endParaRPr lang="it-IT" sz="10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268,10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232,72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191,96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gridSpan="12"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extLst>
                  <a:ext uri="{0D108BD9-81ED-4DB2-BD59-A6C34878D82A}">
                    <a16:rowId xmlns:a16="http://schemas.microsoft.com/office/drawing/2014/main" val="3716695018"/>
                  </a:ext>
                </a:extLst>
              </a:tr>
              <a:tr h="160418">
                <a:tc>
                  <a:txBody>
                    <a:bodyPr/>
                    <a:lstStyle/>
                    <a:p>
                      <a:pPr algn="r" fontAlgn="b"/>
                      <a:r>
                        <a:rPr lang="it-IT" sz="1000" u="none" strike="noStrike">
                          <a:effectLst/>
                        </a:rPr>
                        <a:t>dic-21</a:t>
                      </a:r>
                      <a:endParaRPr lang="it-IT" sz="10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327,50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295,65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242,08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gridSpan="12"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extLst>
                  <a:ext uri="{0D108BD9-81ED-4DB2-BD59-A6C34878D82A}">
                    <a16:rowId xmlns:a16="http://schemas.microsoft.com/office/drawing/2014/main" val="3971680706"/>
                  </a:ext>
                </a:extLst>
              </a:tr>
              <a:tr h="160418">
                <a:tc>
                  <a:txBody>
                    <a:bodyPr/>
                    <a:lstStyle/>
                    <a:p>
                      <a:pPr algn="r" fontAlgn="b"/>
                      <a:r>
                        <a:rPr lang="it-IT" sz="1000" u="none" strike="noStrike">
                          <a:effectLst/>
                        </a:rPr>
                        <a:t>gen-22</a:t>
                      </a:r>
                      <a:endParaRPr lang="it-IT" sz="10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257,19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242,35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196,39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gridSpan="12"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extLst>
                  <a:ext uri="{0D108BD9-81ED-4DB2-BD59-A6C34878D82A}">
                    <a16:rowId xmlns:a16="http://schemas.microsoft.com/office/drawing/2014/main" val="665416415"/>
                  </a:ext>
                </a:extLst>
              </a:tr>
              <a:tr h="160418">
                <a:tc>
                  <a:txBody>
                    <a:bodyPr/>
                    <a:lstStyle/>
                    <a:p>
                      <a:pPr algn="r" fontAlgn="b"/>
                      <a:r>
                        <a:rPr lang="it-IT" sz="1000" u="none" strike="noStrike">
                          <a:effectLst/>
                        </a:rPr>
                        <a:t>feb-22</a:t>
                      </a:r>
                      <a:endParaRPr lang="it-IT" sz="10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224,88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225,68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193,65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gridSpan="12"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extLst>
                  <a:ext uri="{0D108BD9-81ED-4DB2-BD59-A6C34878D82A}">
                    <a16:rowId xmlns:a16="http://schemas.microsoft.com/office/drawing/2014/main" val="310542623"/>
                  </a:ext>
                </a:extLst>
              </a:tr>
              <a:tr h="160418">
                <a:tc>
                  <a:txBody>
                    <a:bodyPr/>
                    <a:lstStyle/>
                    <a:p>
                      <a:pPr algn="r" fontAlgn="b"/>
                      <a:r>
                        <a:rPr lang="it-IT" sz="1000" u="none" strike="noStrike">
                          <a:effectLst/>
                        </a:rPr>
                        <a:t>mar-22</a:t>
                      </a:r>
                      <a:endParaRPr lang="it-IT" sz="10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320,08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329,12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286,19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gridSpan="12"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extLst>
                  <a:ext uri="{0D108BD9-81ED-4DB2-BD59-A6C34878D82A}">
                    <a16:rowId xmlns:a16="http://schemas.microsoft.com/office/drawing/2014/main" val="60235364"/>
                  </a:ext>
                </a:extLst>
              </a:tr>
              <a:tr h="160418">
                <a:tc>
                  <a:txBody>
                    <a:bodyPr/>
                    <a:lstStyle/>
                    <a:p>
                      <a:pPr algn="r" fontAlgn="b"/>
                      <a:r>
                        <a:rPr lang="it-IT" sz="1000" u="none" strike="noStrike">
                          <a:effectLst/>
                        </a:rPr>
                        <a:t>apr-22</a:t>
                      </a:r>
                      <a:endParaRPr lang="it-IT" sz="10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256,23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266,58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228,86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gridSpan="12"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extLst>
                  <a:ext uri="{0D108BD9-81ED-4DB2-BD59-A6C34878D82A}">
                    <a16:rowId xmlns:a16="http://schemas.microsoft.com/office/drawing/2014/main" val="2809669175"/>
                  </a:ext>
                </a:extLst>
              </a:tr>
              <a:tr h="160418">
                <a:tc>
                  <a:txBody>
                    <a:bodyPr/>
                    <a:lstStyle/>
                    <a:p>
                      <a:pPr algn="r" fontAlgn="b"/>
                      <a:r>
                        <a:rPr lang="it-IT" sz="1000" u="none" strike="noStrike">
                          <a:effectLst/>
                        </a:rPr>
                        <a:t>mag-22</a:t>
                      </a:r>
                      <a:endParaRPr lang="it-IT" sz="10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237,21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253,52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212,33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gridSpan="12"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extLst>
                  <a:ext uri="{0D108BD9-81ED-4DB2-BD59-A6C34878D82A}">
                    <a16:rowId xmlns:a16="http://schemas.microsoft.com/office/drawing/2014/main" val="2008617925"/>
                  </a:ext>
                </a:extLst>
              </a:tr>
              <a:tr h="160418">
                <a:tc>
                  <a:txBody>
                    <a:bodyPr/>
                    <a:lstStyle/>
                    <a:p>
                      <a:pPr algn="r" fontAlgn="b"/>
                      <a:r>
                        <a:rPr lang="it-IT" sz="1000" u="none" strike="noStrike">
                          <a:effectLst/>
                        </a:rPr>
                        <a:t>giu-22</a:t>
                      </a:r>
                      <a:endParaRPr lang="it-IT" sz="10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297,17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293,31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241,03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gridSpan="12"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extLst>
                  <a:ext uri="{0D108BD9-81ED-4DB2-BD59-A6C34878D82A}">
                    <a16:rowId xmlns:a16="http://schemas.microsoft.com/office/drawing/2014/main" val="700915274"/>
                  </a:ext>
                </a:extLst>
              </a:tr>
              <a:tr h="160418">
                <a:tc>
                  <a:txBody>
                    <a:bodyPr/>
                    <a:lstStyle/>
                    <a:p>
                      <a:pPr algn="r" fontAlgn="b"/>
                      <a:r>
                        <a:rPr lang="it-IT" sz="1000" u="none" strike="noStrike">
                          <a:effectLst/>
                        </a:rPr>
                        <a:t>lug-22</a:t>
                      </a:r>
                      <a:endParaRPr lang="it-IT" sz="10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495,24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473,26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386,07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gridSpan="12"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extLst>
                  <a:ext uri="{0D108BD9-81ED-4DB2-BD59-A6C34878D82A}">
                    <a16:rowId xmlns:a16="http://schemas.microsoft.com/office/drawing/2014/main" val="1918622230"/>
                  </a:ext>
                </a:extLst>
              </a:tr>
              <a:tr h="160418">
                <a:tc>
                  <a:txBody>
                    <a:bodyPr/>
                    <a:lstStyle/>
                    <a:p>
                      <a:pPr algn="r" fontAlgn="b"/>
                      <a:r>
                        <a:rPr lang="it-IT" sz="1000" u="none" strike="noStrike">
                          <a:effectLst/>
                        </a:rPr>
                        <a:t>ago-22</a:t>
                      </a:r>
                      <a:endParaRPr lang="it-IT" sz="10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553,96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602,78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503,55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gridSpan="12"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extLst>
                  <a:ext uri="{0D108BD9-81ED-4DB2-BD59-A6C34878D82A}">
                    <a16:rowId xmlns:a16="http://schemas.microsoft.com/office/drawing/2014/main" val="2208899684"/>
                  </a:ext>
                </a:extLst>
              </a:tr>
              <a:tr h="160418">
                <a:tc>
                  <a:txBody>
                    <a:bodyPr/>
                    <a:lstStyle/>
                    <a:p>
                      <a:pPr algn="r" fontAlgn="b"/>
                      <a:r>
                        <a:rPr lang="it-IT" sz="1000" u="none" strike="noStrike">
                          <a:effectLst/>
                        </a:rPr>
                        <a:t>set-22</a:t>
                      </a:r>
                      <a:endParaRPr lang="it-IT" sz="10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460,24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471,34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382,07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gridSpan="12"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extLst>
                  <a:ext uri="{0D108BD9-81ED-4DB2-BD59-A6C34878D82A}">
                    <a16:rowId xmlns:a16="http://schemas.microsoft.com/office/drawing/2014/main" val="2711139371"/>
                  </a:ext>
                </a:extLst>
              </a:tr>
              <a:tr h="160418">
                <a:tc>
                  <a:txBody>
                    <a:bodyPr/>
                    <a:lstStyle/>
                    <a:p>
                      <a:pPr algn="r" fontAlgn="b"/>
                      <a:r>
                        <a:rPr lang="it-IT" sz="1000" u="none" strike="noStrike">
                          <a:effectLst/>
                        </a:rPr>
                        <a:t>ott-22</a:t>
                      </a:r>
                      <a:endParaRPr lang="it-IT" sz="10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235,87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242,14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177,15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gridSpan="12"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extLst>
                  <a:ext uri="{0D108BD9-81ED-4DB2-BD59-A6C34878D82A}">
                    <a16:rowId xmlns:a16="http://schemas.microsoft.com/office/drawing/2014/main" val="2079757486"/>
                  </a:ext>
                </a:extLst>
              </a:tr>
              <a:tr h="160418">
                <a:tc>
                  <a:txBody>
                    <a:bodyPr/>
                    <a:lstStyle/>
                    <a:p>
                      <a:pPr algn="r" fontAlgn="b"/>
                      <a:r>
                        <a:rPr lang="it-IT" sz="1000" u="none" strike="noStrike">
                          <a:effectLst/>
                        </a:rPr>
                        <a:t>nov-22</a:t>
                      </a:r>
                      <a:endParaRPr lang="it-IT" sz="10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272,35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240,71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181,43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gridSpan="12"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tc hMerge="1" vMerge="1">
                  <a:txBody>
                    <a:bodyPr/>
                    <a:lstStyle/>
                    <a:p>
                      <a:endParaRPr lang="it-IT"/>
                    </a:p>
                  </a:txBody>
                  <a:tcPr/>
                </a:tc>
                <a:extLst>
                  <a:ext uri="{0D108BD9-81ED-4DB2-BD59-A6C34878D82A}">
                    <a16:rowId xmlns:a16="http://schemas.microsoft.com/office/drawing/2014/main" val="648663412"/>
                  </a:ext>
                </a:extLst>
              </a:tr>
              <a:tr h="167102">
                <a:tc>
                  <a:txBody>
                    <a:bodyPr/>
                    <a:lstStyle/>
                    <a:p>
                      <a:pPr algn="r" fontAlgn="b"/>
                      <a:r>
                        <a:rPr lang="it-IT" sz="1000" u="none" strike="noStrike">
                          <a:effectLst/>
                        </a:rPr>
                        <a:t>dic-22</a:t>
                      </a:r>
                      <a:endParaRPr lang="it-IT" sz="10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360,73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309,96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1000" u="none" strike="noStrike">
                          <a:effectLst/>
                        </a:rPr>
                        <a:t>     244,94 </a:t>
                      </a:r>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436963719"/>
                  </a:ext>
                </a:extLst>
              </a:tr>
              <a:tr h="167102">
                <a:tc>
                  <a:txBody>
                    <a:bodyPr/>
                    <a:lstStyle/>
                    <a:p>
                      <a:pPr algn="r" fontAlgn="b"/>
                      <a:r>
                        <a:rPr lang="it-IT" sz="1000" u="none" strike="noStrike" dirty="0">
                          <a:effectLst/>
                          <a:highlight>
                            <a:srgbClr val="FFFF00"/>
                          </a:highlight>
                        </a:rPr>
                        <a:t>gen-23</a:t>
                      </a:r>
                      <a:endParaRPr lang="it-IT" sz="1000" b="1" i="0" u="none" strike="noStrike" dirty="0">
                        <a:solidFill>
                          <a:srgbClr val="000000"/>
                        </a:solidFill>
                        <a:effectLst/>
                        <a:highlight>
                          <a:srgbClr val="FFFF00"/>
                        </a:highlight>
                        <a:latin typeface="Calibri" panose="020F0502020204030204" pitchFamily="34" charset="0"/>
                      </a:endParaRPr>
                    </a:p>
                  </a:txBody>
                  <a:tcPr marL="0" marR="0" marT="0" marB="0" anchor="b"/>
                </a:tc>
                <a:tc>
                  <a:txBody>
                    <a:bodyPr/>
                    <a:lstStyle/>
                    <a:p>
                      <a:pPr algn="l" fontAlgn="b"/>
                      <a:r>
                        <a:rPr lang="it-IT" sz="1000" u="none" strike="noStrike" dirty="0">
                          <a:effectLst/>
                          <a:highlight>
                            <a:srgbClr val="FFFF00"/>
                          </a:highlight>
                        </a:rPr>
                        <a:t>     196,24 </a:t>
                      </a:r>
                      <a:endParaRPr lang="it-IT" sz="1000" b="0" i="0" u="none" strike="noStrike" dirty="0">
                        <a:solidFill>
                          <a:srgbClr val="000000"/>
                        </a:solidFill>
                        <a:effectLst/>
                        <a:highlight>
                          <a:srgbClr val="FFFF00"/>
                        </a:highlight>
                        <a:latin typeface="Calibri" panose="020F0502020204030204" pitchFamily="34" charset="0"/>
                      </a:endParaRPr>
                    </a:p>
                  </a:txBody>
                  <a:tcPr marL="0" marR="0" marT="0" marB="0" anchor="b"/>
                </a:tc>
                <a:tc>
                  <a:txBody>
                    <a:bodyPr/>
                    <a:lstStyle/>
                    <a:p>
                      <a:pPr algn="l" fontAlgn="b"/>
                      <a:r>
                        <a:rPr lang="it-IT" sz="1000" u="none" strike="noStrike" dirty="0">
                          <a:effectLst/>
                          <a:highlight>
                            <a:srgbClr val="FFFF00"/>
                          </a:highlight>
                        </a:rPr>
                        <a:t>     184,24 </a:t>
                      </a:r>
                      <a:endParaRPr lang="it-IT" sz="1000" b="0" i="0" u="none" strike="noStrike" dirty="0">
                        <a:solidFill>
                          <a:srgbClr val="000000"/>
                        </a:solidFill>
                        <a:effectLst/>
                        <a:highlight>
                          <a:srgbClr val="FFFF00"/>
                        </a:highlight>
                        <a:latin typeface="Calibri" panose="020F0502020204030204" pitchFamily="34" charset="0"/>
                      </a:endParaRPr>
                    </a:p>
                  </a:txBody>
                  <a:tcPr marL="0" marR="0" marT="0" marB="0" anchor="b"/>
                </a:tc>
                <a:tc>
                  <a:txBody>
                    <a:bodyPr/>
                    <a:lstStyle/>
                    <a:p>
                      <a:pPr algn="l" fontAlgn="b"/>
                      <a:r>
                        <a:rPr lang="it-IT" sz="1000" u="none" strike="noStrike" dirty="0">
                          <a:effectLst/>
                          <a:highlight>
                            <a:srgbClr val="FFFF00"/>
                          </a:highlight>
                        </a:rPr>
                        <a:t>     155,10 </a:t>
                      </a:r>
                      <a:endParaRPr lang="it-IT" sz="1000" b="0" i="0" u="none" strike="noStrike" dirty="0">
                        <a:solidFill>
                          <a:srgbClr val="000000"/>
                        </a:solidFill>
                        <a:effectLst/>
                        <a:highlight>
                          <a:srgbClr val="FFFF00"/>
                        </a:highligh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4276050874"/>
                  </a:ext>
                </a:extLst>
              </a:tr>
              <a:tr h="160418">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it-IT" sz="10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101178997"/>
                  </a:ext>
                </a:extLst>
              </a:tr>
            </a:tbl>
          </a:graphicData>
        </a:graphic>
      </p:graphicFrame>
      <p:sp>
        <p:nvSpPr>
          <p:cNvPr id="4" name="Segnaposto numero diapositiva 3">
            <a:extLst>
              <a:ext uri="{FF2B5EF4-FFF2-40B4-BE49-F238E27FC236}">
                <a16:creationId xmlns:a16="http://schemas.microsoft.com/office/drawing/2014/main" id="{1440B68F-72A6-DC5A-8CDF-8BFEAEF780CF}"/>
              </a:ext>
            </a:extLst>
          </p:cNvPr>
          <p:cNvSpPr>
            <a:spLocks noGrp="1"/>
          </p:cNvSpPr>
          <p:nvPr>
            <p:ph type="sldNum" sz="quarter" idx="12"/>
          </p:nvPr>
        </p:nvSpPr>
        <p:spPr/>
        <p:txBody>
          <a:bodyPr/>
          <a:lstStyle/>
          <a:p>
            <a:fld id="{4F8DF8AE-4C54-40EB-ACC6-93C0275E155F}" type="slidenum">
              <a:rPr lang="it-IT" smtClean="0"/>
              <a:t>6</a:t>
            </a:fld>
            <a:endParaRPr lang="it-IT"/>
          </a:p>
        </p:txBody>
      </p:sp>
      <p:graphicFrame>
        <p:nvGraphicFramePr>
          <p:cNvPr id="6" name="Grafico 5">
            <a:extLst>
              <a:ext uri="{FF2B5EF4-FFF2-40B4-BE49-F238E27FC236}">
                <a16:creationId xmlns:a16="http://schemas.microsoft.com/office/drawing/2014/main" id="{F1AFCC33-68BF-82C1-0B5B-D6B5966DE309}"/>
              </a:ext>
            </a:extLst>
          </p:cNvPr>
          <p:cNvGraphicFramePr/>
          <p:nvPr>
            <p:extLst>
              <p:ext uri="{D42A27DB-BD31-4B8C-83A1-F6EECF244321}">
                <p14:modId xmlns:p14="http://schemas.microsoft.com/office/powerpoint/2010/main" val="2377040822"/>
              </p:ext>
            </p:extLst>
          </p:nvPr>
        </p:nvGraphicFramePr>
        <p:xfrm>
          <a:off x="4283075" y="1996752"/>
          <a:ext cx="7734754" cy="449612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77260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BEDE3E-2963-3A0E-AF9B-EDA4E21E8A21}"/>
              </a:ext>
            </a:extLst>
          </p:cNvPr>
          <p:cNvSpPr>
            <a:spLocks noGrp="1"/>
          </p:cNvSpPr>
          <p:nvPr>
            <p:ph type="title"/>
          </p:nvPr>
        </p:nvSpPr>
        <p:spPr>
          <a:xfrm>
            <a:off x="418323" y="2103437"/>
            <a:ext cx="10515600" cy="1325563"/>
          </a:xfrm>
        </p:spPr>
        <p:txBody>
          <a:bodyPr/>
          <a:lstStyle/>
          <a:p>
            <a:pPr algn="ctr"/>
            <a:r>
              <a:rPr lang="it-IT" b="1" dirty="0"/>
              <a:t>GRAZIE PER L’ATTENZIONE!</a:t>
            </a:r>
          </a:p>
        </p:txBody>
      </p:sp>
      <p:sp>
        <p:nvSpPr>
          <p:cNvPr id="4" name="Segnaposto numero diapositiva 3">
            <a:extLst>
              <a:ext uri="{FF2B5EF4-FFF2-40B4-BE49-F238E27FC236}">
                <a16:creationId xmlns:a16="http://schemas.microsoft.com/office/drawing/2014/main" id="{4EE1F586-5242-82C0-33E3-F446F5F5448D}"/>
              </a:ext>
            </a:extLst>
          </p:cNvPr>
          <p:cNvSpPr>
            <a:spLocks noGrp="1"/>
          </p:cNvSpPr>
          <p:nvPr>
            <p:ph type="sldNum" sz="quarter" idx="12"/>
          </p:nvPr>
        </p:nvSpPr>
        <p:spPr/>
        <p:txBody>
          <a:bodyPr/>
          <a:lstStyle/>
          <a:p>
            <a:fld id="{7FE37248-60BD-481F-949C-E71A626D62C4}" type="slidenum">
              <a:rPr lang="it-IT" smtClean="0"/>
              <a:t>7</a:t>
            </a:fld>
            <a:endParaRPr lang="it-IT"/>
          </a:p>
        </p:txBody>
      </p:sp>
      <p:pic>
        <p:nvPicPr>
          <p:cNvPr id="5" name="Immagine 4" descr="Immagine che contiene testo&#10;&#10;Descrizione generata automaticamente">
            <a:extLst>
              <a:ext uri="{FF2B5EF4-FFF2-40B4-BE49-F238E27FC236}">
                <a16:creationId xmlns:a16="http://schemas.microsoft.com/office/drawing/2014/main" id="{21CAA7D7-C029-DEBD-4B20-C658C7DBE8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56998" y="5224462"/>
            <a:ext cx="1238250" cy="1314450"/>
          </a:xfrm>
          <a:prstGeom prst="rect">
            <a:avLst/>
          </a:prstGeom>
        </p:spPr>
      </p:pic>
    </p:spTree>
    <p:extLst>
      <p:ext uri="{BB962C8B-B14F-4D97-AF65-F5344CB8AC3E}">
        <p14:creationId xmlns:p14="http://schemas.microsoft.com/office/powerpoint/2010/main" val="324181983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765</Words>
  <Application>Microsoft Office PowerPoint</Application>
  <PresentationFormat>Widescreen</PresentationFormat>
  <Paragraphs>140</Paragraphs>
  <Slides>7</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7</vt:i4>
      </vt:variant>
    </vt:vector>
  </HeadingPairs>
  <TitlesOfParts>
    <vt:vector size="12" baseType="lpstr">
      <vt:lpstr>Arial</vt:lpstr>
      <vt:lpstr>Calibri</vt:lpstr>
      <vt:lpstr>Calibri Light</vt:lpstr>
      <vt:lpstr>MontserratRegular</vt:lpstr>
      <vt:lpstr>Tema di Office</vt:lpstr>
      <vt:lpstr>     Corso di Economia  A.A. 2022_2023 UTE_Università della Terza Età «Cardinale Giovanni Colombo»  “La figura dell’Amministratore di Condominio” </vt:lpstr>
      <vt:lpstr>Il Condominio_Definizione e quando necessario nominare l’Amministratore</vt:lpstr>
      <vt:lpstr>L’Amministratore di Condominio_Criterio di scelta dello stesso</vt:lpstr>
      <vt:lpstr>L’Amministratore di Condominio_Criterio di scelta dei fornitori da parte dell’Amministratore</vt:lpstr>
      <vt:lpstr>L’Amministratore di Condominio_Stop cessione del credito e sconto in fattura_SUPERBONUS</vt:lpstr>
      <vt:lpstr>L’Amministratore di Condominio_Andamento PUN_Prezzo Unico Nazionale_Calo Gennaio 2023</vt:lpstr>
      <vt:lpstr>GRAZIE PER L’ATTENZIONE!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Corso di Economia  A.A. 2022_2023 UTE_Università della Terza Età «Cardinale Giovanni Colombo»</dc:title>
  <dc:creator>Alan Vukelic</dc:creator>
  <cp:lastModifiedBy>Alan Vukelic</cp:lastModifiedBy>
  <cp:revision>42</cp:revision>
  <cp:lastPrinted>2023-01-05T08:31:20Z</cp:lastPrinted>
  <dcterms:created xsi:type="dcterms:W3CDTF">2022-10-18T09:49:33Z</dcterms:created>
  <dcterms:modified xsi:type="dcterms:W3CDTF">2023-03-02T07:42:35Z</dcterms:modified>
</cp:coreProperties>
</file>