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67" r:id="rId10"/>
  </p:sldIdLst>
  <p:sldSz cx="12192000" cy="6858000"/>
  <p:notesSz cx="6888163" cy="1002188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4E53240-4802-4061-A161-898C0F34BFF1}" type="datetimeFigureOut">
              <a:rPr lang="it-IT" smtClean="0"/>
              <a:t>08/03/2023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3034"/>
            <a:ext cx="5510530" cy="3946118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08/03/2023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08/03/2023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08/03/2023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08/03/2023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08/03/2023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08/03/2023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08/03/2023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08/03/2023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08/03/2023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08/03/2023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08/03/2023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08/03/2023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64" y="2050067"/>
            <a:ext cx="5238466" cy="29914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l"/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Corso di Economia </a:t>
            </a: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A.A. 2022_2023</a:t>
            </a: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UTE_Università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della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Terza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Età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«Cardinale Giovanni Colombo»</a:t>
            </a:r>
            <a:b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“Il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reddito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di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Cittadinanza_Evoluzione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825" y="4924707"/>
            <a:ext cx="4764386" cy="21635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000" b="1" kern="12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Prof. Alan Vukelic</a:t>
            </a:r>
            <a:endParaRPr lang="en-US" kern="12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7FE37248-60BD-481F-949C-E71A626D62C4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59" y="2129307"/>
            <a:ext cx="3030820" cy="3217333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F254EC-3E6D-4A79-D359-A44E1C6EBAD1}"/>
              </a:ext>
            </a:extLst>
          </p:cNvPr>
          <p:cNvSpPr txBox="1"/>
          <p:nvPr/>
        </p:nvSpPr>
        <p:spPr>
          <a:xfrm>
            <a:off x="5510370" y="6167536"/>
            <a:ext cx="58434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sz="1500" dirty="0"/>
              <a:t>Milano, 2 Marzo 2023</a:t>
            </a:r>
          </a:p>
        </p:txBody>
      </p:sp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49BEA3-2175-DD06-E737-5FBC4AC96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291026"/>
            <a:ext cx="9677242" cy="1618695"/>
          </a:xfrm>
        </p:spPr>
        <p:txBody>
          <a:bodyPr anchor="ctr">
            <a:noAutofit/>
          </a:bodyPr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Cittadinanza_Definizione</a:t>
            </a:r>
            <a:r>
              <a:rPr lang="it-IT" b="1" dirty="0"/>
              <a:t> iniziale ed applicazione (1)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1C449C-9939-7491-D2E3-C199967C6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73" y="1670181"/>
            <a:ext cx="10515600" cy="4531664"/>
          </a:xfrm>
        </p:spPr>
        <p:txBody>
          <a:bodyPr anchor="ctr">
            <a:normAutofit/>
          </a:bodyPr>
          <a:lstStyle/>
          <a:p>
            <a:r>
              <a:rPr lang="it-IT" sz="2400" dirty="0"/>
              <a:t>Introdotto il 28 gennaio del 2019 con il Decreto Legge N°4 della Repubblica Italiana;</a:t>
            </a:r>
          </a:p>
          <a:p>
            <a:r>
              <a:rPr lang="it-IT" sz="2400" dirty="0"/>
              <a:t>E’ una forma condizionata e non individuale di reddito minimo garantito;</a:t>
            </a:r>
          </a:p>
          <a:p>
            <a:r>
              <a:rPr lang="it-IT" sz="2400" dirty="0"/>
              <a:t>Pur possedendone le caratteristiche ed a volte assumendone la fattispecie, non possiede le caratteristiche del «reddito di base»</a:t>
            </a:r>
          </a:p>
          <a:p>
            <a:r>
              <a:rPr lang="it-IT" sz="2400" dirty="0"/>
              <a:t>Introdotto dal Governo «Conte I» (formato da M5S e Lega) non è un reddito di base bensì un ammortizzatore sociale;</a:t>
            </a:r>
          </a:p>
          <a:p>
            <a:r>
              <a:rPr lang="it-IT" sz="2400" dirty="0"/>
              <a:t>Prevede, infatti, alla sua origine il fatto che chi percepisce il reddito ove possibile trovi un impiego grazie ai cosiddetti Navigator/ Assistenti Sociali/ Centri Impiego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2303AB6-5CF2-505A-BACA-4DB722506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F8DF8AE-4C54-40EB-ACC6-93C0275E155F}" type="slidenum">
              <a:rPr lang="it-IT" smtClean="0"/>
              <a:pPr>
                <a:spcAft>
                  <a:spcPts val="600"/>
                </a:spcAft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20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E21F2-328F-88F0-491C-4E7803E1C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Cittadinanza_Definizione</a:t>
            </a:r>
            <a:r>
              <a:rPr lang="it-IT" b="1" dirty="0"/>
              <a:t> iniziale ed applicazione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4E0062-9F36-AC02-8A95-CA9DDABB0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Viene definito ammortizzatore sociale in quanto:</a:t>
            </a:r>
          </a:p>
          <a:p>
            <a:pPr marL="0" indent="0">
              <a:buNone/>
            </a:pPr>
            <a:r>
              <a:rPr lang="it-IT" sz="2400" dirty="0"/>
              <a:t>- Non è universale, infatti viene versato solo a disoccupati, inoccupati o lavoratori che hanno una situazione ISEE inferiori ad una certa soglia;</a:t>
            </a:r>
            <a:br>
              <a:rPr lang="it-IT" sz="2400" dirty="0"/>
            </a:br>
            <a:r>
              <a:rPr lang="it-IT" sz="2400" dirty="0"/>
              <a:t>- Non è incondizionato, infatti ci sono una serie di obblighi quali iscriversi a un centro d’impiego, eventualmente svolgere senza «ulteriore» compenso lavori di pubblica utilità, eventualmente accettare proposte di lavoro ritenute «congrue» da terzi dopo un tot di rifiuti (3), </a:t>
            </a:r>
            <a:r>
              <a:rPr lang="it-IT" sz="2400" dirty="0" err="1"/>
              <a:t>ecc</a:t>
            </a:r>
            <a:r>
              <a:rPr lang="it-IT" sz="2400" dirty="0"/>
              <a:t>;</a:t>
            </a:r>
            <a:br>
              <a:rPr lang="it-IT" sz="2400" dirty="0"/>
            </a:br>
            <a:r>
              <a:rPr lang="it-IT" sz="2400" dirty="0"/>
              <a:t>- Non di tipo individuale, infatti subisce variazioni in riferimento al proprio status familiare, e non può essere richiesto/ abrogato a ogni singolo individuo facente parte di un nucleo familiare, ma solo a un individuo rappresentante di ciascun nucleo familiare;</a:t>
            </a:r>
            <a:br>
              <a:rPr lang="it-IT" sz="2400" dirty="0"/>
            </a:br>
            <a:r>
              <a:rPr lang="it-IT" sz="2400" dirty="0"/>
              <a:t>- Non è automatico, infatti stante la presenza di requisiti viene erogato solo in presenza di idonea domanda correlata inoltre da altri documenti/ certificazioni altrimenti non obbligatori per il cittadino – esempio: dimostrazione valore ISEE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83CC8F6-789E-D938-0E33-63087A8B1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667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A98A87-19F5-0E96-6650-6F475C02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Cittadinanza_Chi</a:t>
            </a:r>
            <a:r>
              <a:rPr lang="it-IT" b="1" dirty="0"/>
              <a:t> può richiederlo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B1D7BB-CA39-2E05-88D9-599A523E7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>
            <a:normAutofit/>
          </a:bodyPr>
          <a:lstStyle/>
          <a:p>
            <a:r>
              <a:rPr lang="it-IT" sz="2400" dirty="0"/>
              <a:t>Cittadini Italiani o stranieri con regolare permesso di soggiorno residenti da almeno N° 10 anni in Italia (dei quali gli ultimi due in via continuativa) presentando domanda tramite i CAF o negli Uffici Postali;</a:t>
            </a:r>
          </a:p>
          <a:p>
            <a:r>
              <a:rPr lang="it-IT" sz="2400" dirty="0"/>
              <a:t>L’INPS valuta le domande e, se la domanda è accolta positivamente, consegna una carta prepagata ricaricabile che può essere utilizzata per acquistare beni e servizi oppure per prelevare denaro contante, entro un tetto massimo mensile;</a:t>
            </a:r>
          </a:p>
          <a:p>
            <a:r>
              <a:rPr lang="it-IT" sz="2400" dirty="0"/>
              <a:t>La carta viene caricata mensilmente dall’INPS;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75C33F7-07AF-F361-55D4-F852668F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22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90F8D4-7A98-511A-C703-C28632F38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Cittadinanza_Chi</a:t>
            </a:r>
            <a:r>
              <a:rPr lang="it-IT" b="1" dirty="0"/>
              <a:t> può richiederlo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F0C442-2A6C-ABAB-DFDC-CEE76A468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Il nucleo familiare deve possedere:</a:t>
            </a:r>
            <a:br>
              <a:rPr lang="it-IT" sz="2400" dirty="0"/>
            </a:br>
            <a:r>
              <a:rPr lang="it-IT" sz="2400" dirty="0"/>
              <a:t>- un </a:t>
            </a:r>
            <a:r>
              <a:rPr lang="it-IT" sz="2400" b="1" dirty="0"/>
              <a:t>reddito ISEE inferiore a 9.360 euro</a:t>
            </a:r>
            <a:r>
              <a:rPr lang="it-IT" sz="2400" dirty="0"/>
              <a:t> (in presenza di minorenni, si considera l’ISEE per prestazioni rivolte ai minorenni);</a:t>
            </a:r>
            <a:br>
              <a:rPr lang="it-IT" sz="2400" dirty="0"/>
            </a:br>
            <a:r>
              <a:rPr lang="it-IT" sz="2400" dirty="0"/>
              <a:t>- un </a:t>
            </a:r>
            <a:r>
              <a:rPr lang="it-IT" sz="2400" b="1" dirty="0"/>
              <a:t>valore del patrimonio immobiliare</a:t>
            </a:r>
            <a:r>
              <a:rPr lang="it-IT" sz="2400" dirty="0"/>
              <a:t> in Italia e all’estero, diverso dalla casa di abitazione, </a:t>
            </a:r>
            <a:r>
              <a:rPr lang="it-IT" sz="2400" b="1" dirty="0"/>
              <a:t>non superiore a 30.000 euro</a:t>
            </a:r>
            <a:r>
              <a:rPr lang="it-IT" sz="2400" dirty="0"/>
              <a:t>;</a:t>
            </a:r>
            <a:br>
              <a:rPr lang="it-IT" sz="2400" dirty="0"/>
            </a:br>
            <a:r>
              <a:rPr lang="it-IT" sz="2400" dirty="0"/>
              <a:t>- un </a:t>
            </a:r>
            <a:r>
              <a:rPr lang="it-IT" sz="2400" b="1" dirty="0"/>
              <a:t>valore del patrimonio mobiliare non superiore a 6.000 euro per il single</a:t>
            </a:r>
            <a:r>
              <a:rPr lang="it-IT" sz="2400" dirty="0"/>
              <a:t>, incrementato in base al numero dei componenti della famiglia (fino a 10.000 euro), alla presenza di più figli (1.000 euro in più per ogni figlio oltre il secondo) o di componenti con disabilità (5.000 euro in più per ogni componente con disabilità e euro 7.500 per ogni componente in condizione di disabilità grave o di non autosufficienza);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8F72C3-74BD-21A4-BA20-9C3B949E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08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E84556-0690-E8FA-9114-E483CF24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Cittadinanza_Effetti</a:t>
            </a:r>
            <a:r>
              <a:rPr lang="it-IT" b="1" dirty="0"/>
              <a:t> sulla povertà ed illeciti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EF3A295-90E9-2C3F-5880-D32F90D5E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Secondo dati ISTAT in Italia ci sono «un milione di poveri in meno grazie al reddito di cittadinanza»;</a:t>
            </a:r>
          </a:p>
          <a:p>
            <a:r>
              <a:rPr lang="it-IT" sz="2400" dirty="0"/>
              <a:t>A novembre 2021 oltre 48 milioni di Euro sono stati erogati senza che ve ne fossero i presupposti;</a:t>
            </a:r>
          </a:p>
          <a:p>
            <a:r>
              <a:rPr lang="it-IT" sz="2400" dirty="0"/>
              <a:t>Da controlli dei Carabinieri sono stati rilevati: nel 2019 10.778 illeciti per circa 1 milione di Euro, nel 2020 18.131 illeciti per circa 5,6 milioni di Euro ed, infine, nel 2021, 156.822 illeciti per circa 41,4 milioni di Euro.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4BA65F1-E9E3-AAB0-B963-76BC72A00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167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2317E9-7B29-2296-4255-4A00C7730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Cittadinanza_Fine</a:t>
            </a:r>
            <a:r>
              <a:rPr lang="it-IT" b="1" dirty="0"/>
              <a:t> e bozza nuova misura (1)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EE54E1-165B-32D6-54AC-CA2FF0AF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Dal 1° Gennaio del 2024 terminerà il Reddito di Cittadinanza per tutti gli aventi diritto;</a:t>
            </a:r>
          </a:p>
          <a:p>
            <a:r>
              <a:rPr lang="it-IT" sz="2400" dirty="0"/>
              <a:t>Con la legge di bilancio del 2023, quindi nel 2023, il sussidio sarà applicato per 7 mesi agli occupabili e per 12 mesi ai non attivabili al lavoro;</a:t>
            </a:r>
          </a:p>
          <a:p>
            <a:r>
              <a:rPr lang="it-IT" sz="2400" dirty="0"/>
              <a:t>Inoltre vi è l’obbligo di partecipare a corsi di formazione per chi appartiene a nuclei familiari privi di anziani oltre i 60 anni di età, invalidi o minorenni, pena la decadenza del sussidio;</a:t>
            </a:r>
          </a:p>
          <a:p>
            <a:r>
              <a:rPr lang="it-IT" sz="2400" dirty="0"/>
              <a:t>Rischio decadenza del sussidio anche per chi non accetta le proposte di lavoro, anche la prima, prodotte dai centri per l’impiego;</a:t>
            </a:r>
          </a:p>
          <a:p>
            <a:r>
              <a:rPr lang="it-IT" sz="2400" dirty="0"/>
              <a:t>Obbligo di rispondere presente alle convocazioni dei Comuni, per lavori di pubblica utilità, per tutti gli attivabili;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6F9222-1BD4-1575-7126-F0C5CC1F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11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3338D1-6BF6-CB3F-8D44-FDFBBA3E1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Il Reddito di </a:t>
            </a:r>
            <a:r>
              <a:rPr lang="it-IT" b="1" dirty="0" err="1"/>
              <a:t>Cittadinanza_Fine</a:t>
            </a:r>
            <a:r>
              <a:rPr lang="it-IT" b="1" dirty="0"/>
              <a:t> e bozza nuova misura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F65397-5D2F-92C5-68A9-984B19084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600" dirty="0"/>
              <a:t>Dal 1° Gennaio del 2024 si sta ventilando l’</a:t>
            </a:r>
            <a:r>
              <a:rPr lang="it-IT" sz="2600" b="1" dirty="0"/>
              <a:t>ipotesi</a:t>
            </a:r>
            <a:r>
              <a:rPr lang="it-IT" sz="2600" dirty="0"/>
              <a:t> di una nuova misura definita </a:t>
            </a:r>
            <a:r>
              <a:rPr lang="it-IT" sz="2600" b="1" dirty="0"/>
              <a:t>MIA – Misura di Inclusione Attiva</a:t>
            </a:r>
            <a:r>
              <a:rPr lang="it-IT" sz="2600" dirty="0"/>
              <a:t>;</a:t>
            </a:r>
          </a:p>
          <a:p>
            <a:r>
              <a:rPr lang="it-IT" sz="2600" dirty="0"/>
              <a:t>Si parte dal presupposto che pochi sono quelli che hanno trovato lavoro e pochi sono quelli che sono stati ricollocati, si pensa infatti che se c’è chi prende un sussidio da ormai 40 mesi qualcosa debba necessariamente non aver funzionato;</a:t>
            </a:r>
          </a:p>
          <a:p>
            <a:r>
              <a:rPr lang="it-IT" sz="2600" dirty="0"/>
              <a:t>La misura riduce l’importo di sussidio per gli attivabili da 500 a 375 Euro al mese;</a:t>
            </a:r>
          </a:p>
          <a:p>
            <a:r>
              <a:rPr lang="it-IT" sz="2600" dirty="0"/>
              <a:t>La misura sarebbe applicata per redditi ISEE pari a un nuovo limite di 7.200 Euro anziché 9.360 Euro</a:t>
            </a:r>
          </a:p>
          <a:p>
            <a:r>
              <a:rPr lang="it-IT" sz="2600" dirty="0"/>
              <a:t>La misura mira ad un forte rafforzamento dei Centri per l’Impiego</a:t>
            </a:r>
          </a:p>
          <a:p>
            <a:r>
              <a:rPr lang="it-IT" sz="2600" dirty="0"/>
              <a:t>Nella nuova misura si punta a far decadere il beneficio del sussidio dopo il primo rifiuto di proposta di lavoro non accettata.</a:t>
            </a: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722F77C-38D4-69DC-18E6-9BD3EB16B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711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9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     Corso di Economia  A.A. 2022_2023 UTE_Università della Terza Età «Cardinale Giovanni Colombo»  “Il reddito di Cittadinanza_Evoluzione” </vt:lpstr>
      <vt:lpstr>Il Reddito di Cittadinanza_Definizione iniziale ed applicazione (1)</vt:lpstr>
      <vt:lpstr>Il Reddito di Cittadinanza_Definizione iniziale ed applicazione (2)</vt:lpstr>
      <vt:lpstr>Il Reddito di Cittadinanza_Chi può richiederlo</vt:lpstr>
      <vt:lpstr>Il Reddito di Cittadinanza_Chi può richiederlo (2)</vt:lpstr>
      <vt:lpstr>Il Reddito di Cittadinanza_Effetti sulla povertà ed illeciti</vt:lpstr>
      <vt:lpstr>Il Reddito di Cittadinanza_Fine e bozza nuova misura (1)</vt:lpstr>
      <vt:lpstr>Il Reddito di Cittadinanza_Fine e bozza nuova misura (2)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45</cp:revision>
  <cp:lastPrinted>2023-01-05T08:31:20Z</cp:lastPrinted>
  <dcterms:created xsi:type="dcterms:W3CDTF">2022-10-18T09:49:33Z</dcterms:created>
  <dcterms:modified xsi:type="dcterms:W3CDTF">2023-03-08T14:15:01Z</dcterms:modified>
</cp:coreProperties>
</file>