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67" r:id="rId10"/>
  </p:sldIdLst>
  <p:sldSz cx="12192000" cy="6858000"/>
  <p:notesSz cx="6888163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4E53240-4802-4061-A161-898C0F34BFF1}" type="datetimeFigureOut">
              <a:rPr lang="it-IT" smtClean="0"/>
              <a:t>08/03/2023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7CBA3EF9-5C31-42EA-91C7-BC2D7C599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051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D8738F-64BF-00EE-86ED-D71BE72D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28534B-5241-F08C-2191-CABFCFF63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22DD57-39A3-9526-9454-1B0CAB0A0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1925-F3EE-4744-AD0F-E388000BBC71}" type="datetime1">
              <a:rPr lang="it-IT" smtClean="0"/>
              <a:t>08/03/2023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4746A0-3FCE-2941-A47B-47B41CBF0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16F72F-63DD-4249-39E4-69BE2552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61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4D406A-EEA5-6752-E885-EF9D9BAA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B9E6B1-ADF4-9DAF-482B-5DD317BBC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E6CC13-3327-643F-230E-BB0562DE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38C2-D9D8-4013-96DD-5490B5A0ED0F}" type="datetime1">
              <a:rPr lang="it-IT" smtClean="0"/>
              <a:t>08/03/2023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1B4C78-70E5-D2AF-9618-40B0D1D3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2121E8-E362-0D5E-5742-D7EC8182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61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BFA74EE-6C1B-18B1-B05C-0FBBCF04B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D31F4F-B914-49AE-2540-2C7253458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493C3E-AC24-04DA-5D42-19A8CECE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496B-5702-4FC0-BCEC-E69018B97250}" type="datetime1">
              <a:rPr lang="it-IT" smtClean="0"/>
              <a:t>08/03/2023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567E8-EBE0-F364-3868-E92F1523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CA81D1-DC33-187F-8019-216BBA8A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79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3B5BF0-7911-D655-78CE-6745DC87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EE8902-A70B-F3EF-CF51-DE5668545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1A30F6-E6D6-1555-CBAC-4532BCDE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7DF6-42D7-4C1A-B429-1C71E13F9E9E}" type="datetime1">
              <a:rPr lang="it-IT" smtClean="0"/>
              <a:t>08/03/2023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293F81-51E0-A47C-A425-CEB13FDD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55E13C-5402-3AD6-2E5A-4B0B5137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98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E669A-5C2F-C8FE-7237-DD7D2E9E8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113570-A3A7-CC86-9DF7-EAFB57B05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410829-408A-2AC1-994C-19DFF0BB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26C8-FD00-4310-807B-A9667458FA09}" type="datetime1">
              <a:rPr lang="it-IT" smtClean="0"/>
              <a:t>08/03/2023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A9AD6F-11B0-F2B7-21A0-0B7F5DA3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84EBAE-7E90-560F-F5F1-24089FF0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02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4C1C1-D233-1551-329F-5D707EB1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6626A-AA0A-C52C-D7C9-34442FCF8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D83C2C-6E1C-AF88-354E-7B4BEE31F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D92CA2-81AC-3312-5483-EDA21F9C3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2F32-9CA3-4265-A999-7DF49655C639}" type="datetime1">
              <a:rPr lang="it-IT" smtClean="0"/>
              <a:t>08/03/2023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3B3304-C93C-0E28-A9D9-D7E573FB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82BA53-02CC-88D7-3CF4-65552657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70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9D49D-B1EC-2B88-4360-E93E14129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95FA75-76F7-C29A-F953-669B63244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8E59E0-9892-15EE-6A16-3A37F0269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36B493-2A12-672B-C1C9-6F23ACEE8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7616046-7AA1-12EC-A2B9-67E1AE01B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F2AA18-F300-E254-A7F1-EB1A6DC6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E5CB-CFF2-4B22-B85B-B5B89BA19FB9}" type="datetime1">
              <a:rPr lang="it-IT" smtClean="0"/>
              <a:t>08/03/2023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2E9FE41-BC16-2F0D-5E03-B0CCCC4A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CBF317-6E8C-89B0-7B93-5D3DCCD4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05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80E42-80F9-A6ED-2F37-65248F95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063FAD-331B-1508-1064-525BFA5F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1F1D-6834-4EA0-B459-954D12008816}" type="datetime1">
              <a:rPr lang="it-IT" smtClean="0"/>
              <a:t>08/03/2023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4DC297A-78A1-66B2-5B4C-4443C756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0E69D1-6F9E-82AB-D0A7-802B6213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68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288E66F-6BAA-141F-3B9F-5C10ED7F1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D257-CA78-484A-A196-DC5A728CAD63}" type="datetime1">
              <a:rPr lang="it-IT" smtClean="0"/>
              <a:t>08/03/2023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C1FE51-B16F-BFE8-E896-33C5086E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E8E832-5F14-899C-6883-5D93E9E6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52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4EB2E-9DDC-4997-BD4B-450B813D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DAAC6-E23D-CBFB-132E-7E456B9BE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59997C-F90F-7452-7CF7-D8F484DCC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BD82C5-A66C-DBC0-79B7-89723B8F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0564-94E4-47D2-939F-A8576F0EB4E6}" type="datetime1">
              <a:rPr lang="it-IT" smtClean="0"/>
              <a:t>08/03/2023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63A4E2-6378-62A5-52B9-B361DBA3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EEAAC3-DCA2-773A-6430-7C166B47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39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B706A-722D-CDBD-2A07-06E5A72B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206EE4-728F-B29A-EED3-730616C16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29C1BA-1AFF-7F97-A56A-6866B3C2E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DFFF62-C0AC-194B-A639-8947A746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60A7-9D0E-40AE-AAC3-3A38C8EA86DF}" type="datetime1">
              <a:rPr lang="it-IT" smtClean="0"/>
              <a:t>08/03/2023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8D2600-7648-ACA9-A238-5850078A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AF5A0C-6470-D878-8B51-7AA1B312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40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4FCD79-F973-CBCB-18A0-79D246CE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0F65EF-F159-5D24-EC8D-F85F9DCC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8FDFD0-6EE5-51E7-1AF8-FA91747DB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3537-31D0-4F29-8F79-5A958E3E1CA9}" type="datetime1">
              <a:rPr lang="it-IT" smtClean="0"/>
              <a:t>08/03/2023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84CFF0-67FD-7515-EB87-79152B627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0BBA42-6A7B-9239-25AA-D09CD56E1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96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59CF6B-C594-B54F-1A23-9D6921555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64" y="2050067"/>
            <a:ext cx="5238466" cy="29914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b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Corso di Economia </a:t>
            </a: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A.A. 2022_2023</a:t>
            </a: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UTE_Università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della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Terza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Età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«Cardinale Giovanni Colombo»</a:t>
            </a: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“Il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reddito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Cittadinanza_Evoluzione</a:t>
            </a: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”</a:t>
            </a:r>
            <a:b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696450-8103-4709-5205-4EA585923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825" y="4924707"/>
            <a:ext cx="4764386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000" b="1" kern="12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Prof. Alan Vukelic</a:t>
            </a:r>
            <a:endParaRPr lang="en-US" kern="12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AEBF10-40E0-193B-9160-6A9E92B2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6536" y="6035040"/>
            <a:ext cx="548640" cy="548640"/>
          </a:xfrm>
          <a:prstGeom prst="ellipse">
            <a:avLst/>
          </a:prstGeom>
          <a:solidFill>
            <a:schemeClr val="tx1"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</a:pPr>
            <a:fld id="{7FE37248-60BD-481F-949C-E71A626D62C4}" type="slidenum">
              <a:rPr lang="en-US">
                <a:solidFill>
                  <a:schemeClr val="bg1"/>
                </a:solidFill>
              </a:rPr>
              <a:pPr algn="ctr">
                <a:spcAft>
                  <a:spcPts val="600"/>
                </a:spcAft>
              </a:pPr>
              <a:t>1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44FCB200-92C4-77BF-E5A5-47A76DAA7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759" y="2129307"/>
            <a:ext cx="3030820" cy="3217333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CF254EC-3E6D-4A79-D359-A44E1C6EBAD1}"/>
              </a:ext>
            </a:extLst>
          </p:cNvPr>
          <p:cNvSpPr txBox="1"/>
          <p:nvPr/>
        </p:nvSpPr>
        <p:spPr>
          <a:xfrm>
            <a:off x="5510370" y="6167536"/>
            <a:ext cx="58434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500" dirty="0"/>
              <a:t>Milano, 2 Marzo 2023</a:t>
            </a:r>
          </a:p>
        </p:txBody>
      </p:sp>
    </p:spTree>
    <p:extLst>
      <p:ext uri="{BB962C8B-B14F-4D97-AF65-F5344CB8AC3E}">
        <p14:creationId xmlns:p14="http://schemas.microsoft.com/office/powerpoint/2010/main" val="139079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BEA3-2175-DD06-E737-5FBC4AC96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291026"/>
            <a:ext cx="9677242" cy="1618695"/>
          </a:xfrm>
        </p:spPr>
        <p:txBody>
          <a:bodyPr anchor="ctr">
            <a:noAutofit/>
          </a:bodyPr>
          <a:lstStyle/>
          <a:p>
            <a:r>
              <a:rPr lang="it-IT" b="1" dirty="0"/>
              <a:t>Il Reddito di </a:t>
            </a:r>
            <a:r>
              <a:rPr lang="it-IT" b="1" dirty="0" err="1"/>
              <a:t>Cittadinanza_Definizione</a:t>
            </a:r>
            <a:r>
              <a:rPr lang="it-IT" b="1" dirty="0"/>
              <a:t> iniziale ed applicazione (1)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1C449C-9939-7491-D2E3-C199967C6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873" y="1670181"/>
            <a:ext cx="10515600" cy="4531664"/>
          </a:xfrm>
        </p:spPr>
        <p:txBody>
          <a:bodyPr anchor="ctr">
            <a:normAutofit/>
          </a:bodyPr>
          <a:lstStyle/>
          <a:p>
            <a:r>
              <a:rPr lang="it-IT" sz="2400" dirty="0"/>
              <a:t>Introdotto il 28 gennaio del 2019 con il Decreto Legge N°4 della Repubblica Italiana;</a:t>
            </a:r>
          </a:p>
          <a:p>
            <a:r>
              <a:rPr lang="it-IT" sz="2400" dirty="0"/>
              <a:t>E’ una forma condizionata e non individuale di reddito minimo garantito;</a:t>
            </a:r>
          </a:p>
          <a:p>
            <a:r>
              <a:rPr lang="it-IT" sz="2400" dirty="0"/>
              <a:t>Pur possedendone le caratteristiche ed a volte assumendone la fattispecie, non possiede le caratteristiche del «reddito di base»</a:t>
            </a:r>
          </a:p>
          <a:p>
            <a:r>
              <a:rPr lang="it-IT" sz="2400" dirty="0"/>
              <a:t>Introdotto dal Governo «Conte I» (formato da M5S e Lega) non è un reddito di base bensì un ammortizzatore sociale;</a:t>
            </a:r>
          </a:p>
          <a:p>
            <a:r>
              <a:rPr lang="it-IT" sz="2400" dirty="0"/>
              <a:t>Prevede, infatti, alla sua origine il fatto che chi percepisce il reddito ove possibile trovi un impiego grazie ai cosiddetti Navigator/ Assistenti Sociali/ Centri Impiego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2303AB6-5CF2-505A-BACA-4DB722506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8DF8AE-4C54-40EB-ACC6-93C0275E155F}" type="slidenum">
              <a:rPr lang="it-IT" smtClean="0"/>
              <a:pPr>
                <a:spcAft>
                  <a:spcPts val="600"/>
                </a:spcAft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20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EE21F2-328F-88F0-491C-4E7803E1C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Reddito di </a:t>
            </a:r>
            <a:r>
              <a:rPr lang="it-IT" b="1" dirty="0" err="1"/>
              <a:t>Cittadinanza_Definizione</a:t>
            </a:r>
            <a:r>
              <a:rPr lang="it-IT" b="1" dirty="0"/>
              <a:t> iniziale ed applicazione (2)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4E0062-9F36-AC02-8A95-CA9DDABB0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Viene definito ammortizzatore sociale in quanto:</a:t>
            </a:r>
          </a:p>
          <a:p>
            <a:pPr marL="0" indent="0">
              <a:buNone/>
            </a:pPr>
            <a:r>
              <a:rPr lang="it-IT" sz="2400" dirty="0"/>
              <a:t>- Non è universale, infatti viene versato solo a disoccupati, inoccupati o lavoratori che hanno una situazione ISEE inferiori ad una certa soglia;</a:t>
            </a:r>
            <a:br>
              <a:rPr lang="it-IT" sz="2400" dirty="0"/>
            </a:br>
            <a:r>
              <a:rPr lang="it-IT" sz="2400" dirty="0"/>
              <a:t>- Non è incondizionato, infatti ci sono una serie di obblighi quali iscriversi a un centro d’impiego, eventualmente svolgere senza «ulteriore» compenso lavori di pubblica utilità, eventualmente accettare proposte di lavoro ritenute «congrue» da terzi dopo un tot di rifiuti (3), </a:t>
            </a:r>
            <a:r>
              <a:rPr lang="it-IT" sz="2400" dirty="0" err="1"/>
              <a:t>ecc</a:t>
            </a:r>
            <a:r>
              <a:rPr lang="it-IT" sz="2400" dirty="0"/>
              <a:t>;</a:t>
            </a:r>
            <a:br>
              <a:rPr lang="it-IT" sz="2400" dirty="0"/>
            </a:br>
            <a:r>
              <a:rPr lang="it-IT" sz="2400" dirty="0"/>
              <a:t>- Non di tipo individuale, infatti subisce variazioni in riferimento al proprio status familiare, e non può essere richiesto/ abrogato a ogni singolo individuo facente parte di un nucleo familiare, ma solo a un individuo rappresentante di ciascun nucleo familiare;</a:t>
            </a:r>
            <a:br>
              <a:rPr lang="it-IT" sz="2400" dirty="0"/>
            </a:br>
            <a:r>
              <a:rPr lang="it-IT" sz="2400" dirty="0"/>
              <a:t>- Non è automatico, infatti stante la presenza di requisiti viene erogato solo in presenza di idonea domanda correlata inoltre da altri documenti/ certificazioni altrimenti non obbligatori per il cittadino – esempio: dimostrazione valore ISEE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83CC8F6-789E-D938-0E33-63087A8B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66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A98A87-19F5-0E96-6650-6F475C02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Reddito di </a:t>
            </a:r>
            <a:r>
              <a:rPr lang="it-IT" b="1" dirty="0" err="1"/>
              <a:t>Cittadinanza_Chi</a:t>
            </a:r>
            <a:r>
              <a:rPr lang="it-IT" b="1" dirty="0"/>
              <a:t> può richiederlo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B1D7BB-CA39-2E05-88D9-599A523E7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898"/>
            <a:ext cx="10515600" cy="4684065"/>
          </a:xfrm>
        </p:spPr>
        <p:txBody>
          <a:bodyPr>
            <a:normAutofit/>
          </a:bodyPr>
          <a:lstStyle/>
          <a:p>
            <a:r>
              <a:rPr lang="it-IT" sz="2400" dirty="0"/>
              <a:t>Cittadini Italiani o stranieri con regolare permesso di soggiorno residenti da almeno N° 10 anni in Italia (dei quali gli ultimi due in via continuativa) presentando domanda tramite i CAF o negli Uffici Postali;</a:t>
            </a:r>
          </a:p>
          <a:p>
            <a:r>
              <a:rPr lang="it-IT" sz="2400" dirty="0"/>
              <a:t>L’INPS valuta le domande e, se la domanda è accolta positivamente, consegna una carta prepagata ricaricabile che può essere utilizzata per acquistare beni e servizi oppure per prelevare denaro contante, entro un tetto massimo mensile;</a:t>
            </a:r>
          </a:p>
          <a:p>
            <a:r>
              <a:rPr lang="it-IT" sz="2400" dirty="0"/>
              <a:t>La carta viene caricata mensilmente dall’INPS;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75C33F7-07AF-F361-55D4-F852668F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2227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90F8D4-7A98-511A-C703-C28632F38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Reddito di </a:t>
            </a:r>
            <a:r>
              <a:rPr lang="it-IT" b="1" dirty="0" err="1"/>
              <a:t>Cittadinanza_Chi</a:t>
            </a:r>
            <a:r>
              <a:rPr lang="it-IT" b="1" dirty="0"/>
              <a:t> può richiederlo (2)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F0C442-2A6C-ABAB-DFDC-CEE76A468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Il nucleo familiare deve possedere:</a:t>
            </a:r>
            <a:br>
              <a:rPr lang="it-IT" sz="2400" dirty="0"/>
            </a:br>
            <a:r>
              <a:rPr lang="it-IT" sz="2400" dirty="0"/>
              <a:t>- un </a:t>
            </a:r>
            <a:r>
              <a:rPr lang="it-IT" sz="2400" b="1" dirty="0"/>
              <a:t>reddito ISEE inferiore a 9.360 euro</a:t>
            </a:r>
            <a:r>
              <a:rPr lang="it-IT" sz="2400" dirty="0"/>
              <a:t> (in presenza di minorenni, si considera l’ISEE per prestazioni rivolte ai minorenni);</a:t>
            </a:r>
            <a:br>
              <a:rPr lang="it-IT" sz="2400" dirty="0"/>
            </a:br>
            <a:r>
              <a:rPr lang="it-IT" sz="2400" dirty="0"/>
              <a:t>- un </a:t>
            </a:r>
            <a:r>
              <a:rPr lang="it-IT" sz="2400" b="1" dirty="0"/>
              <a:t>valore del patrimonio immobiliare</a:t>
            </a:r>
            <a:r>
              <a:rPr lang="it-IT" sz="2400" dirty="0"/>
              <a:t> in Italia e all’estero, diverso dalla casa di abitazione, </a:t>
            </a:r>
            <a:r>
              <a:rPr lang="it-IT" sz="2400" b="1" dirty="0"/>
              <a:t>non superiore a 30.000 euro</a:t>
            </a:r>
            <a:r>
              <a:rPr lang="it-IT" sz="2400" dirty="0"/>
              <a:t>;</a:t>
            </a:r>
            <a:br>
              <a:rPr lang="it-IT" sz="2400" dirty="0"/>
            </a:br>
            <a:r>
              <a:rPr lang="it-IT" sz="2400" dirty="0"/>
              <a:t>- un </a:t>
            </a:r>
            <a:r>
              <a:rPr lang="it-IT" sz="2400" b="1" dirty="0"/>
              <a:t>valore del patrimonio mobiliare non superiore a 6.000 euro per il single</a:t>
            </a:r>
            <a:r>
              <a:rPr lang="it-IT" sz="2400" dirty="0"/>
              <a:t>, incrementato in base al numero dei componenti della famiglia (fino a 10.000 euro), alla presenza di più figli (1.000 euro in più per ogni figlio oltre il secondo) o di componenti con disabilità (5.000 euro in più per ogni componente con disabilità e euro 7.500 per ogni componente in condizione di disabilità grave o di non autosufficienza);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C8F72C3-74BD-21A4-BA20-9C3B949E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082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E84556-0690-E8FA-9114-E483CF248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Reddito di </a:t>
            </a:r>
            <a:r>
              <a:rPr lang="it-IT" b="1" dirty="0" err="1"/>
              <a:t>Cittadinanza_Effetti</a:t>
            </a:r>
            <a:r>
              <a:rPr lang="it-IT" b="1" dirty="0"/>
              <a:t> sulla povertà ed illeciti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F3A295-90E9-2C3F-5880-D32F90D5E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Secondo dati ISTAT in Italia ci sono «un milione di poveri in meno grazie al reddito di cittadinanza»;</a:t>
            </a:r>
          </a:p>
          <a:p>
            <a:r>
              <a:rPr lang="it-IT" sz="2400" dirty="0"/>
              <a:t>A novembre 2021 oltre 48 milioni di Euro sono stati erogati senza che ve ne fossero i presupposti;</a:t>
            </a:r>
          </a:p>
          <a:p>
            <a:r>
              <a:rPr lang="it-IT" sz="2400" dirty="0"/>
              <a:t>Da controlli dei Carabinieri sono stati rilevati: nel 2019 10.778 illeciti per circa 1 milione di Euro, nel 2020 18.131 illeciti per circa 5,6 milioni di Euro ed, infine, nel 2021, 156.822 illeciti per circa 41,4 milioni di Euro.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4BA65F1-E9E3-AAB0-B963-76BC72A00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167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2317E9-7B29-2296-4255-4A00C7730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Reddito di </a:t>
            </a:r>
            <a:r>
              <a:rPr lang="it-IT" b="1" dirty="0" err="1"/>
              <a:t>Cittadinanza_Fine</a:t>
            </a:r>
            <a:r>
              <a:rPr lang="it-IT" b="1" dirty="0"/>
              <a:t> e bozza nuova misura (1)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EE54E1-165B-32D6-54AC-CA2FF0AF6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Dal 1° Gennaio del 2024 terminerà il Reddito di Cittadinanza per tutti gli aventi diritto;</a:t>
            </a:r>
          </a:p>
          <a:p>
            <a:r>
              <a:rPr lang="it-IT" sz="2400" dirty="0"/>
              <a:t>Con la legge di bilancio del 2023, quindi nel 2023, il sussidio sarà applicato per 7 mesi agli occupabili e per 12 mesi ai non attivabili al lavoro;</a:t>
            </a:r>
          </a:p>
          <a:p>
            <a:r>
              <a:rPr lang="it-IT" sz="2400" dirty="0"/>
              <a:t>Inoltre vi è l’obbligo di partecipare a corsi di formazione per chi appartiene a nuclei familiari privi di anziani oltre i 60 anni di età, invalidi o minorenni, pena la decadenza del sussidio;</a:t>
            </a:r>
          </a:p>
          <a:p>
            <a:r>
              <a:rPr lang="it-IT" sz="2400" dirty="0"/>
              <a:t>Rischio decadenza del sussidio anche per chi non accetta le proposte di lavoro, anche la prima, prodotte dai centri per l’impiego;</a:t>
            </a:r>
          </a:p>
          <a:p>
            <a:r>
              <a:rPr lang="it-IT" sz="2400" dirty="0"/>
              <a:t>Obbligo di rispondere presente alle convocazioni dei Comuni, per lavori di pubblica utilità, per tutti gli attivabili;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6F9222-1BD4-1575-7126-F0C5CC1F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11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3338D1-6BF6-CB3F-8D44-FDFBBA3E1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Reddito di </a:t>
            </a:r>
            <a:r>
              <a:rPr lang="it-IT" b="1" dirty="0" err="1"/>
              <a:t>Cittadinanza_Fine</a:t>
            </a:r>
            <a:r>
              <a:rPr lang="it-IT" b="1" dirty="0"/>
              <a:t> e bozza nuova misura (2)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F65397-5D2F-92C5-68A9-984B19084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600" dirty="0"/>
              <a:t>Dal 1° Gennaio del 2024 si sta ventilando l’</a:t>
            </a:r>
            <a:r>
              <a:rPr lang="it-IT" sz="2600" b="1" dirty="0"/>
              <a:t>ipotesi</a:t>
            </a:r>
            <a:r>
              <a:rPr lang="it-IT" sz="2600" dirty="0"/>
              <a:t> di una nuova misura definita </a:t>
            </a:r>
            <a:r>
              <a:rPr lang="it-IT" sz="2600" b="1" dirty="0"/>
              <a:t>MIA – Misura di Inclusione Attiva</a:t>
            </a:r>
            <a:r>
              <a:rPr lang="it-IT" sz="2600" dirty="0"/>
              <a:t>;</a:t>
            </a:r>
          </a:p>
          <a:p>
            <a:r>
              <a:rPr lang="it-IT" sz="2600" dirty="0"/>
              <a:t>Si parte dal presupposto che pochi sono quelli che hanno trovato lavoro e pochi sono quelli che sono stati ricollocati, si pensa infatti che se c’è chi prende un sussidio da ormai 40 mesi qualcosa debba necessariamente non aver funzionato;</a:t>
            </a:r>
          </a:p>
          <a:p>
            <a:r>
              <a:rPr lang="it-IT" sz="2600" dirty="0"/>
              <a:t>La misura riduce l’importo di sussidio per gli attivabili da 500 a 375 Euro al mese;</a:t>
            </a:r>
          </a:p>
          <a:p>
            <a:r>
              <a:rPr lang="it-IT" sz="2600" dirty="0"/>
              <a:t>La misura sarebbe applicata per redditi ISEE pari a un nuovo limite di 7.200 Euro anziché 9.360 Euro</a:t>
            </a:r>
          </a:p>
          <a:p>
            <a:r>
              <a:rPr lang="it-IT" sz="2600" dirty="0"/>
              <a:t>La misura mira ad un forte rafforzamento dei Centri per l’Impiego</a:t>
            </a:r>
          </a:p>
          <a:p>
            <a:r>
              <a:rPr lang="it-IT" sz="2600" dirty="0"/>
              <a:t>Nella nuova misura si punta a far decadere il beneficio del sussidio dopo il primo rifiuto di proposta di lavoro non accettata.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722F77C-38D4-69DC-18E6-9BD3EB16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711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EDE3E-2963-3A0E-AF9B-EDA4E21E8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2103437"/>
            <a:ext cx="10515600" cy="1325563"/>
          </a:xfrm>
        </p:spPr>
        <p:txBody>
          <a:bodyPr/>
          <a:lstStyle/>
          <a:p>
            <a:pPr algn="ctr"/>
            <a:r>
              <a:rPr lang="it-IT" b="1" dirty="0"/>
              <a:t>GRAZIE PER L’ATTENZIONE!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E1F586-5242-82C0-33E3-F446F5F5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9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21CAA7D7-C029-DEBD-4B20-C658C7DBE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198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976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     Corso di Economia  A.A. 2022_2023 UTE_Università della Terza Età «Cardinale Giovanni Colombo»  “Il reddito di Cittadinanza_Evoluzione” </vt:lpstr>
      <vt:lpstr>Il Reddito di Cittadinanza_Definizione iniziale ed applicazione (1)</vt:lpstr>
      <vt:lpstr>Il Reddito di Cittadinanza_Definizione iniziale ed applicazione (2)</vt:lpstr>
      <vt:lpstr>Il Reddito di Cittadinanza_Chi può richiederlo</vt:lpstr>
      <vt:lpstr>Il Reddito di Cittadinanza_Chi può richiederlo (2)</vt:lpstr>
      <vt:lpstr>Il Reddito di Cittadinanza_Effetti sulla povertà ed illeciti</vt:lpstr>
      <vt:lpstr>Il Reddito di Cittadinanza_Fine e bozza nuova misura (1)</vt:lpstr>
      <vt:lpstr>Il Reddito di Cittadinanza_Fine e bozza nuova misura (2)</vt:lpstr>
      <vt:lpstr>GRAZIE PER L’ATTENZIONE!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Economia  A.A. 2022_2023 UTE_Università della Terza Età «Cardinale Giovanni Colombo»</dc:title>
  <dc:creator>Alan Vukelic</dc:creator>
  <cp:lastModifiedBy>Alan Vukelic</cp:lastModifiedBy>
  <cp:revision>45</cp:revision>
  <cp:lastPrinted>2023-01-05T08:31:20Z</cp:lastPrinted>
  <dcterms:created xsi:type="dcterms:W3CDTF">2022-10-18T09:49:33Z</dcterms:created>
  <dcterms:modified xsi:type="dcterms:W3CDTF">2023-03-08T14:15:01Z</dcterms:modified>
</cp:coreProperties>
</file>