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9" r:id="rId3"/>
    <p:sldId id="280" r:id="rId4"/>
    <p:sldId id="282" r:id="rId5"/>
    <p:sldId id="283" r:id="rId6"/>
    <p:sldId id="284" r:id="rId7"/>
    <p:sldId id="285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3240-4802-4061-A161-898C0F34BFF1}" type="datetimeFigureOut">
              <a:rPr lang="it-IT" smtClean="0"/>
              <a:t>16/03/2023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16/03/2023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16/03/2023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16/03/2023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16/03/2023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16/03/2023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16/03/2023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16/03/2023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ssariomarketing.it/significato/customer-loyalty/" TargetMode="External"/><Relationship Id="rId2" Type="http://schemas.openxmlformats.org/officeDocument/2006/relationships/hyperlink" Target="https://www.glossariomarketing.it/significato/brand-imag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Corso di Economia </a:t>
            </a:r>
            <a:br>
              <a:rPr lang="it-IT" b="1" dirty="0"/>
            </a:br>
            <a:r>
              <a:rPr lang="it-IT" b="1" dirty="0"/>
              <a:t>A.A. 2022_2023</a:t>
            </a:r>
            <a:br>
              <a:rPr lang="it-IT" b="1" dirty="0"/>
            </a:br>
            <a:r>
              <a:rPr lang="it-IT" b="1" dirty="0" err="1"/>
              <a:t>UTE_Università</a:t>
            </a:r>
            <a:r>
              <a:rPr lang="it-IT" b="1" dirty="0"/>
              <a:t> della Terza Età «Cardinale Giovanni Colombo»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23" y="422592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/>
              <a:t>Prof. Alan Vukelic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</a:t>
            </a:fld>
            <a:endParaRPr lang="it-IT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F254EC-3E6D-4A79-D359-A44E1C6EBAD1}"/>
              </a:ext>
            </a:extLst>
          </p:cNvPr>
          <p:cNvSpPr txBox="1"/>
          <p:nvPr/>
        </p:nvSpPr>
        <p:spPr>
          <a:xfrm>
            <a:off x="8150290" y="6315792"/>
            <a:ext cx="32035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/>
              <a:t>Milano, </a:t>
            </a:r>
            <a:r>
              <a:rPr lang="it-IT" sz="1500"/>
              <a:t>16 Marzo 2023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438AD-DDA8-89CF-21B7-826FDA2D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Le Scelte dei </a:t>
            </a:r>
            <a:r>
              <a:rPr lang="it-IT" sz="4000" b="1" dirty="0" err="1"/>
              <a:t>consumatori_Elementi</a:t>
            </a:r>
            <a:r>
              <a:rPr lang="it-IT" sz="4000" b="1" dirty="0"/>
              <a:t> di analisi legati alle aziende (1)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CA9839-E0B1-2996-2836-5BDD429AA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200" dirty="0"/>
              <a:t>Il </a:t>
            </a:r>
            <a:r>
              <a:rPr lang="it-IT" sz="2200" b="1" dirty="0"/>
              <a:t>target di riferimento </a:t>
            </a:r>
            <a:r>
              <a:rPr lang="it-IT" sz="2200" dirty="0"/>
              <a:t>è rappresentato da quel gruppo di consumatori, che possiedono caratteristiche comuni, cui l’azienda intende vendere i propri prodotti o servizi;</a:t>
            </a:r>
          </a:p>
          <a:p>
            <a:r>
              <a:rPr lang="it-IT" sz="2200" dirty="0"/>
              <a:t>Il target di riferimento viene scelto dall’azienda in base alla segmentazione del mercato;</a:t>
            </a:r>
          </a:p>
          <a:p>
            <a:r>
              <a:rPr lang="it-IT" sz="2200" dirty="0"/>
              <a:t>In base al target di riferimento le aziende definiscono le proprie strategie commerciali e di marketing /comunicazione;</a:t>
            </a:r>
          </a:p>
          <a:p>
            <a:r>
              <a:rPr lang="it-IT" sz="2200" dirty="0"/>
              <a:t>Non sempre il target della comunicazione corrisponde al gruppo di individui cui è destinata la fruizione del prodotto </a:t>
            </a:r>
            <a:r>
              <a:rPr lang="it-IT" sz="2200" dirty="0">
                <a:sym typeface="Wingdings" panose="05000000000000000000" pitchFamily="2" charset="2"/>
              </a:rPr>
              <a:t> es. prodotti per bambini</a:t>
            </a:r>
          </a:p>
          <a:p>
            <a:r>
              <a:rPr lang="it-IT" sz="2200" dirty="0"/>
              <a:t>Negli ultimi anni all’interno dei target di riferimento, le aziende sono arrivate ad individuare i </a:t>
            </a:r>
            <a:r>
              <a:rPr lang="it-IT" sz="2200" b="1" dirty="0"/>
              <a:t>Buyer </a:t>
            </a:r>
            <a:r>
              <a:rPr lang="it-IT" sz="2200" b="1" dirty="0" err="1"/>
              <a:t>personas</a:t>
            </a:r>
            <a:r>
              <a:rPr lang="it-IT" sz="2200" b="1" dirty="0"/>
              <a:t> </a:t>
            </a:r>
            <a:r>
              <a:rPr lang="it-IT" sz="2200" dirty="0"/>
              <a:t>ossia l’identificazione di diverse tipologie di clienti- tipo all’interno del target di riferimento;</a:t>
            </a:r>
          </a:p>
          <a:p>
            <a:pPr>
              <a:lnSpc>
                <a:spcPct val="100000"/>
              </a:lnSpc>
            </a:pPr>
            <a:r>
              <a:rPr lang="it-IT" sz="2200" dirty="0"/>
              <a:t>Le Buyer </a:t>
            </a:r>
            <a:r>
              <a:rPr lang="it-IT" sz="2200" dirty="0" err="1"/>
              <a:t>personas</a:t>
            </a:r>
            <a:r>
              <a:rPr lang="it-IT" sz="2200" dirty="0"/>
              <a:t> sono rappresentazioni fittizie di clienti tipo di un'azienda, create sulla base dei dati raccolti attraverso sondaggi o interviste, tenendo conto non solo delle loro caratteristiche socio-demografiche, psicografiche e comportamentali ma anche di dati, citazioni e modi di dire che possono essere utili per creare prodotti/servizi.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A0964C-A333-B624-EEDB-93CEA33B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2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77C1954E-F7D4-E48B-5568-541C0F675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8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68F6DB-2C7B-EA5E-5E84-913E3984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Le Scelte dei </a:t>
            </a:r>
            <a:r>
              <a:rPr lang="it-IT" sz="4000" b="1" dirty="0" err="1"/>
              <a:t>consumatori_Elementi</a:t>
            </a:r>
            <a:r>
              <a:rPr lang="it-IT" sz="4000" b="1" dirty="0"/>
              <a:t> di analisi legati alle aziende (2)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26F65A-0BF1-FBB1-29FC-4C6B25E4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706"/>
            <a:ext cx="10515600" cy="4667250"/>
          </a:xfrm>
        </p:spPr>
        <p:txBody>
          <a:bodyPr>
            <a:noAutofit/>
          </a:bodyPr>
          <a:lstStyle/>
          <a:p>
            <a:r>
              <a:rPr lang="it-IT" sz="2000" dirty="0"/>
              <a:t>Una corretta definizione del target di riferimento permette all’azienda di determinare un migliore </a:t>
            </a:r>
            <a:r>
              <a:rPr lang="it-IT" sz="2000" b="1" dirty="0"/>
              <a:t>marketing mix:</a:t>
            </a:r>
          </a:p>
          <a:p>
            <a:pPr marL="0" indent="0">
              <a:buNone/>
            </a:pPr>
            <a:r>
              <a:rPr lang="it-IT" sz="2000" dirty="0"/>
              <a:t>- Il </a:t>
            </a:r>
            <a:r>
              <a:rPr lang="it-IT" sz="2000" b="1" dirty="0"/>
              <a:t>prodotto</a:t>
            </a:r>
            <a:r>
              <a:rPr lang="it-IT" sz="2000" dirty="0"/>
              <a:t> è la variabile più importante del marketing mix, se infatti non soddisfa le esigenze dei consumatori rende vane le azioni sulle altre variabili del marketing mix.</a:t>
            </a:r>
            <a:br>
              <a:rPr lang="it-IT" sz="2000" dirty="0"/>
            </a:br>
            <a:r>
              <a:rPr lang="it-IT" sz="2000" dirty="0"/>
              <a:t>Il prodotto è tipicamente un elemento dinamico del marketing mix in quanto dipende dalle modificazioni delle esigenze dei consumatori, da differenziazioni introdotte da competitors su prodotti o dalle nuove opportunità offerte dalla tecnologia (es. Auto Elettrica);</a:t>
            </a:r>
            <a:br>
              <a:rPr lang="it-IT" sz="2000" dirty="0"/>
            </a:br>
            <a:endParaRPr lang="it-IT" sz="2000" dirty="0"/>
          </a:p>
          <a:p>
            <a:pPr marL="0" indent="0">
              <a:buNone/>
            </a:pPr>
            <a:r>
              <a:rPr lang="it-IT" sz="2000" dirty="0"/>
              <a:t>- In relazione al reddito dei propri clienti- tipo definiti, l’azienda definisce il </a:t>
            </a:r>
            <a:r>
              <a:rPr lang="it-IT" sz="2000" b="1" dirty="0"/>
              <a:t>prezzo</a:t>
            </a:r>
            <a:r>
              <a:rPr lang="it-IT" sz="2000" dirty="0"/>
              <a:t> dei propri prodotti. </a:t>
            </a:r>
            <a:br>
              <a:rPr lang="it-IT" sz="2000" dirty="0"/>
            </a:br>
            <a:r>
              <a:rPr lang="it-IT" sz="2000" dirty="0"/>
              <a:t>Nello stabilire il prezzo l’azienda tiene conto di due fattori che limitano la decisione </a:t>
            </a:r>
            <a:r>
              <a:rPr lang="it-IT" sz="2000" dirty="0">
                <a:sym typeface="Wingdings" panose="05000000000000000000" pitchFamily="2" charset="2"/>
              </a:rPr>
              <a:t> il limite inferiore dato dal costo di produzione aziendale del bene / prezzo d’acquisto, mentre il limite superiore è dato dalla domanda legata al prodotto.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L’importanza del prezzo per i consumatori diminuisce se il prodotto non facilmente sostituibile (es. medicine) o  il consumatore non conosce bene le alternative.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Il prezzo è uno dei mezzi di comunicazione aziendale  es. un prezzo alto costituisce esclusività del bene stesso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855EB0-A6A4-4B17-9BC6-9D549029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A347797D-F97D-5F07-1588-19CC66517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11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97BD3-DF1C-43B0-E675-D4197697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794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b="1" dirty="0"/>
              <a:t>Le Scelte dei </a:t>
            </a:r>
            <a:r>
              <a:rPr lang="it-IT" sz="4000" b="1" dirty="0" err="1"/>
              <a:t>consumatori_Elementi</a:t>
            </a:r>
            <a:r>
              <a:rPr lang="it-IT" sz="4000" b="1" dirty="0"/>
              <a:t> di analisi legati alle aziende (3)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4F01E2-C554-CED2-CA0A-03C420118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5000" dirty="0"/>
              <a:t>- Definizione dei canali di </a:t>
            </a:r>
            <a:r>
              <a:rPr lang="it-IT" sz="5000" b="1" dirty="0"/>
              <a:t>distribuzione</a:t>
            </a:r>
            <a:r>
              <a:rPr lang="it-IT" sz="5000" dirty="0"/>
              <a:t> del prodotto si concentra sulle decisioni e sulle azioni che servono a rendere disponibili i prodotti ai clienti quando e dove essi desiderano acquistarli. </a:t>
            </a:r>
            <a:br>
              <a:rPr lang="it-IT" sz="5000" dirty="0"/>
            </a:br>
            <a:r>
              <a:rPr lang="it-IT" sz="5000" dirty="0"/>
              <a:t>La distribuzione può prevedere un canale diretto (produttore/ consumatore) corto (acquisto da produttore e vendita al consumatore al dettaglio) o lungo (prevede la presenza di intermediari, es. GDO).</a:t>
            </a:r>
            <a:br>
              <a:rPr lang="it-IT" sz="5000" dirty="0"/>
            </a:br>
            <a:r>
              <a:rPr lang="it-IT" sz="5000" dirty="0"/>
              <a:t>Il canale corto prevede un alto controllo ma è più costoso; quello lungo ha meno controllo ma meno rischioso e costoso;</a:t>
            </a:r>
          </a:p>
          <a:p>
            <a:pPr marL="0" indent="0">
              <a:buNone/>
            </a:pPr>
            <a:r>
              <a:rPr lang="it-IT" sz="5000" dirty="0"/>
              <a:t>-  La </a:t>
            </a:r>
            <a:r>
              <a:rPr lang="it-IT" sz="5000" b="1" dirty="0"/>
              <a:t>promozione</a:t>
            </a:r>
            <a:r>
              <a:rPr lang="it-IT" sz="5000" dirty="0"/>
              <a:t> del prodotto è oggi totalmente assoggettata alla strategia di marketing </a:t>
            </a:r>
            <a:r>
              <a:rPr lang="it-IT" sz="5000" dirty="0" err="1"/>
              <a:t>communication</a:t>
            </a:r>
            <a:r>
              <a:rPr lang="it-IT" sz="5000" dirty="0"/>
              <a:t>, solo dagli anni ‘90 considerata al pari degli altri elementi del marketing mix.</a:t>
            </a:r>
            <a:br>
              <a:rPr lang="it-IT" sz="5000" dirty="0"/>
            </a:br>
            <a:r>
              <a:rPr lang="it-IT" sz="5000" dirty="0"/>
              <a:t>La promozione, sino a quel momento considerata solo come un mero strumento delle vendite, fu così pienamente riconosciuta in tutta la sua valenza comunicativa: quando ben concepita, essa contribuisce a rafforzare l’immagine di marca (</a:t>
            </a:r>
            <a:r>
              <a:rPr lang="it-IT" sz="5000" dirty="0">
                <a:hlinkClick r:id="rId2" tooltip="Brand image definiz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 image</a:t>
            </a:r>
            <a:r>
              <a:rPr lang="it-IT" sz="5000" dirty="0"/>
              <a:t>) e a spingere alla </a:t>
            </a:r>
            <a:r>
              <a:rPr lang="it-IT" sz="5000" dirty="0">
                <a:hlinkClick r:id="rId3" tooltip="Customer loyalty definiz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fedeltà</a:t>
            </a:r>
            <a:r>
              <a:rPr lang="it-IT" sz="5000" dirty="0"/>
              <a:t> il consumatore; il beneficio aggiunto, a seconda della sua particolare natura, comunica al consumatore messaggi e valori specifici collegati al prodotto.</a:t>
            </a:r>
            <a:br>
              <a:rPr lang="it-IT" sz="5000" dirty="0"/>
            </a:br>
            <a:r>
              <a:rPr lang="it-IT" sz="5000" dirty="0"/>
              <a:t>Oggi si parla di mix promozionale come di quella combinazione di strumenti utilizzati per accrescere la visibilità aziendale e dei suoi prodotti, per stimolarne l’acquisto e consolidare nel tempo fidelizzazione del cliente verso il prodotto (es. </a:t>
            </a:r>
            <a:r>
              <a:rPr lang="it-IT" sz="5000" dirty="0" err="1"/>
              <a:t>Ferrero_Nutella</a:t>
            </a:r>
            <a:r>
              <a:rPr lang="it-IT" sz="5000" dirty="0"/>
              <a:t> o Mulino Bianco)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CC427FF-44E4-AA37-33CC-6DD56A73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D8A7DBCD-AD00-19BF-18C2-64B883CAF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5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9D0E6-DDDF-E547-AFB3-6BA627A0E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Le scelte </a:t>
            </a:r>
            <a:r>
              <a:rPr lang="it-IT" sz="4400" b="1" dirty="0" err="1"/>
              <a:t>aziendali_Cosa</a:t>
            </a:r>
            <a:r>
              <a:rPr lang="it-IT" sz="4400" b="1" dirty="0"/>
              <a:t> produrre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A4CE24-647E-D683-0881-72627B77A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aziende tipicamente producono beni o servizi, o meglio si propongono ai consumatori per la vendita di beni o servizi;</a:t>
            </a:r>
          </a:p>
          <a:p>
            <a:r>
              <a:rPr lang="it-IT" sz="2400" dirty="0"/>
              <a:t>L’azienda che andremo a visitare è definita profit, nel senso che mira al profitto e lo fa attraverso la commercializzazione di beni;</a:t>
            </a:r>
          </a:p>
          <a:p>
            <a:r>
              <a:rPr lang="it-IT" sz="2400" dirty="0"/>
              <a:t>Il bene prodotto è il vino e, come spiegato dall’imprenditore durante il suo intervento produce nel rispetto:</a:t>
            </a:r>
            <a:br>
              <a:rPr lang="it-IT" sz="2400" dirty="0"/>
            </a:br>
            <a:r>
              <a:rPr lang="it-IT" sz="2400" dirty="0"/>
              <a:t>- del territorio</a:t>
            </a:r>
            <a:br>
              <a:rPr lang="it-IT" sz="2400" dirty="0"/>
            </a:br>
            <a:r>
              <a:rPr lang="it-IT" sz="2400" dirty="0"/>
              <a:t>- dei propri dipendenti </a:t>
            </a:r>
            <a:br>
              <a:rPr lang="it-IT" sz="2400" dirty="0"/>
            </a:br>
            <a:r>
              <a:rPr lang="it-IT" sz="2400" dirty="0"/>
              <a:t>- della storicità del proprio marchio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2DBA93-9F3D-B933-E335-6FC3BB13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21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6DA1A-01FA-0C3A-545E-173F68086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Il processo produttivo (1)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BE17D3-1A9C-ADBA-C1AE-64E0DCFE4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Il processo produttivo dell’azienda è completo non esternalizzato in nessuna delle fasi del processo stesso;</a:t>
            </a:r>
          </a:p>
          <a:p>
            <a:r>
              <a:rPr lang="it-IT" sz="2400" dirty="0"/>
              <a:t>Il processo inizia con la vendemmia, dove l’azienda «chiama a raccolta» abitanti del luogo proprio per esprimere ancor più attaccamento dell’azienda stessa al territorio;</a:t>
            </a:r>
          </a:p>
          <a:p>
            <a:r>
              <a:rPr lang="it-IT" sz="2400" dirty="0"/>
              <a:t>L’uva viene poi lavorata e conservata in botti a seconda della tipologia di vino che si produce, cosi come conservata per un periodo tale sempre in base al tipo di vino che si produce;</a:t>
            </a:r>
          </a:p>
          <a:p>
            <a:r>
              <a:rPr lang="it-IT" sz="2400" dirty="0"/>
              <a:t>Un volta che il vino è pronto per esser imbottigliato inizia il processo dell’imbottigliamento, l’azienda ha da poco acquistato un macchinario d’ultima generazione con una capacità di </a:t>
            </a:r>
            <a:r>
              <a:rPr lang="it-IT" sz="2400" dirty="0" err="1"/>
              <a:t>imbottiglimento</a:t>
            </a:r>
            <a:r>
              <a:rPr lang="it-IT" sz="2400" dirty="0"/>
              <a:t> pari a </a:t>
            </a:r>
            <a:r>
              <a:rPr lang="it-IT" sz="2400"/>
              <a:t>circa 3.000 </a:t>
            </a:r>
            <a:r>
              <a:rPr lang="it-IT" sz="2400" dirty="0"/>
              <a:t>bottiglie all’ora!!!;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AA3085-BE2D-5704-A53B-70E50607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28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337B2-FD03-49F1-B0D3-05C9E27E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Il processo produttivo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D37589-52F9-39FA-20CB-ED1F4D5AE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Una volta terminato il processo di imbottigliamento, inizia il processo di spedizione e vendita;</a:t>
            </a:r>
          </a:p>
          <a:p>
            <a:r>
              <a:rPr lang="it-IT" sz="2400" dirty="0"/>
              <a:t>La vendita è di tipo diretto per una % molto bassa rispetto al totale (3%) , mentre per la stragrande maggioranza (90%) viene esportato all’estero (Inghilterra, USA, Germania, Russia);</a:t>
            </a:r>
          </a:p>
          <a:p>
            <a:r>
              <a:rPr lang="it-IT" sz="2400" dirty="0"/>
              <a:t>Per la restante parte del venduto l’azienda ha una propria rete diretta in Italia che rappresenta circa il 7%.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1F367F-4B38-BF4C-F4BC-1A8BDBC6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05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Corso di Economia  A.A. 2022_2023 UTE_Università della Terza Età «Cardinale Giovanni Colombo»</vt:lpstr>
      <vt:lpstr>Le Scelte dei consumatori_Elementi di analisi legati alle aziende (1)</vt:lpstr>
      <vt:lpstr>Le Scelte dei consumatori_Elementi di analisi legati alle aziende (2)</vt:lpstr>
      <vt:lpstr>Le Scelte dei consumatori_Elementi di analisi legati alle aziende (3)</vt:lpstr>
      <vt:lpstr>Le scelte aziendali_Cosa produrre</vt:lpstr>
      <vt:lpstr>Il processo produttivo (1)</vt:lpstr>
      <vt:lpstr>Il processo produttivo (2)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15</cp:revision>
  <dcterms:created xsi:type="dcterms:W3CDTF">2022-10-18T09:49:33Z</dcterms:created>
  <dcterms:modified xsi:type="dcterms:W3CDTF">2023-03-16T08:29:07Z</dcterms:modified>
</cp:coreProperties>
</file>