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79" r:id="rId3"/>
    <p:sldId id="280" r:id="rId4"/>
    <p:sldId id="282" r:id="rId5"/>
    <p:sldId id="283" r:id="rId6"/>
    <p:sldId id="284" r:id="rId7"/>
    <p:sldId id="285" r:id="rId8"/>
    <p:sldId id="267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53240-4802-4061-A161-898C0F34BFF1}" type="datetimeFigureOut">
              <a:rPr lang="it-IT" smtClean="0"/>
              <a:t>16/03/2023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A3EF9-5C31-42EA-91C7-BC2D7C5995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0051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D8738F-64BF-00EE-86ED-D71BE72D1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528534B-5241-F08C-2191-CABFCFF63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22DD57-39A3-9526-9454-1B0CAB0A0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1925-F3EE-4744-AD0F-E388000BBC71}" type="datetime1">
              <a:rPr lang="it-IT" smtClean="0"/>
              <a:t>16/03/2023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F4746A0-3FCE-2941-A47B-47B41CBF0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E16F72F-63DD-4249-39E4-69BE25520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0610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4D406A-EEA5-6752-E885-EF9D9BAA5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DB9E6B1-ADF4-9DAF-482B-5DD317BBCC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EE6CC13-3327-643F-230E-BB0562DE4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38C2-D9D8-4013-96DD-5490B5A0ED0F}" type="datetime1">
              <a:rPr lang="it-IT" smtClean="0"/>
              <a:t>16/03/2023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11B4C78-70E5-D2AF-9618-40B0D1D31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32121E8-E362-0D5E-5742-D7EC81827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561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BFA74EE-6C1B-18B1-B05C-0FBBCF04BC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0D31F4F-B914-49AE-2540-2C72534587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493C3E-AC24-04DA-5D42-19A8CECE4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496B-5702-4FC0-BCEC-E69018B97250}" type="datetime1">
              <a:rPr lang="it-IT" smtClean="0"/>
              <a:t>16/03/2023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98567E8-EBE0-F364-3868-E92F15236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ECA81D1-DC33-187F-8019-216BBA8A2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679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3B5BF0-7911-D655-78CE-6745DC87A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EE8902-A70B-F3EF-CF51-DE5668545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1A30F6-E6D6-1555-CBAC-4532BCDE0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7DF6-42D7-4C1A-B429-1C71E13F9E9E}" type="datetime1">
              <a:rPr lang="it-IT" smtClean="0"/>
              <a:t>16/03/2023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C293F81-51E0-A47C-A425-CEB13FDD4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55E13C-5402-3AD6-2E5A-4B0B51377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4980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FE669A-5C2F-C8FE-7237-DD7D2E9E8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B113570-A3A7-CC86-9DF7-EAFB57B05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0410829-408A-2AC1-994C-19DFF0BBB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26C8-FD00-4310-807B-A9667458FA09}" type="datetime1">
              <a:rPr lang="it-IT" smtClean="0"/>
              <a:t>16/03/2023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CA9AD6F-11B0-F2B7-21A0-0B7F5DA31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084EBAE-7E90-560F-F5F1-24089FF05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8026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24C1C1-D233-1551-329F-5D707EB1C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96626A-AA0A-C52C-D7C9-34442FCF8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9D83C2C-6E1C-AF88-354E-7B4BEE31F9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8D92CA2-81AC-3312-5483-EDA21F9C3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E2F32-9CA3-4265-A999-7DF49655C639}" type="datetime1">
              <a:rPr lang="it-IT" smtClean="0"/>
              <a:t>16/03/2023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A3B3304-C93C-0E28-A9D9-D7E573FB1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682BA53-02CC-88D7-3CF4-655526575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3705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F9D49D-B1EC-2B88-4360-E93E14129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095FA75-76F7-C29A-F953-669B63244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18E59E0-9892-15EE-6A16-3A37F0269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B36B493-2A12-672B-C1C9-6F23ACEE86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7616046-7AA1-12EC-A2B9-67E1AE01B6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BF2AA18-F300-E254-A7F1-EB1A6DC60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E5CB-CFF2-4B22-B85B-B5B89BA19FB9}" type="datetime1">
              <a:rPr lang="it-IT" smtClean="0"/>
              <a:t>16/03/2023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2E9FE41-BC16-2F0D-5E03-B0CCCC4AD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FCBF317-6E8C-89B0-7B93-5D3DCCD44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2054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A80E42-80F9-A6ED-2F37-65248F95A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7063FAD-331B-1508-1064-525BFA5FB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21F1D-6834-4EA0-B459-954D12008816}" type="datetime1">
              <a:rPr lang="it-IT" smtClean="0"/>
              <a:t>16/03/2023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4DC297A-78A1-66B2-5B4C-4443C7561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70E69D1-6F9E-82AB-D0A7-802B6213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1683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288E66F-6BAA-141F-3B9F-5C10ED7F1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D257-CA78-484A-A196-DC5A728CAD63}" type="datetime1">
              <a:rPr lang="it-IT" smtClean="0"/>
              <a:t>16/03/2023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5C1FE51-B16F-BFE8-E896-33C5086E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EE8E832-5F14-899C-6883-5D93E9E68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4525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B4EB2E-9DDC-4997-BD4B-450B813D1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ADAAC6-E23D-CBFB-132E-7E456B9BE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059997C-F90F-7452-7CF7-D8F484DCCD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0BD82C5-A66C-DBC0-79B7-89723B8FC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0564-94E4-47D2-939F-A8576F0EB4E6}" type="datetime1">
              <a:rPr lang="it-IT" smtClean="0"/>
              <a:t>16/03/2023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F63A4E2-6378-62A5-52B9-B361DBA3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5EEAAC3-DCA2-773A-6430-7C166B47A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1396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FB706A-722D-CDBD-2A07-06E5A72B8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0206EE4-728F-B29A-EED3-730616C16C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B29C1BA-1AFF-7F97-A56A-6866B3C2E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EDFFF62-C0AC-194B-A639-8947A7464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60A7-9D0E-40AE-AAC3-3A38C8EA86DF}" type="datetime1">
              <a:rPr lang="it-IT" smtClean="0"/>
              <a:t>16/03/2023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28D2600-7648-ACA9-A238-5850078AB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DAF5A0C-6470-D878-8B51-7AA1B3126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5405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24FCD79-F973-CBCB-18A0-79D246CE5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A0F65EF-F159-5D24-EC8D-F85F9DCC8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98FDFD0-6EE5-51E7-1AF8-FA91747DB5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43537-31D0-4F29-8F79-5A958E3E1CA9}" type="datetime1">
              <a:rPr lang="it-IT" smtClean="0"/>
              <a:t>16/03/2023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84CFF0-67FD-7515-EB87-79152B6276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C0BBA42-6A7B-9239-25AA-D09CD56E18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0963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lossariomarketing.it/significato/customer-loyalty/" TargetMode="External"/><Relationship Id="rId2" Type="http://schemas.openxmlformats.org/officeDocument/2006/relationships/hyperlink" Target="https://www.glossariomarketing.it/significato/brand-imag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59CF6B-C594-B54F-1A23-9D69215558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Corso di Economia </a:t>
            </a:r>
            <a:br>
              <a:rPr lang="it-IT" b="1" dirty="0"/>
            </a:br>
            <a:r>
              <a:rPr lang="it-IT" b="1" dirty="0"/>
              <a:t>A.A. 2022_2023</a:t>
            </a:r>
            <a:br>
              <a:rPr lang="it-IT" b="1" dirty="0"/>
            </a:br>
            <a:r>
              <a:rPr lang="it-IT" b="1" dirty="0" err="1"/>
              <a:t>UTE_Università</a:t>
            </a:r>
            <a:r>
              <a:rPr lang="it-IT" b="1" dirty="0"/>
              <a:t> della Terza Età «Cardinale Giovanni Colombo»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D696450-8103-4709-5205-4EA5859239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4123" y="4225925"/>
            <a:ext cx="9144000" cy="1655762"/>
          </a:xfrm>
        </p:spPr>
        <p:txBody>
          <a:bodyPr>
            <a:normAutofit/>
          </a:bodyPr>
          <a:lstStyle/>
          <a:p>
            <a:r>
              <a:rPr lang="it-IT" sz="2800" dirty="0"/>
              <a:t>Prof. Alan Vukelic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4AEBF10-40E0-193B-9160-6A9E92B24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7248-60BD-481F-949C-E71A626D62C4}" type="slidenum">
              <a:rPr lang="it-IT" smtClean="0"/>
              <a:t>1</a:t>
            </a:fld>
            <a:endParaRPr lang="it-IT"/>
          </a:p>
        </p:txBody>
      </p:sp>
      <p:pic>
        <p:nvPicPr>
          <p:cNvPr id="7" name="Immagine 6" descr="Immagine che contiene testo&#10;&#10;Descrizione generata automaticamente">
            <a:extLst>
              <a:ext uri="{FF2B5EF4-FFF2-40B4-BE49-F238E27FC236}">
                <a16:creationId xmlns:a16="http://schemas.microsoft.com/office/drawing/2014/main" id="{44FCB200-92C4-77BF-E5A5-47A76DAA78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998" y="5224462"/>
            <a:ext cx="1238250" cy="1314450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FCF254EC-3E6D-4A79-D359-A44E1C6EBAD1}"/>
              </a:ext>
            </a:extLst>
          </p:cNvPr>
          <p:cNvSpPr txBox="1"/>
          <p:nvPr/>
        </p:nvSpPr>
        <p:spPr>
          <a:xfrm>
            <a:off x="8150290" y="6315792"/>
            <a:ext cx="320351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dirty="0"/>
              <a:t>Milano, </a:t>
            </a:r>
            <a:r>
              <a:rPr lang="it-IT" sz="1500"/>
              <a:t>16 Marzo 2023</a:t>
            </a:r>
            <a:endParaRPr lang="it-IT" sz="1500" dirty="0"/>
          </a:p>
        </p:txBody>
      </p:sp>
    </p:spTree>
    <p:extLst>
      <p:ext uri="{BB962C8B-B14F-4D97-AF65-F5344CB8AC3E}">
        <p14:creationId xmlns:p14="http://schemas.microsoft.com/office/powerpoint/2010/main" val="1390799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9438AD-DDA8-89CF-21B7-826FDA2D3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Le Scelte dei </a:t>
            </a:r>
            <a:r>
              <a:rPr lang="it-IT" sz="4000" b="1" dirty="0" err="1"/>
              <a:t>consumatori_Elementi</a:t>
            </a:r>
            <a:r>
              <a:rPr lang="it-IT" sz="4000" b="1" dirty="0"/>
              <a:t> di analisi legati alle aziende (1)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9CA9839-E0B1-2996-2836-5BDD429AA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200" dirty="0"/>
              <a:t>Il </a:t>
            </a:r>
            <a:r>
              <a:rPr lang="it-IT" sz="2200" b="1" dirty="0"/>
              <a:t>target di riferimento </a:t>
            </a:r>
            <a:r>
              <a:rPr lang="it-IT" sz="2200" dirty="0"/>
              <a:t>è rappresentato da quel gruppo di consumatori, che possiedono caratteristiche comuni, cui l’azienda intende vendere i propri prodotti o servizi;</a:t>
            </a:r>
          </a:p>
          <a:p>
            <a:r>
              <a:rPr lang="it-IT" sz="2200" dirty="0"/>
              <a:t>Il target di riferimento viene scelto dall’azienda in base alla segmentazione del mercato;</a:t>
            </a:r>
          </a:p>
          <a:p>
            <a:r>
              <a:rPr lang="it-IT" sz="2200" dirty="0"/>
              <a:t>In base al target di riferimento le aziende definiscono le proprie strategie commerciali e di marketing /comunicazione;</a:t>
            </a:r>
          </a:p>
          <a:p>
            <a:r>
              <a:rPr lang="it-IT" sz="2200" dirty="0"/>
              <a:t>Non sempre il target della comunicazione corrisponde al gruppo di individui cui è destinata la fruizione del prodotto </a:t>
            </a:r>
            <a:r>
              <a:rPr lang="it-IT" sz="2200" dirty="0">
                <a:sym typeface="Wingdings" panose="05000000000000000000" pitchFamily="2" charset="2"/>
              </a:rPr>
              <a:t> es. prodotti per bambini</a:t>
            </a:r>
          </a:p>
          <a:p>
            <a:r>
              <a:rPr lang="it-IT" sz="2200" dirty="0"/>
              <a:t>Negli ultimi anni all’interno dei target di riferimento, le aziende sono arrivate ad individuare i </a:t>
            </a:r>
            <a:r>
              <a:rPr lang="it-IT" sz="2200" b="1" dirty="0"/>
              <a:t>Buyer </a:t>
            </a:r>
            <a:r>
              <a:rPr lang="it-IT" sz="2200" b="1" dirty="0" err="1"/>
              <a:t>personas</a:t>
            </a:r>
            <a:r>
              <a:rPr lang="it-IT" sz="2200" b="1" dirty="0"/>
              <a:t> </a:t>
            </a:r>
            <a:r>
              <a:rPr lang="it-IT" sz="2200" dirty="0"/>
              <a:t>ossia l’identificazione di diverse tipologie di clienti- tipo all’interno del target di riferimento;</a:t>
            </a:r>
          </a:p>
          <a:p>
            <a:pPr>
              <a:lnSpc>
                <a:spcPct val="100000"/>
              </a:lnSpc>
            </a:pPr>
            <a:r>
              <a:rPr lang="it-IT" sz="2200" dirty="0"/>
              <a:t>Le Buyer </a:t>
            </a:r>
            <a:r>
              <a:rPr lang="it-IT" sz="2200" dirty="0" err="1"/>
              <a:t>personas</a:t>
            </a:r>
            <a:r>
              <a:rPr lang="it-IT" sz="2200" dirty="0"/>
              <a:t> sono rappresentazioni fittizie di clienti tipo di un'azienda, create sulla base dei dati raccolti attraverso sondaggi o interviste, tenendo conto non solo delle loro caratteristiche socio-demografiche, psicografiche e comportamentali ma anche di dati, citazioni e modi di dire che possono essere utili per creare prodotti/servizi.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7A0964C-A333-B624-EEDB-93CEA33BA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2</a:t>
            </a:fld>
            <a:endParaRPr lang="it-IT"/>
          </a:p>
        </p:txBody>
      </p:sp>
      <p:pic>
        <p:nvPicPr>
          <p:cNvPr id="5" name="Immagine 4" descr="Immagine che contiene testo&#10;&#10;Descrizione generata automaticamente">
            <a:extLst>
              <a:ext uri="{FF2B5EF4-FFF2-40B4-BE49-F238E27FC236}">
                <a16:creationId xmlns:a16="http://schemas.microsoft.com/office/drawing/2014/main" id="{77C1954E-F7D4-E48B-5568-541C0F675E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8" y="6044407"/>
            <a:ext cx="587719" cy="623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089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68F6DB-2C7B-EA5E-5E84-913E39848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Le Scelte dei </a:t>
            </a:r>
            <a:r>
              <a:rPr lang="it-IT" sz="4000" b="1" dirty="0" err="1"/>
              <a:t>consumatori_Elementi</a:t>
            </a:r>
            <a:r>
              <a:rPr lang="it-IT" sz="4000" b="1" dirty="0"/>
              <a:t> di analisi legati alle aziende (2)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926F65A-0BF1-FBB1-29FC-4C6B25E4C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5706"/>
            <a:ext cx="10515600" cy="4667250"/>
          </a:xfrm>
        </p:spPr>
        <p:txBody>
          <a:bodyPr>
            <a:noAutofit/>
          </a:bodyPr>
          <a:lstStyle/>
          <a:p>
            <a:r>
              <a:rPr lang="it-IT" sz="2000" dirty="0"/>
              <a:t>Una corretta definizione del target di riferimento permette all’azienda di determinare un migliore </a:t>
            </a:r>
            <a:r>
              <a:rPr lang="it-IT" sz="2000" b="1" dirty="0"/>
              <a:t>marketing mix:</a:t>
            </a:r>
          </a:p>
          <a:p>
            <a:pPr marL="0" indent="0">
              <a:buNone/>
            </a:pPr>
            <a:r>
              <a:rPr lang="it-IT" sz="2000" dirty="0"/>
              <a:t>- Il </a:t>
            </a:r>
            <a:r>
              <a:rPr lang="it-IT" sz="2000" b="1" dirty="0"/>
              <a:t>prodotto</a:t>
            </a:r>
            <a:r>
              <a:rPr lang="it-IT" sz="2000" dirty="0"/>
              <a:t> è la variabile più importante del marketing mix, se infatti non soddisfa le esigenze dei consumatori rende vane le azioni sulle altre variabili del marketing mix.</a:t>
            </a:r>
            <a:br>
              <a:rPr lang="it-IT" sz="2000" dirty="0"/>
            </a:br>
            <a:r>
              <a:rPr lang="it-IT" sz="2000" dirty="0"/>
              <a:t>Il prodotto è tipicamente un elemento dinamico del marketing mix in quanto dipende dalle modificazioni delle esigenze dei consumatori, da differenziazioni introdotte da competitors su prodotti o dalle nuove opportunità offerte dalla tecnologia (es. Auto Elettrica);</a:t>
            </a:r>
            <a:br>
              <a:rPr lang="it-IT" sz="2000" dirty="0"/>
            </a:br>
            <a:endParaRPr lang="it-IT" sz="2000" dirty="0"/>
          </a:p>
          <a:p>
            <a:pPr marL="0" indent="0">
              <a:buNone/>
            </a:pPr>
            <a:r>
              <a:rPr lang="it-IT" sz="2000" dirty="0"/>
              <a:t>- In relazione al reddito dei propri clienti- tipo definiti, l’azienda definisce il </a:t>
            </a:r>
            <a:r>
              <a:rPr lang="it-IT" sz="2000" b="1" dirty="0"/>
              <a:t>prezzo</a:t>
            </a:r>
            <a:r>
              <a:rPr lang="it-IT" sz="2000" dirty="0"/>
              <a:t> dei propri prodotti. </a:t>
            </a:r>
            <a:br>
              <a:rPr lang="it-IT" sz="2000" dirty="0"/>
            </a:br>
            <a:r>
              <a:rPr lang="it-IT" sz="2000" dirty="0"/>
              <a:t>Nello stabilire il prezzo l’azienda tiene conto di due fattori che limitano la decisione </a:t>
            </a:r>
            <a:r>
              <a:rPr lang="it-IT" sz="2000" dirty="0">
                <a:sym typeface="Wingdings" panose="05000000000000000000" pitchFamily="2" charset="2"/>
              </a:rPr>
              <a:t> il limite inferiore dato dal costo di produzione aziendale del bene / prezzo d’acquisto, mentre il limite superiore è dato dalla domanda legata al prodotto.</a:t>
            </a:r>
            <a:br>
              <a:rPr lang="it-IT" sz="2000" dirty="0">
                <a:sym typeface="Wingdings" panose="05000000000000000000" pitchFamily="2" charset="2"/>
              </a:rPr>
            </a:br>
            <a:r>
              <a:rPr lang="it-IT" sz="2000" dirty="0">
                <a:sym typeface="Wingdings" panose="05000000000000000000" pitchFamily="2" charset="2"/>
              </a:rPr>
              <a:t>L’importanza del prezzo per i consumatori diminuisce se il prodotto non facilmente sostituibile (es. medicine) o  il consumatore non conosce bene le alternative.</a:t>
            </a:r>
            <a:br>
              <a:rPr lang="it-IT" sz="2000" dirty="0">
                <a:sym typeface="Wingdings" panose="05000000000000000000" pitchFamily="2" charset="2"/>
              </a:rPr>
            </a:br>
            <a:r>
              <a:rPr lang="it-IT" sz="2000" dirty="0">
                <a:sym typeface="Wingdings" panose="05000000000000000000" pitchFamily="2" charset="2"/>
              </a:rPr>
              <a:t>Il prezzo è uno dei mezzi di comunicazione aziendale  es. un prezzo alto costituisce esclusività del bene stesso</a:t>
            </a:r>
            <a:br>
              <a:rPr lang="it-IT" sz="2000" dirty="0"/>
            </a:br>
            <a:endParaRPr lang="it-IT" sz="20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6855EB0-A6A4-4B17-9BC6-9D5490293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3</a:t>
            </a:fld>
            <a:endParaRPr lang="it-IT"/>
          </a:p>
        </p:txBody>
      </p:sp>
      <p:pic>
        <p:nvPicPr>
          <p:cNvPr id="5" name="Immagine 4" descr="Immagine che contiene testo&#10;&#10;Descrizione generata automaticamente">
            <a:extLst>
              <a:ext uri="{FF2B5EF4-FFF2-40B4-BE49-F238E27FC236}">
                <a16:creationId xmlns:a16="http://schemas.microsoft.com/office/drawing/2014/main" id="{A347797D-F97D-5F07-1588-19CC665178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8" y="6044407"/>
            <a:ext cx="587719" cy="623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113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897BD3-DF1C-43B0-E675-D41976970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794"/>
            <a:ext cx="10515600" cy="1325563"/>
          </a:xfrm>
        </p:spPr>
        <p:txBody>
          <a:bodyPr>
            <a:normAutofit/>
          </a:bodyPr>
          <a:lstStyle/>
          <a:p>
            <a:r>
              <a:rPr lang="it-IT" sz="4000" b="1" dirty="0"/>
              <a:t>Le Scelte dei </a:t>
            </a:r>
            <a:r>
              <a:rPr lang="it-IT" sz="4000" b="1" dirty="0" err="1"/>
              <a:t>consumatori_Elementi</a:t>
            </a:r>
            <a:r>
              <a:rPr lang="it-IT" sz="4000" b="1" dirty="0"/>
              <a:t> di analisi legati alle aziende (3)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4F01E2-C554-CED2-CA0A-03C420118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it-IT" sz="5000" dirty="0"/>
              <a:t>- Definizione dei canali di </a:t>
            </a:r>
            <a:r>
              <a:rPr lang="it-IT" sz="5000" b="1" dirty="0"/>
              <a:t>distribuzione</a:t>
            </a:r>
            <a:r>
              <a:rPr lang="it-IT" sz="5000" dirty="0"/>
              <a:t> del prodotto si concentra sulle decisioni e sulle azioni che servono a rendere disponibili i prodotti ai clienti quando e dove essi desiderano acquistarli. </a:t>
            </a:r>
            <a:br>
              <a:rPr lang="it-IT" sz="5000" dirty="0"/>
            </a:br>
            <a:r>
              <a:rPr lang="it-IT" sz="5000" dirty="0"/>
              <a:t>La distribuzione può prevedere un canale diretto (produttore/ consumatore) corto (acquisto da produttore e vendita al consumatore al dettaglio) o lungo (prevede la presenza di intermediari, es. GDO).</a:t>
            </a:r>
            <a:br>
              <a:rPr lang="it-IT" sz="5000" dirty="0"/>
            </a:br>
            <a:r>
              <a:rPr lang="it-IT" sz="5000" dirty="0"/>
              <a:t>Il canale corto prevede un alto controllo ma è più costoso; quello lungo ha meno controllo ma meno rischioso e costoso;</a:t>
            </a:r>
          </a:p>
          <a:p>
            <a:pPr marL="0" indent="0">
              <a:buNone/>
            </a:pPr>
            <a:r>
              <a:rPr lang="it-IT" sz="5000" dirty="0"/>
              <a:t>-  La </a:t>
            </a:r>
            <a:r>
              <a:rPr lang="it-IT" sz="5000" b="1" dirty="0"/>
              <a:t>promozione</a:t>
            </a:r>
            <a:r>
              <a:rPr lang="it-IT" sz="5000" dirty="0"/>
              <a:t> del prodotto è oggi totalmente assoggettata alla strategia di marketing </a:t>
            </a:r>
            <a:r>
              <a:rPr lang="it-IT" sz="5000" dirty="0" err="1"/>
              <a:t>communication</a:t>
            </a:r>
            <a:r>
              <a:rPr lang="it-IT" sz="5000" dirty="0"/>
              <a:t>, solo dagli anni ‘90 considerata al pari degli altri elementi del marketing mix.</a:t>
            </a:r>
            <a:br>
              <a:rPr lang="it-IT" sz="5000" dirty="0"/>
            </a:br>
            <a:r>
              <a:rPr lang="it-IT" sz="5000" dirty="0"/>
              <a:t>La promozione, sino a quel momento considerata solo come un mero strumento delle vendite, fu così pienamente riconosciuta in tutta la sua valenza comunicativa: quando ben concepita, essa contribuisce a rafforzare l’immagine di marca (</a:t>
            </a:r>
            <a:r>
              <a:rPr lang="it-IT" sz="5000" dirty="0">
                <a:hlinkClick r:id="rId2" tooltip="Brand image definizion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brand image</a:t>
            </a:r>
            <a:r>
              <a:rPr lang="it-IT" sz="5000" dirty="0"/>
              <a:t>) e a spingere alla </a:t>
            </a:r>
            <a:r>
              <a:rPr lang="it-IT" sz="5000" dirty="0">
                <a:hlinkClick r:id="rId3" tooltip="Customer loyalty definizion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fedeltà</a:t>
            </a:r>
            <a:r>
              <a:rPr lang="it-IT" sz="5000" dirty="0"/>
              <a:t> il consumatore; il beneficio aggiunto, a seconda della sua particolare natura, comunica al consumatore messaggi e valori specifici collegati al prodotto.</a:t>
            </a:r>
            <a:br>
              <a:rPr lang="it-IT" sz="5000" dirty="0"/>
            </a:br>
            <a:r>
              <a:rPr lang="it-IT" sz="5000" dirty="0"/>
              <a:t>Oggi si parla di mix promozionale come di quella combinazione di strumenti utilizzati per accrescere la visibilità aziendale e dei suoi prodotti, per stimolarne l’acquisto e consolidare nel tempo fidelizzazione del cliente verso il prodotto (es. </a:t>
            </a:r>
            <a:r>
              <a:rPr lang="it-IT" sz="5000" dirty="0" err="1"/>
              <a:t>Ferrero_Nutella</a:t>
            </a:r>
            <a:r>
              <a:rPr lang="it-IT" sz="5000" dirty="0"/>
              <a:t> o Mulino Bianco)</a:t>
            </a:r>
          </a:p>
          <a:p>
            <a:pPr>
              <a:buFontTx/>
              <a:buChar char="-"/>
            </a:pP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CC427FF-44E4-AA37-33CC-6DD56A734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4</a:t>
            </a:fld>
            <a:endParaRPr lang="it-IT"/>
          </a:p>
        </p:txBody>
      </p:sp>
      <p:pic>
        <p:nvPicPr>
          <p:cNvPr id="5" name="Immagine 4" descr="Immagine che contiene testo&#10;&#10;Descrizione generata automaticamente">
            <a:extLst>
              <a:ext uri="{FF2B5EF4-FFF2-40B4-BE49-F238E27FC236}">
                <a16:creationId xmlns:a16="http://schemas.microsoft.com/office/drawing/2014/main" id="{D8A7DBCD-AD00-19BF-18C2-64B883CAF6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8" y="6044407"/>
            <a:ext cx="587719" cy="623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155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39D0E6-DDDF-E547-AFB3-6BA627A0E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1" dirty="0"/>
              <a:t>Le scelte </a:t>
            </a:r>
            <a:r>
              <a:rPr lang="it-IT" sz="4400" b="1" dirty="0" err="1"/>
              <a:t>aziendali_Cosa</a:t>
            </a:r>
            <a:r>
              <a:rPr lang="it-IT" sz="4400" b="1" dirty="0"/>
              <a:t> produrre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A4CE24-647E-D683-0881-72627B77A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aziende tipicamente producono beni o servizi, o meglio si propongono ai consumatori per la vendita di beni o servizi;</a:t>
            </a:r>
          </a:p>
          <a:p>
            <a:r>
              <a:rPr lang="it-IT" sz="2400" dirty="0"/>
              <a:t>L’azienda che andremo a visitare è definita profit, nel senso che mira al profitto e lo fa attraverso la commercializzazione di beni;</a:t>
            </a:r>
          </a:p>
          <a:p>
            <a:r>
              <a:rPr lang="it-IT" sz="2400" dirty="0"/>
              <a:t>Il bene prodotto è il vino e, come spiegato dall’imprenditore durante il suo intervento produce nel rispetto:</a:t>
            </a:r>
            <a:br>
              <a:rPr lang="it-IT" sz="2400" dirty="0"/>
            </a:br>
            <a:r>
              <a:rPr lang="it-IT" sz="2400" dirty="0"/>
              <a:t>- del territorio</a:t>
            </a:r>
            <a:br>
              <a:rPr lang="it-IT" sz="2400" dirty="0"/>
            </a:br>
            <a:r>
              <a:rPr lang="it-IT" sz="2400" dirty="0"/>
              <a:t>- dei propri dipendenti </a:t>
            </a:r>
            <a:br>
              <a:rPr lang="it-IT" sz="2400" dirty="0"/>
            </a:br>
            <a:r>
              <a:rPr lang="it-IT" sz="2400" dirty="0"/>
              <a:t>- della storicità del proprio marchio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D2DBA93-9F3D-B933-E335-6FC3BB130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8217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86DA1A-01FA-0C3A-545E-173F68086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1" dirty="0"/>
              <a:t>Il processo produttivo (1)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BE17D3-1A9C-ADBA-C1AE-64E0DCFE4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dirty="0"/>
              <a:t>Il processo produttivo dell’azienda è completo non esternalizzato in nessuna delle fasi del processo stesso;</a:t>
            </a:r>
          </a:p>
          <a:p>
            <a:r>
              <a:rPr lang="it-IT" sz="2400" dirty="0"/>
              <a:t>Il processo inizia con la vendemmia, dove l’azienda «chiama a raccolta» abitanti del luogo proprio per esprimere ancor più attaccamento dell’azienda stessa al territorio;</a:t>
            </a:r>
          </a:p>
          <a:p>
            <a:r>
              <a:rPr lang="it-IT" sz="2400" dirty="0"/>
              <a:t>L’uva viene poi lavorata e conservata in botti a seconda della tipologia di vino che si produce, cosi come conservata per un periodo tale sempre in base al tipo di vino che si produce;</a:t>
            </a:r>
          </a:p>
          <a:p>
            <a:r>
              <a:rPr lang="it-IT" sz="2400" dirty="0"/>
              <a:t>Un volta che il vino è pronto per esser imbottigliato inizia il processo dell’imbottigliamento, l’azienda ha da poco acquistato un macchinario d’ultima generazione con una capacità di </a:t>
            </a:r>
            <a:r>
              <a:rPr lang="it-IT" sz="2400" dirty="0" err="1"/>
              <a:t>imbottiglimento</a:t>
            </a:r>
            <a:r>
              <a:rPr lang="it-IT" sz="2400" dirty="0"/>
              <a:t> pari a </a:t>
            </a:r>
            <a:r>
              <a:rPr lang="it-IT" sz="2400"/>
              <a:t>circa 3.000 </a:t>
            </a:r>
            <a:r>
              <a:rPr lang="it-IT" sz="2400" dirty="0"/>
              <a:t>bottiglie all’ora!!!;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2AA3085-BE2D-5704-A53B-70E50607F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3284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7337B2-FD03-49F1-B0D3-05C9E27EC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1" dirty="0"/>
              <a:t>Il processo produttivo (2)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D37589-52F9-39FA-20CB-ED1F4D5AE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Una volta terminato il processo di imbottigliamento, inizia il processo di spedizione e vendita;</a:t>
            </a:r>
          </a:p>
          <a:p>
            <a:r>
              <a:rPr lang="it-IT" sz="2400" dirty="0"/>
              <a:t>La vendita è di tipo diretto per una % molto bassa rispetto al totale (3%) , mentre per la stragrande maggioranza (90%) viene esportato all’estero (Inghilterra, USA, Germania, Russia);</a:t>
            </a:r>
          </a:p>
          <a:p>
            <a:r>
              <a:rPr lang="it-IT" sz="2400" dirty="0"/>
              <a:t>Per la restante parte del venduto l’azienda ha una propria rete diretta in Italia che rappresenta circa il 7%.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C1F367F-4B38-BF4C-F4BC-1A8BDBC66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9058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BEDE3E-2963-3A0E-AF9B-EDA4E21E8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323" y="2103437"/>
            <a:ext cx="10515600" cy="1325563"/>
          </a:xfrm>
        </p:spPr>
        <p:txBody>
          <a:bodyPr/>
          <a:lstStyle/>
          <a:p>
            <a:pPr algn="ctr"/>
            <a:r>
              <a:rPr lang="it-IT" b="1" dirty="0"/>
              <a:t>GRAZIE PER L’ATTENZIONE!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EE1F586-5242-82C0-33E3-F446F5F54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7248-60BD-481F-949C-E71A626D62C4}" type="slidenum">
              <a:rPr lang="it-IT" smtClean="0"/>
              <a:t>8</a:t>
            </a:fld>
            <a:endParaRPr lang="it-IT"/>
          </a:p>
        </p:txBody>
      </p:sp>
      <p:pic>
        <p:nvPicPr>
          <p:cNvPr id="5" name="Immagine 4" descr="Immagine che contiene testo&#10;&#10;Descrizione generata automaticamente">
            <a:extLst>
              <a:ext uri="{FF2B5EF4-FFF2-40B4-BE49-F238E27FC236}">
                <a16:creationId xmlns:a16="http://schemas.microsoft.com/office/drawing/2014/main" id="{21CAA7D7-C029-DEBD-4B20-C658C7DBE8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998" y="5224462"/>
            <a:ext cx="1238250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8198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988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di Office</vt:lpstr>
      <vt:lpstr>Corso di Economia  A.A. 2022_2023 UTE_Università della Terza Età «Cardinale Giovanni Colombo»</vt:lpstr>
      <vt:lpstr>Le Scelte dei consumatori_Elementi di analisi legati alle aziende (1)</vt:lpstr>
      <vt:lpstr>Le Scelte dei consumatori_Elementi di analisi legati alle aziende (2)</vt:lpstr>
      <vt:lpstr>Le Scelte dei consumatori_Elementi di analisi legati alle aziende (3)</vt:lpstr>
      <vt:lpstr>Le scelte aziendali_Cosa produrre</vt:lpstr>
      <vt:lpstr>Il processo produttivo (1)</vt:lpstr>
      <vt:lpstr>Il processo produttivo (2)</vt:lpstr>
      <vt:lpstr>GRAZIE PER L’ATTENZIONE!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Economia  A.A. 2022_2023 UTE_Università della Terza Età «Cardinale Giovanni Colombo»</dc:title>
  <dc:creator>Alan Vukelic</dc:creator>
  <cp:lastModifiedBy>Alan Vukelic</cp:lastModifiedBy>
  <cp:revision>15</cp:revision>
  <dcterms:created xsi:type="dcterms:W3CDTF">2022-10-18T09:49:33Z</dcterms:created>
  <dcterms:modified xsi:type="dcterms:W3CDTF">2023-03-16T08:29:07Z</dcterms:modified>
</cp:coreProperties>
</file>