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4"/>
  </p:notesMasterIdLst>
  <p:sldIdLst>
    <p:sldId id="256" r:id="rId2"/>
    <p:sldId id="708" r:id="rId3"/>
    <p:sldId id="615" r:id="rId4"/>
    <p:sldId id="658" r:id="rId5"/>
    <p:sldId id="481" r:id="rId6"/>
    <p:sldId id="620" r:id="rId7"/>
    <p:sldId id="745" r:id="rId8"/>
    <p:sldId id="619" r:id="rId9"/>
    <p:sldId id="744" r:id="rId10"/>
    <p:sldId id="571" r:id="rId11"/>
    <p:sldId id="707" r:id="rId12"/>
    <p:sldId id="706" r:id="rId13"/>
    <p:sldId id="720" r:id="rId14"/>
    <p:sldId id="740" r:id="rId15"/>
    <p:sldId id="716" r:id="rId16"/>
    <p:sldId id="753" r:id="rId17"/>
    <p:sldId id="709" r:id="rId18"/>
    <p:sldId id="622" r:id="rId19"/>
    <p:sldId id="731" r:id="rId20"/>
    <p:sldId id="730" r:id="rId21"/>
    <p:sldId id="729" r:id="rId22"/>
    <p:sldId id="732" r:id="rId23"/>
    <p:sldId id="755" r:id="rId24"/>
    <p:sldId id="733" r:id="rId25"/>
    <p:sldId id="754" r:id="rId26"/>
    <p:sldId id="728" r:id="rId27"/>
    <p:sldId id="759" r:id="rId28"/>
    <p:sldId id="757" r:id="rId29"/>
    <p:sldId id="758" r:id="rId30"/>
    <p:sldId id="734" r:id="rId31"/>
    <p:sldId id="710" r:id="rId32"/>
    <p:sldId id="723" r:id="rId33"/>
    <p:sldId id="739" r:id="rId34"/>
    <p:sldId id="719" r:id="rId35"/>
    <p:sldId id="712" r:id="rId36"/>
    <p:sldId id="727" r:id="rId37"/>
    <p:sldId id="718" r:id="rId38"/>
    <p:sldId id="717" r:id="rId39"/>
    <p:sldId id="713" r:id="rId40"/>
    <p:sldId id="714" r:id="rId41"/>
    <p:sldId id="715" r:id="rId42"/>
    <p:sldId id="711" r:id="rId43"/>
    <p:sldId id="479" r:id="rId44"/>
    <p:sldId id="542" r:id="rId45"/>
    <p:sldId id="639" r:id="rId46"/>
    <p:sldId id="724" r:id="rId47"/>
    <p:sldId id="741" r:id="rId48"/>
    <p:sldId id="725" r:id="rId49"/>
    <p:sldId id="726" r:id="rId50"/>
    <p:sldId id="735" r:id="rId51"/>
    <p:sldId id="738" r:id="rId52"/>
    <p:sldId id="628" r:id="rId53"/>
    <p:sldId id="629" r:id="rId54"/>
    <p:sldId id="627" r:id="rId55"/>
    <p:sldId id="635" r:id="rId56"/>
    <p:sldId id="742" r:id="rId57"/>
    <p:sldId id="517" r:id="rId58"/>
    <p:sldId id="623" r:id="rId59"/>
    <p:sldId id="548" r:id="rId60"/>
    <p:sldId id="747" r:id="rId61"/>
    <p:sldId id="743" r:id="rId62"/>
    <p:sldId id="590" r:id="rId63"/>
    <p:sldId id="632" r:id="rId64"/>
    <p:sldId id="564" r:id="rId65"/>
    <p:sldId id="633" r:id="rId66"/>
    <p:sldId id="634" r:id="rId67"/>
    <p:sldId id="750" r:id="rId68"/>
    <p:sldId id="638" r:id="rId69"/>
    <p:sldId id="259" r:id="rId70"/>
    <p:sldId id="522" r:id="rId71"/>
    <p:sldId id="523" r:id="rId72"/>
    <p:sldId id="749" r:id="rId73"/>
    <p:sldId id="555" r:id="rId74"/>
    <p:sldId id="631" r:id="rId75"/>
    <p:sldId id="664" r:id="rId76"/>
    <p:sldId id="746" r:id="rId77"/>
    <p:sldId id="600" r:id="rId78"/>
    <p:sldId id="655" r:id="rId79"/>
    <p:sldId id="751" r:id="rId80"/>
    <p:sldId id="752" r:id="rId81"/>
    <p:sldId id="748" r:id="rId82"/>
    <p:sldId id="436" r:id="rId8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6278E8"/>
    <a:srgbClr val="6F1451"/>
    <a:srgbClr val="9A152F"/>
    <a:srgbClr val="EA824C"/>
    <a:srgbClr val="E8A45D"/>
    <a:srgbClr val="9A5B00"/>
    <a:srgbClr val="C99700"/>
    <a:srgbClr val="634100"/>
    <a:srgbClr val="C05B00"/>
    <a:srgbClr val="C25C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p:restoredTop sz="50000"/>
  </p:normalViewPr>
  <p:slideViewPr>
    <p:cSldViewPr>
      <p:cViewPr varScale="1">
        <p:scale>
          <a:sx n="63" d="100"/>
          <a:sy n="63" d="100"/>
        </p:scale>
        <p:origin x="1040"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5"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7451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128588"/>
            <a:ext cx="8137525" cy="1140172"/>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rgbClr val="EA824C"/>
                </a:solidFill>
                <a:latin typeface="+mn-lt"/>
              </a:rPr>
              <a:t>UTE – Università Cardinal Colombo - MILANO</a:t>
            </a:r>
            <a:br>
              <a:rPr lang="it-IT" altLang="it-IT" sz="2600" dirty="0">
                <a:solidFill>
                  <a:srgbClr val="EA824C"/>
                </a:solidFill>
                <a:latin typeface="+mn-lt"/>
              </a:rPr>
            </a:br>
            <a:r>
              <a:rPr lang="it-IT" altLang="it-IT" sz="2400" dirty="0">
                <a:solidFill>
                  <a:srgbClr val="EA824C"/>
                </a:solidFill>
                <a:latin typeface="+mn-lt"/>
              </a:rPr>
              <a:t>Giovedì, 20 aprile 2023 </a:t>
            </a:r>
          </a:p>
        </p:txBody>
      </p:sp>
      <p:sp>
        <p:nvSpPr>
          <p:cNvPr id="4" name="Content Placeholder 3">
            <a:extLst>
              <a:ext uri="{FF2B5EF4-FFF2-40B4-BE49-F238E27FC236}">
                <a16:creationId xmlns:a16="http://schemas.microsoft.com/office/drawing/2014/main" id="{9DC878D6-FF21-C34D-A990-3EB9D4EC0415}"/>
              </a:ext>
            </a:extLst>
          </p:cNvPr>
          <p:cNvSpPr>
            <a:spLocks noGrp="1"/>
          </p:cNvSpPr>
          <p:nvPr>
            <p:ph idx="1"/>
          </p:nvPr>
        </p:nvSpPr>
        <p:spPr>
          <a:xfrm>
            <a:off x="4644008" y="2636912"/>
            <a:ext cx="4176464" cy="4221088"/>
          </a:xfrm>
        </p:spPr>
        <p:txBody>
          <a:bodyPr/>
          <a:lstStyle/>
          <a:p>
            <a:pPr algn="r"/>
            <a:r>
              <a:rPr lang="it-IT" sz="5400" b="1" dirty="0">
                <a:solidFill>
                  <a:srgbClr val="C00000"/>
                </a:solidFill>
              </a:rPr>
              <a:t>25 APRILE.</a:t>
            </a:r>
            <a:endParaRPr lang="it-IT" sz="5400" b="1" dirty="0">
              <a:solidFill>
                <a:srgbClr val="9A152F"/>
              </a:solidFill>
            </a:endParaRPr>
          </a:p>
          <a:p>
            <a:pPr algn="r"/>
            <a:r>
              <a:rPr lang="it-IT" sz="5400" b="1" i="1" dirty="0">
                <a:solidFill>
                  <a:srgbClr val="C00000"/>
                </a:solidFill>
              </a:rPr>
              <a:t>Una data </a:t>
            </a:r>
          </a:p>
          <a:p>
            <a:pPr algn="r"/>
            <a:r>
              <a:rPr lang="it-IT" sz="5400" b="1" i="1" dirty="0">
                <a:solidFill>
                  <a:srgbClr val="C00000"/>
                </a:solidFill>
              </a:rPr>
              <a:t>da non </a:t>
            </a:r>
          </a:p>
          <a:p>
            <a:pPr algn="r"/>
            <a:r>
              <a:rPr lang="it-IT" sz="5400" b="1" i="1" dirty="0">
                <a:solidFill>
                  <a:srgbClr val="C00000"/>
                </a:solidFill>
              </a:rPr>
              <a:t>dimenticare!</a:t>
            </a:r>
          </a:p>
        </p:txBody>
      </p:sp>
      <p:pic>
        <p:nvPicPr>
          <p:cNvPr id="3" name="Immagine 2">
            <a:extLst>
              <a:ext uri="{FF2B5EF4-FFF2-40B4-BE49-F238E27FC236}">
                <a16:creationId xmlns:a16="http://schemas.microsoft.com/office/drawing/2014/main" id="{53678712-48C7-674D-BA44-0984B2782BBF}"/>
              </a:ext>
            </a:extLst>
          </p:cNvPr>
          <p:cNvPicPr>
            <a:picLocks noChangeAspect="1"/>
          </p:cNvPicPr>
          <p:nvPr/>
        </p:nvPicPr>
        <p:blipFill>
          <a:blip r:embed="rId3"/>
          <a:stretch>
            <a:fillRect/>
          </a:stretch>
        </p:blipFill>
        <p:spPr>
          <a:xfrm>
            <a:off x="49430" y="2204864"/>
            <a:ext cx="4644008" cy="4653136"/>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3170DD8-E992-CF4D-B418-494BB98A1581}"/>
              </a:ext>
            </a:extLst>
          </p:cNvPr>
          <p:cNvPicPr>
            <a:picLocks noChangeAspect="1"/>
          </p:cNvPicPr>
          <p:nvPr/>
        </p:nvPicPr>
        <p:blipFill>
          <a:blip r:embed="rId2"/>
          <a:stretch>
            <a:fillRect/>
          </a:stretch>
        </p:blipFill>
        <p:spPr>
          <a:xfrm>
            <a:off x="1475656" y="1700808"/>
            <a:ext cx="6494840" cy="4320480"/>
          </a:xfrm>
          <a:prstGeom prst="rect">
            <a:avLst/>
          </a:prstGeom>
        </p:spPr>
      </p:pic>
    </p:spTree>
    <p:extLst>
      <p:ext uri="{BB962C8B-B14F-4D97-AF65-F5344CB8AC3E}">
        <p14:creationId xmlns:p14="http://schemas.microsoft.com/office/powerpoint/2010/main" val="55384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1514EC8-FCA3-E64E-867F-E724B92D2D15}"/>
              </a:ext>
            </a:extLst>
          </p:cNvPr>
          <p:cNvPicPr>
            <a:picLocks noChangeAspect="1"/>
          </p:cNvPicPr>
          <p:nvPr/>
        </p:nvPicPr>
        <p:blipFill>
          <a:blip r:embed="rId2"/>
          <a:stretch>
            <a:fillRect/>
          </a:stretch>
        </p:blipFill>
        <p:spPr>
          <a:xfrm>
            <a:off x="0" y="1556792"/>
            <a:ext cx="9144000" cy="4572000"/>
          </a:xfrm>
          <a:prstGeom prst="rect">
            <a:avLst/>
          </a:prstGeom>
        </p:spPr>
      </p:pic>
    </p:spTree>
    <p:extLst>
      <p:ext uri="{BB962C8B-B14F-4D97-AF65-F5344CB8AC3E}">
        <p14:creationId xmlns:p14="http://schemas.microsoft.com/office/powerpoint/2010/main" val="4055717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B8CC95-C0E2-934A-B55D-D5ACB8D123C8}"/>
              </a:ext>
            </a:extLst>
          </p:cNvPr>
          <p:cNvPicPr>
            <a:picLocks noChangeAspect="1"/>
          </p:cNvPicPr>
          <p:nvPr/>
        </p:nvPicPr>
        <p:blipFill>
          <a:blip r:embed="rId2"/>
          <a:stretch>
            <a:fillRect/>
          </a:stretch>
        </p:blipFill>
        <p:spPr>
          <a:xfrm>
            <a:off x="1691680" y="1268760"/>
            <a:ext cx="5976664" cy="4907261"/>
          </a:xfrm>
          <a:prstGeom prst="rect">
            <a:avLst/>
          </a:prstGeom>
        </p:spPr>
      </p:pic>
    </p:spTree>
    <p:extLst>
      <p:ext uri="{BB962C8B-B14F-4D97-AF65-F5344CB8AC3E}">
        <p14:creationId xmlns:p14="http://schemas.microsoft.com/office/powerpoint/2010/main" val="1507650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96306-AA99-584A-B1A8-9CDEE808AE90}"/>
              </a:ext>
            </a:extLst>
          </p:cNvPr>
          <p:cNvSpPr>
            <a:spLocks noGrp="1"/>
          </p:cNvSpPr>
          <p:nvPr>
            <p:ph type="title"/>
          </p:nvPr>
        </p:nvSpPr>
        <p:spPr>
          <a:xfrm>
            <a:off x="467544" y="5229200"/>
            <a:ext cx="8135938" cy="1280210"/>
          </a:xfrm>
        </p:spPr>
        <p:txBody>
          <a:bodyPr/>
          <a:lstStyle/>
          <a:p>
            <a:r>
              <a:rPr lang="it-IT" sz="1600" dirty="0">
                <a:solidFill>
                  <a:srgbClr val="002060"/>
                </a:solidFill>
              </a:rPr>
              <a:t>Donne cattoliche della Resistenza sfilano per le vie di Milano.</a:t>
            </a:r>
          </a:p>
        </p:txBody>
      </p:sp>
      <p:pic>
        <p:nvPicPr>
          <p:cNvPr id="4" name="Immagine 3">
            <a:extLst>
              <a:ext uri="{FF2B5EF4-FFF2-40B4-BE49-F238E27FC236}">
                <a16:creationId xmlns:a16="http://schemas.microsoft.com/office/drawing/2014/main" id="{2622E0E1-4E95-2941-A8A1-EFC9899FB882}"/>
              </a:ext>
            </a:extLst>
          </p:cNvPr>
          <p:cNvPicPr>
            <a:picLocks noChangeAspect="1"/>
          </p:cNvPicPr>
          <p:nvPr/>
        </p:nvPicPr>
        <p:blipFill>
          <a:blip r:embed="rId2"/>
          <a:stretch>
            <a:fillRect/>
          </a:stretch>
        </p:blipFill>
        <p:spPr>
          <a:xfrm>
            <a:off x="1475656" y="1988840"/>
            <a:ext cx="5513466" cy="3467834"/>
          </a:xfrm>
          <a:prstGeom prst="rect">
            <a:avLst/>
          </a:prstGeom>
        </p:spPr>
      </p:pic>
    </p:spTree>
    <p:extLst>
      <p:ext uri="{BB962C8B-B14F-4D97-AF65-F5344CB8AC3E}">
        <p14:creationId xmlns:p14="http://schemas.microsoft.com/office/powerpoint/2010/main" val="280564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2B8D16-5D1D-6F4B-85FE-EF061690E8A8}"/>
              </a:ext>
            </a:extLst>
          </p:cNvPr>
          <p:cNvSpPr>
            <a:spLocks noGrp="1"/>
          </p:cNvSpPr>
          <p:nvPr>
            <p:ph type="title"/>
          </p:nvPr>
        </p:nvSpPr>
        <p:spPr>
          <a:xfrm>
            <a:off x="457200" y="4509120"/>
            <a:ext cx="8135938" cy="2348880"/>
          </a:xfrm>
        </p:spPr>
        <p:txBody>
          <a:bodyPr/>
          <a:lstStyle/>
          <a:p>
            <a:r>
              <a:rPr lang="it-IT" sz="1600" dirty="0"/>
              <a:t>Don Primo </a:t>
            </a:r>
            <a:r>
              <a:rPr lang="it-IT" sz="1600" dirty="0" err="1"/>
              <a:t>Mazzolari</a:t>
            </a:r>
            <a:r>
              <a:rPr lang="it-IT" sz="1600" dirty="0"/>
              <a:t>…don Luisito Bianchi. ...Beato Teresio Olivelli. ...Monsignor Enrico Assi. ...Demetrio Annibale Carletti. ...Don Oreste Vismara. ...Don Sisto Bonelli. ...</a:t>
            </a:r>
            <a:br>
              <a:rPr lang="it-IT" sz="1600" dirty="0"/>
            </a:br>
            <a:r>
              <a:rPr lang="it-IT" sz="1600" dirty="0"/>
              <a:t>Don Giuseppe Piccoli</a:t>
            </a:r>
          </a:p>
        </p:txBody>
      </p:sp>
      <p:pic>
        <p:nvPicPr>
          <p:cNvPr id="4" name="Immagine 3">
            <a:extLst>
              <a:ext uri="{FF2B5EF4-FFF2-40B4-BE49-F238E27FC236}">
                <a16:creationId xmlns:a16="http://schemas.microsoft.com/office/drawing/2014/main" id="{A3419BEF-B5E7-094B-9CD7-C654AAAE95C5}"/>
              </a:ext>
            </a:extLst>
          </p:cNvPr>
          <p:cNvPicPr>
            <a:picLocks noChangeAspect="1"/>
          </p:cNvPicPr>
          <p:nvPr/>
        </p:nvPicPr>
        <p:blipFill>
          <a:blip r:embed="rId2"/>
          <a:stretch>
            <a:fillRect/>
          </a:stretch>
        </p:blipFill>
        <p:spPr>
          <a:xfrm>
            <a:off x="1016575" y="1196752"/>
            <a:ext cx="7017187" cy="3888719"/>
          </a:xfrm>
          <a:prstGeom prst="rect">
            <a:avLst/>
          </a:prstGeom>
        </p:spPr>
      </p:pic>
    </p:spTree>
    <p:extLst>
      <p:ext uri="{BB962C8B-B14F-4D97-AF65-F5344CB8AC3E}">
        <p14:creationId xmlns:p14="http://schemas.microsoft.com/office/powerpoint/2010/main" val="73427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AE4F20B-31C0-EE40-83A6-B1A09B259DD4}"/>
              </a:ext>
            </a:extLst>
          </p:cNvPr>
          <p:cNvPicPr>
            <a:picLocks noChangeAspect="1"/>
          </p:cNvPicPr>
          <p:nvPr/>
        </p:nvPicPr>
        <p:blipFill>
          <a:blip r:embed="rId2"/>
          <a:stretch>
            <a:fillRect/>
          </a:stretch>
        </p:blipFill>
        <p:spPr>
          <a:xfrm>
            <a:off x="2411760" y="1988840"/>
            <a:ext cx="4392488" cy="4392488"/>
          </a:xfrm>
          <a:prstGeom prst="rect">
            <a:avLst/>
          </a:prstGeom>
        </p:spPr>
      </p:pic>
    </p:spTree>
    <p:extLst>
      <p:ext uri="{BB962C8B-B14F-4D97-AF65-F5344CB8AC3E}">
        <p14:creationId xmlns:p14="http://schemas.microsoft.com/office/powerpoint/2010/main" val="326885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l 25 aprile in Italia 🇮🇹  Un po' di storia. m. 6.10.mp4">
            <a:hlinkClick r:id="" action="ppaction://media"/>
            <a:extLst>
              <a:ext uri="{FF2B5EF4-FFF2-40B4-BE49-F238E27FC236}">
                <a16:creationId xmlns:a16="http://schemas.microsoft.com/office/drawing/2014/main" id="{E6F73B54-BC06-434E-8C7B-92776DE0CA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0447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EBF2D5-6C5F-274D-A335-A71914751DDD}"/>
              </a:ext>
            </a:extLst>
          </p:cNvPr>
          <p:cNvPicPr>
            <a:picLocks noChangeAspect="1"/>
          </p:cNvPicPr>
          <p:nvPr/>
        </p:nvPicPr>
        <p:blipFill>
          <a:blip r:embed="rId2"/>
          <a:stretch>
            <a:fillRect/>
          </a:stretch>
        </p:blipFill>
        <p:spPr>
          <a:xfrm>
            <a:off x="0" y="1989015"/>
            <a:ext cx="9144000" cy="4868985"/>
          </a:xfrm>
          <a:prstGeom prst="rect">
            <a:avLst/>
          </a:prstGeom>
        </p:spPr>
      </p:pic>
    </p:spTree>
    <p:extLst>
      <p:ext uri="{BB962C8B-B14F-4D97-AF65-F5344CB8AC3E}">
        <p14:creationId xmlns:p14="http://schemas.microsoft.com/office/powerpoint/2010/main" val="2372831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9F40782-A634-164D-BCAB-69C78BE2E0F7}"/>
              </a:ext>
            </a:extLst>
          </p:cNvPr>
          <p:cNvSpPr>
            <a:spLocks noGrp="1"/>
          </p:cNvSpPr>
          <p:nvPr>
            <p:ph type="title" idx="4294967295"/>
          </p:nvPr>
        </p:nvSpPr>
        <p:spPr>
          <a:xfrm>
            <a:off x="0" y="5805488"/>
            <a:ext cx="8135938" cy="936625"/>
          </a:xfrm>
        </p:spPr>
        <p:txBody>
          <a:bodyPr/>
          <a:lstStyle/>
          <a:p>
            <a:r>
              <a:rPr lang="it-IT" sz="1600" dirty="0">
                <a:solidFill>
                  <a:srgbClr val="002060"/>
                </a:solidFill>
              </a:rPr>
              <a:t>8 settembre 1943. La firma dell’Armistizio. Per l’Italia il generale Castellani.</a:t>
            </a:r>
          </a:p>
        </p:txBody>
      </p:sp>
      <p:pic>
        <p:nvPicPr>
          <p:cNvPr id="3" name="Immagine 2">
            <a:extLst>
              <a:ext uri="{FF2B5EF4-FFF2-40B4-BE49-F238E27FC236}">
                <a16:creationId xmlns:a16="http://schemas.microsoft.com/office/drawing/2014/main" id="{12DFD9F2-2C0F-0E4D-9042-CC476892F3D1}"/>
              </a:ext>
            </a:extLst>
          </p:cNvPr>
          <p:cNvPicPr>
            <a:picLocks noChangeAspect="1"/>
          </p:cNvPicPr>
          <p:nvPr/>
        </p:nvPicPr>
        <p:blipFill>
          <a:blip r:embed="rId2"/>
          <a:stretch>
            <a:fillRect/>
          </a:stretch>
        </p:blipFill>
        <p:spPr>
          <a:xfrm>
            <a:off x="0" y="318864"/>
            <a:ext cx="9144000" cy="5486400"/>
          </a:xfrm>
          <a:prstGeom prst="rect">
            <a:avLst/>
          </a:prstGeom>
        </p:spPr>
      </p:pic>
    </p:spTree>
    <p:extLst>
      <p:ext uri="{BB962C8B-B14F-4D97-AF65-F5344CB8AC3E}">
        <p14:creationId xmlns:p14="http://schemas.microsoft.com/office/powerpoint/2010/main" val="4033793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8DE8B37-563C-1642-BE55-863193E35025}"/>
              </a:ext>
            </a:extLst>
          </p:cNvPr>
          <p:cNvPicPr>
            <a:picLocks noChangeAspect="1"/>
          </p:cNvPicPr>
          <p:nvPr/>
        </p:nvPicPr>
        <p:blipFill>
          <a:blip r:embed="rId2"/>
          <a:stretch>
            <a:fillRect/>
          </a:stretch>
        </p:blipFill>
        <p:spPr>
          <a:xfrm>
            <a:off x="276913" y="404664"/>
            <a:ext cx="8839200" cy="4965700"/>
          </a:xfrm>
          <a:prstGeom prst="rect">
            <a:avLst/>
          </a:prstGeom>
        </p:spPr>
      </p:pic>
      <p:sp>
        <p:nvSpPr>
          <p:cNvPr id="6" name="Titolo 5">
            <a:extLst>
              <a:ext uri="{FF2B5EF4-FFF2-40B4-BE49-F238E27FC236}">
                <a16:creationId xmlns:a16="http://schemas.microsoft.com/office/drawing/2014/main" id="{BACA92AF-30D9-1641-90DB-2195BDFB524E}"/>
              </a:ext>
            </a:extLst>
          </p:cNvPr>
          <p:cNvSpPr>
            <a:spLocks noGrp="1"/>
          </p:cNvSpPr>
          <p:nvPr>
            <p:ph type="title"/>
          </p:nvPr>
        </p:nvSpPr>
        <p:spPr>
          <a:xfrm>
            <a:off x="457200" y="5514380"/>
            <a:ext cx="8135938" cy="1343620"/>
          </a:xfrm>
        </p:spPr>
        <p:txBody>
          <a:bodyPr/>
          <a:lstStyle/>
          <a:p>
            <a:r>
              <a:rPr lang="it-IT" sz="1600" dirty="0">
                <a:solidFill>
                  <a:srgbClr val="634100"/>
                </a:solidFill>
              </a:rPr>
              <a:t>Roma. Fosse Ardeatine i volti dei 335 fucilati civili, militari italiani, prigionieri politici, ebrei o detenuti per rappresaglia dell’attentato della GAP romana del 23 marzo 1944 in Via Rasella in cui erano rimasti uccisi 33 soldati tedeschi della Bozen.</a:t>
            </a:r>
          </a:p>
        </p:txBody>
      </p:sp>
    </p:spTree>
    <p:extLst>
      <p:ext uri="{BB962C8B-B14F-4D97-AF65-F5344CB8AC3E}">
        <p14:creationId xmlns:p14="http://schemas.microsoft.com/office/powerpoint/2010/main" val="222794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089E145-529A-6448-8101-5C8DC6714F0A}"/>
              </a:ext>
            </a:extLst>
          </p:cNvPr>
          <p:cNvPicPr>
            <a:picLocks noChangeAspect="1"/>
          </p:cNvPicPr>
          <p:nvPr/>
        </p:nvPicPr>
        <p:blipFill>
          <a:blip r:embed="rId2"/>
          <a:stretch>
            <a:fillRect/>
          </a:stretch>
        </p:blipFill>
        <p:spPr>
          <a:xfrm>
            <a:off x="971600" y="1124744"/>
            <a:ext cx="7360432" cy="4032448"/>
          </a:xfrm>
          <a:prstGeom prst="rect">
            <a:avLst/>
          </a:prstGeom>
        </p:spPr>
      </p:pic>
      <p:sp>
        <p:nvSpPr>
          <p:cNvPr id="6" name="Titolo 5">
            <a:extLst>
              <a:ext uri="{FF2B5EF4-FFF2-40B4-BE49-F238E27FC236}">
                <a16:creationId xmlns:a16="http://schemas.microsoft.com/office/drawing/2014/main" id="{57FA2CC1-D9CC-3E46-A5CF-DA23BF9FFF7C}"/>
              </a:ext>
            </a:extLst>
          </p:cNvPr>
          <p:cNvSpPr>
            <a:spLocks noGrp="1"/>
          </p:cNvSpPr>
          <p:nvPr>
            <p:ph type="title"/>
          </p:nvPr>
        </p:nvSpPr>
        <p:spPr>
          <a:xfrm>
            <a:off x="457200" y="5589240"/>
            <a:ext cx="8135938" cy="1268760"/>
          </a:xfrm>
        </p:spPr>
        <p:txBody>
          <a:bodyPr/>
          <a:lstStyle/>
          <a:p>
            <a:r>
              <a:rPr lang="it-IT" sz="1800" dirty="0">
                <a:solidFill>
                  <a:srgbClr val="002060"/>
                </a:solidFill>
              </a:rPr>
              <a:t>25 aprile. </a:t>
            </a:r>
            <a:r>
              <a:rPr lang="it-IT" sz="1800" dirty="0">
                <a:solidFill>
                  <a:srgbClr val="C00000"/>
                </a:solidFill>
              </a:rPr>
              <a:t>Bandiera </a:t>
            </a:r>
            <a:r>
              <a:rPr lang="it-IT" sz="1800" dirty="0"/>
              <a:t>tricolore </a:t>
            </a:r>
            <a:r>
              <a:rPr lang="it-IT" sz="1800" dirty="0">
                <a:solidFill>
                  <a:srgbClr val="00B050"/>
                </a:solidFill>
              </a:rPr>
              <a:t>al vento!</a:t>
            </a:r>
          </a:p>
        </p:txBody>
      </p:sp>
    </p:spTree>
    <p:extLst>
      <p:ext uri="{BB962C8B-B14F-4D97-AF65-F5344CB8AC3E}">
        <p14:creationId xmlns:p14="http://schemas.microsoft.com/office/powerpoint/2010/main" val="325312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286DBC-EAEA-AA40-BEAE-0CA12038DCEC}"/>
              </a:ext>
            </a:extLst>
          </p:cNvPr>
          <p:cNvSpPr>
            <a:spLocks noGrp="1"/>
          </p:cNvSpPr>
          <p:nvPr>
            <p:ph type="title"/>
          </p:nvPr>
        </p:nvSpPr>
        <p:spPr>
          <a:xfrm>
            <a:off x="457200" y="5085184"/>
            <a:ext cx="8135938" cy="1772816"/>
          </a:xfrm>
        </p:spPr>
        <p:txBody>
          <a:bodyPr/>
          <a:lstStyle/>
          <a:p>
            <a:r>
              <a:rPr lang="it-IT" sz="1600" dirty="0">
                <a:solidFill>
                  <a:srgbClr val="634100"/>
                </a:solidFill>
              </a:rPr>
              <a:t>Roma. Targa in memoria dell’eccidio delle Fosse </a:t>
            </a:r>
            <a:r>
              <a:rPr lang="it-IT" sz="1600">
                <a:solidFill>
                  <a:srgbClr val="634100"/>
                </a:solidFill>
              </a:rPr>
              <a:t>Ardeatine... </a:t>
            </a:r>
            <a:endParaRPr lang="it-IT" sz="1600" dirty="0">
              <a:solidFill>
                <a:srgbClr val="634100"/>
              </a:solidFill>
            </a:endParaRPr>
          </a:p>
        </p:txBody>
      </p:sp>
      <p:pic>
        <p:nvPicPr>
          <p:cNvPr id="5" name="Immagine 4">
            <a:extLst>
              <a:ext uri="{FF2B5EF4-FFF2-40B4-BE49-F238E27FC236}">
                <a16:creationId xmlns:a16="http://schemas.microsoft.com/office/drawing/2014/main" id="{CEE20A65-5CAA-0246-B0A8-D6C62857787C}"/>
              </a:ext>
            </a:extLst>
          </p:cNvPr>
          <p:cNvPicPr>
            <a:picLocks noChangeAspect="1"/>
          </p:cNvPicPr>
          <p:nvPr/>
        </p:nvPicPr>
        <p:blipFill>
          <a:blip r:embed="rId2"/>
          <a:stretch>
            <a:fillRect/>
          </a:stretch>
        </p:blipFill>
        <p:spPr>
          <a:xfrm>
            <a:off x="2555776" y="692696"/>
            <a:ext cx="4317722" cy="4741422"/>
          </a:xfrm>
          <a:prstGeom prst="rect">
            <a:avLst/>
          </a:prstGeom>
        </p:spPr>
      </p:pic>
    </p:spTree>
    <p:extLst>
      <p:ext uri="{BB962C8B-B14F-4D97-AF65-F5344CB8AC3E}">
        <p14:creationId xmlns:p14="http://schemas.microsoft.com/office/powerpoint/2010/main" val="3414799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A5071CF-6949-3148-8A96-4D573B9FF51D}"/>
              </a:ext>
            </a:extLst>
          </p:cNvPr>
          <p:cNvPicPr>
            <a:picLocks noChangeAspect="1"/>
          </p:cNvPicPr>
          <p:nvPr/>
        </p:nvPicPr>
        <p:blipFill>
          <a:blip r:embed="rId2"/>
          <a:stretch>
            <a:fillRect/>
          </a:stretch>
        </p:blipFill>
        <p:spPr>
          <a:xfrm>
            <a:off x="1475656" y="1340768"/>
            <a:ext cx="5822917" cy="3960440"/>
          </a:xfrm>
          <a:prstGeom prst="rect">
            <a:avLst/>
          </a:prstGeom>
        </p:spPr>
      </p:pic>
      <p:sp>
        <p:nvSpPr>
          <p:cNvPr id="6" name="Titolo 5">
            <a:extLst>
              <a:ext uri="{FF2B5EF4-FFF2-40B4-BE49-F238E27FC236}">
                <a16:creationId xmlns:a16="http://schemas.microsoft.com/office/drawing/2014/main" id="{5E7E3E2A-7C63-5E47-B90C-7E350D701F2F}"/>
              </a:ext>
            </a:extLst>
          </p:cNvPr>
          <p:cNvSpPr>
            <a:spLocks noGrp="1"/>
          </p:cNvSpPr>
          <p:nvPr>
            <p:ph type="title"/>
          </p:nvPr>
        </p:nvSpPr>
        <p:spPr>
          <a:xfrm>
            <a:off x="457200" y="5301208"/>
            <a:ext cx="8135938" cy="1080120"/>
          </a:xfrm>
        </p:spPr>
        <p:txBody>
          <a:bodyPr/>
          <a:lstStyle/>
          <a:p>
            <a:r>
              <a:rPr lang="it-IT" sz="1600" dirty="0">
                <a:solidFill>
                  <a:srgbClr val="002060"/>
                </a:solidFill>
              </a:rPr>
              <a:t>Rappresaglia con pubblica impiccagione di partigiani a monito della popolazione civile.</a:t>
            </a:r>
          </a:p>
        </p:txBody>
      </p:sp>
    </p:spTree>
    <p:extLst>
      <p:ext uri="{BB962C8B-B14F-4D97-AF65-F5344CB8AC3E}">
        <p14:creationId xmlns:p14="http://schemas.microsoft.com/office/powerpoint/2010/main" val="959272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9A5894-92A5-9846-B410-C6BCEA442C8E}"/>
              </a:ext>
            </a:extLst>
          </p:cNvPr>
          <p:cNvSpPr>
            <a:spLocks noGrp="1"/>
          </p:cNvSpPr>
          <p:nvPr>
            <p:ph type="title"/>
          </p:nvPr>
        </p:nvSpPr>
        <p:spPr>
          <a:xfrm>
            <a:off x="4355976" y="128588"/>
            <a:ext cx="4608512" cy="6729412"/>
          </a:xfrm>
        </p:spPr>
        <p:txBody>
          <a:bodyPr/>
          <a:lstStyle/>
          <a:p>
            <a:r>
              <a:rPr lang="it-IT" sz="1600" dirty="0">
                <a:solidFill>
                  <a:srgbClr val="002060"/>
                </a:solidFill>
              </a:rPr>
              <a:t>Salvatore Quasimodo</a:t>
            </a:r>
            <a:br>
              <a:rPr lang="it-IT" sz="1600" dirty="0"/>
            </a:br>
            <a:r>
              <a:rPr lang="it-IT" sz="1600" b="1" dirty="0">
                <a:solidFill>
                  <a:srgbClr val="7030A0"/>
                </a:solidFill>
              </a:rPr>
              <a:t>ALLE FRONDE DEI SALICI</a:t>
            </a:r>
            <a:br>
              <a:rPr lang="it-IT" sz="1600" dirty="0">
                <a:solidFill>
                  <a:srgbClr val="7030A0"/>
                </a:solidFill>
              </a:rPr>
            </a:br>
            <a:br>
              <a:rPr lang="it-IT" sz="1600" dirty="0">
                <a:solidFill>
                  <a:srgbClr val="7030A0"/>
                </a:solidFill>
              </a:rPr>
            </a:br>
            <a:r>
              <a:rPr lang="it-IT" sz="1600" dirty="0">
                <a:solidFill>
                  <a:srgbClr val="7030A0"/>
                </a:solidFill>
              </a:rPr>
              <a:t>E come potevano noi cantare</a:t>
            </a:r>
            <a:br>
              <a:rPr lang="it-IT" sz="1600" dirty="0">
                <a:solidFill>
                  <a:srgbClr val="7030A0"/>
                </a:solidFill>
              </a:rPr>
            </a:br>
            <a:r>
              <a:rPr lang="it-IT" sz="1600" dirty="0">
                <a:solidFill>
                  <a:srgbClr val="7030A0"/>
                </a:solidFill>
              </a:rPr>
              <a:t>con il piede straniero sopra il cuore,</a:t>
            </a:r>
            <a:br>
              <a:rPr lang="it-IT" sz="1600" dirty="0">
                <a:solidFill>
                  <a:srgbClr val="7030A0"/>
                </a:solidFill>
              </a:rPr>
            </a:br>
            <a:r>
              <a:rPr lang="it-IT" sz="1600" dirty="0">
                <a:solidFill>
                  <a:srgbClr val="7030A0"/>
                </a:solidFill>
              </a:rPr>
              <a:t>fra i morti abbandonati nelle piazze</a:t>
            </a:r>
            <a:br>
              <a:rPr lang="it-IT" sz="1600" dirty="0">
                <a:solidFill>
                  <a:srgbClr val="7030A0"/>
                </a:solidFill>
              </a:rPr>
            </a:br>
            <a:r>
              <a:rPr lang="it-IT" sz="1600" dirty="0">
                <a:solidFill>
                  <a:srgbClr val="7030A0"/>
                </a:solidFill>
              </a:rPr>
              <a:t>sull'erba dura di ghiaccio, al lamento</a:t>
            </a:r>
            <a:br>
              <a:rPr lang="it-IT" sz="1600" dirty="0">
                <a:solidFill>
                  <a:srgbClr val="7030A0"/>
                </a:solidFill>
              </a:rPr>
            </a:br>
            <a:r>
              <a:rPr lang="it-IT" sz="1600" dirty="0">
                <a:solidFill>
                  <a:srgbClr val="7030A0"/>
                </a:solidFill>
              </a:rPr>
              <a:t>d'agnello dei fanciulli, all'urlo nero</a:t>
            </a:r>
            <a:br>
              <a:rPr lang="it-IT" sz="1600" dirty="0">
                <a:solidFill>
                  <a:srgbClr val="7030A0"/>
                </a:solidFill>
              </a:rPr>
            </a:br>
            <a:r>
              <a:rPr lang="it-IT" sz="1600" dirty="0">
                <a:solidFill>
                  <a:srgbClr val="7030A0"/>
                </a:solidFill>
              </a:rPr>
              <a:t>della madre che andava incontro al figlio</a:t>
            </a:r>
            <a:br>
              <a:rPr lang="it-IT" sz="1600" dirty="0">
                <a:solidFill>
                  <a:srgbClr val="7030A0"/>
                </a:solidFill>
              </a:rPr>
            </a:br>
            <a:r>
              <a:rPr lang="it-IT" sz="1600" dirty="0">
                <a:solidFill>
                  <a:srgbClr val="7030A0"/>
                </a:solidFill>
              </a:rPr>
              <a:t>crocifisso sul palo del telegrafo?</a:t>
            </a:r>
            <a:br>
              <a:rPr lang="it-IT" sz="1600" dirty="0">
                <a:solidFill>
                  <a:srgbClr val="7030A0"/>
                </a:solidFill>
              </a:rPr>
            </a:br>
            <a:br>
              <a:rPr lang="it-IT" sz="1600" dirty="0">
                <a:solidFill>
                  <a:srgbClr val="7030A0"/>
                </a:solidFill>
              </a:rPr>
            </a:br>
            <a:r>
              <a:rPr lang="it-IT" sz="1600" dirty="0">
                <a:solidFill>
                  <a:srgbClr val="7030A0"/>
                </a:solidFill>
              </a:rPr>
              <a:t>Alle fronde dei salici, per voto,</a:t>
            </a:r>
            <a:br>
              <a:rPr lang="it-IT" sz="1600" dirty="0">
                <a:solidFill>
                  <a:srgbClr val="7030A0"/>
                </a:solidFill>
              </a:rPr>
            </a:br>
            <a:r>
              <a:rPr lang="it-IT" sz="1600" dirty="0">
                <a:solidFill>
                  <a:srgbClr val="7030A0"/>
                </a:solidFill>
              </a:rPr>
              <a:t>anche le nostre cetre erano appese,</a:t>
            </a:r>
            <a:br>
              <a:rPr lang="it-IT" sz="1600" dirty="0">
                <a:solidFill>
                  <a:srgbClr val="7030A0"/>
                </a:solidFill>
              </a:rPr>
            </a:br>
            <a:r>
              <a:rPr lang="it-IT" sz="1600" dirty="0">
                <a:solidFill>
                  <a:srgbClr val="7030A0"/>
                </a:solidFill>
              </a:rPr>
              <a:t>oscillavano lievi al triste vento</a:t>
            </a:r>
            <a:r>
              <a:rPr lang="it-IT" sz="1600" dirty="0"/>
              <a:t>.</a:t>
            </a:r>
            <a:br>
              <a:rPr lang="it-IT" sz="1600" dirty="0"/>
            </a:br>
            <a:br>
              <a:rPr lang="it-IT" sz="1600" dirty="0"/>
            </a:br>
            <a:endParaRPr lang="it-IT" sz="1600" dirty="0"/>
          </a:p>
        </p:txBody>
      </p:sp>
      <p:pic>
        <p:nvPicPr>
          <p:cNvPr id="4" name="Immagine 3">
            <a:extLst>
              <a:ext uri="{FF2B5EF4-FFF2-40B4-BE49-F238E27FC236}">
                <a16:creationId xmlns:a16="http://schemas.microsoft.com/office/drawing/2014/main" id="{E09C286C-F3ED-3E47-8BB8-BB880A57B01D}"/>
              </a:ext>
            </a:extLst>
          </p:cNvPr>
          <p:cNvPicPr>
            <a:picLocks noChangeAspect="1"/>
          </p:cNvPicPr>
          <p:nvPr/>
        </p:nvPicPr>
        <p:blipFill>
          <a:blip r:embed="rId2"/>
          <a:stretch>
            <a:fillRect/>
          </a:stretch>
        </p:blipFill>
        <p:spPr>
          <a:xfrm>
            <a:off x="1735596" y="1556792"/>
            <a:ext cx="2592288" cy="3456384"/>
          </a:xfrm>
          <a:prstGeom prst="rect">
            <a:avLst/>
          </a:prstGeom>
        </p:spPr>
      </p:pic>
    </p:spTree>
    <p:extLst>
      <p:ext uri="{BB962C8B-B14F-4D97-AF65-F5344CB8AC3E}">
        <p14:creationId xmlns:p14="http://schemas.microsoft.com/office/powerpoint/2010/main" val="2281061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Quasimodo. Alle fronde dei salici.mp4">
            <a:hlinkClick r:id="" action="ppaction://media"/>
            <a:extLst>
              <a:ext uri="{FF2B5EF4-FFF2-40B4-BE49-F238E27FC236}">
                <a16:creationId xmlns:a16="http://schemas.microsoft.com/office/drawing/2014/main" id="{2570F455-F4DF-D846-81D7-CE4EFBDA91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36063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F075F9-998C-A94E-A72C-D03649FD1BF5}"/>
              </a:ext>
            </a:extLst>
          </p:cNvPr>
          <p:cNvSpPr>
            <a:spLocks noGrp="1"/>
          </p:cNvSpPr>
          <p:nvPr>
            <p:ph type="title"/>
          </p:nvPr>
        </p:nvSpPr>
        <p:spPr>
          <a:xfrm>
            <a:off x="4788024" y="128588"/>
            <a:ext cx="4355976" cy="6108724"/>
          </a:xfrm>
        </p:spPr>
        <p:txBody>
          <a:bodyPr/>
          <a:lstStyle/>
          <a:p>
            <a:r>
              <a:rPr lang="it-IT" sz="1600" dirty="0">
                <a:solidFill>
                  <a:srgbClr val="9A152F"/>
                </a:solidFill>
              </a:rPr>
              <a:t>Cesare Pavese</a:t>
            </a:r>
            <a:br>
              <a:rPr lang="it-IT" sz="1600" dirty="0"/>
            </a:br>
            <a:r>
              <a:rPr lang="it-IT" sz="1800" b="1" dirty="0">
                <a:solidFill>
                  <a:srgbClr val="0070C0"/>
                </a:solidFill>
              </a:rPr>
              <a:t>TU NON SAI LE COLLINE</a:t>
            </a:r>
            <a:br>
              <a:rPr lang="it-IT" sz="1600" dirty="0">
                <a:solidFill>
                  <a:srgbClr val="0070C0"/>
                </a:solidFill>
              </a:rPr>
            </a:br>
            <a:br>
              <a:rPr lang="it-IT" sz="1600" dirty="0">
                <a:solidFill>
                  <a:srgbClr val="0070C0"/>
                </a:solidFill>
              </a:rPr>
            </a:br>
            <a:r>
              <a:rPr lang="it-IT" sz="1600" dirty="0">
                <a:solidFill>
                  <a:srgbClr val="0070C0"/>
                </a:solidFill>
              </a:rPr>
              <a:t>Tu non sai le colline</a:t>
            </a:r>
            <a:br>
              <a:rPr lang="it-IT" sz="1600" dirty="0">
                <a:solidFill>
                  <a:srgbClr val="0070C0"/>
                </a:solidFill>
              </a:rPr>
            </a:br>
            <a:r>
              <a:rPr lang="it-IT" sz="1600" dirty="0">
                <a:solidFill>
                  <a:srgbClr val="0070C0"/>
                </a:solidFill>
              </a:rPr>
              <a:t>dove si è sparso il sangue.</a:t>
            </a:r>
            <a:br>
              <a:rPr lang="it-IT" sz="1600" dirty="0">
                <a:solidFill>
                  <a:srgbClr val="0070C0"/>
                </a:solidFill>
              </a:rPr>
            </a:br>
            <a:br>
              <a:rPr lang="it-IT" sz="1600" dirty="0">
                <a:solidFill>
                  <a:srgbClr val="0070C0"/>
                </a:solidFill>
              </a:rPr>
            </a:br>
            <a:r>
              <a:rPr lang="it-IT" sz="1600" dirty="0">
                <a:solidFill>
                  <a:srgbClr val="0070C0"/>
                </a:solidFill>
              </a:rPr>
              <a:t>Tutti quanti fuggimmo</a:t>
            </a:r>
            <a:br>
              <a:rPr lang="it-IT" sz="1600" dirty="0">
                <a:solidFill>
                  <a:srgbClr val="0070C0"/>
                </a:solidFill>
              </a:rPr>
            </a:br>
            <a:r>
              <a:rPr lang="it-IT" sz="1600" dirty="0">
                <a:solidFill>
                  <a:srgbClr val="0070C0"/>
                </a:solidFill>
              </a:rPr>
              <a:t>tutti quanti gettammo</a:t>
            </a:r>
            <a:br>
              <a:rPr lang="it-IT" sz="1600" dirty="0">
                <a:solidFill>
                  <a:srgbClr val="0070C0"/>
                </a:solidFill>
              </a:rPr>
            </a:br>
            <a:r>
              <a:rPr lang="it-IT" sz="1600" dirty="0">
                <a:solidFill>
                  <a:srgbClr val="0070C0"/>
                </a:solidFill>
              </a:rPr>
              <a:t>l’arma e il nome. Una donna</a:t>
            </a:r>
            <a:br>
              <a:rPr lang="it-IT" sz="1600" dirty="0">
                <a:solidFill>
                  <a:srgbClr val="0070C0"/>
                </a:solidFill>
              </a:rPr>
            </a:br>
            <a:r>
              <a:rPr lang="it-IT" sz="1600" dirty="0">
                <a:solidFill>
                  <a:srgbClr val="0070C0"/>
                </a:solidFill>
              </a:rPr>
              <a:t>ci guardava fuggire.</a:t>
            </a:r>
            <a:br>
              <a:rPr lang="it-IT" sz="1600" dirty="0">
                <a:solidFill>
                  <a:srgbClr val="0070C0"/>
                </a:solidFill>
              </a:rPr>
            </a:br>
            <a:br>
              <a:rPr lang="it-IT" sz="1600" dirty="0">
                <a:solidFill>
                  <a:srgbClr val="0070C0"/>
                </a:solidFill>
              </a:rPr>
            </a:br>
            <a:r>
              <a:rPr lang="it-IT" sz="1600" dirty="0">
                <a:solidFill>
                  <a:srgbClr val="0070C0"/>
                </a:solidFill>
              </a:rPr>
              <a:t>Uno solo di noi</a:t>
            </a:r>
            <a:br>
              <a:rPr lang="it-IT" sz="1600" dirty="0">
                <a:solidFill>
                  <a:srgbClr val="0070C0"/>
                </a:solidFill>
              </a:rPr>
            </a:br>
            <a:r>
              <a:rPr lang="it-IT" sz="1600" dirty="0">
                <a:solidFill>
                  <a:srgbClr val="0070C0"/>
                </a:solidFill>
              </a:rPr>
              <a:t>si fermò a pugno chiuso,</a:t>
            </a:r>
            <a:br>
              <a:rPr lang="it-IT" sz="1600" dirty="0">
                <a:solidFill>
                  <a:srgbClr val="0070C0"/>
                </a:solidFill>
              </a:rPr>
            </a:br>
            <a:r>
              <a:rPr lang="it-IT" sz="1600" dirty="0">
                <a:solidFill>
                  <a:srgbClr val="0070C0"/>
                </a:solidFill>
              </a:rPr>
              <a:t>vide il cielo vuoto,</a:t>
            </a:r>
            <a:br>
              <a:rPr lang="it-IT" sz="1600" dirty="0">
                <a:solidFill>
                  <a:srgbClr val="0070C0"/>
                </a:solidFill>
              </a:rPr>
            </a:br>
            <a:r>
              <a:rPr lang="it-IT" sz="1600" dirty="0">
                <a:solidFill>
                  <a:srgbClr val="0070C0"/>
                </a:solidFill>
              </a:rPr>
              <a:t>chinò il capo e morì sotto il muro, tacendo.</a:t>
            </a:r>
            <a:br>
              <a:rPr lang="it-IT" sz="1600" dirty="0">
                <a:solidFill>
                  <a:srgbClr val="0070C0"/>
                </a:solidFill>
              </a:rPr>
            </a:br>
            <a:br>
              <a:rPr lang="it-IT" sz="1600" dirty="0">
                <a:solidFill>
                  <a:srgbClr val="0070C0"/>
                </a:solidFill>
              </a:rPr>
            </a:br>
            <a:r>
              <a:rPr lang="it-IT" sz="1600" dirty="0">
                <a:solidFill>
                  <a:srgbClr val="0070C0"/>
                </a:solidFill>
              </a:rPr>
              <a:t>Ora è un cencio di sangue</a:t>
            </a:r>
            <a:br>
              <a:rPr lang="it-IT" sz="1600" dirty="0">
                <a:solidFill>
                  <a:srgbClr val="0070C0"/>
                </a:solidFill>
              </a:rPr>
            </a:br>
            <a:r>
              <a:rPr lang="it-IT" sz="1600" dirty="0">
                <a:solidFill>
                  <a:srgbClr val="0070C0"/>
                </a:solidFill>
              </a:rPr>
              <a:t>e il suo nome. Una donna</a:t>
            </a:r>
            <a:br>
              <a:rPr lang="it-IT" sz="1600" dirty="0">
                <a:solidFill>
                  <a:srgbClr val="0070C0"/>
                </a:solidFill>
              </a:rPr>
            </a:br>
            <a:r>
              <a:rPr lang="it-IT" sz="1600" dirty="0">
                <a:solidFill>
                  <a:srgbClr val="0070C0"/>
                </a:solidFill>
              </a:rPr>
              <a:t>ci aspetta alle colline.</a:t>
            </a:r>
            <a:br>
              <a:rPr lang="it-IT" sz="1600" dirty="0"/>
            </a:br>
            <a:br>
              <a:rPr lang="it-IT" sz="1600" dirty="0"/>
            </a:br>
            <a:endParaRPr lang="it-IT" sz="1600" dirty="0"/>
          </a:p>
        </p:txBody>
      </p:sp>
      <p:pic>
        <p:nvPicPr>
          <p:cNvPr id="4" name="Immagine 3">
            <a:extLst>
              <a:ext uri="{FF2B5EF4-FFF2-40B4-BE49-F238E27FC236}">
                <a16:creationId xmlns:a16="http://schemas.microsoft.com/office/drawing/2014/main" id="{D5AC6BA5-E37B-0441-B86A-B7BEC0ACE7E7}"/>
              </a:ext>
            </a:extLst>
          </p:cNvPr>
          <p:cNvPicPr>
            <a:picLocks noChangeAspect="1"/>
          </p:cNvPicPr>
          <p:nvPr/>
        </p:nvPicPr>
        <p:blipFill>
          <a:blip r:embed="rId2"/>
          <a:stretch>
            <a:fillRect/>
          </a:stretch>
        </p:blipFill>
        <p:spPr>
          <a:xfrm>
            <a:off x="899592" y="620688"/>
            <a:ext cx="3733800" cy="4707632"/>
          </a:xfrm>
          <a:prstGeom prst="rect">
            <a:avLst/>
          </a:prstGeom>
        </p:spPr>
      </p:pic>
    </p:spTree>
    <p:extLst>
      <p:ext uri="{BB962C8B-B14F-4D97-AF65-F5344CB8AC3E}">
        <p14:creationId xmlns:p14="http://schemas.microsoft.com/office/powerpoint/2010/main" val="242839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esare Pavese. Tu non sai le colline.mp4">
            <a:hlinkClick r:id="" action="ppaction://media"/>
            <a:extLst>
              <a:ext uri="{FF2B5EF4-FFF2-40B4-BE49-F238E27FC236}">
                <a16:creationId xmlns:a16="http://schemas.microsoft.com/office/drawing/2014/main" id="{BE041E32-28B8-014B-814A-F75E4D63C6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5811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AEBF556-5627-CE44-BCF8-61E763238BC7}"/>
              </a:ext>
            </a:extLst>
          </p:cNvPr>
          <p:cNvPicPr>
            <a:picLocks noChangeAspect="1"/>
          </p:cNvPicPr>
          <p:nvPr/>
        </p:nvPicPr>
        <p:blipFill>
          <a:blip r:embed="rId2"/>
          <a:stretch>
            <a:fillRect/>
          </a:stretch>
        </p:blipFill>
        <p:spPr>
          <a:xfrm>
            <a:off x="5669469" y="1340768"/>
            <a:ext cx="2574939" cy="4506143"/>
          </a:xfrm>
          <a:prstGeom prst="rect">
            <a:avLst/>
          </a:prstGeom>
        </p:spPr>
      </p:pic>
      <p:pic>
        <p:nvPicPr>
          <p:cNvPr id="4" name="Immagine 3">
            <a:extLst>
              <a:ext uri="{FF2B5EF4-FFF2-40B4-BE49-F238E27FC236}">
                <a16:creationId xmlns:a16="http://schemas.microsoft.com/office/drawing/2014/main" id="{4A07AC71-595E-2848-B91F-2F022F7853E6}"/>
              </a:ext>
            </a:extLst>
          </p:cNvPr>
          <p:cNvPicPr>
            <a:picLocks noChangeAspect="1"/>
          </p:cNvPicPr>
          <p:nvPr/>
        </p:nvPicPr>
        <p:blipFill>
          <a:blip r:embed="rId3"/>
          <a:stretch>
            <a:fillRect/>
          </a:stretch>
        </p:blipFill>
        <p:spPr>
          <a:xfrm>
            <a:off x="1619672" y="1340769"/>
            <a:ext cx="3096344" cy="4446406"/>
          </a:xfrm>
          <a:prstGeom prst="rect">
            <a:avLst/>
          </a:prstGeom>
        </p:spPr>
      </p:pic>
    </p:spTree>
    <p:extLst>
      <p:ext uri="{BB962C8B-B14F-4D97-AF65-F5344CB8AC3E}">
        <p14:creationId xmlns:p14="http://schemas.microsoft.com/office/powerpoint/2010/main" val="3978238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EDC8AF0-BAB4-D540-9B29-D04984E82180}"/>
              </a:ext>
            </a:extLst>
          </p:cNvPr>
          <p:cNvPicPr>
            <a:picLocks noChangeAspect="1"/>
          </p:cNvPicPr>
          <p:nvPr/>
        </p:nvPicPr>
        <p:blipFill>
          <a:blip r:embed="rId2"/>
          <a:stretch>
            <a:fillRect/>
          </a:stretch>
        </p:blipFill>
        <p:spPr>
          <a:xfrm>
            <a:off x="1835696" y="1829598"/>
            <a:ext cx="5976664" cy="5028402"/>
          </a:xfrm>
          <a:prstGeom prst="rect">
            <a:avLst/>
          </a:prstGeom>
        </p:spPr>
      </p:pic>
      <p:pic>
        <p:nvPicPr>
          <p:cNvPr id="3" name="Immagine 2">
            <a:extLst>
              <a:ext uri="{FF2B5EF4-FFF2-40B4-BE49-F238E27FC236}">
                <a16:creationId xmlns:a16="http://schemas.microsoft.com/office/drawing/2014/main" id="{9A03DD32-08D7-CB49-BB13-1A17013B44C2}"/>
              </a:ext>
            </a:extLst>
          </p:cNvPr>
          <p:cNvPicPr>
            <a:picLocks noChangeAspect="1"/>
          </p:cNvPicPr>
          <p:nvPr/>
        </p:nvPicPr>
        <p:blipFill>
          <a:blip r:embed="rId3"/>
          <a:stretch>
            <a:fillRect/>
          </a:stretch>
        </p:blipFill>
        <p:spPr>
          <a:xfrm>
            <a:off x="827584" y="0"/>
            <a:ext cx="7488832" cy="1829598"/>
          </a:xfrm>
          <a:prstGeom prst="rect">
            <a:avLst/>
          </a:prstGeom>
        </p:spPr>
      </p:pic>
    </p:spTree>
    <p:extLst>
      <p:ext uri="{BB962C8B-B14F-4D97-AF65-F5344CB8AC3E}">
        <p14:creationId xmlns:p14="http://schemas.microsoft.com/office/powerpoint/2010/main" val="284570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219B5F-04D9-2D4E-8B56-FEDC50D5AFE0}"/>
              </a:ext>
            </a:extLst>
          </p:cNvPr>
          <p:cNvSpPr>
            <a:spLocks noGrp="1"/>
          </p:cNvSpPr>
          <p:nvPr>
            <p:ph type="title"/>
          </p:nvPr>
        </p:nvSpPr>
        <p:spPr>
          <a:xfrm>
            <a:off x="457200" y="5085184"/>
            <a:ext cx="8135938" cy="1772816"/>
          </a:xfrm>
        </p:spPr>
        <p:txBody>
          <a:bodyPr/>
          <a:lstStyle/>
          <a:p>
            <a:r>
              <a:rPr lang="it-IT" sz="1600" dirty="0">
                <a:solidFill>
                  <a:srgbClr val="C00000"/>
                </a:solidFill>
              </a:rPr>
              <a:t>La mappa completa.</a:t>
            </a:r>
          </a:p>
        </p:txBody>
      </p:sp>
      <p:pic>
        <p:nvPicPr>
          <p:cNvPr id="4" name="Immagine 3">
            <a:extLst>
              <a:ext uri="{FF2B5EF4-FFF2-40B4-BE49-F238E27FC236}">
                <a16:creationId xmlns:a16="http://schemas.microsoft.com/office/drawing/2014/main" id="{8E52269C-EEE7-4D49-9EAE-E8777BD8437F}"/>
              </a:ext>
            </a:extLst>
          </p:cNvPr>
          <p:cNvPicPr>
            <a:picLocks noChangeAspect="1"/>
          </p:cNvPicPr>
          <p:nvPr/>
        </p:nvPicPr>
        <p:blipFill>
          <a:blip r:embed="rId2"/>
          <a:stretch>
            <a:fillRect/>
          </a:stretch>
        </p:blipFill>
        <p:spPr>
          <a:xfrm>
            <a:off x="1155356" y="548680"/>
            <a:ext cx="6739625" cy="4896544"/>
          </a:xfrm>
          <a:prstGeom prst="rect">
            <a:avLst/>
          </a:prstGeom>
        </p:spPr>
      </p:pic>
    </p:spTree>
    <p:extLst>
      <p:ext uri="{BB962C8B-B14F-4D97-AF65-F5344CB8AC3E}">
        <p14:creationId xmlns:p14="http://schemas.microsoft.com/office/powerpoint/2010/main" val="329557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073A6D-6D30-DB46-84B9-E25EF42E4956}"/>
              </a:ext>
            </a:extLst>
          </p:cNvPr>
          <p:cNvSpPr>
            <a:spLocks noGrp="1"/>
          </p:cNvSpPr>
          <p:nvPr>
            <p:ph type="title"/>
          </p:nvPr>
        </p:nvSpPr>
        <p:spPr>
          <a:xfrm>
            <a:off x="457200" y="5517232"/>
            <a:ext cx="8135938" cy="1340768"/>
          </a:xfrm>
        </p:spPr>
        <p:txBody>
          <a:bodyPr/>
          <a:lstStyle/>
          <a:p>
            <a:r>
              <a:rPr lang="it-IT" sz="1600" dirty="0">
                <a:solidFill>
                  <a:srgbClr val="0070C0"/>
                </a:solidFill>
              </a:rPr>
              <a:t>Giovanni Scirocco prof.</a:t>
            </a:r>
          </a:p>
        </p:txBody>
      </p:sp>
      <p:pic>
        <p:nvPicPr>
          <p:cNvPr id="4" name="Immagine 3">
            <a:extLst>
              <a:ext uri="{FF2B5EF4-FFF2-40B4-BE49-F238E27FC236}">
                <a16:creationId xmlns:a16="http://schemas.microsoft.com/office/drawing/2014/main" id="{7BBA5A2B-5B85-7E49-8719-8676A67B6ECE}"/>
              </a:ext>
            </a:extLst>
          </p:cNvPr>
          <p:cNvPicPr>
            <a:picLocks noChangeAspect="1"/>
          </p:cNvPicPr>
          <p:nvPr/>
        </p:nvPicPr>
        <p:blipFill>
          <a:blip r:embed="rId2"/>
          <a:stretch>
            <a:fillRect/>
          </a:stretch>
        </p:blipFill>
        <p:spPr>
          <a:xfrm>
            <a:off x="2267744" y="836712"/>
            <a:ext cx="4824536" cy="4824536"/>
          </a:xfrm>
          <a:prstGeom prst="rect">
            <a:avLst/>
          </a:prstGeom>
        </p:spPr>
      </p:pic>
    </p:spTree>
    <p:extLst>
      <p:ext uri="{BB962C8B-B14F-4D97-AF65-F5344CB8AC3E}">
        <p14:creationId xmlns:p14="http://schemas.microsoft.com/office/powerpoint/2010/main" val="316470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4369A-BFC2-6244-9E31-BDCFF49B6248}"/>
              </a:ext>
            </a:extLst>
          </p:cNvPr>
          <p:cNvSpPr>
            <a:spLocks noGrp="1"/>
          </p:cNvSpPr>
          <p:nvPr>
            <p:ph type="title" idx="4294967295"/>
          </p:nvPr>
        </p:nvSpPr>
        <p:spPr>
          <a:xfrm>
            <a:off x="683568" y="5661249"/>
            <a:ext cx="7560840" cy="1196752"/>
          </a:xfrm>
        </p:spPr>
        <p:txBody>
          <a:bodyPr/>
          <a:lstStyle/>
          <a:p>
            <a:r>
              <a:rPr lang="it-IT" sz="1600" dirty="0">
                <a:solidFill>
                  <a:srgbClr val="9A152F"/>
                </a:solidFill>
              </a:rPr>
              <a:t>5 maggio 1945. La sfilata del CLN per le vie di Milano liberata dai nazi-fascisti.</a:t>
            </a:r>
          </a:p>
        </p:txBody>
      </p:sp>
      <p:pic>
        <p:nvPicPr>
          <p:cNvPr id="4" name="Immagine 4">
            <a:extLst>
              <a:ext uri="{FF2B5EF4-FFF2-40B4-BE49-F238E27FC236}">
                <a16:creationId xmlns:a16="http://schemas.microsoft.com/office/drawing/2014/main" id="{84FBF7AA-F64C-BA45-B2E8-39DE686261E0}"/>
              </a:ext>
            </a:extLst>
          </p:cNvPr>
          <p:cNvPicPr>
            <a:picLocks noChangeAspect="1"/>
          </p:cNvPicPr>
          <p:nvPr/>
        </p:nvPicPr>
        <p:blipFill>
          <a:blip r:embed="rId2"/>
          <a:stretch>
            <a:fillRect/>
          </a:stretch>
        </p:blipFill>
        <p:spPr>
          <a:xfrm>
            <a:off x="0" y="332656"/>
            <a:ext cx="9144000" cy="5590057"/>
          </a:xfrm>
          <a:prstGeom prst="rect">
            <a:avLst/>
          </a:prstGeom>
        </p:spPr>
      </p:pic>
    </p:spTree>
    <p:extLst>
      <p:ext uri="{BB962C8B-B14F-4D97-AF65-F5344CB8AC3E}">
        <p14:creationId xmlns:p14="http://schemas.microsoft.com/office/powerpoint/2010/main" val="3304205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0A94E95-B996-834B-9292-7F2EFA7B2239}"/>
              </a:ext>
            </a:extLst>
          </p:cNvPr>
          <p:cNvPicPr>
            <a:picLocks noChangeAspect="1"/>
          </p:cNvPicPr>
          <p:nvPr/>
        </p:nvPicPr>
        <p:blipFill>
          <a:blip r:embed="rId2"/>
          <a:stretch>
            <a:fillRect/>
          </a:stretch>
        </p:blipFill>
        <p:spPr>
          <a:xfrm>
            <a:off x="0" y="1052736"/>
            <a:ext cx="9144000" cy="4402336"/>
          </a:xfrm>
          <a:prstGeom prst="rect">
            <a:avLst/>
          </a:prstGeom>
        </p:spPr>
      </p:pic>
      <p:sp>
        <p:nvSpPr>
          <p:cNvPr id="4" name="Titolo 3">
            <a:extLst>
              <a:ext uri="{FF2B5EF4-FFF2-40B4-BE49-F238E27FC236}">
                <a16:creationId xmlns:a16="http://schemas.microsoft.com/office/drawing/2014/main" id="{76AB0948-DD86-6E4C-8FFB-79CA42855C37}"/>
              </a:ext>
            </a:extLst>
          </p:cNvPr>
          <p:cNvSpPr>
            <a:spLocks noGrp="1"/>
          </p:cNvSpPr>
          <p:nvPr>
            <p:ph type="title"/>
          </p:nvPr>
        </p:nvSpPr>
        <p:spPr>
          <a:xfrm>
            <a:off x="457200" y="5455072"/>
            <a:ext cx="8135938" cy="1402928"/>
          </a:xfrm>
        </p:spPr>
        <p:txBody>
          <a:bodyPr/>
          <a:lstStyle/>
          <a:p>
            <a:r>
              <a:rPr lang="it-IT" sz="1600" dirty="0">
                <a:solidFill>
                  <a:srgbClr val="00B050"/>
                </a:solidFill>
              </a:rPr>
              <a:t>25 aprile. </a:t>
            </a:r>
            <a:r>
              <a:rPr lang="it-IT" sz="1600" dirty="0">
                <a:solidFill>
                  <a:srgbClr val="00B0F0"/>
                </a:solidFill>
              </a:rPr>
              <a:t>Festa della </a:t>
            </a:r>
            <a:r>
              <a:rPr lang="it-IT" sz="1600" dirty="0">
                <a:solidFill>
                  <a:srgbClr val="FF0000"/>
                </a:solidFill>
              </a:rPr>
              <a:t>Liberazione!</a:t>
            </a:r>
          </a:p>
        </p:txBody>
      </p:sp>
    </p:spTree>
    <p:extLst>
      <p:ext uri="{BB962C8B-B14F-4D97-AF65-F5344CB8AC3E}">
        <p14:creationId xmlns:p14="http://schemas.microsoft.com/office/powerpoint/2010/main" val="2453843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CBD1C29-99E2-984D-9B44-B8029050D91D}"/>
              </a:ext>
            </a:extLst>
          </p:cNvPr>
          <p:cNvPicPr>
            <a:picLocks noChangeAspect="1"/>
          </p:cNvPicPr>
          <p:nvPr/>
        </p:nvPicPr>
        <p:blipFill>
          <a:blip r:embed="rId2"/>
          <a:stretch>
            <a:fillRect/>
          </a:stretch>
        </p:blipFill>
        <p:spPr>
          <a:xfrm>
            <a:off x="1495324" y="1412776"/>
            <a:ext cx="6059690" cy="4032448"/>
          </a:xfrm>
          <a:prstGeom prst="rect">
            <a:avLst/>
          </a:prstGeom>
        </p:spPr>
      </p:pic>
      <p:sp>
        <p:nvSpPr>
          <p:cNvPr id="6" name="Titolo 5">
            <a:extLst>
              <a:ext uri="{FF2B5EF4-FFF2-40B4-BE49-F238E27FC236}">
                <a16:creationId xmlns:a16="http://schemas.microsoft.com/office/drawing/2014/main" id="{05543331-1397-AA4E-A5D1-4280BB17A6F7}"/>
              </a:ext>
            </a:extLst>
          </p:cNvPr>
          <p:cNvSpPr>
            <a:spLocks noGrp="1"/>
          </p:cNvSpPr>
          <p:nvPr>
            <p:ph type="title" idx="4294967295"/>
          </p:nvPr>
        </p:nvSpPr>
        <p:spPr>
          <a:xfrm>
            <a:off x="0" y="5013325"/>
            <a:ext cx="8135938" cy="1844675"/>
          </a:xfrm>
        </p:spPr>
        <p:txBody>
          <a:bodyPr/>
          <a:lstStyle/>
          <a:p>
            <a:r>
              <a:rPr lang="it-IT" sz="1600" dirty="0">
                <a:solidFill>
                  <a:srgbClr val="002060"/>
                </a:solidFill>
              </a:rPr>
              <a:t>Milano, 25 aprile 1945.</a:t>
            </a:r>
          </a:p>
        </p:txBody>
      </p:sp>
    </p:spTree>
    <p:extLst>
      <p:ext uri="{BB962C8B-B14F-4D97-AF65-F5344CB8AC3E}">
        <p14:creationId xmlns:p14="http://schemas.microsoft.com/office/powerpoint/2010/main" val="1758810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97DBC-2585-9341-939D-6D1EE9C999D3}"/>
              </a:ext>
            </a:extLst>
          </p:cNvPr>
          <p:cNvSpPr>
            <a:spLocks noGrp="1"/>
          </p:cNvSpPr>
          <p:nvPr>
            <p:ph type="title"/>
          </p:nvPr>
        </p:nvSpPr>
        <p:spPr>
          <a:xfrm>
            <a:off x="457200" y="5706689"/>
            <a:ext cx="8135938" cy="1151311"/>
          </a:xfrm>
        </p:spPr>
        <p:txBody>
          <a:bodyPr/>
          <a:lstStyle/>
          <a:p>
            <a:r>
              <a:rPr lang="it-IT" sz="1600" dirty="0"/>
              <a:t>5 maggio 1945. La sfilata del CLN in centro a Milano. </a:t>
            </a:r>
          </a:p>
        </p:txBody>
      </p:sp>
      <p:pic>
        <p:nvPicPr>
          <p:cNvPr id="5" name="Immagine 4">
            <a:extLst>
              <a:ext uri="{FF2B5EF4-FFF2-40B4-BE49-F238E27FC236}">
                <a16:creationId xmlns:a16="http://schemas.microsoft.com/office/drawing/2014/main" id="{BB88C9AF-B1D2-D940-AFFA-247CC3E5C09E}"/>
              </a:ext>
            </a:extLst>
          </p:cNvPr>
          <p:cNvPicPr>
            <a:picLocks noChangeAspect="1"/>
          </p:cNvPicPr>
          <p:nvPr/>
        </p:nvPicPr>
        <p:blipFill>
          <a:blip r:embed="rId2"/>
          <a:stretch>
            <a:fillRect/>
          </a:stretch>
        </p:blipFill>
        <p:spPr>
          <a:xfrm>
            <a:off x="11119" y="116632"/>
            <a:ext cx="9144000" cy="5590057"/>
          </a:xfrm>
          <a:prstGeom prst="rect">
            <a:avLst/>
          </a:prstGeom>
        </p:spPr>
      </p:pic>
    </p:spTree>
    <p:extLst>
      <p:ext uri="{BB962C8B-B14F-4D97-AF65-F5344CB8AC3E}">
        <p14:creationId xmlns:p14="http://schemas.microsoft.com/office/powerpoint/2010/main" val="3932181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D8C72A-097A-0B47-B60A-BAD2DE8C134B}"/>
              </a:ext>
            </a:extLst>
          </p:cNvPr>
          <p:cNvSpPr>
            <a:spLocks noGrp="1"/>
          </p:cNvSpPr>
          <p:nvPr>
            <p:ph type="title"/>
          </p:nvPr>
        </p:nvSpPr>
        <p:spPr>
          <a:xfrm>
            <a:off x="457200" y="5229200"/>
            <a:ext cx="8135938" cy="1628800"/>
          </a:xfrm>
        </p:spPr>
        <p:txBody>
          <a:bodyPr/>
          <a:lstStyle/>
          <a:p>
            <a:r>
              <a:rPr lang="it-IT" sz="1600" dirty="0">
                <a:solidFill>
                  <a:srgbClr val="002060"/>
                </a:solidFill>
              </a:rPr>
              <a:t>Il secondo da destra, Enrico Mattei partigiano, il futuro manager dell’Eni.</a:t>
            </a:r>
          </a:p>
        </p:txBody>
      </p:sp>
      <p:pic>
        <p:nvPicPr>
          <p:cNvPr id="4" name="Immagine 3">
            <a:extLst>
              <a:ext uri="{FF2B5EF4-FFF2-40B4-BE49-F238E27FC236}">
                <a16:creationId xmlns:a16="http://schemas.microsoft.com/office/drawing/2014/main" id="{FB9E05E8-802E-9B42-8F3A-5189C2A665CA}"/>
              </a:ext>
            </a:extLst>
          </p:cNvPr>
          <p:cNvPicPr>
            <a:picLocks noChangeAspect="1"/>
          </p:cNvPicPr>
          <p:nvPr/>
        </p:nvPicPr>
        <p:blipFill>
          <a:blip r:embed="rId2"/>
          <a:stretch>
            <a:fillRect/>
          </a:stretch>
        </p:blipFill>
        <p:spPr>
          <a:xfrm>
            <a:off x="2699793" y="1412775"/>
            <a:ext cx="3835372" cy="3939031"/>
          </a:xfrm>
          <a:prstGeom prst="rect">
            <a:avLst/>
          </a:prstGeom>
        </p:spPr>
      </p:pic>
    </p:spTree>
    <p:extLst>
      <p:ext uri="{BB962C8B-B14F-4D97-AF65-F5344CB8AC3E}">
        <p14:creationId xmlns:p14="http://schemas.microsoft.com/office/powerpoint/2010/main" val="3479834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39DADA-883E-3C42-8501-536605DEA015}"/>
              </a:ext>
            </a:extLst>
          </p:cNvPr>
          <p:cNvPicPr>
            <a:picLocks noChangeAspect="1"/>
          </p:cNvPicPr>
          <p:nvPr/>
        </p:nvPicPr>
        <p:blipFill>
          <a:blip r:embed="rId2"/>
          <a:stretch>
            <a:fillRect/>
          </a:stretch>
        </p:blipFill>
        <p:spPr>
          <a:xfrm>
            <a:off x="2339752" y="2348880"/>
            <a:ext cx="4520002" cy="3312368"/>
          </a:xfrm>
          <a:prstGeom prst="rect">
            <a:avLst/>
          </a:prstGeom>
        </p:spPr>
      </p:pic>
    </p:spTree>
    <p:extLst>
      <p:ext uri="{BB962C8B-B14F-4D97-AF65-F5344CB8AC3E}">
        <p14:creationId xmlns:p14="http://schemas.microsoft.com/office/powerpoint/2010/main" val="1487759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11D7C6-D195-5541-8979-D3B691E2E5DE}"/>
              </a:ext>
            </a:extLst>
          </p:cNvPr>
          <p:cNvSpPr>
            <a:spLocks noGrp="1"/>
          </p:cNvSpPr>
          <p:nvPr>
            <p:ph type="title"/>
          </p:nvPr>
        </p:nvSpPr>
        <p:spPr>
          <a:xfrm>
            <a:off x="457200" y="5229200"/>
            <a:ext cx="8135938" cy="1628800"/>
          </a:xfrm>
        </p:spPr>
        <p:txBody>
          <a:bodyPr/>
          <a:lstStyle/>
          <a:p>
            <a:r>
              <a:rPr lang="it-IT" sz="1600" dirty="0">
                <a:solidFill>
                  <a:srgbClr val="002060"/>
                </a:solidFill>
              </a:rPr>
              <a:t>25 aprile 1945. Cittadini di varia estrazione in centro a Milano.</a:t>
            </a:r>
          </a:p>
        </p:txBody>
      </p:sp>
      <p:pic>
        <p:nvPicPr>
          <p:cNvPr id="4" name="Immagine 3">
            <a:extLst>
              <a:ext uri="{FF2B5EF4-FFF2-40B4-BE49-F238E27FC236}">
                <a16:creationId xmlns:a16="http://schemas.microsoft.com/office/drawing/2014/main" id="{6838DA6C-0129-A847-98DE-22A0D4875262}"/>
              </a:ext>
            </a:extLst>
          </p:cNvPr>
          <p:cNvPicPr>
            <a:picLocks noChangeAspect="1"/>
          </p:cNvPicPr>
          <p:nvPr/>
        </p:nvPicPr>
        <p:blipFill>
          <a:blip r:embed="rId2"/>
          <a:stretch>
            <a:fillRect/>
          </a:stretch>
        </p:blipFill>
        <p:spPr>
          <a:xfrm>
            <a:off x="1835696" y="1988840"/>
            <a:ext cx="5085811" cy="3384376"/>
          </a:xfrm>
          <a:prstGeom prst="rect">
            <a:avLst/>
          </a:prstGeom>
        </p:spPr>
      </p:pic>
    </p:spTree>
    <p:extLst>
      <p:ext uri="{BB962C8B-B14F-4D97-AF65-F5344CB8AC3E}">
        <p14:creationId xmlns:p14="http://schemas.microsoft.com/office/powerpoint/2010/main" val="1756987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F74EC4-8F60-D44F-ABFB-35FC454BFFA9}"/>
              </a:ext>
            </a:extLst>
          </p:cNvPr>
          <p:cNvSpPr>
            <a:spLocks noGrp="1"/>
          </p:cNvSpPr>
          <p:nvPr>
            <p:ph type="title"/>
          </p:nvPr>
        </p:nvSpPr>
        <p:spPr>
          <a:xfrm>
            <a:off x="457200" y="5013176"/>
            <a:ext cx="8135938" cy="1844824"/>
          </a:xfrm>
        </p:spPr>
        <p:txBody>
          <a:bodyPr/>
          <a:lstStyle/>
          <a:p>
            <a:r>
              <a:rPr lang="it-IT" sz="1600" dirty="0">
                <a:solidFill>
                  <a:srgbClr val="002060"/>
                </a:solidFill>
              </a:rPr>
              <a:t>La gente che sfila per le vie di Milano.</a:t>
            </a:r>
          </a:p>
        </p:txBody>
      </p:sp>
      <p:pic>
        <p:nvPicPr>
          <p:cNvPr id="4" name="Immagine 3">
            <a:extLst>
              <a:ext uri="{FF2B5EF4-FFF2-40B4-BE49-F238E27FC236}">
                <a16:creationId xmlns:a16="http://schemas.microsoft.com/office/drawing/2014/main" id="{76FDE0A4-AAC2-6449-9FE9-8C1DB1515991}"/>
              </a:ext>
            </a:extLst>
          </p:cNvPr>
          <p:cNvPicPr>
            <a:picLocks noChangeAspect="1"/>
          </p:cNvPicPr>
          <p:nvPr/>
        </p:nvPicPr>
        <p:blipFill>
          <a:blip r:embed="rId2"/>
          <a:stretch>
            <a:fillRect/>
          </a:stretch>
        </p:blipFill>
        <p:spPr>
          <a:xfrm>
            <a:off x="457200" y="1700808"/>
            <a:ext cx="8078046" cy="3816009"/>
          </a:xfrm>
          <a:prstGeom prst="rect">
            <a:avLst/>
          </a:prstGeom>
        </p:spPr>
      </p:pic>
    </p:spTree>
    <p:extLst>
      <p:ext uri="{BB962C8B-B14F-4D97-AF65-F5344CB8AC3E}">
        <p14:creationId xmlns:p14="http://schemas.microsoft.com/office/powerpoint/2010/main" val="277671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D26A95-2C07-0E4E-A328-275F916F291E}"/>
              </a:ext>
            </a:extLst>
          </p:cNvPr>
          <p:cNvPicPr>
            <a:picLocks noChangeAspect="1"/>
          </p:cNvPicPr>
          <p:nvPr/>
        </p:nvPicPr>
        <p:blipFill>
          <a:blip r:embed="rId2"/>
          <a:stretch>
            <a:fillRect/>
          </a:stretch>
        </p:blipFill>
        <p:spPr>
          <a:xfrm>
            <a:off x="1619672" y="1844824"/>
            <a:ext cx="6034063" cy="4320480"/>
          </a:xfrm>
          <a:prstGeom prst="rect">
            <a:avLst/>
          </a:prstGeom>
        </p:spPr>
      </p:pic>
    </p:spTree>
    <p:extLst>
      <p:ext uri="{BB962C8B-B14F-4D97-AF65-F5344CB8AC3E}">
        <p14:creationId xmlns:p14="http://schemas.microsoft.com/office/powerpoint/2010/main" val="535348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44939C3-D2E7-924E-A701-90EDB48F1D35}"/>
              </a:ext>
            </a:extLst>
          </p:cNvPr>
          <p:cNvPicPr>
            <a:picLocks noChangeAspect="1"/>
          </p:cNvPicPr>
          <p:nvPr/>
        </p:nvPicPr>
        <p:blipFill>
          <a:blip r:embed="rId2"/>
          <a:stretch>
            <a:fillRect/>
          </a:stretch>
        </p:blipFill>
        <p:spPr>
          <a:xfrm>
            <a:off x="0" y="1052736"/>
            <a:ext cx="4572000" cy="2664296"/>
          </a:xfrm>
          <a:prstGeom prst="rect">
            <a:avLst/>
          </a:prstGeom>
        </p:spPr>
      </p:pic>
      <p:pic>
        <p:nvPicPr>
          <p:cNvPr id="6" name="Immagine 5">
            <a:extLst>
              <a:ext uri="{FF2B5EF4-FFF2-40B4-BE49-F238E27FC236}">
                <a16:creationId xmlns:a16="http://schemas.microsoft.com/office/drawing/2014/main" id="{19E055A7-6492-3245-9344-E3B6B47A7C4A}"/>
              </a:ext>
            </a:extLst>
          </p:cNvPr>
          <p:cNvPicPr>
            <a:picLocks noChangeAspect="1"/>
          </p:cNvPicPr>
          <p:nvPr/>
        </p:nvPicPr>
        <p:blipFill>
          <a:blip r:embed="rId3"/>
          <a:stretch>
            <a:fillRect/>
          </a:stretch>
        </p:blipFill>
        <p:spPr>
          <a:xfrm>
            <a:off x="1259632" y="3717032"/>
            <a:ext cx="6192688" cy="3140968"/>
          </a:xfrm>
          <a:prstGeom prst="rect">
            <a:avLst/>
          </a:prstGeom>
        </p:spPr>
      </p:pic>
      <p:pic>
        <p:nvPicPr>
          <p:cNvPr id="8" name="Immagine 7">
            <a:extLst>
              <a:ext uri="{FF2B5EF4-FFF2-40B4-BE49-F238E27FC236}">
                <a16:creationId xmlns:a16="http://schemas.microsoft.com/office/drawing/2014/main" id="{326C29E5-F27B-E54B-9E02-31148D686B3F}"/>
              </a:ext>
            </a:extLst>
          </p:cNvPr>
          <p:cNvPicPr>
            <a:picLocks noChangeAspect="1"/>
          </p:cNvPicPr>
          <p:nvPr/>
        </p:nvPicPr>
        <p:blipFill>
          <a:blip r:embed="rId4"/>
          <a:stretch>
            <a:fillRect/>
          </a:stretch>
        </p:blipFill>
        <p:spPr>
          <a:xfrm>
            <a:off x="4572000" y="1052736"/>
            <a:ext cx="4572000" cy="2664296"/>
          </a:xfrm>
          <a:prstGeom prst="rect">
            <a:avLst/>
          </a:prstGeom>
        </p:spPr>
      </p:pic>
    </p:spTree>
    <p:extLst>
      <p:ext uri="{BB962C8B-B14F-4D97-AF65-F5344CB8AC3E}">
        <p14:creationId xmlns:p14="http://schemas.microsoft.com/office/powerpoint/2010/main" val="2665074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5FFABC-B264-FE4B-BB86-60C82C205E44}"/>
              </a:ext>
            </a:extLst>
          </p:cNvPr>
          <p:cNvSpPr>
            <a:spLocks noGrp="1"/>
          </p:cNvSpPr>
          <p:nvPr>
            <p:ph type="title"/>
          </p:nvPr>
        </p:nvSpPr>
        <p:spPr>
          <a:xfrm>
            <a:off x="457200" y="5445224"/>
            <a:ext cx="8135938" cy="1412776"/>
          </a:xfrm>
        </p:spPr>
        <p:txBody>
          <a:bodyPr/>
          <a:lstStyle/>
          <a:p>
            <a:r>
              <a:rPr lang="it-IT" sz="1600" dirty="0">
                <a:solidFill>
                  <a:srgbClr val="002060"/>
                </a:solidFill>
              </a:rPr>
              <a:t>Ingresso dei soldato americani a Milano.</a:t>
            </a:r>
          </a:p>
        </p:txBody>
      </p:sp>
      <p:pic>
        <p:nvPicPr>
          <p:cNvPr id="3" name="Immagine 2">
            <a:extLst>
              <a:ext uri="{FF2B5EF4-FFF2-40B4-BE49-F238E27FC236}">
                <a16:creationId xmlns:a16="http://schemas.microsoft.com/office/drawing/2014/main" id="{D911977D-249D-054E-8114-EF7078E767D9}"/>
              </a:ext>
            </a:extLst>
          </p:cNvPr>
          <p:cNvPicPr>
            <a:picLocks noChangeAspect="1"/>
          </p:cNvPicPr>
          <p:nvPr/>
        </p:nvPicPr>
        <p:blipFill>
          <a:blip r:embed="rId2"/>
          <a:stretch>
            <a:fillRect/>
          </a:stretch>
        </p:blipFill>
        <p:spPr>
          <a:xfrm>
            <a:off x="0" y="-243408"/>
            <a:ext cx="9144000" cy="6096000"/>
          </a:xfrm>
          <a:prstGeom prst="rect">
            <a:avLst/>
          </a:prstGeom>
        </p:spPr>
      </p:pic>
    </p:spTree>
    <p:extLst>
      <p:ext uri="{BB962C8B-B14F-4D97-AF65-F5344CB8AC3E}">
        <p14:creationId xmlns:p14="http://schemas.microsoft.com/office/powerpoint/2010/main" val="225549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1DBEFD2-F0C9-CB45-B4BB-07342B555E92}"/>
              </a:ext>
            </a:extLst>
          </p:cNvPr>
          <p:cNvPicPr>
            <a:picLocks noChangeAspect="1"/>
          </p:cNvPicPr>
          <p:nvPr/>
        </p:nvPicPr>
        <p:blipFill>
          <a:blip r:embed="rId2"/>
          <a:stretch>
            <a:fillRect/>
          </a:stretch>
        </p:blipFill>
        <p:spPr>
          <a:xfrm>
            <a:off x="1331640" y="1988840"/>
            <a:ext cx="5908590" cy="3931898"/>
          </a:xfrm>
          <a:prstGeom prst="rect">
            <a:avLst/>
          </a:prstGeom>
        </p:spPr>
      </p:pic>
    </p:spTree>
    <p:extLst>
      <p:ext uri="{BB962C8B-B14F-4D97-AF65-F5344CB8AC3E}">
        <p14:creationId xmlns:p14="http://schemas.microsoft.com/office/powerpoint/2010/main" val="2524437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8CA964-20CB-8D47-A48A-5367ABCC2618}"/>
              </a:ext>
            </a:extLst>
          </p:cNvPr>
          <p:cNvSpPr>
            <a:spLocks noGrp="1"/>
          </p:cNvSpPr>
          <p:nvPr>
            <p:ph type="title"/>
          </p:nvPr>
        </p:nvSpPr>
        <p:spPr>
          <a:xfrm>
            <a:off x="457200" y="5085184"/>
            <a:ext cx="8135938" cy="1772816"/>
          </a:xfrm>
        </p:spPr>
        <p:txBody>
          <a:bodyPr/>
          <a:lstStyle/>
          <a:p>
            <a:r>
              <a:rPr lang="it-IT" sz="1600" dirty="0">
                <a:solidFill>
                  <a:srgbClr val="002060"/>
                </a:solidFill>
              </a:rPr>
              <a:t>Abbracci e baci con i soldati liberatori!</a:t>
            </a:r>
          </a:p>
        </p:txBody>
      </p:sp>
      <p:pic>
        <p:nvPicPr>
          <p:cNvPr id="4" name="Immagine 3">
            <a:extLst>
              <a:ext uri="{FF2B5EF4-FFF2-40B4-BE49-F238E27FC236}">
                <a16:creationId xmlns:a16="http://schemas.microsoft.com/office/drawing/2014/main" id="{2240BD34-D77B-F34F-BBE9-39A2C04E66B2}"/>
              </a:ext>
            </a:extLst>
          </p:cNvPr>
          <p:cNvPicPr>
            <a:picLocks noChangeAspect="1"/>
          </p:cNvPicPr>
          <p:nvPr/>
        </p:nvPicPr>
        <p:blipFill>
          <a:blip r:embed="rId2"/>
          <a:stretch>
            <a:fillRect/>
          </a:stretch>
        </p:blipFill>
        <p:spPr>
          <a:xfrm>
            <a:off x="1824869" y="2276872"/>
            <a:ext cx="5400600" cy="3024336"/>
          </a:xfrm>
          <a:prstGeom prst="rect">
            <a:avLst/>
          </a:prstGeom>
        </p:spPr>
      </p:pic>
    </p:spTree>
    <p:extLst>
      <p:ext uri="{BB962C8B-B14F-4D97-AF65-F5344CB8AC3E}">
        <p14:creationId xmlns:p14="http://schemas.microsoft.com/office/powerpoint/2010/main" val="1350953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7371F6D-2546-134A-B82C-8E6EFC357373}"/>
              </a:ext>
            </a:extLst>
          </p:cNvPr>
          <p:cNvPicPr>
            <a:picLocks noChangeAspect="1"/>
          </p:cNvPicPr>
          <p:nvPr/>
        </p:nvPicPr>
        <p:blipFill>
          <a:blip r:embed="rId2"/>
          <a:stretch>
            <a:fillRect/>
          </a:stretch>
        </p:blipFill>
        <p:spPr>
          <a:xfrm>
            <a:off x="1429365" y="2924944"/>
            <a:ext cx="6336704" cy="3548554"/>
          </a:xfrm>
          <a:prstGeom prst="rect">
            <a:avLst/>
          </a:prstGeom>
        </p:spPr>
      </p:pic>
    </p:spTree>
    <p:extLst>
      <p:ext uri="{BB962C8B-B14F-4D97-AF65-F5344CB8AC3E}">
        <p14:creationId xmlns:p14="http://schemas.microsoft.com/office/powerpoint/2010/main" val="7268596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F216DED-6C7A-444E-A15D-444F74523C5F}"/>
              </a:ext>
            </a:extLst>
          </p:cNvPr>
          <p:cNvPicPr>
            <a:picLocks noChangeAspect="1"/>
          </p:cNvPicPr>
          <p:nvPr/>
        </p:nvPicPr>
        <p:blipFill>
          <a:blip r:embed="rId2"/>
          <a:stretch>
            <a:fillRect/>
          </a:stretch>
        </p:blipFill>
        <p:spPr>
          <a:xfrm>
            <a:off x="2195736" y="1124744"/>
            <a:ext cx="4680520" cy="4680520"/>
          </a:xfrm>
          <a:prstGeom prst="rect">
            <a:avLst/>
          </a:prstGeom>
        </p:spPr>
      </p:pic>
    </p:spTree>
    <p:extLst>
      <p:ext uri="{BB962C8B-B14F-4D97-AF65-F5344CB8AC3E}">
        <p14:creationId xmlns:p14="http://schemas.microsoft.com/office/powerpoint/2010/main" val="2464846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FB2648E-ED80-FD48-BB13-FCD27264308B}"/>
              </a:ext>
            </a:extLst>
          </p:cNvPr>
          <p:cNvSpPr>
            <a:spLocks noGrp="1"/>
          </p:cNvSpPr>
          <p:nvPr>
            <p:ph type="title"/>
          </p:nvPr>
        </p:nvSpPr>
        <p:spPr>
          <a:xfrm>
            <a:off x="457200" y="5517232"/>
            <a:ext cx="8507288" cy="1340768"/>
          </a:xfrm>
        </p:spPr>
        <p:txBody>
          <a:bodyPr/>
          <a:lstStyle/>
          <a:p>
            <a:r>
              <a:rPr lang="it-IT" sz="1600" dirty="0">
                <a:solidFill>
                  <a:srgbClr val="002060"/>
                </a:solidFill>
              </a:rPr>
              <a:t>22 aprile 1946. Il governo italiano provvisorio, guidato da Alcide De Gasperi, l’ultimo del Regno d’Italia, stabilisce con un decreto che il 25 aprile dovesse essere “festa nazionale”.</a:t>
            </a:r>
          </a:p>
        </p:txBody>
      </p:sp>
      <p:pic>
        <p:nvPicPr>
          <p:cNvPr id="7" name="Immagine 6">
            <a:extLst>
              <a:ext uri="{FF2B5EF4-FFF2-40B4-BE49-F238E27FC236}">
                <a16:creationId xmlns:a16="http://schemas.microsoft.com/office/drawing/2014/main" id="{74517C43-A67F-FE4D-BC9F-6055A0145BC2}"/>
              </a:ext>
            </a:extLst>
          </p:cNvPr>
          <p:cNvPicPr>
            <a:picLocks noChangeAspect="1"/>
          </p:cNvPicPr>
          <p:nvPr/>
        </p:nvPicPr>
        <p:blipFill>
          <a:blip r:embed="rId2"/>
          <a:stretch>
            <a:fillRect/>
          </a:stretch>
        </p:blipFill>
        <p:spPr>
          <a:xfrm>
            <a:off x="-46831" y="-243408"/>
            <a:ext cx="9144000" cy="6090047"/>
          </a:xfrm>
          <a:prstGeom prst="rect">
            <a:avLst/>
          </a:prstGeom>
        </p:spPr>
      </p:pic>
    </p:spTree>
    <p:extLst>
      <p:ext uri="{BB962C8B-B14F-4D97-AF65-F5344CB8AC3E}">
        <p14:creationId xmlns:p14="http://schemas.microsoft.com/office/powerpoint/2010/main" val="1084397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340E4-3443-A34A-9020-DA23AD40AC02}"/>
              </a:ext>
            </a:extLst>
          </p:cNvPr>
          <p:cNvSpPr>
            <a:spLocks noGrp="1"/>
          </p:cNvSpPr>
          <p:nvPr>
            <p:ph type="title"/>
          </p:nvPr>
        </p:nvSpPr>
        <p:spPr>
          <a:xfrm>
            <a:off x="457200" y="5517232"/>
            <a:ext cx="8135938" cy="1340768"/>
          </a:xfrm>
        </p:spPr>
        <p:txBody>
          <a:bodyPr/>
          <a:lstStyle/>
          <a:p>
            <a:r>
              <a:rPr lang="it-IT" sz="1600" dirty="0">
                <a:solidFill>
                  <a:srgbClr val="002060"/>
                </a:solidFill>
              </a:rPr>
              <a:t>Reims, ore 02.41, 7 maggio 194. Firma della resa incondizionata della Germania.</a:t>
            </a:r>
          </a:p>
        </p:txBody>
      </p:sp>
      <p:pic>
        <p:nvPicPr>
          <p:cNvPr id="4" name="Immagine 3">
            <a:extLst>
              <a:ext uri="{FF2B5EF4-FFF2-40B4-BE49-F238E27FC236}">
                <a16:creationId xmlns:a16="http://schemas.microsoft.com/office/drawing/2014/main" id="{D1CBDB11-AE77-424A-A280-5D70F91F555A}"/>
              </a:ext>
            </a:extLst>
          </p:cNvPr>
          <p:cNvPicPr>
            <a:picLocks noChangeAspect="1"/>
          </p:cNvPicPr>
          <p:nvPr/>
        </p:nvPicPr>
        <p:blipFill>
          <a:blip r:embed="rId2"/>
          <a:stretch>
            <a:fillRect/>
          </a:stretch>
        </p:blipFill>
        <p:spPr>
          <a:xfrm>
            <a:off x="875319" y="1916832"/>
            <a:ext cx="7299699" cy="3744416"/>
          </a:xfrm>
          <a:prstGeom prst="rect">
            <a:avLst/>
          </a:prstGeom>
        </p:spPr>
      </p:pic>
    </p:spTree>
    <p:extLst>
      <p:ext uri="{BB962C8B-B14F-4D97-AF65-F5344CB8AC3E}">
        <p14:creationId xmlns:p14="http://schemas.microsoft.com/office/powerpoint/2010/main" val="1526954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91F876-7A0A-4D45-A2D5-9D0E126428A1}"/>
              </a:ext>
            </a:extLst>
          </p:cNvPr>
          <p:cNvPicPr>
            <a:picLocks noChangeAspect="1"/>
          </p:cNvPicPr>
          <p:nvPr/>
        </p:nvPicPr>
        <p:blipFill>
          <a:blip r:embed="rId2"/>
          <a:stretch>
            <a:fillRect/>
          </a:stretch>
        </p:blipFill>
        <p:spPr>
          <a:xfrm>
            <a:off x="683568" y="1844824"/>
            <a:ext cx="7620000" cy="4241800"/>
          </a:xfrm>
          <a:prstGeom prst="rect">
            <a:avLst/>
          </a:prstGeom>
        </p:spPr>
      </p:pic>
    </p:spTree>
    <p:extLst>
      <p:ext uri="{BB962C8B-B14F-4D97-AF65-F5344CB8AC3E}">
        <p14:creationId xmlns:p14="http://schemas.microsoft.com/office/powerpoint/2010/main" val="4237309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C583BE-48F9-8B46-AD09-120DD7A14DB6}"/>
              </a:ext>
            </a:extLst>
          </p:cNvPr>
          <p:cNvSpPr>
            <a:spLocks noGrp="1"/>
          </p:cNvSpPr>
          <p:nvPr>
            <p:ph type="title"/>
          </p:nvPr>
        </p:nvSpPr>
        <p:spPr>
          <a:xfrm>
            <a:off x="457200" y="5373216"/>
            <a:ext cx="8135938" cy="1484784"/>
          </a:xfrm>
        </p:spPr>
        <p:txBody>
          <a:bodyPr/>
          <a:lstStyle/>
          <a:p>
            <a:r>
              <a:rPr lang="it-IT" sz="1600" dirty="0">
                <a:solidFill>
                  <a:srgbClr val="002060"/>
                </a:solidFill>
              </a:rPr>
              <a:t>La popolazione in festa a Bologna liberata. </a:t>
            </a:r>
          </a:p>
        </p:txBody>
      </p:sp>
      <p:pic>
        <p:nvPicPr>
          <p:cNvPr id="4" name="Immagine 3">
            <a:extLst>
              <a:ext uri="{FF2B5EF4-FFF2-40B4-BE49-F238E27FC236}">
                <a16:creationId xmlns:a16="http://schemas.microsoft.com/office/drawing/2014/main" id="{26605724-1898-2B49-964A-1E84F71C8B1C}"/>
              </a:ext>
            </a:extLst>
          </p:cNvPr>
          <p:cNvPicPr>
            <a:picLocks noChangeAspect="1"/>
          </p:cNvPicPr>
          <p:nvPr/>
        </p:nvPicPr>
        <p:blipFill>
          <a:blip r:embed="rId2"/>
          <a:stretch>
            <a:fillRect/>
          </a:stretch>
        </p:blipFill>
        <p:spPr>
          <a:xfrm>
            <a:off x="683568" y="102786"/>
            <a:ext cx="7531100" cy="5626100"/>
          </a:xfrm>
          <a:prstGeom prst="rect">
            <a:avLst/>
          </a:prstGeom>
        </p:spPr>
      </p:pic>
    </p:spTree>
    <p:extLst>
      <p:ext uri="{BB962C8B-B14F-4D97-AF65-F5344CB8AC3E}">
        <p14:creationId xmlns:p14="http://schemas.microsoft.com/office/powerpoint/2010/main" val="2019500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2CFEBA5-A9C7-0B4B-B438-FEE00DB8BC03}"/>
              </a:ext>
            </a:extLst>
          </p:cNvPr>
          <p:cNvSpPr>
            <a:spLocks noGrp="1"/>
          </p:cNvSpPr>
          <p:nvPr>
            <p:ph type="title"/>
          </p:nvPr>
        </p:nvSpPr>
        <p:spPr>
          <a:xfrm>
            <a:off x="457200" y="5229200"/>
            <a:ext cx="8135938" cy="1628800"/>
          </a:xfrm>
        </p:spPr>
        <p:txBody>
          <a:bodyPr/>
          <a:lstStyle/>
          <a:p>
            <a:r>
              <a:rPr lang="it-IT" sz="1600" dirty="0">
                <a:solidFill>
                  <a:srgbClr val="002060"/>
                </a:solidFill>
              </a:rPr>
              <a:t>Venezia, aprile 1945.</a:t>
            </a:r>
          </a:p>
        </p:txBody>
      </p:sp>
      <p:pic>
        <p:nvPicPr>
          <p:cNvPr id="5" name="Immagine 4">
            <a:extLst>
              <a:ext uri="{FF2B5EF4-FFF2-40B4-BE49-F238E27FC236}">
                <a16:creationId xmlns:a16="http://schemas.microsoft.com/office/drawing/2014/main" id="{04435379-7BFA-F147-846C-2E4482F65A68}"/>
              </a:ext>
            </a:extLst>
          </p:cNvPr>
          <p:cNvPicPr>
            <a:picLocks noChangeAspect="1"/>
          </p:cNvPicPr>
          <p:nvPr/>
        </p:nvPicPr>
        <p:blipFill>
          <a:blip r:embed="rId2"/>
          <a:stretch>
            <a:fillRect/>
          </a:stretch>
        </p:blipFill>
        <p:spPr>
          <a:xfrm>
            <a:off x="1554786" y="1084935"/>
            <a:ext cx="6185566" cy="4576313"/>
          </a:xfrm>
          <a:prstGeom prst="rect">
            <a:avLst/>
          </a:prstGeom>
        </p:spPr>
      </p:pic>
    </p:spTree>
    <p:extLst>
      <p:ext uri="{BB962C8B-B14F-4D97-AF65-F5344CB8AC3E}">
        <p14:creationId xmlns:p14="http://schemas.microsoft.com/office/powerpoint/2010/main" val="3356079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8C90DBE-989F-3B49-8BAB-0304297EEE62}"/>
              </a:ext>
            </a:extLst>
          </p:cNvPr>
          <p:cNvPicPr>
            <a:picLocks noChangeAspect="1"/>
          </p:cNvPicPr>
          <p:nvPr/>
        </p:nvPicPr>
        <p:blipFill>
          <a:blip r:embed="rId2"/>
          <a:stretch>
            <a:fillRect/>
          </a:stretch>
        </p:blipFill>
        <p:spPr>
          <a:xfrm>
            <a:off x="2195736" y="1412776"/>
            <a:ext cx="4657234" cy="3744416"/>
          </a:xfrm>
          <a:prstGeom prst="rect">
            <a:avLst/>
          </a:prstGeom>
        </p:spPr>
      </p:pic>
      <p:sp>
        <p:nvSpPr>
          <p:cNvPr id="5" name="Titolo 4">
            <a:extLst>
              <a:ext uri="{FF2B5EF4-FFF2-40B4-BE49-F238E27FC236}">
                <a16:creationId xmlns:a16="http://schemas.microsoft.com/office/drawing/2014/main" id="{FBE5D912-4C10-CE42-A149-E4F4D6D93C03}"/>
              </a:ext>
            </a:extLst>
          </p:cNvPr>
          <p:cNvSpPr>
            <a:spLocks noGrp="1"/>
          </p:cNvSpPr>
          <p:nvPr>
            <p:ph type="title"/>
          </p:nvPr>
        </p:nvSpPr>
        <p:spPr>
          <a:xfrm>
            <a:off x="457200" y="4869160"/>
            <a:ext cx="8135938" cy="1296144"/>
          </a:xfrm>
        </p:spPr>
        <p:txBody>
          <a:bodyPr/>
          <a:lstStyle/>
          <a:p>
            <a:r>
              <a:rPr lang="it-IT" sz="1600" dirty="0">
                <a:solidFill>
                  <a:srgbClr val="002060"/>
                </a:solidFill>
              </a:rPr>
              <a:t>Nel Sud rurale d’Italia si festeggia su un carro armato americano.</a:t>
            </a:r>
          </a:p>
        </p:txBody>
      </p:sp>
    </p:spTree>
    <p:extLst>
      <p:ext uri="{BB962C8B-B14F-4D97-AF65-F5344CB8AC3E}">
        <p14:creationId xmlns:p14="http://schemas.microsoft.com/office/powerpoint/2010/main" val="2768419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E11163-79E0-FA4E-996D-D84357724F41}"/>
              </a:ext>
            </a:extLst>
          </p:cNvPr>
          <p:cNvSpPr>
            <a:spLocks noGrp="1"/>
          </p:cNvSpPr>
          <p:nvPr>
            <p:ph type="title"/>
          </p:nvPr>
        </p:nvSpPr>
        <p:spPr>
          <a:xfrm>
            <a:off x="457200" y="5157192"/>
            <a:ext cx="8135938" cy="1700808"/>
          </a:xfrm>
        </p:spPr>
        <p:txBody>
          <a:bodyPr/>
          <a:lstStyle/>
          <a:p>
            <a:r>
              <a:rPr lang="it-IT" sz="1600" dirty="0">
                <a:solidFill>
                  <a:srgbClr val="002060"/>
                </a:solidFill>
              </a:rPr>
              <a:t>Un camion stracolmo di gente in festa.</a:t>
            </a:r>
          </a:p>
        </p:txBody>
      </p:sp>
      <p:pic>
        <p:nvPicPr>
          <p:cNvPr id="4" name="Immagine 3">
            <a:extLst>
              <a:ext uri="{FF2B5EF4-FFF2-40B4-BE49-F238E27FC236}">
                <a16:creationId xmlns:a16="http://schemas.microsoft.com/office/drawing/2014/main" id="{BD80BEF0-824B-E14E-9835-F361B73288F7}"/>
              </a:ext>
            </a:extLst>
          </p:cNvPr>
          <p:cNvPicPr>
            <a:picLocks noChangeAspect="1"/>
          </p:cNvPicPr>
          <p:nvPr/>
        </p:nvPicPr>
        <p:blipFill>
          <a:blip r:embed="rId2"/>
          <a:stretch>
            <a:fillRect/>
          </a:stretch>
        </p:blipFill>
        <p:spPr>
          <a:xfrm>
            <a:off x="1043608" y="1412776"/>
            <a:ext cx="6548749" cy="4248472"/>
          </a:xfrm>
          <a:prstGeom prst="rect">
            <a:avLst/>
          </a:prstGeom>
        </p:spPr>
      </p:pic>
    </p:spTree>
    <p:extLst>
      <p:ext uri="{BB962C8B-B14F-4D97-AF65-F5344CB8AC3E}">
        <p14:creationId xmlns:p14="http://schemas.microsoft.com/office/powerpoint/2010/main" val="173306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E863896-CE01-FB42-A4E8-E476664C1B14}"/>
              </a:ext>
            </a:extLst>
          </p:cNvPr>
          <p:cNvSpPr>
            <a:spLocks noGrp="1"/>
          </p:cNvSpPr>
          <p:nvPr>
            <p:ph type="title"/>
          </p:nvPr>
        </p:nvSpPr>
        <p:spPr>
          <a:xfrm>
            <a:off x="457200" y="5589240"/>
            <a:ext cx="8135938" cy="1268760"/>
          </a:xfrm>
        </p:spPr>
        <p:txBody>
          <a:bodyPr/>
          <a:lstStyle/>
          <a:p>
            <a:r>
              <a:rPr lang="it-IT" sz="1600" dirty="0">
                <a:solidFill>
                  <a:srgbClr val="C00000"/>
                </a:solidFill>
              </a:rPr>
              <a:t>Enrico Mattei</a:t>
            </a:r>
            <a:br>
              <a:rPr lang="it-IT" sz="1600" dirty="0"/>
            </a:br>
            <a:r>
              <a:rPr lang="it-IT" sz="1400" dirty="0">
                <a:solidFill>
                  <a:srgbClr val="900032"/>
                </a:solidFill>
              </a:rPr>
              <a:t>(Acqualagna, (PU), 29 aprile 1906 – </a:t>
            </a:r>
            <a:r>
              <a:rPr lang="it-IT" sz="1400" dirty="0" err="1">
                <a:solidFill>
                  <a:srgbClr val="900032"/>
                </a:solidFill>
              </a:rPr>
              <a:t>Bescapè</a:t>
            </a:r>
            <a:r>
              <a:rPr lang="it-IT" sz="1400" dirty="0">
                <a:solidFill>
                  <a:srgbClr val="900032"/>
                </a:solidFill>
              </a:rPr>
              <a:t>, (PV), 27 ottobre  1962, a 56 anni)</a:t>
            </a:r>
          </a:p>
        </p:txBody>
      </p:sp>
      <p:pic>
        <p:nvPicPr>
          <p:cNvPr id="5" name="Immagine 4">
            <a:extLst>
              <a:ext uri="{FF2B5EF4-FFF2-40B4-BE49-F238E27FC236}">
                <a16:creationId xmlns:a16="http://schemas.microsoft.com/office/drawing/2014/main" id="{209E8688-74FB-1D4B-9098-AA23ECEA3DB6}"/>
              </a:ext>
            </a:extLst>
          </p:cNvPr>
          <p:cNvPicPr>
            <a:picLocks noChangeAspect="1"/>
          </p:cNvPicPr>
          <p:nvPr/>
        </p:nvPicPr>
        <p:blipFill>
          <a:blip r:embed="rId2"/>
          <a:stretch>
            <a:fillRect/>
          </a:stretch>
        </p:blipFill>
        <p:spPr>
          <a:xfrm>
            <a:off x="300350" y="0"/>
            <a:ext cx="8543299" cy="6858000"/>
          </a:xfrm>
          <a:prstGeom prst="rect">
            <a:avLst/>
          </a:prstGeom>
        </p:spPr>
      </p:pic>
    </p:spTree>
    <p:extLst>
      <p:ext uri="{BB962C8B-B14F-4D97-AF65-F5344CB8AC3E}">
        <p14:creationId xmlns:p14="http://schemas.microsoft.com/office/powerpoint/2010/main" val="1470382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868344-D981-0440-BBF2-C3293B5291B3}"/>
              </a:ext>
            </a:extLst>
          </p:cNvPr>
          <p:cNvSpPr>
            <a:spLocks noGrp="1"/>
          </p:cNvSpPr>
          <p:nvPr>
            <p:ph type="title"/>
          </p:nvPr>
        </p:nvSpPr>
        <p:spPr>
          <a:xfrm>
            <a:off x="5580112" y="620688"/>
            <a:ext cx="3312368" cy="5616624"/>
          </a:xfrm>
        </p:spPr>
        <p:txBody>
          <a:bodyPr/>
          <a:lstStyle/>
          <a:p>
            <a:r>
              <a:rPr lang="it-IT" sz="1600" dirty="0">
                <a:solidFill>
                  <a:srgbClr val="9A152F"/>
                </a:solidFill>
              </a:rPr>
              <a:t>Gianni </a:t>
            </a:r>
            <a:r>
              <a:rPr lang="it-IT" sz="1600" dirty="0" err="1">
                <a:solidFill>
                  <a:srgbClr val="9A152F"/>
                </a:solidFill>
              </a:rPr>
              <a:t>Rodari</a:t>
            </a:r>
            <a:br>
              <a:rPr lang="it-IT" sz="1600" dirty="0"/>
            </a:br>
            <a:r>
              <a:rPr lang="it-IT" sz="1600" dirty="0">
                <a:solidFill>
                  <a:srgbClr val="6278E8"/>
                </a:solidFill>
              </a:rPr>
              <a:t>VIVA LA LIBERTÀ</a:t>
            </a:r>
            <a:br>
              <a:rPr lang="it-IT" sz="1600" dirty="0">
                <a:solidFill>
                  <a:srgbClr val="6278E8"/>
                </a:solidFill>
              </a:rPr>
            </a:br>
            <a:br>
              <a:rPr lang="it-IT" sz="1600" dirty="0">
                <a:solidFill>
                  <a:srgbClr val="6278E8"/>
                </a:solidFill>
              </a:rPr>
            </a:br>
            <a:r>
              <a:rPr lang="it-IT" sz="1600" dirty="0">
                <a:solidFill>
                  <a:srgbClr val="6278E8"/>
                </a:solidFill>
              </a:rPr>
              <a:t>Viva la primavera</a:t>
            </a:r>
            <a:br>
              <a:rPr lang="it-IT" sz="1600" dirty="0">
                <a:solidFill>
                  <a:srgbClr val="6278E8"/>
                </a:solidFill>
              </a:rPr>
            </a:br>
            <a:r>
              <a:rPr lang="it-IT" sz="1600" dirty="0">
                <a:solidFill>
                  <a:srgbClr val="6278E8"/>
                </a:solidFill>
              </a:rPr>
              <a:t>che viaggia liberamente</a:t>
            </a:r>
            <a:br>
              <a:rPr lang="it-IT" sz="1600" dirty="0">
                <a:solidFill>
                  <a:srgbClr val="6278E8"/>
                </a:solidFill>
              </a:rPr>
            </a:br>
            <a:r>
              <a:rPr lang="it-IT" sz="1600" dirty="0">
                <a:solidFill>
                  <a:srgbClr val="6278E8"/>
                </a:solidFill>
              </a:rPr>
              <a:t>di frontiera in frontiera</a:t>
            </a:r>
            <a:br>
              <a:rPr lang="it-IT" sz="1600" dirty="0">
                <a:solidFill>
                  <a:srgbClr val="6278E8"/>
                </a:solidFill>
              </a:rPr>
            </a:br>
            <a:r>
              <a:rPr lang="it-IT" sz="1600" dirty="0">
                <a:solidFill>
                  <a:srgbClr val="6278E8"/>
                </a:solidFill>
              </a:rPr>
              <a:t>senza passaporto,</a:t>
            </a:r>
            <a:br>
              <a:rPr lang="it-IT" sz="1600" dirty="0">
                <a:solidFill>
                  <a:srgbClr val="6278E8"/>
                </a:solidFill>
              </a:rPr>
            </a:br>
            <a:r>
              <a:rPr lang="it-IT" sz="1600" dirty="0">
                <a:solidFill>
                  <a:srgbClr val="6278E8"/>
                </a:solidFill>
              </a:rPr>
              <a:t>con un seguito di primule,</a:t>
            </a:r>
            <a:br>
              <a:rPr lang="it-IT" sz="1600" dirty="0">
                <a:solidFill>
                  <a:srgbClr val="6278E8"/>
                </a:solidFill>
              </a:rPr>
            </a:br>
            <a:r>
              <a:rPr lang="it-IT" sz="1600" dirty="0">
                <a:solidFill>
                  <a:srgbClr val="6278E8"/>
                </a:solidFill>
              </a:rPr>
              <a:t>mughetti e ciclamini</a:t>
            </a:r>
            <a:br>
              <a:rPr lang="it-IT" sz="1600" dirty="0">
                <a:solidFill>
                  <a:srgbClr val="6278E8"/>
                </a:solidFill>
              </a:rPr>
            </a:br>
            <a:r>
              <a:rPr lang="it-IT" sz="1600" dirty="0">
                <a:solidFill>
                  <a:srgbClr val="6278E8"/>
                </a:solidFill>
              </a:rPr>
              <a:t>che attraversando i confini</a:t>
            </a:r>
            <a:br>
              <a:rPr lang="it-IT" sz="1600" dirty="0">
                <a:solidFill>
                  <a:srgbClr val="6278E8"/>
                </a:solidFill>
              </a:rPr>
            </a:br>
            <a:r>
              <a:rPr lang="it-IT" sz="1600" dirty="0">
                <a:solidFill>
                  <a:srgbClr val="6278E8"/>
                </a:solidFill>
              </a:rPr>
              <a:t>cambiano nome come</a:t>
            </a:r>
            <a:br>
              <a:rPr lang="it-IT" sz="1600" dirty="0">
                <a:solidFill>
                  <a:srgbClr val="6278E8"/>
                </a:solidFill>
              </a:rPr>
            </a:br>
            <a:r>
              <a:rPr lang="it-IT" sz="1600" dirty="0">
                <a:solidFill>
                  <a:srgbClr val="6278E8"/>
                </a:solidFill>
              </a:rPr>
              <a:t>passeggeri clandestini.</a:t>
            </a:r>
            <a:br>
              <a:rPr lang="it-IT" sz="1600" dirty="0">
                <a:solidFill>
                  <a:srgbClr val="6278E8"/>
                </a:solidFill>
              </a:rPr>
            </a:br>
            <a:br>
              <a:rPr lang="it-IT" sz="1600" dirty="0">
                <a:solidFill>
                  <a:srgbClr val="6278E8"/>
                </a:solidFill>
              </a:rPr>
            </a:br>
            <a:r>
              <a:rPr lang="it-IT" sz="1600" dirty="0">
                <a:solidFill>
                  <a:srgbClr val="6278E8"/>
                </a:solidFill>
              </a:rPr>
              <a:t>Tutti i fiori del mondo son fratelli.</a:t>
            </a:r>
            <a:br>
              <a:rPr lang="it-IT" sz="1600" dirty="0"/>
            </a:br>
            <a:br>
              <a:rPr lang="it-IT" sz="1600" dirty="0"/>
            </a:br>
            <a:br>
              <a:rPr lang="it-IT" sz="1600" dirty="0"/>
            </a:br>
            <a:br>
              <a:rPr lang="it-IT" sz="1600" dirty="0"/>
            </a:br>
            <a:endParaRPr lang="it-IT" sz="1600" dirty="0"/>
          </a:p>
        </p:txBody>
      </p:sp>
      <p:pic>
        <p:nvPicPr>
          <p:cNvPr id="5" name="Immagine 4">
            <a:extLst>
              <a:ext uri="{FF2B5EF4-FFF2-40B4-BE49-F238E27FC236}">
                <a16:creationId xmlns:a16="http://schemas.microsoft.com/office/drawing/2014/main" id="{6775C2A5-202B-4347-892F-2C4EB3E02391}"/>
              </a:ext>
            </a:extLst>
          </p:cNvPr>
          <p:cNvPicPr>
            <a:picLocks noChangeAspect="1"/>
          </p:cNvPicPr>
          <p:nvPr/>
        </p:nvPicPr>
        <p:blipFill>
          <a:blip r:embed="rId2"/>
          <a:stretch>
            <a:fillRect/>
          </a:stretch>
        </p:blipFill>
        <p:spPr>
          <a:xfrm>
            <a:off x="-468560" y="1340768"/>
            <a:ext cx="6120680" cy="3312368"/>
          </a:xfrm>
          <a:prstGeom prst="rect">
            <a:avLst/>
          </a:prstGeom>
        </p:spPr>
      </p:pic>
    </p:spTree>
    <p:extLst>
      <p:ext uri="{BB962C8B-B14F-4D97-AF65-F5344CB8AC3E}">
        <p14:creationId xmlns:p14="http://schemas.microsoft.com/office/powerpoint/2010/main" val="10321679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57BD9ED-2B03-804B-8DA3-4E7333CC16C4}"/>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367479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D0D27C-0CB7-8047-8A51-AE66C07DB40A}"/>
              </a:ext>
            </a:extLst>
          </p:cNvPr>
          <p:cNvPicPr>
            <a:picLocks noChangeAspect="1"/>
          </p:cNvPicPr>
          <p:nvPr/>
        </p:nvPicPr>
        <p:blipFill>
          <a:blip r:embed="rId2">
            <a:lum/>
            <a:alphaModFix/>
          </a:blip>
          <a:srcRect/>
          <a:stretch>
            <a:fillRect/>
          </a:stretch>
        </p:blipFill>
        <p:spPr bwMode="auto">
          <a:xfrm>
            <a:off x="1043608" y="1412776"/>
            <a:ext cx="7113861" cy="4997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388097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31521203-E616-7945-A790-894E111F0E7A}"/>
              </a:ext>
            </a:extLst>
          </p:cNvPr>
          <p:cNvPicPr>
            <a:picLocks noChangeAspect="1"/>
          </p:cNvPicPr>
          <p:nvPr/>
        </p:nvPicPr>
        <p:blipFill>
          <a:blip r:embed="rId2">
            <a:lum/>
            <a:alphaModFix/>
          </a:blip>
          <a:srcRect/>
          <a:stretch>
            <a:fillRect/>
          </a:stretch>
        </p:blipFill>
        <p:spPr bwMode="auto">
          <a:xfrm>
            <a:off x="971600" y="692696"/>
            <a:ext cx="7393422" cy="55446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206754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0FD6192-C7DF-E14F-9783-E555D8A13519}"/>
              </a:ext>
            </a:extLst>
          </p:cNvPr>
          <p:cNvPicPr>
            <a:picLocks noChangeAspect="1"/>
          </p:cNvPicPr>
          <p:nvPr/>
        </p:nvPicPr>
        <p:blipFill>
          <a:blip r:embed="rId2">
            <a:lum/>
            <a:alphaModFix/>
          </a:blip>
          <a:srcRect/>
          <a:stretch>
            <a:fillRect/>
          </a:stretch>
        </p:blipFill>
        <p:spPr bwMode="auto">
          <a:xfrm>
            <a:off x="323528" y="1124744"/>
            <a:ext cx="8511819" cy="5328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72009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00F900-107E-294C-BE4A-EA8A026377AA}"/>
              </a:ext>
            </a:extLst>
          </p:cNvPr>
          <p:cNvSpPr>
            <a:spLocks noGrp="1"/>
          </p:cNvSpPr>
          <p:nvPr>
            <p:ph type="title"/>
          </p:nvPr>
        </p:nvSpPr>
        <p:spPr>
          <a:xfrm>
            <a:off x="1403648" y="5013176"/>
            <a:ext cx="2808312" cy="1728192"/>
          </a:xfrm>
        </p:spPr>
        <p:txBody>
          <a:bodyPr/>
          <a:lstStyle/>
          <a:p>
            <a:r>
              <a:rPr lang="it-IT" sz="1600" dirty="0">
                <a:solidFill>
                  <a:srgbClr val="002060"/>
                </a:solidFill>
              </a:rPr>
              <a:t>13 giugno 1946. Umberto II di Savoia</a:t>
            </a:r>
            <a:br>
              <a:rPr lang="it-IT" sz="1600" dirty="0">
                <a:solidFill>
                  <a:srgbClr val="002060"/>
                </a:solidFill>
              </a:rPr>
            </a:br>
            <a:r>
              <a:rPr lang="it-IT" sz="1600" dirty="0">
                <a:solidFill>
                  <a:srgbClr val="002060"/>
                </a:solidFill>
              </a:rPr>
              <a:t>  saluta dal portello dell’areo, </a:t>
            </a:r>
            <a:r>
              <a:rPr lang="it-IT" sz="1600">
                <a:solidFill>
                  <a:srgbClr val="002060"/>
                </a:solidFill>
              </a:rPr>
              <a:t>verso l’esilio </a:t>
            </a:r>
            <a:r>
              <a:rPr lang="it-IT" sz="1600" dirty="0">
                <a:solidFill>
                  <a:srgbClr val="002060"/>
                </a:solidFill>
              </a:rPr>
              <a:t>a </a:t>
            </a:r>
            <a:r>
              <a:rPr lang="it-IT" sz="1600" dirty="0" err="1">
                <a:solidFill>
                  <a:srgbClr val="002060"/>
                </a:solidFill>
              </a:rPr>
              <a:t>Cascais</a:t>
            </a:r>
            <a:r>
              <a:rPr lang="it-IT" sz="1600" dirty="0">
                <a:solidFill>
                  <a:srgbClr val="002060"/>
                </a:solidFill>
              </a:rPr>
              <a:t>, </a:t>
            </a:r>
            <a:br>
              <a:rPr lang="it-IT" sz="1600" dirty="0">
                <a:solidFill>
                  <a:srgbClr val="002060"/>
                </a:solidFill>
              </a:rPr>
            </a:br>
            <a:r>
              <a:rPr lang="it-IT" sz="1600" dirty="0">
                <a:solidFill>
                  <a:srgbClr val="002060"/>
                </a:solidFill>
              </a:rPr>
              <a:t>in Portogallo</a:t>
            </a:r>
            <a:r>
              <a:rPr lang="it-IT" sz="1600" dirty="0">
                <a:solidFill>
                  <a:srgbClr val="9A152F"/>
                </a:solidFill>
              </a:rPr>
              <a:t>.</a:t>
            </a:r>
          </a:p>
        </p:txBody>
      </p:sp>
      <p:pic>
        <p:nvPicPr>
          <p:cNvPr id="4" name="Immagine 3">
            <a:extLst>
              <a:ext uri="{FF2B5EF4-FFF2-40B4-BE49-F238E27FC236}">
                <a16:creationId xmlns:a16="http://schemas.microsoft.com/office/drawing/2014/main" id="{5B231802-8E54-7C47-9F8B-1039048A96BB}"/>
              </a:ext>
            </a:extLst>
          </p:cNvPr>
          <p:cNvPicPr>
            <a:picLocks noChangeAspect="1"/>
          </p:cNvPicPr>
          <p:nvPr/>
        </p:nvPicPr>
        <p:blipFill>
          <a:blip r:embed="rId2"/>
          <a:stretch>
            <a:fillRect/>
          </a:stretch>
        </p:blipFill>
        <p:spPr>
          <a:xfrm>
            <a:off x="4503741" y="0"/>
            <a:ext cx="4740088" cy="6858000"/>
          </a:xfrm>
          <a:prstGeom prst="rect">
            <a:avLst/>
          </a:prstGeom>
        </p:spPr>
      </p:pic>
    </p:spTree>
    <p:extLst>
      <p:ext uri="{BB962C8B-B14F-4D97-AF65-F5344CB8AC3E}">
        <p14:creationId xmlns:p14="http://schemas.microsoft.com/office/powerpoint/2010/main" val="1735344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0E6D77E-12E3-8646-8C6A-D5727DB2E8ED}"/>
              </a:ext>
            </a:extLst>
          </p:cNvPr>
          <p:cNvPicPr>
            <a:picLocks noChangeAspect="1"/>
          </p:cNvPicPr>
          <p:nvPr/>
        </p:nvPicPr>
        <p:blipFill>
          <a:blip r:embed="rId2"/>
          <a:stretch>
            <a:fillRect/>
          </a:stretch>
        </p:blipFill>
        <p:spPr>
          <a:xfrm>
            <a:off x="1763688" y="1556792"/>
            <a:ext cx="5864197" cy="4392488"/>
          </a:xfrm>
          <a:prstGeom prst="rect">
            <a:avLst/>
          </a:prstGeom>
        </p:spPr>
      </p:pic>
    </p:spTree>
    <p:extLst>
      <p:ext uri="{BB962C8B-B14F-4D97-AF65-F5344CB8AC3E}">
        <p14:creationId xmlns:p14="http://schemas.microsoft.com/office/powerpoint/2010/main" val="1466574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F997A9-E48E-D84E-A4F8-468FB8C24DE4}"/>
              </a:ext>
            </a:extLst>
          </p:cNvPr>
          <p:cNvPicPr>
            <a:picLocks noChangeAspect="1"/>
          </p:cNvPicPr>
          <p:nvPr/>
        </p:nvPicPr>
        <p:blipFill>
          <a:blip r:embed="rId2"/>
          <a:stretch>
            <a:fillRect/>
          </a:stretch>
        </p:blipFill>
        <p:spPr>
          <a:xfrm>
            <a:off x="1619672" y="1556792"/>
            <a:ext cx="5656992" cy="4392488"/>
          </a:xfrm>
          <a:prstGeom prst="rect">
            <a:avLst/>
          </a:prstGeom>
        </p:spPr>
      </p:pic>
    </p:spTree>
    <p:extLst>
      <p:ext uri="{BB962C8B-B14F-4D97-AF65-F5344CB8AC3E}">
        <p14:creationId xmlns:p14="http://schemas.microsoft.com/office/powerpoint/2010/main" val="1749020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57DE35F-5F29-314E-82D2-361CF1E2D624}"/>
              </a:ext>
            </a:extLst>
          </p:cNvPr>
          <p:cNvPicPr>
            <a:picLocks noChangeAspect="1"/>
          </p:cNvPicPr>
          <p:nvPr/>
        </p:nvPicPr>
        <p:blipFill>
          <a:blip r:embed="rId2"/>
          <a:stretch>
            <a:fillRect/>
          </a:stretch>
        </p:blipFill>
        <p:spPr>
          <a:xfrm>
            <a:off x="1259632" y="908720"/>
            <a:ext cx="3024336" cy="5184576"/>
          </a:xfrm>
          <a:prstGeom prst="rect">
            <a:avLst/>
          </a:prstGeom>
        </p:spPr>
      </p:pic>
      <p:pic>
        <p:nvPicPr>
          <p:cNvPr id="6" name="Immagine 5">
            <a:extLst>
              <a:ext uri="{FF2B5EF4-FFF2-40B4-BE49-F238E27FC236}">
                <a16:creationId xmlns:a16="http://schemas.microsoft.com/office/drawing/2014/main" id="{6CCD0680-1542-EE4F-BFF4-AC770F7AE606}"/>
              </a:ext>
            </a:extLst>
          </p:cNvPr>
          <p:cNvPicPr>
            <a:picLocks noChangeAspect="1"/>
          </p:cNvPicPr>
          <p:nvPr/>
        </p:nvPicPr>
        <p:blipFill>
          <a:blip r:embed="rId3"/>
          <a:stretch>
            <a:fillRect/>
          </a:stretch>
        </p:blipFill>
        <p:spPr>
          <a:xfrm>
            <a:off x="4716016" y="908720"/>
            <a:ext cx="3816424" cy="5184576"/>
          </a:xfrm>
          <a:prstGeom prst="rect">
            <a:avLst/>
          </a:prstGeom>
        </p:spPr>
      </p:pic>
    </p:spTree>
    <p:extLst>
      <p:ext uri="{BB962C8B-B14F-4D97-AF65-F5344CB8AC3E}">
        <p14:creationId xmlns:p14="http://schemas.microsoft.com/office/powerpoint/2010/main" val="2344874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F38A30-F4C2-4842-B609-049CFCB6BC06}"/>
              </a:ext>
            </a:extLst>
          </p:cNvPr>
          <p:cNvSpPr>
            <a:spLocks noGrp="1"/>
          </p:cNvSpPr>
          <p:nvPr>
            <p:ph type="title"/>
          </p:nvPr>
        </p:nvSpPr>
        <p:spPr>
          <a:xfrm>
            <a:off x="457200" y="4869160"/>
            <a:ext cx="8135938" cy="1988840"/>
          </a:xfrm>
        </p:spPr>
        <p:txBody>
          <a:bodyPr/>
          <a:lstStyle/>
          <a:p>
            <a:r>
              <a:rPr lang="it-IT" sz="1600" dirty="0">
                <a:solidFill>
                  <a:srgbClr val="002060"/>
                </a:solidFill>
              </a:rPr>
              <a:t>Luigi Longo partigiano                           </a:t>
            </a:r>
            <a:r>
              <a:rPr lang="it-IT" sz="1600" dirty="0">
                <a:solidFill>
                  <a:srgbClr val="7030A0"/>
                </a:solidFill>
              </a:rPr>
              <a:t>e Segretario del PCI.</a:t>
            </a:r>
          </a:p>
        </p:txBody>
      </p:sp>
      <p:pic>
        <p:nvPicPr>
          <p:cNvPr id="4" name="Immagine 3">
            <a:extLst>
              <a:ext uri="{FF2B5EF4-FFF2-40B4-BE49-F238E27FC236}">
                <a16:creationId xmlns:a16="http://schemas.microsoft.com/office/drawing/2014/main" id="{A72260F8-2F49-D141-93AC-866931758030}"/>
              </a:ext>
            </a:extLst>
          </p:cNvPr>
          <p:cNvPicPr>
            <a:picLocks noChangeAspect="1"/>
          </p:cNvPicPr>
          <p:nvPr/>
        </p:nvPicPr>
        <p:blipFill>
          <a:blip r:embed="rId2"/>
          <a:stretch>
            <a:fillRect/>
          </a:stretch>
        </p:blipFill>
        <p:spPr>
          <a:xfrm>
            <a:off x="1187624" y="548680"/>
            <a:ext cx="3600400" cy="4896544"/>
          </a:xfrm>
          <a:prstGeom prst="rect">
            <a:avLst/>
          </a:prstGeom>
        </p:spPr>
      </p:pic>
      <p:pic>
        <p:nvPicPr>
          <p:cNvPr id="7" name="Immagine 6">
            <a:extLst>
              <a:ext uri="{FF2B5EF4-FFF2-40B4-BE49-F238E27FC236}">
                <a16:creationId xmlns:a16="http://schemas.microsoft.com/office/drawing/2014/main" id="{F08A97C7-DA02-114C-A91A-5646D8893EC1}"/>
              </a:ext>
            </a:extLst>
          </p:cNvPr>
          <p:cNvPicPr>
            <a:picLocks noChangeAspect="1"/>
          </p:cNvPicPr>
          <p:nvPr/>
        </p:nvPicPr>
        <p:blipFill>
          <a:blip r:embed="rId3"/>
          <a:stretch>
            <a:fillRect/>
          </a:stretch>
        </p:blipFill>
        <p:spPr>
          <a:xfrm>
            <a:off x="4860032" y="548680"/>
            <a:ext cx="3456384" cy="4896544"/>
          </a:xfrm>
          <a:prstGeom prst="rect">
            <a:avLst/>
          </a:prstGeom>
        </p:spPr>
      </p:pic>
    </p:spTree>
    <p:extLst>
      <p:ext uri="{BB962C8B-B14F-4D97-AF65-F5344CB8AC3E}">
        <p14:creationId xmlns:p14="http://schemas.microsoft.com/office/powerpoint/2010/main" val="1780959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65359A-02D2-334C-902A-7E763637D5A5}"/>
              </a:ext>
            </a:extLst>
          </p:cNvPr>
          <p:cNvSpPr>
            <a:spLocks noGrp="1"/>
          </p:cNvSpPr>
          <p:nvPr>
            <p:ph type="title"/>
          </p:nvPr>
        </p:nvSpPr>
        <p:spPr>
          <a:xfrm>
            <a:off x="457200" y="5301208"/>
            <a:ext cx="8135938" cy="1556792"/>
          </a:xfrm>
        </p:spPr>
        <p:txBody>
          <a:bodyPr/>
          <a:lstStyle/>
          <a:p>
            <a:r>
              <a:rPr lang="it-IT" sz="1600" b="1" dirty="0">
                <a:solidFill>
                  <a:srgbClr val="00B050"/>
                </a:solidFill>
              </a:rPr>
              <a:t>C</a:t>
            </a:r>
            <a:r>
              <a:rPr lang="it-IT" sz="1600" b="1" dirty="0"/>
              <a:t>L</a:t>
            </a:r>
            <a:r>
              <a:rPr lang="it-IT" sz="1600" b="1" dirty="0">
                <a:solidFill>
                  <a:srgbClr val="C00000"/>
                </a:solidFill>
              </a:rPr>
              <a:t>N</a:t>
            </a:r>
            <a:r>
              <a:rPr lang="it-IT" sz="1600" b="1" dirty="0"/>
              <a:t>. </a:t>
            </a:r>
            <a:r>
              <a:rPr lang="it-IT" sz="1600" dirty="0"/>
              <a:t>Bandiera del </a:t>
            </a:r>
            <a:r>
              <a:rPr lang="it-IT" sz="1600" dirty="0">
                <a:solidFill>
                  <a:srgbClr val="00B050"/>
                </a:solidFill>
              </a:rPr>
              <a:t>Comitato</a:t>
            </a:r>
            <a:r>
              <a:rPr lang="it-IT" sz="1600" dirty="0"/>
              <a:t> di Liberazione </a:t>
            </a:r>
            <a:r>
              <a:rPr lang="it-IT" sz="1600" dirty="0">
                <a:solidFill>
                  <a:srgbClr val="C00000"/>
                </a:solidFill>
              </a:rPr>
              <a:t>Nazionale </a:t>
            </a:r>
            <a:r>
              <a:rPr lang="it-IT" sz="1600" dirty="0"/>
              <a:t>1943-1947.</a:t>
            </a:r>
          </a:p>
        </p:txBody>
      </p:sp>
      <p:pic>
        <p:nvPicPr>
          <p:cNvPr id="4" name="Immagine 3">
            <a:extLst>
              <a:ext uri="{FF2B5EF4-FFF2-40B4-BE49-F238E27FC236}">
                <a16:creationId xmlns:a16="http://schemas.microsoft.com/office/drawing/2014/main" id="{9AE6ABAB-98B4-BF41-ABB4-4C7702F9BE22}"/>
              </a:ext>
            </a:extLst>
          </p:cNvPr>
          <p:cNvPicPr>
            <a:picLocks noChangeAspect="1"/>
          </p:cNvPicPr>
          <p:nvPr/>
        </p:nvPicPr>
        <p:blipFill>
          <a:blip r:embed="rId2"/>
          <a:stretch>
            <a:fillRect/>
          </a:stretch>
        </p:blipFill>
        <p:spPr>
          <a:xfrm>
            <a:off x="0" y="-459432"/>
            <a:ext cx="9144000" cy="6098977"/>
          </a:xfrm>
          <a:prstGeom prst="rect">
            <a:avLst/>
          </a:prstGeom>
        </p:spPr>
      </p:pic>
    </p:spTree>
    <p:extLst>
      <p:ext uri="{BB962C8B-B14F-4D97-AF65-F5344CB8AC3E}">
        <p14:creationId xmlns:p14="http://schemas.microsoft.com/office/powerpoint/2010/main" val="1282767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ADC516-7DD1-E141-8C01-418A0F42CCBF}"/>
              </a:ext>
            </a:extLst>
          </p:cNvPr>
          <p:cNvSpPr>
            <a:spLocks noGrp="1"/>
          </p:cNvSpPr>
          <p:nvPr>
            <p:ph type="title"/>
          </p:nvPr>
        </p:nvSpPr>
        <p:spPr>
          <a:xfrm>
            <a:off x="457200" y="5157192"/>
            <a:ext cx="8135938" cy="1700808"/>
          </a:xfrm>
        </p:spPr>
        <p:txBody>
          <a:bodyPr/>
          <a:lstStyle/>
          <a:p>
            <a:r>
              <a:rPr lang="it-IT" sz="1600" dirty="0">
                <a:solidFill>
                  <a:srgbClr val="6F1451"/>
                </a:solidFill>
              </a:rPr>
              <a:t>Ferruccio Parri partigiano.                                  </a:t>
            </a:r>
            <a:r>
              <a:rPr lang="it-IT" sz="1600" dirty="0">
                <a:solidFill>
                  <a:srgbClr val="002060"/>
                </a:solidFill>
              </a:rPr>
              <a:t>1° Presidente del Consiglio. </a:t>
            </a:r>
          </a:p>
        </p:txBody>
      </p:sp>
      <p:pic>
        <p:nvPicPr>
          <p:cNvPr id="5" name="Immagine 4">
            <a:extLst>
              <a:ext uri="{FF2B5EF4-FFF2-40B4-BE49-F238E27FC236}">
                <a16:creationId xmlns:a16="http://schemas.microsoft.com/office/drawing/2014/main" id="{BB28D2C3-E347-374E-8F48-0F630456B3D1}"/>
              </a:ext>
            </a:extLst>
          </p:cNvPr>
          <p:cNvPicPr>
            <a:picLocks noChangeAspect="1"/>
          </p:cNvPicPr>
          <p:nvPr/>
        </p:nvPicPr>
        <p:blipFill>
          <a:blip r:embed="rId2"/>
          <a:stretch>
            <a:fillRect/>
          </a:stretch>
        </p:blipFill>
        <p:spPr>
          <a:xfrm>
            <a:off x="611560" y="420270"/>
            <a:ext cx="3760328" cy="5196426"/>
          </a:xfrm>
          <a:prstGeom prst="rect">
            <a:avLst/>
          </a:prstGeom>
        </p:spPr>
      </p:pic>
      <p:pic>
        <p:nvPicPr>
          <p:cNvPr id="7" name="Immagine 6">
            <a:extLst>
              <a:ext uri="{FF2B5EF4-FFF2-40B4-BE49-F238E27FC236}">
                <a16:creationId xmlns:a16="http://schemas.microsoft.com/office/drawing/2014/main" id="{BCADDDBA-4427-4743-9249-8DFA452E7118}"/>
              </a:ext>
            </a:extLst>
          </p:cNvPr>
          <p:cNvPicPr>
            <a:picLocks noChangeAspect="1"/>
          </p:cNvPicPr>
          <p:nvPr/>
        </p:nvPicPr>
        <p:blipFill>
          <a:blip r:embed="rId3"/>
          <a:stretch>
            <a:fillRect/>
          </a:stretch>
        </p:blipFill>
        <p:spPr>
          <a:xfrm>
            <a:off x="4716016" y="420270"/>
            <a:ext cx="3600400" cy="5180382"/>
          </a:xfrm>
          <a:prstGeom prst="rect">
            <a:avLst/>
          </a:prstGeom>
        </p:spPr>
      </p:pic>
    </p:spTree>
    <p:extLst>
      <p:ext uri="{BB962C8B-B14F-4D97-AF65-F5344CB8AC3E}">
        <p14:creationId xmlns:p14="http://schemas.microsoft.com/office/powerpoint/2010/main" val="4194534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208139-57AC-ED48-9C03-84827A052BC0}"/>
              </a:ext>
            </a:extLst>
          </p:cNvPr>
          <p:cNvSpPr>
            <a:spLocks noGrp="1"/>
          </p:cNvSpPr>
          <p:nvPr>
            <p:ph type="title"/>
          </p:nvPr>
        </p:nvSpPr>
        <p:spPr>
          <a:xfrm>
            <a:off x="457200" y="4221088"/>
            <a:ext cx="8135938" cy="2636912"/>
          </a:xfrm>
        </p:spPr>
        <p:txBody>
          <a:bodyPr/>
          <a:lstStyle/>
          <a:p>
            <a:r>
              <a:rPr lang="it-IT" sz="1600" dirty="0">
                <a:solidFill>
                  <a:srgbClr val="002060"/>
                </a:solidFill>
              </a:rPr>
              <a:t>In esilio  a Parigi fino al 1943, rientra a Milano, poi nel CLNAI e, dopo la guerra, nel 1946, nel Comitato Centrale del PCI. Per due volte ministro nel governo De Gasperi</a:t>
            </a:r>
            <a:r>
              <a:rPr lang="it-IT" sz="1600" dirty="0"/>
              <a:t>.</a:t>
            </a:r>
          </a:p>
        </p:txBody>
      </p:sp>
      <p:pic>
        <p:nvPicPr>
          <p:cNvPr id="5" name="Immagine 4">
            <a:extLst>
              <a:ext uri="{FF2B5EF4-FFF2-40B4-BE49-F238E27FC236}">
                <a16:creationId xmlns:a16="http://schemas.microsoft.com/office/drawing/2014/main" id="{22CFF039-4F3D-BE4A-B5F8-B460EAADDECD}"/>
              </a:ext>
            </a:extLst>
          </p:cNvPr>
          <p:cNvPicPr>
            <a:picLocks noChangeAspect="1"/>
          </p:cNvPicPr>
          <p:nvPr/>
        </p:nvPicPr>
        <p:blipFill>
          <a:blip r:embed="rId2"/>
          <a:stretch>
            <a:fillRect/>
          </a:stretch>
        </p:blipFill>
        <p:spPr>
          <a:xfrm>
            <a:off x="0" y="1412776"/>
            <a:ext cx="6012160" cy="3438128"/>
          </a:xfrm>
          <a:prstGeom prst="rect">
            <a:avLst/>
          </a:prstGeom>
        </p:spPr>
      </p:pic>
      <p:pic>
        <p:nvPicPr>
          <p:cNvPr id="7" name="Immagine 6">
            <a:extLst>
              <a:ext uri="{FF2B5EF4-FFF2-40B4-BE49-F238E27FC236}">
                <a16:creationId xmlns:a16="http://schemas.microsoft.com/office/drawing/2014/main" id="{BA8B03AE-7D5F-9E41-BFC4-A2A0275067CE}"/>
              </a:ext>
            </a:extLst>
          </p:cNvPr>
          <p:cNvPicPr>
            <a:picLocks noChangeAspect="1"/>
          </p:cNvPicPr>
          <p:nvPr/>
        </p:nvPicPr>
        <p:blipFill>
          <a:blip r:embed="rId3"/>
          <a:stretch>
            <a:fillRect/>
          </a:stretch>
        </p:blipFill>
        <p:spPr>
          <a:xfrm>
            <a:off x="6228184" y="1413917"/>
            <a:ext cx="2669406" cy="3436987"/>
          </a:xfrm>
          <a:prstGeom prst="rect">
            <a:avLst/>
          </a:prstGeom>
        </p:spPr>
      </p:pic>
    </p:spTree>
    <p:extLst>
      <p:ext uri="{BB962C8B-B14F-4D97-AF65-F5344CB8AC3E}">
        <p14:creationId xmlns:p14="http://schemas.microsoft.com/office/powerpoint/2010/main" val="2106687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85F7E8B-1F85-6640-8EEC-8E9CADA38398}"/>
              </a:ext>
            </a:extLst>
          </p:cNvPr>
          <p:cNvPicPr>
            <a:picLocks noChangeAspect="1"/>
          </p:cNvPicPr>
          <p:nvPr/>
        </p:nvPicPr>
        <p:blipFill>
          <a:blip r:embed="rId2"/>
          <a:stretch>
            <a:fillRect/>
          </a:stretch>
        </p:blipFill>
        <p:spPr>
          <a:xfrm>
            <a:off x="-16545" y="2465512"/>
            <a:ext cx="3600400" cy="4392488"/>
          </a:xfrm>
          <a:prstGeom prst="rect">
            <a:avLst/>
          </a:prstGeom>
        </p:spPr>
      </p:pic>
      <p:pic>
        <p:nvPicPr>
          <p:cNvPr id="7" name="Immagine 6">
            <a:extLst>
              <a:ext uri="{FF2B5EF4-FFF2-40B4-BE49-F238E27FC236}">
                <a16:creationId xmlns:a16="http://schemas.microsoft.com/office/drawing/2014/main" id="{689D60B1-362D-1641-91F1-AF1E32D8CA07}"/>
              </a:ext>
            </a:extLst>
          </p:cNvPr>
          <p:cNvPicPr>
            <a:picLocks noChangeAspect="1"/>
          </p:cNvPicPr>
          <p:nvPr/>
        </p:nvPicPr>
        <p:blipFill>
          <a:blip r:embed="rId3"/>
          <a:stretch>
            <a:fillRect/>
          </a:stretch>
        </p:blipFill>
        <p:spPr>
          <a:xfrm>
            <a:off x="3611834" y="2465512"/>
            <a:ext cx="5524724" cy="4392488"/>
          </a:xfrm>
          <a:prstGeom prst="rect">
            <a:avLst/>
          </a:prstGeom>
        </p:spPr>
      </p:pic>
      <p:pic>
        <p:nvPicPr>
          <p:cNvPr id="11" name="Immagine 10">
            <a:extLst>
              <a:ext uri="{FF2B5EF4-FFF2-40B4-BE49-F238E27FC236}">
                <a16:creationId xmlns:a16="http://schemas.microsoft.com/office/drawing/2014/main" id="{95CD2FE0-B652-6C4D-BB22-0133CD81C472}"/>
              </a:ext>
            </a:extLst>
          </p:cNvPr>
          <p:cNvPicPr>
            <a:picLocks noChangeAspect="1"/>
          </p:cNvPicPr>
          <p:nvPr/>
        </p:nvPicPr>
        <p:blipFill>
          <a:blip r:embed="rId4"/>
          <a:stretch>
            <a:fillRect/>
          </a:stretch>
        </p:blipFill>
        <p:spPr>
          <a:xfrm>
            <a:off x="2503228" y="0"/>
            <a:ext cx="3870968" cy="2465512"/>
          </a:xfrm>
          <a:prstGeom prst="rect">
            <a:avLst/>
          </a:prstGeom>
        </p:spPr>
      </p:pic>
    </p:spTree>
    <p:extLst>
      <p:ext uri="{BB962C8B-B14F-4D97-AF65-F5344CB8AC3E}">
        <p14:creationId xmlns:p14="http://schemas.microsoft.com/office/powerpoint/2010/main" val="22031114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ED2A82-2559-3C41-9812-143E8F3D1F06}"/>
              </a:ext>
            </a:extLst>
          </p:cNvPr>
          <p:cNvSpPr>
            <a:spLocks noGrp="1"/>
          </p:cNvSpPr>
          <p:nvPr>
            <p:ph type="title"/>
          </p:nvPr>
        </p:nvSpPr>
        <p:spPr>
          <a:xfrm>
            <a:off x="457200" y="5085184"/>
            <a:ext cx="8135938" cy="1772816"/>
          </a:xfrm>
        </p:spPr>
        <p:txBody>
          <a:bodyPr/>
          <a:lstStyle/>
          <a:p>
            <a:r>
              <a:rPr lang="it-IT" sz="1600" dirty="0">
                <a:solidFill>
                  <a:srgbClr val="002060"/>
                </a:solidFill>
              </a:rPr>
              <a:t>Il 25 aprile 1945 Mussolini, qui raffigurato insieme al capo scorta delle SS tenente </a:t>
            </a:r>
            <a:br>
              <a:rPr lang="it-IT" sz="1600" dirty="0">
                <a:solidFill>
                  <a:srgbClr val="002060"/>
                </a:solidFill>
              </a:rPr>
            </a:br>
            <a:r>
              <a:rPr lang="it-IT" sz="1600" dirty="0">
                <a:solidFill>
                  <a:srgbClr val="002060"/>
                </a:solidFill>
              </a:rPr>
              <a:t>Fritz </a:t>
            </a:r>
            <a:r>
              <a:rPr lang="it-IT" sz="1600" dirty="0" err="1">
                <a:solidFill>
                  <a:srgbClr val="002060"/>
                </a:solidFill>
              </a:rPr>
              <a:t>Birzer</a:t>
            </a:r>
            <a:r>
              <a:rPr lang="it-IT" sz="1600" dirty="0">
                <a:solidFill>
                  <a:srgbClr val="002060"/>
                </a:solidFill>
              </a:rPr>
              <a:t>, abbandona la prefettura di Milano. È l'ultima foto del Duce vivo.</a:t>
            </a:r>
          </a:p>
        </p:txBody>
      </p:sp>
      <p:pic>
        <p:nvPicPr>
          <p:cNvPr id="7" name="Immagine 6">
            <a:extLst>
              <a:ext uri="{FF2B5EF4-FFF2-40B4-BE49-F238E27FC236}">
                <a16:creationId xmlns:a16="http://schemas.microsoft.com/office/drawing/2014/main" id="{B853A20D-D09D-1F49-8459-237E73DFD1F3}"/>
              </a:ext>
            </a:extLst>
          </p:cNvPr>
          <p:cNvPicPr>
            <a:picLocks noChangeAspect="1"/>
          </p:cNvPicPr>
          <p:nvPr/>
        </p:nvPicPr>
        <p:blipFill>
          <a:blip r:embed="rId2"/>
          <a:stretch>
            <a:fillRect/>
          </a:stretch>
        </p:blipFill>
        <p:spPr>
          <a:xfrm>
            <a:off x="0" y="-747464"/>
            <a:ext cx="9144000" cy="6366510"/>
          </a:xfrm>
          <a:prstGeom prst="rect">
            <a:avLst/>
          </a:prstGeom>
        </p:spPr>
      </p:pic>
    </p:spTree>
    <p:extLst>
      <p:ext uri="{BB962C8B-B14F-4D97-AF65-F5344CB8AC3E}">
        <p14:creationId xmlns:p14="http://schemas.microsoft.com/office/powerpoint/2010/main" val="2151643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90D3AF-80A7-A246-92F8-6D9BB530CB6F}"/>
              </a:ext>
            </a:extLst>
          </p:cNvPr>
          <p:cNvSpPr>
            <a:spLocks noGrp="1"/>
          </p:cNvSpPr>
          <p:nvPr>
            <p:ph type="title"/>
          </p:nvPr>
        </p:nvSpPr>
        <p:spPr>
          <a:xfrm>
            <a:off x="107504" y="5877272"/>
            <a:ext cx="9361040" cy="864096"/>
          </a:xfrm>
        </p:spPr>
        <p:txBody>
          <a:bodyPr/>
          <a:lstStyle/>
          <a:p>
            <a:pPr algn="r"/>
            <a:r>
              <a:rPr lang="it-IT" sz="1600" dirty="0">
                <a:solidFill>
                  <a:srgbClr val="002060"/>
                </a:solidFill>
              </a:rPr>
              <a:t>Documento di Leo </a:t>
            </a:r>
            <a:r>
              <a:rPr lang="it-IT" sz="1600" dirty="0" err="1">
                <a:solidFill>
                  <a:srgbClr val="002060"/>
                </a:solidFill>
              </a:rPr>
              <a:t>Valiani</a:t>
            </a:r>
            <a:r>
              <a:rPr lang="it-IT" sz="1600" dirty="0">
                <a:solidFill>
                  <a:srgbClr val="002060"/>
                </a:solidFill>
              </a:rPr>
              <a:t> del CLN 26 aprile 1945             </a:t>
            </a:r>
            <a:r>
              <a:rPr lang="it-IT" sz="1600" dirty="0">
                <a:solidFill>
                  <a:srgbClr val="7030A0"/>
                </a:solidFill>
              </a:rPr>
              <a:t>Leo </a:t>
            </a:r>
            <a:r>
              <a:rPr lang="it-IT" sz="1600" dirty="0" err="1">
                <a:solidFill>
                  <a:srgbClr val="7030A0"/>
                </a:solidFill>
              </a:rPr>
              <a:t>Valiani</a:t>
            </a:r>
            <a:r>
              <a:rPr lang="it-IT" sz="1600" dirty="0">
                <a:solidFill>
                  <a:srgbClr val="7030A0"/>
                </a:solidFill>
              </a:rPr>
              <a:t> Senatore col Presidente Pertini.</a:t>
            </a:r>
          </a:p>
        </p:txBody>
      </p:sp>
      <p:pic>
        <p:nvPicPr>
          <p:cNvPr id="4" name="Immagine 3">
            <a:extLst>
              <a:ext uri="{FF2B5EF4-FFF2-40B4-BE49-F238E27FC236}">
                <a16:creationId xmlns:a16="http://schemas.microsoft.com/office/drawing/2014/main" id="{6571A081-7F58-5C4B-BE0A-4C6D7D519C07}"/>
              </a:ext>
            </a:extLst>
          </p:cNvPr>
          <p:cNvPicPr>
            <a:picLocks noChangeAspect="1"/>
          </p:cNvPicPr>
          <p:nvPr/>
        </p:nvPicPr>
        <p:blipFill>
          <a:blip r:embed="rId2"/>
          <a:stretch>
            <a:fillRect/>
          </a:stretch>
        </p:blipFill>
        <p:spPr>
          <a:xfrm>
            <a:off x="3862264" y="1052736"/>
            <a:ext cx="6830416" cy="4937148"/>
          </a:xfrm>
          <a:prstGeom prst="rect">
            <a:avLst/>
          </a:prstGeom>
        </p:spPr>
      </p:pic>
      <p:pic>
        <p:nvPicPr>
          <p:cNvPr id="7" name="Immagine 6">
            <a:extLst>
              <a:ext uri="{FF2B5EF4-FFF2-40B4-BE49-F238E27FC236}">
                <a16:creationId xmlns:a16="http://schemas.microsoft.com/office/drawing/2014/main" id="{8B46AC25-FAF8-714D-BFAA-706575C2C1B9}"/>
              </a:ext>
            </a:extLst>
          </p:cNvPr>
          <p:cNvPicPr>
            <a:picLocks noChangeAspect="1"/>
          </p:cNvPicPr>
          <p:nvPr/>
        </p:nvPicPr>
        <p:blipFill>
          <a:blip r:embed="rId3"/>
          <a:stretch>
            <a:fillRect/>
          </a:stretch>
        </p:blipFill>
        <p:spPr>
          <a:xfrm>
            <a:off x="346423" y="1052736"/>
            <a:ext cx="3322712" cy="4392488"/>
          </a:xfrm>
          <a:prstGeom prst="rect">
            <a:avLst/>
          </a:prstGeom>
        </p:spPr>
      </p:pic>
    </p:spTree>
    <p:extLst>
      <p:ext uri="{BB962C8B-B14F-4D97-AF65-F5344CB8AC3E}">
        <p14:creationId xmlns:p14="http://schemas.microsoft.com/office/powerpoint/2010/main" val="1533981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B14D4CD-1F99-494C-AA31-94CC9CDB27D8}"/>
              </a:ext>
            </a:extLst>
          </p:cNvPr>
          <p:cNvPicPr>
            <a:picLocks noChangeAspect="1"/>
          </p:cNvPicPr>
          <p:nvPr/>
        </p:nvPicPr>
        <p:blipFill>
          <a:blip r:embed="rId2"/>
          <a:stretch>
            <a:fillRect/>
          </a:stretch>
        </p:blipFill>
        <p:spPr>
          <a:xfrm>
            <a:off x="1403648" y="1340768"/>
            <a:ext cx="6556440" cy="4911001"/>
          </a:xfrm>
          <a:prstGeom prst="rect">
            <a:avLst/>
          </a:prstGeom>
        </p:spPr>
      </p:pic>
    </p:spTree>
    <p:extLst>
      <p:ext uri="{BB962C8B-B14F-4D97-AF65-F5344CB8AC3E}">
        <p14:creationId xmlns:p14="http://schemas.microsoft.com/office/powerpoint/2010/main" val="936108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E0F4A2-2D9B-8F40-A8C9-195BE9E5BE4B}"/>
              </a:ext>
            </a:extLst>
          </p:cNvPr>
          <p:cNvSpPr>
            <a:spLocks noGrp="1"/>
          </p:cNvSpPr>
          <p:nvPr>
            <p:ph type="title"/>
          </p:nvPr>
        </p:nvSpPr>
        <p:spPr>
          <a:xfrm>
            <a:off x="457200" y="5373216"/>
            <a:ext cx="8507288" cy="1484784"/>
          </a:xfrm>
        </p:spPr>
        <p:txBody>
          <a:bodyPr/>
          <a:lstStyle/>
          <a:p>
            <a:r>
              <a:rPr lang="it-IT" sz="1600" dirty="0"/>
              <a:t>Milano, Piazzale Loreto, 29 aprile 1945.</a:t>
            </a:r>
            <a:br>
              <a:rPr lang="it-IT" sz="1600" dirty="0"/>
            </a:br>
            <a:r>
              <a:rPr lang="it-IT" sz="1600" dirty="0"/>
              <a:t>Benito Mussolini, Claretta Petacci e i gerarchi fucilati il giorno 28 a Giulino di Mezzegra (CO)</a:t>
            </a:r>
          </a:p>
        </p:txBody>
      </p:sp>
      <p:pic>
        <p:nvPicPr>
          <p:cNvPr id="4" name="Immagine 3">
            <a:extLst>
              <a:ext uri="{FF2B5EF4-FFF2-40B4-BE49-F238E27FC236}">
                <a16:creationId xmlns:a16="http://schemas.microsoft.com/office/drawing/2014/main" id="{2BD020D6-FF00-004B-958F-4ED415E58170}"/>
              </a:ext>
            </a:extLst>
          </p:cNvPr>
          <p:cNvPicPr>
            <a:picLocks noChangeAspect="1"/>
          </p:cNvPicPr>
          <p:nvPr/>
        </p:nvPicPr>
        <p:blipFill>
          <a:blip r:embed="rId2"/>
          <a:stretch>
            <a:fillRect/>
          </a:stretch>
        </p:blipFill>
        <p:spPr>
          <a:xfrm>
            <a:off x="0" y="-963488"/>
            <a:ext cx="9061409" cy="6858000"/>
          </a:xfrm>
          <a:prstGeom prst="rect">
            <a:avLst/>
          </a:prstGeom>
        </p:spPr>
      </p:pic>
    </p:spTree>
    <p:extLst>
      <p:ext uri="{BB962C8B-B14F-4D97-AF65-F5344CB8AC3E}">
        <p14:creationId xmlns:p14="http://schemas.microsoft.com/office/powerpoint/2010/main" val="1635724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7E0BD78-37FC-E745-AA5F-4424E52D5215}"/>
              </a:ext>
            </a:extLst>
          </p:cNvPr>
          <p:cNvPicPr>
            <a:picLocks noChangeAspect="1"/>
          </p:cNvPicPr>
          <p:nvPr/>
        </p:nvPicPr>
        <p:blipFill>
          <a:blip r:embed="rId2"/>
          <a:stretch>
            <a:fillRect/>
          </a:stretch>
        </p:blipFill>
        <p:spPr>
          <a:xfrm>
            <a:off x="1907704" y="2204864"/>
            <a:ext cx="5609747" cy="3528392"/>
          </a:xfrm>
          <a:prstGeom prst="rect">
            <a:avLst/>
          </a:prstGeom>
        </p:spPr>
      </p:pic>
    </p:spTree>
    <p:extLst>
      <p:ext uri="{BB962C8B-B14F-4D97-AF65-F5344CB8AC3E}">
        <p14:creationId xmlns:p14="http://schemas.microsoft.com/office/powerpoint/2010/main" val="26228138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22FD4-24DA-A44B-AD82-2D7B8B59428F}"/>
              </a:ext>
            </a:extLst>
          </p:cNvPr>
          <p:cNvSpPr>
            <a:spLocks noGrp="1"/>
          </p:cNvSpPr>
          <p:nvPr>
            <p:ph type="title"/>
          </p:nvPr>
        </p:nvSpPr>
        <p:spPr>
          <a:xfrm>
            <a:off x="1043608" y="5085184"/>
            <a:ext cx="7200800" cy="1772816"/>
          </a:xfrm>
        </p:spPr>
        <p:txBody>
          <a:bodyPr/>
          <a:lstStyle/>
          <a:p>
            <a:r>
              <a:rPr lang="it-IT" sz="1600" dirty="0">
                <a:solidFill>
                  <a:srgbClr val="C99700"/>
                </a:solidFill>
              </a:rPr>
              <a:t>Dall’AULULARIA, di Tito Maccio Plauto </a:t>
            </a:r>
            <a:br>
              <a:rPr lang="it-IT" sz="1600" dirty="0">
                <a:solidFill>
                  <a:srgbClr val="C99700"/>
                </a:solidFill>
              </a:rPr>
            </a:br>
            <a:r>
              <a:rPr lang="it-IT" sz="1600" dirty="0">
                <a:solidFill>
                  <a:srgbClr val="C99700"/>
                </a:solidFill>
              </a:rPr>
              <a:t>(Sarsina, tra il 255 e il 250 a.C. – Roma, 184 a.C.)</a:t>
            </a:r>
          </a:p>
        </p:txBody>
      </p:sp>
      <p:pic>
        <p:nvPicPr>
          <p:cNvPr id="4" name="Immagine 3">
            <a:extLst>
              <a:ext uri="{FF2B5EF4-FFF2-40B4-BE49-F238E27FC236}">
                <a16:creationId xmlns:a16="http://schemas.microsoft.com/office/drawing/2014/main" id="{D4D7E833-DAC6-C64C-A027-B008BD10E089}"/>
              </a:ext>
            </a:extLst>
          </p:cNvPr>
          <p:cNvPicPr>
            <a:picLocks noChangeAspect="1"/>
          </p:cNvPicPr>
          <p:nvPr/>
        </p:nvPicPr>
        <p:blipFill>
          <a:blip r:embed="rId2"/>
          <a:stretch>
            <a:fillRect/>
          </a:stretch>
        </p:blipFill>
        <p:spPr>
          <a:xfrm>
            <a:off x="2159732" y="908720"/>
            <a:ext cx="4968552" cy="4392488"/>
          </a:xfrm>
          <a:prstGeom prst="rect">
            <a:avLst/>
          </a:prstGeom>
        </p:spPr>
      </p:pic>
    </p:spTree>
    <p:extLst>
      <p:ext uri="{BB962C8B-B14F-4D97-AF65-F5344CB8AC3E}">
        <p14:creationId xmlns:p14="http://schemas.microsoft.com/office/powerpoint/2010/main" val="11730637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979712" y="5373216"/>
            <a:ext cx="5640288" cy="1112788"/>
          </a:xfrm>
        </p:spPr>
        <p:txBody>
          <a:bodyPr/>
          <a:lstStyle/>
          <a:p>
            <a:r>
              <a:rPr lang="it-IT" sz="1800" dirty="0">
                <a:solidFill>
                  <a:srgbClr val="002060"/>
                </a:solidFill>
              </a:rPr>
              <a:t>20 ottobre 1922. La Marcia su Roma. </a:t>
            </a:r>
            <a:br>
              <a:rPr lang="it-IT" sz="1600" dirty="0">
                <a:solidFill>
                  <a:srgbClr val="002060"/>
                </a:solidFill>
              </a:rPr>
            </a:br>
            <a:endParaRPr lang="it-IT" sz="1400" dirty="0">
              <a:solidFill>
                <a:srgbClr val="002060"/>
              </a:solidFill>
            </a:endParaRPr>
          </a:p>
        </p:txBody>
      </p:sp>
      <p:pic>
        <p:nvPicPr>
          <p:cNvPr id="4" name="Immagine 3">
            <a:extLst>
              <a:ext uri="{FF2B5EF4-FFF2-40B4-BE49-F238E27FC236}">
                <a16:creationId xmlns:a16="http://schemas.microsoft.com/office/drawing/2014/main" id="{971B4ACF-09F5-CF45-BA15-4941564E6A62}"/>
              </a:ext>
            </a:extLst>
          </p:cNvPr>
          <p:cNvPicPr>
            <a:picLocks noChangeAspect="1"/>
          </p:cNvPicPr>
          <p:nvPr/>
        </p:nvPicPr>
        <p:blipFill>
          <a:blip r:embed="rId3"/>
          <a:stretch>
            <a:fillRect/>
          </a:stretch>
        </p:blipFill>
        <p:spPr>
          <a:xfrm>
            <a:off x="2195736" y="1713175"/>
            <a:ext cx="4968552" cy="3660041"/>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2E99322-F816-774D-95AD-F203D7363792}"/>
              </a:ext>
            </a:extLst>
          </p:cNvPr>
          <p:cNvPicPr>
            <a:picLocks noChangeAspect="1"/>
          </p:cNvPicPr>
          <p:nvPr/>
        </p:nvPicPr>
        <p:blipFill>
          <a:blip r:embed="rId2"/>
          <a:stretch>
            <a:fillRect/>
          </a:stretch>
        </p:blipFill>
        <p:spPr>
          <a:xfrm>
            <a:off x="1043608" y="1052736"/>
            <a:ext cx="6702367" cy="5020306"/>
          </a:xfrm>
          <a:prstGeom prst="rect">
            <a:avLst/>
          </a:prstGeom>
        </p:spPr>
      </p:pic>
    </p:spTree>
    <p:extLst>
      <p:ext uri="{BB962C8B-B14F-4D97-AF65-F5344CB8AC3E}">
        <p14:creationId xmlns:p14="http://schemas.microsoft.com/office/powerpoint/2010/main" val="18340950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BB73CC-BD77-6B44-A6C1-BC7F1756790A}"/>
              </a:ext>
            </a:extLst>
          </p:cNvPr>
          <p:cNvSpPr>
            <a:spLocks noGrp="1"/>
          </p:cNvSpPr>
          <p:nvPr>
            <p:ph type="title"/>
          </p:nvPr>
        </p:nvSpPr>
        <p:spPr>
          <a:xfrm>
            <a:off x="457200" y="5013176"/>
            <a:ext cx="8135938" cy="1844824"/>
          </a:xfrm>
        </p:spPr>
        <p:txBody>
          <a:bodyPr/>
          <a:lstStyle/>
          <a:p>
            <a:r>
              <a:rPr lang="it-IT" sz="1600" dirty="0">
                <a:solidFill>
                  <a:srgbClr val="002060"/>
                </a:solidFill>
              </a:rPr>
              <a:t>Giacomo Balla</a:t>
            </a:r>
            <a:r>
              <a:rPr lang="it-IT" sz="1600" dirty="0">
                <a:solidFill>
                  <a:srgbClr val="9A152F"/>
                </a:solidFill>
              </a:rPr>
              <a:t>. Marcia su Roma.</a:t>
            </a:r>
            <a:br>
              <a:rPr lang="it-IT" sz="1600" dirty="0">
                <a:solidFill>
                  <a:srgbClr val="9A152F"/>
                </a:solidFill>
              </a:rPr>
            </a:br>
            <a:r>
              <a:rPr lang="it-IT" sz="1600" dirty="0">
                <a:solidFill>
                  <a:srgbClr val="9A5B00"/>
                </a:solidFill>
              </a:rPr>
              <a:t>Olio su tela, 260x332cm, 19131-1933, Fondazione Agnelli.</a:t>
            </a:r>
          </a:p>
        </p:txBody>
      </p:sp>
      <p:pic>
        <p:nvPicPr>
          <p:cNvPr id="5" name="Immagine 4">
            <a:extLst>
              <a:ext uri="{FF2B5EF4-FFF2-40B4-BE49-F238E27FC236}">
                <a16:creationId xmlns:a16="http://schemas.microsoft.com/office/drawing/2014/main" id="{2B82E823-DBF2-5F44-A789-494E3D77906C}"/>
              </a:ext>
            </a:extLst>
          </p:cNvPr>
          <p:cNvPicPr>
            <a:picLocks noChangeAspect="1"/>
          </p:cNvPicPr>
          <p:nvPr/>
        </p:nvPicPr>
        <p:blipFill>
          <a:blip r:embed="rId2"/>
          <a:stretch>
            <a:fillRect/>
          </a:stretch>
        </p:blipFill>
        <p:spPr>
          <a:xfrm>
            <a:off x="2240356" y="1916832"/>
            <a:ext cx="4569626" cy="3626688"/>
          </a:xfrm>
          <a:prstGeom prst="rect">
            <a:avLst/>
          </a:prstGeom>
        </p:spPr>
      </p:pic>
    </p:spTree>
    <p:extLst>
      <p:ext uri="{BB962C8B-B14F-4D97-AF65-F5344CB8AC3E}">
        <p14:creationId xmlns:p14="http://schemas.microsoft.com/office/powerpoint/2010/main" val="1554147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CBB258-A415-B446-ADED-1C8D25E78AD8}"/>
              </a:ext>
            </a:extLst>
          </p:cNvPr>
          <p:cNvSpPr>
            <a:spLocks noGrp="1"/>
          </p:cNvSpPr>
          <p:nvPr>
            <p:ph type="title"/>
          </p:nvPr>
        </p:nvSpPr>
        <p:spPr>
          <a:xfrm>
            <a:off x="0" y="5733256"/>
            <a:ext cx="8532440" cy="1124744"/>
          </a:xfrm>
        </p:spPr>
        <p:txBody>
          <a:bodyPr/>
          <a:lstStyle/>
          <a:p>
            <a:pPr algn="r"/>
            <a:r>
              <a:rPr lang="it-IT" sz="1600" dirty="0">
                <a:solidFill>
                  <a:srgbClr val="C00000"/>
                </a:solidFill>
              </a:rPr>
              <a:t>Umberto Eco                                                                                           </a:t>
            </a:r>
            <a:r>
              <a:rPr lang="it-IT" sz="1600" dirty="0">
                <a:solidFill>
                  <a:srgbClr val="0070C0"/>
                </a:solidFill>
              </a:rPr>
              <a:t>Emilio Gentili.          </a:t>
            </a:r>
          </a:p>
        </p:txBody>
      </p:sp>
      <p:pic>
        <p:nvPicPr>
          <p:cNvPr id="3" name="Immagine 2">
            <a:extLst>
              <a:ext uri="{FF2B5EF4-FFF2-40B4-BE49-F238E27FC236}">
                <a16:creationId xmlns:a16="http://schemas.microsoft.com/office/drawing/2014/main" id="{DF5B1D37-DC4B-7744-90DA-9F1D8D3B15CF}"/>
              </a:ext>
            </a:extLst>
          </p:cNvPr>
          <p:cNvPicPr>
            <a:picLocks noChangeAspect="1"/>
          </p:cNvPicPr>
          <p:nvPr/>
        </p:nvPicPr>
        <p:blipFill>
          <a:blip r:embed="rId2"/>
          <a:stretch>
            <a:fillRect/>
          </a:stretch>
        </p:blipFill>
        <p:spPr>
          <a:xfrm>
            <a:off x="-1044624" y="0"/>
            <a:ext cx="6574804" cy="5877272"/>
          </a:xfrm>
          <a:prstGeom prst="rect">
            <a:avLst/>
          </a:prstGeom>
        </p:spPr>
      </p:pic>
      <p:pic>
        <p:nvPicPr>
          <p:cNvPr id="6" name="Immagine 5">
            <a:extLst>
              <a:ext uri="{FF2B5EF4-FFF2-40B4-BE49-F238E27FC236}">
                <a16:creationId xmlns:a16="http://schemas.microsoft.com/office/drawing/2014/main" id="{8CB0378A-0AB6-CE44-AFE5-672E56E6103E}"/>
              </a:ext>
            </a:extLst>
          </p:cNvPr>
          <p:cNvPicPr>
            <a:picLocks noChangeAspect="1"/>
          </p:cNvPicPr>
          <p:nvPr/>
        </p:nvPicPr>
        <p:blipFill>
          <a:blip r:embed="rId3"/>
          <a:stretch>
            <a:fillRect/>
          </a:stretch>
        </p:blipFill>
        <p:spPr>
          <a:xfrm>
            <a:off x="4691856" y="0"/>
            <a:ext cx="4557299" cy="5877272"/>
          </a:xfrm>
          <a:prstGeom prst="rect">
            <a:avLst/>
          </a:prstGeom>
        </p:spPr>
      </p:pic>
    </p:spTree>
    <p:extLst>
      <p:ext uri="{BB962C8B-B14F-4D97-AF65-F5344CB8AC3E}">
        <p14:creationId xmlns:p14="http://schemas.microsoft.com/office/powerpoint/2010/main" val="193459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C720C50-1891-E946-AD1A-E6C838FDD66D}"/>
              </a:ext>
            </a:extLst>
          </p:cNvPr>
          <p:cNvSpPr>
            <a:spLocks noGrp="1"/>
          </p:cNvSpPr>
          <p:nvPr>
            <p:ph type="title"/>
          </p:nvPr>
        </p:nvSpPr>
        <p:spPr>
          <a:xfrm>
            <a:off x="1115616" y="4509121"/>
            <a:ext cx="7477522" cy="2348880"/>
          </a:xfrm>
        </p:spPr>
        <p:txBody>
          <a:bodyPr/>
          <a:lstStyle/>
          <a:p>
            <a:r>
              <a:rPr lang="it-IT" sz="1600" dirty="0"/>
              <a:t>1947. La DC centrista di De Gasperi estromette gli altri partiti dal governo.</a:t>
            </a:r>
          </a:p>
        </p:txBody>
      </p:sp>
      <p:pic>
        <p:nvPicPr>
          <p:cNvPr id="6" name="Immagine 5">
            <a:extLst>
              <a:ext uri="{FF2B5EF4-FFF2-40B4-BE49-F238E27FC236}">
                <a16:creationId xmlns:a16="http://schemas.microsoft.com/office/drawing/2014/main" id="{1CD8E4FF-56EE-3848-A458-4B84F5344C99}"/>
              </a:ext>
            </a:extLst>
          </p:cNvPr>
          <p:cNvPicPr>
            <a:picLocks noChangeAspect="1"/>
          </p:cNvPicPr>
          <p:nvPr/>
        </p:nvPicPr>
        <p:blipFill>
          <a:blip r:embed="rId2"/>
          <a:stretch>
            <a:fillRect/>
          </a:stretch>
        </p:blipFill>
        <p:spPr>
          <a:xfrm>
            <a:off x="1547664" y="2176329"/>
            <a:ext cx="4104456" cy="2980803"/>
          </a:xfrm>
          <a:prstGeom prst="rect">
            <a:avLst/>
          </a:prstGeom>
        </p:spPr>
      </p:pic>
      <p:pic>
        <p:nvPicPr>
          <p:cNvPr id="8" name="Immagine 7">
            <a:extLst>
              <a:ext uri="{FF2B5EF4-FFF2-40B4-BE49-F238E27FC236}">
                <a16:creationId xmlns:a16="http://schemas.microsoft.com/office/drawing/2014/main" id="{11168350-E344-CF49-816B-038731E02726}"/>
              </a:ext>
            </a:extLst>
          </p:cNvPr>
          <p:cNvPicPr>
            <a:picLocks noChangeAspect="1"/>
          </p:cNvPicPr>
          <p:nvPr/>
        </p:nvPicPr>
        <p:blipFill>
          <a:blip r:embed="rId3"/>
          <a:stretch>
            <a:fillRect/>
          </a:stretch>
        </p:blipFill>
        <p:spPr>
          <a:xfrm>
            <a:off x="5940152" y="2180177"/>
            <a:ext cx="2286000" cy="3009900"/>
          </a:xfrm>
          <a:prstGeom prst="rect">
            <a:avLst/>
          </a:prstGeom>
        </p:spPr>
      </p:pic>
    </p:spTree>
    <p:extLst>
      <p:ext uri="{BB962C8B-B14F-4D97-AF65-F5344CB8AC3E}">
        <p14:creationId xmlns:p14="http://schemas.microsoft.com/office/powerpoint/2010/main" val="4092249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421436-D598-0442-B526-E22F6651E482}"/>
              </a:ext>
            </a:extLst>
          </p:cNvPr>
          <p:cNvSpPr>
            <a:spLocks noGrp="1"/>
          </p:cNvSpPr>
          <p:nvPr>
            <p:ph type="title"/>
          </p:nvPr>
        </p:nvSpPr>
        <p:spPr>
          <a:xfrm>
            <a:off x="467544" y="4869160"/>
            <a:ext cx="7920880" cy="1988840"/>
          </a:xfrm>
        </p:spPr>
        <p:txBody>
          <a:bodyPr/>
          <a:lstStyle/>
          <a:p>
            <a:r>
              <a:rPr lang="it-IT" sz="1600" dirty="0">
                <a:solidFill>
                  <a:schemeClr val="tx1"/>
                </a:solidFill>
              </a:rPr>
              <a:t>Nel 1953. La “legge truffa”, legge elettorale maggioritaria del governo </a:t>
            </a:r>
            <a:r>
              <a:rPr lang="it-IT" sz="1600" dirty="0" err="1">
                <a:solidFill>
                  <a:schemeClr val="tx1"/>
                </a:solidFill>
              </a:rPr>
              <a:t>Tambroni</a:t>
            </a:r>
            <a:r>
              <a:rPr lang="it-IT" sz="1600" dirty="0">
                <a:solidFill>
                  <a:schemeClr val="tx1"/>
                </a:solidFill>
              </a:rPr>
              <a:t>. </a:t>
            </a:r>
            <a:endParaRPr lang="it-IT" dirty="0">
              <a:solidFill>
                <a:schemeClr val="tx1"/>
              </a:solidFill>
            </a:endParaRPr>
          </a:p>
        </p:txBody>
      </p:sp>
      <p:pic>
        <p:nvPicPr>
          <p:cNvPr id="4" name="Immagine 3">
            <a:extLst>
              <a:ext uri="{FF2B5EF4-FFF2-40B4-BE49-F238E27FC236}">
                <a16:creationId xmlns:a16="http://schemas.microsoft.com/office/drawing/2014/main" id="{F6F0E67F-4A07-B74B-B793-65642609FA9C}"/>
              </a:ext>
            </a:extLst>
          </p:cNvPr>
          <p:cNvPicPr>
            <a:picLocks noChangeAspect="1"/>
          </p:cNvPicPr>
          <p:nvPr/>
        </p:nvPicPr>
        <p:blipFill>
          <a:blip r:embed="rId2"/>
          <a:stretch>
            <a:fillRect/>
          </a:stretch>
        </p:blipFill>
        <p:spPr>
          <a:xfrm>
            <a:off x="1403648" y="2204864"/>
            <a:ext cx="5719493" cy="3202916"/>
          </a:xfrm>
          <a:prstGeom prst="rect">
            <a:avLst/>
          </a:prstGeom>
        </p:spPr>
      </p:pic>
    </p:spTree>
    <p:extLst>
      <p:ext uri="{BB962C8B-B14F-4D97-AF65-F5344CB8AC3E}">
        <p14:creationId xmlns:p14="http://schemas.microsoft.com/office/powerpoint/2010/main" val="626759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365CD2-1AE3-5A40-8344-36A97EB8147B}"/>
              </a:ext>
            </a:extLst>
          </p:cNvPr>
          <p:cNvSpPr>
            <a:spLocks noGrp="1"/>
          </p:cNvSpPr>
          <p:nvPr>
            <p:ph type="title"/>
          </p:nvPr>
        </p:nvSpPr>
        <p:spPr>
          <a:xfrm>
            <a:off x="457200" y="5085184"/>
            <a:ext cx="8135938" cy="1772816"/>
          </a:xfrm>
        </p:spPr>
        <p:txBody>
          <a:bodyPr/>
          <a:lstStyle/>
          <a:p>
            <a:r>
              <a:rPr lang="it-IT" sz="1600" dirty="0"/>
              <a:t>1970. La rivolta di Reggio Calabria</a:t>
            </a:r>
          </a:p>
        </p:txBody>
      </p:sp>
      <p:pic>
        <p:nvPicPr>
          <p:cNvPr id="5" name="Immagine 4">
            <a:extLst>
              <a:ext uri="{FF2B5EF4-FFF2-40B4-BE49-F238E27FC236}">
                <a16:creationId xmlns:a16="http://schemas.microsoft.com/office/drawing/2014/main" id="{62ECEC7F-BDA4-2A44-A216-C0B15406A810}"/>
              </a:ext>
            </a:extLst>
          </p:cNvPr>
          <p:cNvPicPr>
            <a:picLocks noChangeAspect="1"/>
          </p:cNvPicPr>
          <p:nvPr/>
        </p:nvPicPr>
        <p:blipFill>
          <a:blip r:embed="rId2"/>
          <a:stretch>
            <a:fillRect/>
          </a:stretch>
        </p:blipFill>
        <p:spPr>
          <a:xfrm>
            <a:off x="1475656" y="2420888"/>
            <a:ext cx="5657772" cy="3168352"/>
          </a:xfrm>
          <a:prstGeom prst="rect">
            <a:avLst/>
          </a:prstGeom>
        </p:spPr>
      </p:pic>
    </p:spTree>
    <p:extLst>
      <p:ext uri="{BB962C8B-B14F-4D97-AF65-F5344CB8AC3E}">
        <p14:creationId xmlns:p14="http://schemas.microsoft.com/office/powerpoint/2010/main" val="34893990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CEFC75C-DD05-874D-98E1-4065DD465890}"/>
              </a:ext>
            </a:extLst>
          </p:cNvPr>
          <p:cNvPicPr>
            <a:picLocks noChangeAspect="1"/>
          </p:cNvPicPr>
          <p:nvPr/>
        </p:nvPicPr>
        <p:blipFill>
          <a:blip r:embed="rId2"/>
          <a:stretch>
            <a:fillRect/>
          </a:stretch>
        </p:blipFill>
        <p:spPr>
          <a:xfrm>
            <a:off x="0" y="1124744"/>
            <a:ext cx="9144000" cy="5143500"/>
          </a:xfrm>
          <a:prstGeom prst="rect">
            <a:avLst/>
          </a:prstGeom>
        </p:spPr>
      </p:pic>
    </p:spTree>
    <p:extLst>
      <p:ext uri="{BB962C8B-B14F-4D97-AF65-F5344CB8AC3E}">
        <p14:creationId xmlns:p14="http://schemas.microsoft.com/office/powerpoint/2010/main" val="10928216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B5AB502-F2F9-BF47-8411-D8E1FB424075}"/>
              </a:ext>
            </a:extLst>
          </p:cNvPr>
          <p:cNvPicPr>
            <a:picLocks noChangeAspect="1"/>
          </p:cNvPicPr>
          <p:nvPr/>
        </p:nvPicPr>
        <p:blipFill>
          <a:blip r:embed="rId2"/>
          <a:stretch>
            <a:fillRect/>
          </a:stretch>
        </p:blipFill>
        <p:spPr>
          <a:xfrm>
            <a:off x="0" y="1412776"/>
            <a:ext cx="9144000" cy="4572000"/>
          </a:xfrm>
          <a:prstGeom prst="rect">
            <a:avLst/>
          </a:prstGeom>
        </p:spPr>
      </p:pic>
    </p:spTree>
    <p:extLst>
      <p:ext uri="{BB962C8B-B14F-4D97-AF65-F5344CB8AC3E}">
        <p14:creationId xmlns:p14="http://schemas.microsoft.com/office/powerpoint/2010/main" val="1259167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B0AF302-ED54-834B-827D-0EF32E5C2D3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2228581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03B5717-60FA-7144-8F5E-A8E946BE3876}"/>
              </a:ext>
            </a:extLst>
          </p:cNvPr>
          <p:cNvPicPr>
            <a:picLocks noChangeAspect="1"/>
          </p:cNvPicPr>
          <p:nvPr/>
        </p:nvPicPr>
        <p:blipFill>
          <a:blip r:embed="rId2"/>
          <a:stretch>
            <a:fillRect/>
          </a:stretch>
        </p:blipFill>
        <p:spPr>
          <a:xfrm>
            <a:off x="683568" y="836712"/>
            <a:ext cx="7747000" cy="5473700"/>
          </a:xfrm>
          <a:prstGeom prst="rect">
            <a:avLst/>
          </a:prstGeom>
        </p:spPr>
      </p:pic>
    </p:spTree>
    <p:extLst>
      <p:ext uri="{BB962C8B-B14F-4D97-AF65-F5344CB8AC3E}">
        <p14:creationId xmlns:p14="http://schemas.microsoft.com/office/powerpoint/2010/main" val="2093787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E635324-FFA4-9444-A8EF-2F0D7F4AB531}"/>
              </a:ext>
            </a:extLst>
          </p:cNvPr>
          <p:cNvPicPr>
            <a:picLocks noChangeAspect="1"/>
          </p:cNvPicPr>
          <p:nvPr/>
        </p:nvPicPr>
        <p:blipFill>
          <a:blip r:embed="rId2"/>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335431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E7C32F-C67C-7142-BC8D-DC6F26BEFDD7}"/>
              </a:ext>
            </a:extLst>
          </p:cNvPr>
          <p:cNvSpPr>
            <a:spLocks noGrp="1"/>
          </p:cNvSpPr>
          <p:nvPr>
            <p:ph type="title"/>
          </p:nvPr>
        </p:nvSpPr>
        <p:spPr>
          <a:xfrm>
            <a:off x="457200" y="5085184"/>
            <a:ext cx="8135938" cy="1772816"/>
          </a:xfrm>
        </p:spPr>
        <p:txBody>
          <a:bodyPr/>
          <a:lstStyle/>
          <a:p>
            <a:r>
              <a:rPr lang="it-IT" sz="1600" dirty="0">
                <a:solidFill>
                  <a:srgbClr val="002060"/>
                </a:solidFill>
              </a:rPr>
              <a:t>Il 26 aprile 1945 Sandro Pertini parla in piazza del Duomo a Milano.</a:t>
            </a:r>
          </a:p>
        </p:txBody>
      </p:sp>
      <p:pic>
        <p:nvPicPr>
          <p:cNvPr id="7" name="Immagine 6">
            <a:extLst>
              <a:ext uri="{FF2B5EF4-FFF2-40B4-BE49-F238E27FC236}">
                <a16:creationId xmlns:a16="http://schemas.microsoft.com/office/drawing/2014/main" id="{606FC5EA-1EFA-2742-B947-54251EF70C17}"/>
              </a:ext>
            </a:extLst>
          </p:cNvPr>
          <p:cNvPicPr>
            <a:picLocks noChangeAspect="1"/>
          </p:cNvPicPr>
          <p:nvPr/>
        </p:nvPicPr>
        <p:blipFill>
          <a:blip r:embed="rId2"/>
          <a:stretch>
            <a:fillRect/>
          </a:stretch>
        </p:blipFill>
        <p:spPr>
          <a:xfrm>
            <a:off x="1187624" y="2204864"/>
            <a:ext cx="6348469" cy="3312368"/>
          </a:xfrm>
          <a:prstGeom prst="rect">
            <a:avLst/>
          </a:prstGeom>
        </p:spPr>
      </p:pic>
    </p:spTree>
    <p:extLst>
      <p:ext uri="{BB962C8B-B14F-4D97-AF65-F5344CB8AC3E}">
        <p14:creationId xmlns:p14="http://schemas.microsoft.com/office/powerpoint/2010/main" val="3791708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ancesco De Gregori. VIVA l'ITALIA e Ligabue, 25 aprile 2015mp4 copia.mp4">
            <a:hlinkClick r:id="" action="ppaction://media"/>
            <a:extLst>
              <a:ext uri="{FF2B5EF4-FFF2-40B4-BE49-F238E27FC236}">
                <a16:creationId xmlns:a16="http://schemas.microsoft.com/office/drawing/2014/main" id="{0974EB34-0121-7C4A-ADA7-F9B981087E9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6448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38DE413-FE5A-FC48-8BFB-A871BE63EE5A}"/>
              </a:ext>
            </a:extLst>
          </p:cNvPr>
          <p:cNvPicPr>
            <a:picLocks noChangeAspect="1"/>
          </p:cNvPicPr>
          <p:nvPr/>
        </p:nvPicPr>
        <p:blipFill>
          <a:blip r:embed="rId2"/>
          <a:stretch>
            <a:fillRect/>
          </a:stretch>
        </p:blipFill>
        <p:spPr>
          <a:xfrm>
            <a:off x="2411760" y="1988840"/>
            <a:ext cx="3888432" cy="3888432"/>
          </a:xfrm>
          <a:prstGeom prst="rect">
            <a:avLst/>
          </a:prstGeom>
        </p:spPr>
      </p:pic>
    </p:spTree>
    <p:extLst>
      <p:ext uri="{BB962C8B-B14F-4D97-AF65-F5344CB8AC3E}">
        <p14:creationId xmlns:p14="http://schemas.microsoft.com/office/powerpoint/2010/main" val="21351945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7200" dirty="0">
                <a:solidFill>
                  <a:srgbClr val="6278E8"/>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p:txBody>
          <a:bodyPr/>
          <a:lstStyle/>
          <a:p>
            <a:pPr algn="ctr"/>
            <a:r>
              <a:rPr lang="it-IT" dirty="0">
                <a:solidFill>
                  <a:schemeClr val="accent6">
                    <a:lumMod val="40000"/>
                    <a:lumOff val="60000"/>
                  </a:schemeClr>
                </a:solidFill>
              </a:rPr>
              <a:t>Alla prossima</a:t>
            </a:r>
          </a:p>
          <a:p>
            <a:pPr algn="ctr"/>
            <a:r>
              <a:rPr lang="it-IT" dirty="0">
                <a:solidFill>
                  <a:schemeClr val="accent6">
                    <a:lumMod val="40000"/>
                    <a:lumOff val="60000"/>
                  </a:schemeClr>
                </a:solidFill>
              </a:rPr>
              <a:t>Giovedì, 27 aprile 2023</a:t>
            </a:r>
          </a:p>
          <a:p>
            <a:pPr algn="ctr"/>
            <a:endParaRPr lang="it-IT" dirty="0"/>
          </a:p>
          <a:p>
            <a:pPr algn="ctr"/>
            <a:r>
              <a:rPr lang="it-IT" sz="6000" dirty="0">
                <a:solidFill>
                  <a:srgbClr val="FF0000"/>
                </a:solidFill>
              </a:rPr>
              <a:t>IL PARMIGIANINO </a:t>
            </a:r>
          </a:p>
          <a:p>
            <a:pPr algn="ctr"/>
            <a:r>
              <a:rPr lang="it-IT" sz="3600" i="1" dirty="0">
                <a:solidFill>
                  <a:srgbClr val="FF0000"/>
                </a:solidFill>
              </a:rPr>
              <a:t>Uno dei pittori più eccentrici </a:t>
            </a:r>
          </a:p>
          <a:p>
            <a:pPr algn="ctr"/>
            <a:r>
              <a:rPr lang="it-IT" sz="3600" i="1" dirty="0">
                <a:solidFill>
                  <a:srgbClr val="FF0000"/>
                </a:solidFill>
              </a:rPr>
              <a:t>del Rinascimento.</a:t>
            </a:r>
            <a:endParaRPr lang="it-IT" i="1" dirty="0">
              <a:solidFill>
                <a:srgbClr val="C40000"/>
              </a:solidFill>
            </a:endParaRPr>
          </a:p>
        </p:txBody>
      </p:sp>
    </p:spTree>
    <p:extLst>
      <p:ext uri="{BB962C8B-B14F-4D97-AF65-F5344CB8AC3E}">
        <p14:creationId xmlns:p14="http://schemas.microsoft.com/office/powerpoint/2010/main" val="4011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2C4DD61-2233-7540-8411-3E20C0F25D0D}"/>
              </a:ext>
            </a:extLst>
          </p:cNvPr>
          <p:cNvPicPr>
            <a:picLocks noChangeAspect="1"/>
          </p:cNvPicPr>
          <p:nvPr/>
        </p:nvPicPr>
        <p:blipFill>
          <a:blip r:embed="rId2"/>
          <a:stretch>
            <a:fillRect/>
          </a:stretch>
        </p:blipFill>
        <p:spPr>
          <a:xfrm>
            <a:off x="755576" y="980728"/>
            <a:ext cx="7187637" cy="5390728"/>
          </a:xfrm>
          <a:prstGeom prst="rect">
            <a:avLst/>
          </a:prstGeom>
        </p:spPr>
      </p:pic>
    </p:spTree>
    <p:extLst>
      <p:ext uri="{BB962C8B-B14F-4D97-AF65-F5344CB8AC3E}">
        <p14:creationId xmlns:p14="http://schemas.microsoft.com/office/powerpoint/2010/main" val="2277008623"/>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3709</TotalTime>
  <Words>554</Words>
  <Application>Microsoft Macintosh PowerPoint</Application>
  <PresentationFormat>Presentazione su schermo (4:3)</PresentationFormat>
  <Paragraphs>56</Paragraphs>
  <Slides>82</Slides>
  <Notes>2</Notes>
  <HiddenSlides>0</HiddenSlides>
  <MMClips>4</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82</vt:i4>
      </vt:variant>
    </vt:vector>
  </HeadingPairs>
  <TitlesOfParts>
    <vt:vector size="86" baseType="lpstr">
      <vt:lpstr>Arial Unicode MS</vt:lpstr>
      <vt:lpstr>Arial</vt:lpstr>
      <vt:lpstr>Times New Roman</vt:lpstr>
      <vt:lpstr>Tema di Office</vt:lpstr>
      <vt:lpstr>UTE – Università Cardinal Colombo - MILANO Giovedì, 20 aprile 2023 </vt:lpstr>
      <vt:lpstr>25 aprile. Bandiera tricolore al vento!</vt:lpstr>
      <vt:lpstr>5 maggio 1945. La sfilata del CLN per le vie di Milano liberata dai nazi-fascisti.</vt:lpstr>
      <vt:lpstr>Presentazione standard di PowerPoint</vt:lpstr>
      <vt:lpstr>Enrico Mattei (Acqualagna, (PU), 29 aprile 1906 – Bescapè, (PV), 27 ottobre  1962, a 56 anni)</vt:lpstr>
      <vt:lpstr>CLN. Bandiera del Comitato di Liberazione Nazionale 1943-1947.</vt:lpstr>
      <vt:lpstr>Presentazione standard di PowerPoint</vt:lpstr>
      <vt:lpstr>Il 26 aprile 1945 Sandro Pertini parla in piazza del Duomo a Milano.</vt:lpstr>
      <vt:lpstr>Presentazione standard di PowerPoint</vt:lpstr>
      <vt:lpstr>Presentazione standard di PowerPoint</vt:lpstr>
      <vt:lpstr>Presentazione standard di PowerPoint</vt:lpstr>
      <vt:lpstr>Presentazione standard di PowerPoint</vt:lpstr>
      <vt:lpstr>Donne cattoliche della Resistenza sfilano per le vie di Milano.</vt:lpstr>
      <vt:lpstr>Don Primo Mazzolari…don Luisito Bianchi. ...Beato Teresio Olivelli. ...Monsignor Enrico Assi. ...Demetrio Annibale Carletti. ...Don Oreste Vismara. ...Don Sisto Bonelli. ... Don Giuseppe Piccoli</vt:lpstr>
      <vt:lpstr>Presentazione standard di PowerPoint</vt:lpstr>
      <vt:lpstr>Presentazione standard di PowerPoint</vt:lpstr>
      <vt:lpstr>Presentazione standard di PowerPoint</vt:lpstr>
      <vt:lpstr>8 settembre 1943. La firma dell’Armistizio. Per l’Italia il generale Castellani.</vt:lpstr>
      <vt:lpstr>Roma. Fosse Ardeatine i volti dei 335 fucilati civili, militari italiani, prigionieri politici, ebrei o detenuti per rappresaglia dell’attentato della GAP romana del 23 marzo 1944 in Via Rasella in cui erano rimasti uccisi 33 soldati tedeschi della Bozen.</vt:lpstr>
      <vt:lpstr>Roma. Targa in memoria dell’eccidio delle Fosse Ardeatine... </vt:lpstr>
      <vt:lpstr>Rappresaglia con pubblica impiccagione di partigiani a monito della popolazione civile.</vt:lpstr>
      <vt:lpstr>Salvatore Quasimodo ALLE FRONDE DEI SALICI  E come potevano noi cantare con il piede straniero sopra il cuore, fra i morti abbandonati nelle piazze sull'erba dura di ghiaccio, al lamento d'agnello dei fanciulli, all'urlo nero della madre che andava incontro al figlio crocifisso sul palo del telegrafo?  Alle fronde dei salici, per voto, anche le nostre cetre erano appese, oscillavano lievi al triste vento.  </vt:lpstr>
      <vt:lpstr>Presentazione standard di PowerPoint</vt:lpstr>
      <vt:lpstr>Cesare Pavese TU NON SAI LE COLLINE  Tu non sai le colline dove si è sparso il sangue.  Tutti quanti fuggimmo tutti quanti gettammo l’arma e il nome. Una donna ci guardava fuggire.  Uno solo di noi si fermò a pugno chiuso, vide il cielo vuoto, chinò il capo e morì sotto il muro, tacendo.  Ora è un cencio di sangue e il suo nome. Una donna ci aspetta alle colline.  </vt:lpstr>
      <vt:lpstr>Presentazione standard di PowerPoint</vt:lpstr>
      <vt:lpstr>Presentazione standard di PowerPoint</vt:lpstr>
      <vt:lpstr>Presentazione standard di PowerPoint</vt:lpstr>
      <vt:lpstr>La mappa completa.</vt:lpstr>
      <vt:lpstr>Giovanni Scirocco prof.</vt:lpstr>
      <vt:lpstr>25 aprile. Festa della Liberazione!</vt:lpstr>
      <vt:lpstr>Milano, 25 aprile 1945.</vt:lpstr>
      <vt:lpstr>5 maggio 1945. La sfilata del CLN in centro a Milano. </vt:lpstr>
      <vt:lpstr>Il secondo da destra, Enrico Mattei partigiano, il futuro manager dell’Eni.</vt:lpstr>
      <vt:lpstr>Presentazione standard di PowerPoint</vt:lpstr>
      <vt:lpstr>25 aprile 1945. Cittadini di varia estrazione in centro a Milano.</vt:lpstr>
      <vt:lpstr>La gente che sfila per le vie di Milano.</vt:lpstr>
      <vt:lpstr>Presentazione standard di PowerPoint</vt:lpstr>
      <vt:lpstr>Presentazione standard di PowerPoint</vt:lpstr>
      <vt:lpstr>Ingresso dei soldato americani a Milano.</vt:lpstr>
      <vt:lpstr>Abbracci e baci con i soldati liberatori!</vt:lpstr>
      <vt:lpstr>Presentazione standard di PowerPoint</vt:lpstr>
      <vt:lpstr>Presentazione standard di PowerPoint</vt:lpstr>
      <vt:lpstr>22 aprile 1946. Il governo italiano provvisorio, guidato da Alcide De Gasperi, l’ultimo del Regno d’Italia, stabilisce con un decreto che il 25 aprile dovesse essere “festa nazionale”.</vt:lpstr>
      <vt:lpstr>Reims, ore 02.41, 7 maggio 194. Firma della resa incondizionata della Germania.</vt:lpstr>
      <vt:lpstr>Presentazione standard di PowerPoint</vt:lpstr>
      <vt:lpstr>La popolazione in festa a Bologna liberata. </vt:lpstr>
      <vt:lpstr>Venezia, aprile 1945.</vt:lpstr>
      <vt:lpstr>Nel Sud rurale d’Italia si festeggia su un carro armato americano.</vt:lpstr>
      <vt:lpstr>Un camion stracolmo di gente in festa.</vt:lpstr>
      <vt:lpstr>Gianni Rodari VIVA LA LIBERTÀ  Viva la primavera che viaggia liberamente di frontiera in frontiera senza passaporto, con un seguito di primule, mughetti e ciclamini che attraversando i confini cambiano nome come passeggeri clandestini.  Tutti i fiori del mondo son fratelli.    </vt:lpstr>
      <vt:lpstr>Presentazione standard di PowerPoint</vt:lpstr>
      <vt:lpstr>Presentazione standard di PowerPoint</vt:lpstr>
      <vt:lpstr>Presentazione standard di PowerPoint</vt:lpstr>
      <vt:lpstr>Presentazione standard di PowerPoint</vt:lpstr>
      <vt:lpstr>13 giugno 1946. Umberto II di Savoia   saluta dal portello dell’areo, verso l’esilio a Cascais,  in Portogallo.</vt:lpstr>
      <vt:lpstr>Presentazione standard di PowerPoint</vt:lpstr>
      <vt:lpstr>Presentazione standard di PowerPoint</vt:lpstr>
      <vt:lpstr>Presentazione standard di PowerPoint</vt:lpstr>
      <vt:lpstr>Luigi Longo partigiano                           e Segretario del PCI.</vt:lpstr>
      <vt:lpstr>Ferruccio Parri partigiano.                                  1° Presidente del Consiglio. </vt:lpstr>
      <vt:lpstr>In esilio  a Parigi fino al 1943, rientra a Milano, poi nel CLNAI e, dopo la guerra, nel 1946, nel Comitato Centrale del PCI. Per due volte ministro nel governo De Gasperi.</vt:lpstr>
      <vt:lpstr>Presentazione standard di PowerPoint</vt:lpstr>
      <vt:lpstr>Il 25 aprile 1945 Mussolini, qui raffigurato insieme al capo scorta delle SS tenente  Fritz Birzer, abbandona la prefettura di Milano. È l'ultima foto del Duce vivo.</vt:lpstr>
      <vt:lpstr>Documento di Leo Valiani del CLN 26 aprile 1945             Leo Valiani Senatore col Presidente Pertini.</vt:lpstr>
      <vt:lpstr>Presentazione standard di PowerPoint</vt:lpstr>
      <vt:lpstr>Milano, Piazzale Loreto, 29 aprile 1945. Benito Mussolini, Claretta Petacci e i gerarchi fucilati il giorno 28 a Giulino di Mezzegra (CO)</vt:lpstr>
      <vt:lpstr>Presentazione standard di PowerPoint</vt:lpstr>
      <vt:lpstr>Dall’AULULARIA, di Tito Maccio Plauto  (Sarsina, tra il 255 e il 250 a.C. – Roma, 184 a.C.)</vt:lpstr>
      <vt:lpstr>20 ottobre 1922. La Marcia su Roma.  </vt:lpstr>
      <vt:lpstr>Giacomo Balla. Marcia su Roma. Olio su tela, 260x332cm, 19131-1933, Fondazione Agnelli.</vt:lpstr>
      <vt:lpstr>Umberto Eco                                                                                           Emilio Gentili.          </vt:lpstr>
      <vt:lpstr>1947. La DC centrista di De Gasperi estromette gli altri partiti dal governo.</vt:lpstr>
      <vt:lpstr>Nel 1953. La “legge truffa”, legge elettorale maggioritaria del governo Tambroni. </vt:lpstr>
      <vt:lpstr>1970. La rivolta di Reggio Calabria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435</cp:revision>
  <cp:lastPrinted>1601-01-01T00:00:00Z</cp:lastPrinted>
  <dcterms:created xsi:type="dcterms:W3CDTF">2019-12-08T15:27:53Z</dcterms:created>
  <dcterms:modified xsi:type="dcterms:W3CDTF">2023-04-19T18:17:11Z</dcterms:modified>
</cp:coreProperties>
</file>