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9" r:id="rId3"/>
    <p:sldId id="282" r:id="rId4"/>
    <p:sldId id="281" r:id="rId5"/>
    <p:sldId id="284" r:id="rId6"/>
    <p:sldId id="285" r:id="rId7"/>
    <p:sldId id="286" r:id="rId8"/>
    <p:sldId id="287" r:id="rId9"/>
    <p:sldId id="289" r:id="rId10"/>
    <p:sldId id="290" r:id="rId11"/>
    <p:sldId id="267"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Alan\Desktop\NEW%20NUMBER8\COMMERCIALE\Clienti%20Potenziali\Broglia\Andamento%20PUN_2021_2022_con%20grafico_per%20Broglia_Ver_28_01_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PUN_Prezzo Unico</a:t>
            </a:r>
            <a:r>
              <a:rPr lang="en-US" baseline="0"/>
              <a:t> Nazionale</a:t>
            </a:r>
            <a:endParaRPr lang="en-US"/>
          </a:p>
        </c:rich>
      </c:tx>
      <c:layout>
        <c:manualLayout>
          <c:xMode val="edge"/>
          <c:yMode val="edge"/>
          <c:x val="0.37581709883247344"/>
          <c:y val="2.846299810246679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6.9978900805502758E-2"/>
          <c:y val="1.7370397485893013E-2"/>
          <c:w val="0.87747533713458237"/>
          <c:h val="0.73699118966865385"/>
        </c:manualLayout>
      </c:layout>
      <c:scatterChart>
        <c:scatterStyle val="lineMarker"/>
        <c:varyColors val="0"/>
        <c:ser>
          <c:idx val="0"/>
          <c:order val="0"/>
          <c:tx>
            <c:strRef>
              <c:f>PUN!$B$3</c:f>
              <c:strCache>
                <c:ptCount val="1"/>
                <c:pt idx="0">
                  <c:v>F1</c:v>
                </c:pt>
              </c:strCache>
            </c:strRef>
          </c:tx>
          <c:spPr>
            <a:ln w="19050" cap="rnd">
              <a:solidFill>
                <a:schemeClr val="accent1"/>
              </a:solidFill>
              <a:round/>
            </a:ln>
            <a:effectLst/>
          </c:spPr>
          <c:marker>
            <c:symbol val="none"/>
          </c:marker>
          <c:xVal>
            <c:numRef>
              <c:f>PUN!$A$4:$A$30</c:f>
              <c:numCache>
                <c:formatCode>mmm\-yy</c:formatCode>
                <c:ptCount val="27"/>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pt idx="25">
                  <c:v>44958</c:v>
                </c:pt>
                <c:pt idx="26">
                  <c:v>44986</c:v>
                </c:pt>
              </c:numCache>
            </c:numRef>
          </c:xVal>
          <c:yVal>
            <c:numRef>
              <c:f>PUN!$B$4:$B$30</c:f>
              <c:numCache>
                <c:formatCode>_(* #,##0.00_);_(* \(#,##0.00\);_(* "-"??_);_(@_)</c:formatCode>
                <c:ptCount val="27"/>
                <c:pt idx="0">
                  <c:v>73.92</c:v>
                </c:pt>
                <c:pt idx="1">
                  <c:v>66.62</c:v>
                </c:pt>
                <c:pt idx="2">
                  <c:v>62.62</c:v>
                </c:pt>
                <c:pt idx="3">
                  <c:v>73.39</c:v>
                </c:pt>
                <c:pt idx="4">
                  <c:v>74.27</c:v>
                </c:pt>
                <c:pt idx="5">
                  <c:v>90.78</c:v>
                </c:pt>
                <c:pt idx="6">
                  <c:v>110.47</c:v>
                </c:pt>
                <c:pt idx="7">
                  <c:v>116.86</c:v>
                </c:pt>
                <c:pt idx="8">
                  <c:v>167.39</c:v>
                </c:pt>
                <c:pt idx="9">
                  <c:v>238.8</c:v>
                </c:pt>
                <c:pt idx="10">
                  <c:v>268.10000000000002</c:v>
                </c:pt>
                <c:pt idx="11">
                  <c:v>327.5</c:v>
                </c:pt>
                <c:pt idx="12">
                  <c:v>257.19</c:v>
                </c:pt>
                <c:pt idx="13">
                  <c:v>224.88</c:v>
                </c:pt>
                <c:pt idx="14">
                  <c:v>320.08</c:v>
                </c:pt>
                <c:pt idx="15">
                  <c:v>256.23</c:v>
                </c:pt>
                <c:pt idx="16">
                  <c:v>237.21</c:v>
                </c:pt>
                <c:pt idx="17">
                  <c:v>297.17</c:v>
                </c:pt>
                <c:pt idx="18">
                  <c:v>495.24</c:v>
                </c:pt>
                <c:pt idx="19">
                  <c:v>553.96</c:v>
                </c:pt>
                <c:pt idx="20">
                  <c:v>460.24</c:v>
                </c:pt>
                <c:pt idx="21">
                  <c:v>235.87</c:v>
                </c:pt>
                <c:pt idx="22">
                  <c:v>272.35000000000002</c:v>
                </c:pt>
                <c:pt idx="23">
                  <c:v>360.73</c:v>
                </c:pt>
                <c:pt idx="24">
                  <c:v>196.24</c:v>
                </c:pt>
                <c:pt idx="25">
                  <c:v>174.33</c:v>
                </c:pt>
                <c:pt idx="26">
                  <c:v>139.78</c:v>
                </c:pt>
              </c:numCache>
            </c:numRef>
          </c:yVal>
          <c:smooth val="0"/>
          <c:extLst>
            <c:ext xmlns:c16="http://schemas.microsoft.com/office/drawing/2014/chart" uri="{C3380CC4-5D6E-409C-BE32-E72D297353CC}">
              <c16:uniqueId val="{00000000-DADA-4919-ABEA-3D0540F34CB8}"/>
            </c:ext>
          </c:extLst>
        </c:ser>
        <c:ser>
          <c:idx val="1"/>
          <c:order val="1"/>
          <c:tx>
            <c:strRef>
              <c:f>PUN!$C$3</c:f>
              <c:strCache>
                <c:ptCount val="1"/>
                <c:pt idx="0">
                  <c:v>F2</c:v>
                </c:pt>
              </c:strCache>
            </c:strRef>
          </c:tx>
          <c:spPr>
            <a:ln w="19050" cap="rnd">
              <a:solidFill>
                <a:schemeClr val="accent2"/>
              </a:solidFill>
              <a:round/>
            </a:ln>
            <a:effectLst/>
          </c:spPr>
          <c:marker>
            <c:symbol val="none"/>
          </c:marker>
          <c:xVal>
            <c:numRef>
              <c:f>PUN!$A$4:$A$30</c:f>
              <c:numCache>
                <c:formatCode>mmm\-yy</c:formatCode>
                <c:ptCount val="27"/>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pt idx="25">
                  <c:v>44958</c:v>
                </c:pt>
                <c:pt idx="26">
                  <c:v>44986</c:v>
                </c:pt>
              </c:numCache>
            </c:numRef>
          </c:xVal>
          <c:yVal>
            <c:numRef>
              <c:f>PUN!$C$4:$C$30</c:f>
              <c:numCache>
                <c:formatCode>_(* #,##0.00_);_(* \(#,##0.00\);_(* "-"??_);_(@_)</c:formatCode>
                <c:ptCount val="27"/>
                <c:pt idx="0">
                  <c:v>63.79</c:v>
                </c:pt>
                <c:pt idx="1">
                  <c:v>62.71</c:v>
                </c:pt>
                <c:pt idx="2">
                  <c:v>67.709999999999994</c:v>
                </c:pt>
                <c:pt idx="3">
                  <c:v>75.39</c:v>
                </c:pt>
                <c:pt idx="4">
                  <c:v>77.97</c:v>
                </c:pt>
                <c:pt idx="5">
                  <c:v>91.84</c:v>
                </c:pt>
                <c:pt idx="6">
                  <c:v>108.36</c:v>
                </c:pt>
                <c:pt idx="7">
                  <c:v>121.49</c:v>
                </c:pt>
                <c:pt idx="8">
                  <c:v>167.53</c:v>
                </c:pt>
                <c:pt idx="9">
                  <c:v>235.64</c:v>
                </c:pt>
                <c:pt idx="10">
                  <c:v>232.72</c:v>
                </c:pt>
                <c:pt idx="11">
                  <c:v>295.64999999999998</c:v>
                </c:pt>
                <c:pt idx="12">
                  <c:v>242.35</c:v>
                </c:pt>
                <c:pt idx="13">
                  <c:v>225.68</c:v>
                </c:pt>
                <c:pt idx="14">
                  <c:v>329.12</c:v>
                </c:pt>
                <c:pt idx="15">
                  <c:v>266.58</c:v>
                </c:pt>
                <c:pt idx="16">
                  <c:v>253.52</c:v>
                </c:pt>
                <c:pt idx="17">
                  <c:v>293.31</c:v>
                </c:pt>
                <c:pt idx="18">
                  <c:v>473.26</c:v>
                </c:pt>
                <c:pt idx="19">
                  <c:v>602.78</c:v>
                </c:pt>
                <c:pt idx="20">
                  <c:v>471.34</c:v>
                </c:pt>
                <c:pt idx="21">
                  <c:v>242.14</c:v>
                </c:pt>
                <c:pt idx="22">
                  <c:v>240.71</c:v>
                </c:pt>
                <c:pt idx="23">
                  <c:v>309.95999999999998</c:v>
                </c:pt>
                <c:pt idx="24">
                  <c:v>184.24</c:v>
                </c:pt>
                <c:pt idx="25">
                  <c:v>172.89</c:v>
                </c:pt>
                <c:pt idx="26">
                  <c:v>151.94999999999999</c:v>
                </c:pt>
              </c:numCache>
            </c:numRef>
          </c:yVal>
          <c:smooth val="0"/>
          <c:extLst>
            <c:ext xmlns:c16="http://schemas.microsoft.com/office/drawing/2014/chart" uri="{C3380CC4-5D6E-409C-BE32-E72D297353CC}">
              <c16:uniqueId val="{00000001-DADA-4919-ABEA-3D0540F34CB8}"/>
            </c:ext>
          </c:extLst>
        </c:ser>
        <c:ser>
          <c:idx val="2"/>
          <c:order val="2"/>
          <c:tx>
            <c:strRef>
              <c:f>PUN!$D$3</c:f>
              <c:strCache>
                <c:ptCount val="1"/>
                <c:pt idx="0">
                  <c:v>F3</c:v>
                </c:pt>
              </c:strCache>
            </c:strRef>
          </c:tx>
          <c:spPr>
            <a:ln w="19050" cap="rnd">
              <a:solidFill>
                <a:schemeClr val="accent3"/>
              </a:solidFill>
              <a:round/>
            </a:ln>
            <a:effectLst/>
          </c:spPr>
          <c:marker>
            <c:symbol val="none"/>
          </c:marker>
          <c:xVal>
            <c:numRef>
              <c:f>PUN!$A$4:$A$30</c:f>
              <c:numCache>
                <c:formatCode>mmm\-yy</c:formatCode>
                <c:ptCount val="27"/>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pt idx="25">
                  <c:v>44958</c:v>
                </c:pt>
                <c:pt idx="26">
                  <c:v>44986</c:v>
                </c:pt>
              </c:numCache>
            </c:numRef>
          </c:xVal>
          <c:yVal>
            <c:numRef>
              <c:f>PUN!$D$4:$D$30</c:f>
              <c:numCache>
                <c:formatCode>_(* #,##0.00_);_(* \(#,##0.00\);_(* "-"??_);_(@_)</c:formatCode>
                <c:ptCount val="27"/>
                <c:pt idx="0">
                  <c:v>51.55</c:v>
                </c:pt>
                <c:pt idx="1">
                  <c:v>45.4</c:v>
                </c:pt>
                <c:pt idx="2">
                  <c:v>54.37</c:v>
                </c:pt>
                <c:pt idx="3">
                  <c:v>62.5</c:v>
                </c:pt>
                <c:pt idx="4">
                  <c:v>63.02</c:v>
                </c:pt>
                <c:pt idx="5">
                  <c:v>76.75</c:v>
                </c:pt>
                <c:pt idx="6">
                  <c:v>93.12</c:v>
                </c:pt>
                <c:pt idx="7">
                  <c:v>104.28</c:v>
                </c:pt>
                <c:pt idx="8">
                  <c:v>146.46</c:v>
                </c:pt>
                <c:pt idx="9">
                  <c:v>192.63</c:v>
                </c:pt>
                <c:pt idx="10">
                  <c:v>191.96</c:v>
                </c:pt>
                <c:pt idx="11">
                  <c:v>242.08</c:v>
                </c:pt>
                <c:pt idx="12">
                  <c:v>196.39</c:v>
                </c:pt>
                <c:pt idx="13">
                  <c:v>193.65</c:v>
                </c:pt>
                <c:pt idx="14">
                  <c:v>286.19</c:v>
                </c:pt>
                <c:pt idx="15">
                  <c:v>228.86</c:v>
                </c:pt>
                <c:pt idx="16">
                  <c:v>212.33</c:v>
                </c:pt>
                <c:pt idx="17">
                  <c:v>241.03</c:v>
                </c:pt>
                <c:pt idx="18">
                  <c:v>386.07</c:v>
                </c:pt>
                <c:pt idx="19">
                  <c:v>503.55</c:v>
                </c:pt>
                <c:pt idx="20">
                  <c:v>382.07</c:v>
                </c:pt>
                <c:pt idx="21">
                  <c:v>177.15</c:v>
                </c:pt>
                <c:pt idx="22">
                  <c:v>181.43</c:v>
                </c:pt>
                <c:pt idx="23">
                  <c:v>244.94</c:v>
                </c:pt>
                <c:pt idx="24">
                  <c:v>155.1</c:v>
                </c:pt>
                <c:pt idx="25">
                  <c:v>144.22</c:v>
                </c:pt>
                <c:pt idx="26">
                  <c:v>124.66</c:v>
                </c:pt>
              </c:numCache>
            </c:numRef>
          </c:yVal>
          <c:smooth val="0"/>
          <c:extLst>
            <c:ext xmlns:c16="http://schemas.microsoft.com/office/drawing/2014/chart" uri="{C3380CC4-5D6E-409C-BE32-E72D297353CC}">
              <c16:uniqueId val="{00000002-DADA-4919-ABEA-3D0540F34CB8}"/>
            </c:ext>
          </c:extLst>
        </c:ser>
        <c:dLbls>
          <c:showLegendKey val="0"/>
          <c:showVal val="0"/>
          <c:showCatName val="0"/>
          <c:showSerName val="0"/>
          <c:showPercent val="0"/>
          <c:showBubbleSize val="0"/>
        </c:dLbls>
        <c:axId val="513755264"/>
        <c:axId val="513759424"/>
      </c:scatterChart>
      <c:valAx>
        <c:axId val="513755264"/>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3759424"/>
        <c:crosses val="autoZero"/>
        <c:crossBetween val="midCat"/>
      </c:valAx>
      <c:valAx>
        <c:axId val="513759424"/>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375526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E53240-4802-4061-A161-898C0F34BFF1}" type="datetimeFigureOut">
              <a:rPr lang="it-IT" smtClean="0"/>
              <a:t>19/04/2023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A3EF9-5C31-42EA-91C7-BC2D7C5995F7}" type="slidenum">
              <a:rPr lang="it-IT" smtClean="0"/>
              <a:t>‹N›</a:t>
            </a:fld>
            <a:endParaRPr lang="it-IT"/>
          </a:p>
        </p:txBody>
      </p:sp>
    </p:spTree>
    <p:extLst>
      <p:ext uri="{BB962C8B-B14F-4D97-AF65-F5344CB8AC3E}">
        <p14:creationId xmlns:p14="http://schemas.microsoft.com/office/powerpoint/2010/main" val="13300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D8738F-64BF-00EE-86ED-D71BE72D145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528534B-5241-F08C-2191-CABFCFF63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22DD57-39A3-9526-9454-1B0CAB0A0BD0}"/>
              </a:ext>
            </a:extLst>
          </p:cNvPr>
          <p:cNvSpPr>
            <a:spLocks noGrp="1"/>
          </p:cNvSpPr>
          <p:nvPr>
            <p:ph type="dt" sz="half" idx="10"/>
          </p:nvPr>
        </p:nvSpPr>
        <p:spPr/>
        <p:txBody>
          <a:bodyPr/>
          <a:lstStyle/>
          <a:p>
            <a:fld id="{C4B81925-F3EE-4744-AD0F-E388000BBC71}" type="datetime1">
              <a:rPr lang="it-IT" smtClean="0"/>
              <a:t>19/04/2023</a:t>
            </a:fld>
            <a:endParaRPr lang="it-IT"/>
          </a:p>
        </p:txBody>
      </p:sp>
      <p:sp>
        <p:nvSpPr>
          <p:cNvPr id="5" name="Segnaposto piè di pagina 4">
            <a:extLst>
              <a:ext uri="{FF2B5EF4-FFF2-40B4-BE49-F238E27FC236}">
                <a16:creationId xmlns:a16="http://schemas.microsoft.com/office/drawing/2014/main" id="{0F4746A0-3FCE-2941-A47B-47B41CBF05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16F72F-63DD-4249-39E4-69BE25520F3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84061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D406A-EEA5-6752-E885-EF9D9BAA55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B9E6B1-ADF4-9DAF-482B-5DD317BBCCE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E6CC13-3327-643F-230E-BB0562DE4F6E}"/>
              </a:ext>
            </a:extLst>
          </p:cNvPr>
          <p:cNvSpPr>
            <a:spLocks noGrp="1"/>
          </p:cNvSpPr>
          <p:nvPr>
            <p:ph type="dt" sz="half" idx="10"/>
          </p:nvPr>
        </p:nvSpPr>
        <p:spPr/>
        <p:txBody>
          <a:bodyPr/>
          <a:lstStyle/>
          <a:p>
            <a:fld id="{72DF38C2-D9D8-4013-96DD-5490B5A0ED0F}" type="datetime1">
              <a:rPr lang="it-IT" smtClean="0"/>
              <a:t>19/04/2023</a:t>
            </a:fld>
            <a:endParaRPr lang="it-IT"/>
          </a:p>
        </p:txBody>
      </p:sp>
      <p:sp>
        <p:nvSpPr>
          <p:cNvPr id="5" name="Segnaposto piè di pagina 4">
            <a:extLst>
              <a:ext uri="{FF2B5EF4-FFF2-40B4-BE49-F238E27FC236}">
                <a16:creationId xmlns:a16="http://schemas.microsoft.com/office/drawing/2014/main" id="{311B4C78-70E5-D2AF-9618-40B0D1D31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2121E8-E362-0D5E-5742-D7EC81827D93}"/>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056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FA74EE-6C1B-18B1-B05C-0FBBCF04BC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D31F4F-B914-49AE-2540-2C72534587E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493C3E-AC24-04DA-5D42-19A8CECE4357}"/>
              </a:ext>
            </a:extLst>
          </p:cNvPr>
          <p:cNvSpPr>
            <a:spLocks noGrp="1"/>
          </p:cNvSpPr>
          <p:nvPr>
            <p:ph type="dt" sz="half" idx="10"/>
          </p:nvPr>
        </p:nvSpPr>
        <p:spPr/>
        <p:txBody>
          <a:bodyPr/>
          <a:lstStyle/>
          <a:p>
            <a:fld id="{A018496B-5702-4FC0-BCEC-E69018B97250}" type="datetime1">
              <a:rPr lang="it-IT" smtClean="0"/>
              <a:t>19/04/2023</a:t>
            </a:fld>
            <a:endParaRPr lang="it-IT"/>
          </a:p>
        </p:txBody>
      </p:sp>
      <p:sp>
        <p:nvSpPr>
          <p:cNvPr id="5" name="Segnaposto piè di pagina 4">
            <a:extLst>
              <a:ext uri="{FF2B5EF4-FFF2-40B4-BE49-F238E27FC236}">
                <a16:creationId xmlns:a16="http://schemas.microsoft.com/office/drawing/2014/main" id="{C98567E8-EBE0-F364-3868-E92F152367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CA81D1-DC33-187F-8019-216BBA8A242F}"/>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2867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B5BF0-7911-D655-78CE-6745DC87A1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EE8902-A70B-F3EF-CF51-DE566854508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A30F6-E6D6-1555-CBAC-4532BCDE05DD}"/>
              </a:ext>
            </a:extLst>
          </p:cNvPr>
          <p:cNvSpPr>
            <a:spLocks noGrp="1"/>
          </p:cNvSpPr>
          <p:nvPr>
            <p:ph type="dt" sz="half" idx="10"/>
          </p:nvPr>
        </p:nvSpPr>
        <p:spPr/>
        <p:txBody>
          <a:bodyPr/>
          <a:lstStyle/>
          <a:p>
            <a:fld id="{686D7DF6-42D7-4C1A-B429-1C71E13F9E9E}" type="datetime1">
              <a:rPr lang="it-IT" smtClean="0"/>
              <a:t>19/04/2023</a:t>
            </a:fld>
            <a:endParaRPr lang="it-IT"/>
          </a:p>
        </p:txBody>
      </p:sp>
      <p:sp>
        <p:nvSpPr>
          <p:cNvPr id="5" name="Segnaposto piè di pagina 4">
            <a:extLst>
              <a:ext uri="{FF2B5EF4-FFF2-40B4-BE49-F238E27FC236}">
                <a16:creationId xmlns:a16="http://schemas.microsoft.com/office/drawing/2014/main" id="{5C293F81-51E0-A47C-A425-CEB13FDD4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5E13C-5402-3AD6-2E5A-4B0B51377A9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5498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E669A-5C2F-C8FE-7237-DD7D2E9E81F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B113570-A3A7-CC86-9DF7-EAFB57B05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0410829-408A-2AC1-994C-19DFF0BBBACE}"/>
              </a:ext>
            </a:extLst>
          </p:cNvPr>
          <p:cNvSpPr>
            <a:spLocks noGrp="1"/>
          </p:cNvSpPr>
          <p:nvPr>
            <p:ph type="dt" sz="half" idx="10"/>
          </p:nvPr>
        </p:nvSpPr>
        <p:spPr/>
        <p:txBody>
          <a:bodyPr/>
          <a:lstStyle/>
          <a:p>
            <a:fld id="{3E0B26C8-FD00-4310-807B-A9667458FA09}" type="datetime1">
              <a:rPr lang="it-IT" smtClean="0"/>
              <a:t>19/04/2023</a:t>
            </a:fld>
            <a:endParaRPr lang="it-IT"/>
          </a:p>
        </p:txBody>
      </p:sp>
      <p:sp>
        <p:nvSpPr>
          <p:cNvPr id="5" name="Segnaposto piè di pagina 4">
            <a:extLst>
              <a:ext uri="{FF2B5EF4-FFF2-40B4-BE49-F238E27FC236}">
                <a16:creationId xmlns:a16="http://schemas.microsoft.com/office/drawing/2014/main" id="{FCA9AD6F-11B0-F2B7-21A0-0B7F5DA312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4EBAE-7E90-560F-F5F1-24089FF0505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4880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C1C1-D233-1551-329F-5D707EB1CF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6626A-AA0A-C52C-D7C9-34442FCF890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D83C2C-6E1C-AF88-354E-7B4BEE31F9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D92CA2-81AC-3312-5483-EDA21F9C365E}"/>
              </a:ext>
            </a:extLst>
          </p:cNvPr>
          <p:cNvSpPr>
            <a:spLocks noGrp="1"/>
          </p:cNvSpPr>
          <p:nvPr>
            <p:ph type="dt" sz="half" idx="10"/>
          </p:nvPr>
        </p:nvSpPr>
        <p:spPr/>
        <p:txBody>
          <a:bodyPr/>
          <a:lstStyle/>
          <a:p>
            <a:fld id="{CE7E2F32-9CA3-4265-A999-7DF49655C639}" type="datetime1">
              <a:rPr lang="it-IT" smtClean="0"/>
              <a:t>19/04/2023</a:t>
            </a:fld>
            <a:endParaRPr lang="it-IT"/>
          </a:p>
        </p:txBody>
      </p:sp>
      <p:sp>
        <p:nvSpPr>
          <p:cNvPr id="6" name="Segnaposto piè di pagina 5">
            <a:extLst>
              <a:ext uri="{FF2B5EF4-FFF2-40B4-BE49-F238E27FC236}">
                <a16:creationId xmlns:a16="http://schemas.microsoft.com/office/drawing/2014/main" id="{FA3B3304-C93C-0E28-A9D9-D7E573FB1D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82BA53-02CC-88D7-3CF4-655526575D1C}"/>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4337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9D49D-B1EC-2B88-4360-E93E141297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95FA75-76F7-C29A-F953-669B63244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8E59E0-9892-15EE-6A16-3A37F0269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B36B493-2A12-672B-C1C9-6F23ACEE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616046-7AA1-12EC-A2B9-67E1AE01B6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BF2AA18-F300-E254-A7F1-EB1A6DC60002}"/>
              </a:ext>
            </a:extLst>
          </p:cNvPr>
          <p:cNvSpPr>
            <a:spLocks noGrp="1"/>
          </p:cNvSpPr>
          <p:nvPr>
            <p:ph type="dt" sz="half" idx="10"/>
          </p:nvPr>
        </p:nvSpPr>
        <p:spPr/>
        <p:txBody>
          <a:bodyPr/>
          <a:lstStyle/>
          <a:p>
            <a:fld id="{3102E5CB-CFF2-4B22-B85B-B5B89BA19FB9}" type="datetime1">
              <a:rPr lang="it-IT" smtClean="0"/>
              <a:t>19/04/2023</a:t>
            </a:fld>
            <a:endParaRPr lang="it-IT"/>
          </a:p>
        </p:txBody>
      </p:sp>
      <p:sp>
        <p:nvSpPr>
          <p:cNvPr id="8" name="Segnaposto piè di pagina 7">
            <a:extLst>
              <a:ext uri="{FF2B5EF4-FFF2-40B4-BE49-F238E27FC236}">
                <a16:creationId xmlns:a16="http://schemas.microsoft.com/office/drawing/2014/main" id="{92E9FE41-BC16-2F0D-5E03-B0CCCC4AD3D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CBF317-6E8C-89B0-7B93-5D3DCCD44B3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3620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80E42-80F9-A6ED-2F37-65248F95A0B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063FAD-331B-1508-1064-525BFA5FB93D}"/>
              </a:ext>
            </a:extLst>
          </p:cNvPr>
          <p:cNvSpPr>
            <a:spLocks noGrp="1"/>
          </p:cNvSpPr>
          <p:nvPr>
            <p:ph type="dt" sz="half" idx="10"/>
          </p:nvPr>
        </p:nvSpPr>
        <p:spPr/>
        <p:txBody>
          <a:bodyPr/>
          <a:lstStyle/>
          <a:p>
            <a:fld id="{11421F1D-6834-4EA0-B459-954D12008816}" type="datetime1">
              <a:rPr lang="it-IT" smtClean="0"/>
              <a:t>19/04/2023</a:t>
            </a:fld>
            <a:endParaRPr lang="it-IT"/>
          </a:p>
        </p:txBody>
      </p:sp>
      <p:sp>
        <p:nvSpPr>
          <p:cNvPr id="4" name="Segnaposto piè di pagina 3">
            <a:extLst>
              <a:ext uri="{FF2B5EF4-FFF2-40B4-BE49-F238E27FC236}">
                <a16:creationId xmlns:a16="http://schemas.microsoft.com/office/drawing/2014/main" id="{D4DC297A-78A1-66B2-5B4C-4443C75616E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70E69D1-6F9E-82AB-D0A7-802B6213A94A}"/>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03168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88E66F-6BAA-141F-3B9F-5C10ED7F1B46}"/>
              </a:ext>
            </a:extLst>
          </p:cNvPr>
          <p:cNvSpPr>
            <a:spLocks noGrp="1"/>
          </p:cNvSpPr>
          <p:nvPr>
            <p:ph type="dt" sz="half" idx="10"/>
          </p:nvPr>
        </p:nvSpPr>
        <p:spPr/>
        <p:txBody>
          <a:bodyPr/>
          <a:lstStyle/>
          <a:p>
            <a:fld id="{0106D257-CA78-484A-A196-DC5A728CAD63}" type="datetime1">
              <a:rPr lang="it-IT" smtClean="0"/>
              <a:t>19/04/2023</a:t>
            </a:fld>
            <a:endParaRPr lang="it-IT"/>
          </a:p>
        </p:txBody>
      </p:sp>
      <p:sp>
        <p:nvSpPr>
          <p:cNvPr id="3" name="Segnaposto piè di pagina 2">
            <a:extLst>
              <a:ext uri="{FF2B5EF4-FFF2-40B4-BE49-F238E27FC236}">
                <a16:creationId xmlns:a16="http://schemas.microsoft.com/office/drawing/2014/main" id="{55C1FE51-B16F-BFE8-E896-33C5086E64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EE8E832-5F14-899C-6883-5D93E9E68EBE}"/>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64452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4EB2E-9DDC-4997-BD4B-450B813D1D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ADAAC6-E23D-CBFB-132E-7E456B9BE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059997C-F90F-7452-7CF7-D8F484DCC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BD82C5-A66C-DBC0-79B7-89723B8FC57C}"/>
              </a:ext>
            </a:extLst>
          </p:cNvPr>
          <p:cNvSpPr>
            <a:spLocks noGrp="1"/>
          </p:cNvSpPr>
          <p:nvPr>
            <p:ph type="dt" sz="half" idx="10"/>
          </p:nvPr>
        </p:nvSpPr>
        <p:spPr/>
        <p:txBody>
          <a:bodyPr/>
          <a:lstStyle/>
          <a:p>
            <a:fld id="{2B0B0564-94E4-47D2-939F-A8576F0EB4E6}" type="datetime1">
              <a:rPr lang="it-IT" smtClean="0"/>
              <a:t>19/04/2023</a:t>
            </a:fld>
            <a:endParaRPr lang="it-IT"/>
          </a:p>
        </p:txBody>
      </p:sp>
      <p:sp>
        <p:nvSpPr>
          <p:cNvPr id="6" name="Segnaposto piè di pagina 5">
            <a:extLst>
              <a:ext uri="{FF2B5EF4-FFF2-40B4-BE49-F238E27FC236}">
                <a16:creationId xmlns:a16="http://schemas.microsoft.com/office/drawing/2014/main" id="{AF63A4E2-6378-62A5-52B9-B361DBA34C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EEAAC3-DCA2-773A-6430-7C166B47A2E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21139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706A-722D-CDBD-2A07-06E5A72B82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06EE4-728F-B29A-EED3-730616C16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B29C1BA-1AFF-7F97-A56A-6866B3C2E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DFFF62-C0AC-194B-A639-8947A74645F6}"/>
              </a:ext>
            </a:extLst>
          </p:cNvPr>
          <p:cNvSpPr>
            <a:spLocks noGrp="1"/>
          </p:cNvSpPr>
          <p:nvPr>
            <p:ph type="dt" sz="half" idx="10"/>
          </p:nvPr>
        </p:nvSpPr>
        <p:spPr/>
        <p:txBody>
          <a:bodyPr/>
          <a:lstStyle/>
          <a:p>
            <a:fld id="{557160A7-9D0E-40AE-AAC3-3A38C8EA86DF}" type="datetime1">
              <a:rPr lang="it-IT" smtClean="0"/>
              <a:t>19/04/2023</a:t>
            </a:fld>
            <a:endParaRPr lang="it-IT"/>
          </a:p>
        </p:txBody>
      </p:sp>
      <p:sp>
        <p:nvSpPr>
          <p:cNvPr id="6" name="Segnaposto piè di pagina 5">
            <a:extLst>
              <a:ext uri="{FF2B5EF4-FFF2-40B4-BE49-F238E27FC236}">
                <a16:creationId xmlns:a16="http://schemas.microsoft.com/office/drawing/2014/main" id="{E28D2600-7648-ACA9-A238-5850078AB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AF5A0C-6470-D878-8B51-7AA1B31267BB}"/>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70540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4FCD79-F973-CBCB-18A0-79D246CE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0F65EF-F159-5D24-EC8D-F85F9DCC8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8FDFD0-6EE5-51E7-1AF8-FA91747DB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43537-31D0-4F29-8F79-5A958E3E1CA9}" type="datetime1">
              <a:rPr lang="it-IT" smtClean="0"/>
              <a:t>19/04/2023</a:t>
            </a:fld>
            <a:endParaRPr lang="it-IT"/>
          </a:p>
        </p:txBody>
      </p:sp>
      <p:sp>
        <p:nvSpPr>
          <p:cNvPr id="5" name="Segnaposto piè di pagina 4">
            <a:extLst>
              <a:ext uri="{FF2B5EF4-FFF2-40B4-BE49-F238E27FC236}">
                <a16:creationId xmlns:a16="http://schemas.microsoft.com/office/drawing/2014/main" id="{DF84CFF0-67FD-7515-EB87-79152B627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C0BBA42-6A7B-9239-25AA-D09CD56E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DF8AE-4C54-40EB-ACC6-93C0275E155F}" type="slidenum">
              <a:rPr lang="it-IT" smtClean="0"/>
              <a:t>‹N›</a:t>
            </a:fld>
            <a:endParaRPr lang="it-IT"/>
          </a:p>
        </p:txBody>
      </p:sp>
    </p:spTree>
    <p:extLst>
      <p:ext uri="{BB962C8B-B14F-4D97-AF65-F5344CB8AC3E}">
        <p14:creationId xmlns:p14="http://schemas.microsoft.com/office/powerpoint/2010/main" val="10809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9CF6B-C594-B54F-1A23-9D692155589A}"/>
              </a:ext>
            </a:extLst>
          </p:cNvPr>
          <p:cNvSpPr>
            <a:spLocks noGrp="1"/>
          </p:cNvSpPr>
          <p:nvPr>
            <p:ph type="ctrTitle"/>
          </p:nvPr>
        </p:nvSpPr>
        <p:spPr/>
        <p:txBody>
          <a:bodyPr>
            <a:normAutofit fontScale="90000"/>
          </a:bodyPr>
          <a:lstStyle/>
          <a:p>
            <a:r>
              <a:rPr lang="it-IT" b="1" dirty="0"/>
              <a:t>Corso di Economia </a:t>
            </a:r>
            <a:br>
              <a:rPr lang="it-IT" b="1" dirty="0"/>
            </a:br>
            <a:r>
              <a:rPr lang="it-IT" b="1" dirty="0"/>
              <a:t>A.A. 2022_2023</a:t>
            </a:r>
            <a:br>
              <a:rPr lang="it-IT" b="1" dirty="0"/>
            </a:br>
            <a:r>
              <a:rPr lang="it-IT" b="1" dirty="0" err="1"/>
              <a:t>UTE_Università</a:t>
            </a:r>
            <a:r>
              <a:rPr lang="it-IT" b="1" dirty="0"/>
              <a:t> della Terza Età «Cardinale Giovanni Colombo»</a:t>
            </a:r>
          </a:p>
        </p:txBody>
      </p:sp>
      <p:sp>
        <p:nvSpPr>
          <p:cNvPr id="3" name="Sottotitolo 2">
            <a:extLst>
              <a:ext uri="{FF2B5EF4-FFF2-40B4-BE49-F238E27FC236}">
                <a16:creationId xmlns:a16="http://schemas.microsoft.com/office/drawing/2014/main" id="{BD696450-8103-4709-5205-4EA5859239E3}"/>
              </a:ext>
            </a:extLst>
          </p:cNvPr>
          <p:cNvSpPr>
            <a:spLocks noGrp="1"/>
          </p:cNvSpPr>
          <p:nvPr>
            <p:ph type="subTitle" idx="1"/>
          </p:nvPr>
        </p:nvSpPr>
        <p:spPr>
          <a:xfrm>
            <a:off x="1104123" y="4225925"/>
            <a:ext cx="9144000" cy="1655762"/>
          </a:xfrm>
        </p:spPr>
        <p:txBody>
          <a:bodyPr>
            <a:normAutofit/>
          </a:bodyPr>
          <a:lstStyle/>
          <a:p>
            <a:r>
              <a:rPr lang="it-IT" sz="2800" dirty="0"/>
              <a:t>Prof. Alan Vukelic</a:t>
            </a:r>
          </a:p>
        </p:txBody>
      </p:sp>
      <p:sp>
        <p:nvSpPr>
          <p:cNvPr id="5" name="Segnaposto numero diapositiva 4">
            <a:extLst>
              <a:ext uri="{FF2B5EF4-FFF2-40B4-BE49-F238E27FC236}">
                <a16:creationId xmlns:a16="http://schemas.microsoft.com/office/drawing/2014/main" id="{74AEBF10-40E0-193B-9160-6A9E92B2477D}"/>
              </a:ext>
            </a:extLst>
          </p:cNvPr>
          <p:cNvSpPr>
            <a:spLocks noGrp="1"/>
          </p:cNvSpPr>
          <p:nvPr>
            <p:ph type="sldNum" sz="quarter" idx="12"/>
          </p:nvPr>
        </p:nvSpPr>
        <p:spPr/>
        <p:txBody>
          <a:bodyPr/>
          <a:lstStyle/>
          <a:p>
            <a:fld id="{7FE37248-60BD-481F-949C-E71A626D62C4}" type="slidenum">
              <a:rPr lang="it-IT" smtClean="0"/>
              <a:t>1</a:t>
            </a:fld>
            <a:endParaRPr lang="it-IT"/>
          </a:p>
        </p:txBody>
      </p:sp>
      <p:pic>
        <p:nvPicPr>
          <p:cNvPr id="7" name="Immagine 6" descr="Immagine che contiene testo&#10;&#10;Descrizione generata automaticamente">
            <a:extLst>
              <a:ext uri="{FF2B5EF4-FFF2-40B4-BE49-F238E27FC236}">
                <a16:creationId xmlns:a16="http://schemas.microsoft.com/office/drawing/2014/main" id="{44FCB200-92C4-77BF-E5A5-47A76DAA7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
        <p:nvSpPr>
          <p:cNvPr id="4" name="CasellaDiTesto 3">
            <a:extLst>
              <a:ext uri="{FF2B5EF4-FFF2-40B4-BE49-F238E27FC236}">
                <a16:creationId xmlns:a16="http://schemas.microsoft.com/office/drawing/2014/main" id="{FCF254EC-3E6D-4A79-D359-A44E1C6EBAD1}"/>
              </a:ext>
            </a:extLst>
          </p:cNvPr>
          <p:cNvSpPr txBox="1"/>
          <p:nvPr/>
        </p:nvSpPr>
        <p:spPr>
          <a:xfrm>
            <a:off x="8150290" y="6315792"/>
            <a:ext cx="3203510" cy="323165"/>
          </a:xfrm>
          <a:prstGeom prst="rect">
            <a:avLst/>
          </a:prstGeom>
          <a:noFill/>
        </p:spPr>
        <p:txBody>
          <a:bodyPr wrap="square" rtlCol="0">
            <a:spAutoFit/>
          </a:bodyPr>
          <a:lstStyle/>
          <a:p>
            <a:r>
              <a:rPr lang="it-IT" sz="1500" dirty="0"/>
              <a:t>Milano, 20 Aprile 2023</a:t>
            </a:r>
          </a:p>
        </p:txBody>
      </p:sp>
    </p:spTree>
    <p:extLst>
      <p:ext uri="{BB962C8B-B14F-4D97-AF65-F5344CB8AC3E}">
        <p14:creationId xmlns:p14="http://schemas.microsoft.com/office/powerpoint/2010/main" val="139079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E8964DD-EBA5-1AB0-66F1-03AD4247BC61}"/>
              </a:ext>
            </a:extLst>
          </p:cNvPr>
          <p:cNvSpPr>
            <a:spLocks noGrp="1"/>
          </p:cNvSpPr>
          <p:nvPr>
            <p:ph type="sldNum" sz="quarter" idx="12"/>
          </p:nvPr>
        </p:nvSpPr>
        <p:spPr/>
        <p:txBody>
          <a:bodyPr/>
          <a:lstStyle/>
          <a:p>
            <a:fld id="{4F8DF8AE-4C54-40EB-ACC6-93C0275E155F}" type="slidenum">
              <a:rPr lang="it-IT" smtClean="0"/>
              <a:t>10</a:t>
            </a:fld>
            <a:endParaRPr lang="it-IT"/>
          </a:p>
        </p:txBody>
      </p:sp>
      <p:pic>
        <p:nvPicPr>
          <p:cNvPr id="5" name="Immagine 4">
            <a:extLst>
              <a:ext uri="{FF2B5EF4-FFF2-40B4-BE49-F238E27FC236}">
                <a16:creationId xmlns:a16="http://schemas.microsoft.com/office/drawing/2014/main" id="{FDF6768F-0A13-5E2A-2AE1-E3278CF344A8}"/>
              </a:ext>
            </a:extLst>
          </p:cNvPr>
          <p:cNvPicPr>
            <a:picLocks noChangeAspect="1"/>
          </p:cNvPicPr>
          <p:nvPr/>
        </p:nvPicPr>
        <p:blipFill>
          <a:blip r:embed="rId2"/>
          <a:stretch>
            <a:fillRect/>
          </a:stretch>
        </p:blipFill>
        <p:spPr>
          <a:xfrm>
            <a:off x="925830" y="521970"/>
            <a:ext cx="2655571" cy="6003900"/>
          </a:xfrm>
          <a:prstGeom prst="rect">
            <a:avLst/>
          </a:prstGeom>
        </p:spPr>
      </p:pic>
      <p:graphicFrame>
        <p:nvGraphicFramePr>
          <p:cNvPr id="6" name="Grafico 5">
            <a:extLst>
              <a:ext uri="{FF2B5EF4-FFF2-40B4-BE49-F238E27FC236}">
                <a16:creationId xmlns:a16="http://schemas.microsoft.com/office/drawing/2014/main" id="{F1AFCC33-68BF-82C1-0B5B-D6B5966DE309}"/>
              </a:ext>
            </a:extLst>
          </p:cNvPr>
          <p:cNvGraphicFramePr>
            <a:graphicFrameLocks/>
          </p:cNvGraphicFramePr>
          <p:nvPr>
            <p:extLst>
              <p:ext uri="{D42A27DB-BD31-4B8C-83A1-F6EECF244321}">
                <p14:modId xmlns:p14="http://schemas.microsoft.com/office/powerpoint/2010/main" val="1002690184"/>
              </p:ext>
            </p:extLst>
          </p:nvPr>
        </p:nvGraphicFramePr>
        <p:xfrm>
          <a:off x="4043886" y="1421129"/>
          <a:ext cx="7871305" cy="4513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8624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EDE3E-2963-3A0E-AF9B-EDA4E21E8A21}"/>
              </a:ext>
            </a:extLst>
          </p:cNvPr>
          <p:cNvSpPr>
            <a:spLocks noGrp="1"/>
          </p:cNvSpPr>
          <p:nvPr>
            <p:ph type="title"/>
          </p:nvPr>
        </p:nvSpPr>
        <p:spPr>
          <a:xfrm>
            <a:off x="418323" y="2103437"/>
            <a:ext cx="10515600" cy="1325563"/>
          </a:xfrm>
        </p:spPr>
        <p:txBody>
          <a:bodyPr/>
          <a:lstStyle/>
          <a:p>
            <a:pPr algn="ctr"/>
            <a:r>
              <a:rPr lang="it-IT" b="1" dirty="0"/>
              <a:t>GRAZIE PER L’ATTENZIONE!</a:t>
            </a:r>
          </a:p>
        </p:txBody>
      </p:sp>
      <p:sp>
        <p:nvSpPr>
          <p:cNvPr id="4" name="Segnaposto numero diapositiva 3">
            <a:extLst>
              <a:ext uri="{FF2B5EF4-FFF2-40B4-BE49-F238E27FC236}">
                <a16:creationId xmlns:a16="http://schemas.microsoft.com/office/drawing/2014/main" id="{4EE1F586-5242-82C0-33E3-F446F5F5448D}"/>
              </a:ext>
            </a:extLst>
          </p:cNvPr>
          <p:cNvSpPr>
            <a:spLocks noGrp="1"/>
          </p:cNvSpPr>
          <p:nvPr>
            <p:ph type="sldNum" sz="quarter" idx="12"/>
          </p:nvPr>
        </p:nvSpPr>
        <p:spPr/>
        <p:txBody>
          <a:bodyPr/>
          <a:lstStyle/>
          <a:p>
            <a:fld id="{7FE37248-60BD-481F-949C-E71A626D62C4}" type="slidenum">
              <a:rPr lang="it-IT" smtClean="0"/>
              <a:t>11</a:t>
            </a:fld>
            <a:endParaRPr lang="it-IT"/>
          </a:p>
        </p:txBody>
      </p:sp>
      <p:pic>
        <p:nvPicPr>
          <p:cNvPr id="5" name="Immagine 4" descr="Immagine che contiene testo&#10;&#10;Descrizione generata automaticamente">
            <a:extLst>
              <a:ext uri="{FF2B5EF4-FFF2-40B4-BE49-F238E27FC236}">
                <a16:creationId xmlns:a16="http://schemas.microsoft.com/office/drawing/2014/main" id="{21CAA7D7-C029-DEBD-4B20-C658C7DBE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Tree>
    <p:extLst>
      <p:ext uri="{BB962C8B-B14F-4D97-AF65-F5344CB8AC3E}">
        <p14:creationId xmlns:p14="http://schemas.microsoft.com/office/powerpoint/2010/main" val="3241819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9438AD-DDA8-89CF-21B7-826FDA2D3706}"/>
              </a:ext>
            </a:extLst>
          </p:cNvPr>
          <p:cNvSpPr>
            <a:spLocks noGrp="1"/>
          </p:cNvSpPr>
          <p:nvPr>
            <p:ph type="title"/>
          </p:nvPr>
        </p:nvSpPr>
        <p:spPr/>
        <p:txBody>
          <a:bodyPr>
            <a:normAutofit/>
          </a:bodyPr>
          <a:lstStyle/>
          <a:p>
            <a:r>
              <a:rPr lang="it-IT" sz="4000" b="1" dirty="0"/>
              <a:t>LE STRUTTURE ORGANIZZATIVE AZIENDALI (1)</a:t>
            </a:r>
            <a:endParaRPr lang="it-IT" sz="4000" dirty="0"/>
          </a:p>
        </p:txBody>
      </p:sp>
      <p:sp>
        <p:nvSpPr>
          <p:cNvPr id="3" name="Segnaposto contenuto 2">
            <a:extLst>
              <a:ext uri="{FF2B5EF4-FFF2-40B4-BE49-F238E27FC236}">
                <a16:creationId xmlns:a16="http://schemas.microsoft.com/office/drawing/2014/main" id="{19CA9839-E0B1-2996-2836-5BDD429AA633}"/>
              </a:ext>
            </a:extLst>
          </p:cNvPr>
          <p:cNvSpPr>
            <a:spLocks noGrp="1"/>
          </p:cNvSpPr>
          <p:nvPr>
            <p:ph idx="1"/>
          </p:nvPr>
        </p:nvSpPr>
        <p:spPr>
          <a:xfrm>
            <a:off x="838200" y="1763486"/>
            <a:ext cx="10515600" cy="4413477"/>
          </a:xfrm>
        </p:spPr>
        <p:txBody>
          <a:bodyPr>
            <a:normAutofit/>
          </a:bodyPr>
          <a:lstStyle/>
          <a:p>
            <a:r>
              <a:rPr lang="it-IT" sz="2200" dirty="0"/>
              <a:t>L’organizzazione aziendale può essere effettuata seguendo specifiche strutture che consentono un ordinato svolgimento delle attività e il raggiungimento efficace di specifici obiettivi aziendali. Al di là del settore in cui opera l’ impresa, o delle sue caratteristiche dimensionali, una cosa è certa: solamente se si definisce correttamente la sua struttura si avrà la possibilità di gestire, coordinare e intervenire al meglio sui flussi di lavoro e sullo svolgimento di tutte le attività finalizzate al conseguimento degli obiettivi;</a:t>
            </a:r>
          </a:p>
          <a:p>
            <a:r>
              <a:rPr lang="it-IT" sz="2200" dirty="0"/>
              <a:t>Tutte le aziende sono organizzate secondo una particolare struttura. Questo elemento è essenziale per garantire lo svolgimento delle attività e raggiungere determinati obiettivi aziendali. Non importa quanto è grande l’ impresa, definire la struttura aiuterà ad avere ben chiaro il flusso di lavoro e lo svolgimento delle attività;</a:t>
            </a:r>
          </a:p>
          <a:p>
            <a:r>
              <a:rPr lang="it-IT" sz="2200" dirty="0"/>
              <a:t>Definire una solida struttura organizzativa, significa ottimizzare il flusso di lavoro di un’impresa, garantendo cosi il raggiungimento dei principali obiettivi aziendali.</a:t>
            </a:r>
            <a:br>
              <a:rPr lang="it-IT" sz="2200" dirty="0"/>
            </a:br>
            <a:endParaRPr lang="it-IT" sz="2200" dirty="0"/>
          </a:p>
          <a:p>
            <a:endParaRPr lang="it-IT" sz="2200" dirty="0"/>
          </a:p>
        </p:txBody>
      </p:sp>
      <p:sp>
        <p:nvSpPr>
          <p:cNvPr id="4" name="Segnaposto numero diapositiva 3">
            <a:extLst>
              <a:ext uri="{FF2B5EF4-FFF2-40B4-BE49-F238E27FC236}">
                <a16:creationId xmlns:a16="http://schemas.microsoft.com/office/drawing/2014/main" id="{A7A0964C-A333-B624-EEDB-93CEA33BAE8A}"/>
              </a:ext>
            </a:extLst>
          </p:cNvPr>
          <p:cNvSpPr>
            <a:spLocks noGrp="1"/>
          </p:cNvSpPr>
          <p:nvPr>
            <p:ph type="sldNum" sz="quarter" idx="12"/>
          </p:nvPr>
        </p:nvSpPr>
        <p:spPr/>
        <p:txBody>
          <a:bodyPr/>
          <a:lstStyle/>
          <a:p>
            <a:fld id="{4F8DF8AE-4C54-40EB-ACC6-93C0275E155F}" type="slidenum">
              <a:rPr lang="it-IT" smtClean="0"/>
              <a:t>2</a:t>
            </a:fld>
            <a:endParaRPr lang="it-IT"/>
          </a:p>
        </p:txBody>
      </p:sp>
      <p:pic>
        <p:nvPicPr>
          <p:cNvPr id="5" name="Immagine 4" descr="Immagine che contiene testo&#10;&#10;Descrizione generata automaticamente">
            <a:extLst>
              <a:ext uri="{FF2B5EF4-FFF2-40B4-BE49-F238E27FC236}">
                <a16:creationId xmlns:a16="http://schemas.microsoft.com/office/drawing/2014/main" id="{77C1954E-F7D4-E48B-5568-541C0F675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224308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9438AD-DDA8-89CF-21B7-826FDA2D3706}"/>
              </a:ext>
            </a:extLst>
          </p:cNvPr>
          <p:cNvSpPr>
            <a:spLocks noGrp="1"/>
          </p:cNvSpPr>
          <p:nvPr>
            <p:ph type="title"/>
          </p:nvPr>
        </p:nvSpPr>
        <p:spPr/>
        <p:txBody>
          <a:bodyPr>
            <a:normAutofit/>
          </a:bodyPr>
          <a:lstStyle/>
          <a:p>
            <a:r>
              <a:rPr lang="it-IT" sz="4000" b="1" dirty="0"/>
              <a:t>LE STRUTTURE ORGANIZZATIVE AZIENDALI (1)</a:t>
            </a:r>
            <a:endParaRPr lang="it-IT" sz="4000" dirty="0"/>
          </a:p>
        </p:txBody>
      </p:sp>
      <p:sp>
        <p:nvSpPr>
          <p:cNvPr id="3" name="Segnaposto contenuto 2">
            <a:extLst>
              <a:ext uri="{FF2B5EF4-FFF2-40B4-BE49-F238E27FC236}">
                <a16:creationId xmlns:a16="http://schemas.microsoft.com/office/drawing/2014/main" id="{19CA9839-E0B1-2996-2836-5BDD429AA633}"/>
              </a:ext>
            </a:extLst>
          </p:cNvPr>
          <p:cNvSpPr>
            <a:spLocks noGrp="1"/>
          </p:cNvSpPr>
          <p:nvPr>
            <p:ph idx="1"/>
          </p:nvPr>
        </p:nvSpPr>
        <p:spPr>
          <a:xfrm>
            <a:off x="838200" y="1763486"/>
            <a:ext cx="10515600" cy="4413477"/>
          </a:xfrm>
        </p:spPr>
        <p:txBody>
          <a:bodyPr>
            <a:normAutofit lnSpcReduction="10000"/>
          </a:bodyPr>
          <a:lstStyle/>
          <a:p>
            <a:r>
              <a:rPr lang="it-IT" sz="2200" dirty="0"/>
              <a:t>Prima di scegliere qualsiasi tipo di modello organizzativo, è necessario partire da un’approfondita analisi interna aziendale e di quelle che sono le dinamiche che la caratterizzano;</a:t>
            </a:r>
          </a:p>
          <a:p>
            <a:r>
              <a:rPr lang="it-IT" sz="2200" dirty="0"/>
              <a:t>Il processo di analisi deve garantire di adottare l’assetto più funzionale possibile all’impresa, evitando o quantomeno abbassando le probabilità di eventuali scivoloni economici o addirittura fallimenti aziendali;</a:t>
            </a:r>
          </a:p>
          <a:p>
            <a:r>
              <a:rPr lang="it-IT" sz="2200" dirty="0"/>
              <a:t>E’ fondamentale definire un </a:t>
            </a:r>
            <a:r>
              <a:rPr lang="it-IT" sz="2200" b="1" dirty="0"/>
              <a:t>ORGANIGRAMMA</a:t>
            </a:r>
            <a:r>
              <a:rPr lang="it-IT" sz="2200" dirty="0"/>
              <a:t> aziendale secondo una determinata tipologia di struttura organizzativa;</a:t>
            </a:r>
          </a:p>
          <a:p>
            <a:r>
              <a:rPr lang="it-IT" sz="2200" dirty="0"/>
              <a:t>Esistono </a:t>
            </a:r>
            <a:r>
              <a:rPr lang="it-IT" sz="2200" b="1" dirty="0"/>
              <a:t>tre tipologie di strutture organizzative</a:t>
            </a:r>
            <a:r>
              <a:rPr lang="it-IT" sz="2200" dirty="0"/>
              <a:t>, ognuna con le sue peculiarità, i suoi pro ed i suoi contro. In questo senso distinguiamo tra il modello:</a:t>
            </a:r>
            <a:endParaRPr lang="it-IT" sz="2200" b="1" dirty="0"/>
          </a:p>
          <a:p>
            <a:pPr marL="0" indent="0">
              <a:buNone/>
            </a:pPr>
            <a:r>
              <a:rPr lang="it-IT" sz="2200" b="1" dirty="0"/>
              <a:t>- FUNZIONALE</a:t>
            </a:r>
            <a:br>
              <a:rPr lang="it-IT" sz="2200" b="1" dirty="0"/>
            </a:br>
            <a:r>
              <a:rPr lang="it-IT" sz="2200" b="1" dirty="0"/>
              <a:t>- DIVISIONALE </a:t>
            </a:r>
            <a:br>
              <a:rPr lang="it-IT" sz="2200" b="1" dirty="0"/>
            </a:br>
            <a:r>
              <a:rPr lang="it-IT" sz="2200" b="1" dirty="0"/>
              <a:t>- A MATRICE</a:t>
            </a:r>
          </a:p>
        </p:txBody>
      </p:sp>
      <p:sp>
        <p:nvSpPr>
          <p:cNvPr id="4" name="Segnaposto numero diapositiva 3">
            <a:extLst>
              <a:ext uri="{FF2B5EF4-FFF2-40B4-BE49-F238E27FC236}">
                <a16:creationId xmlns:a16="http://schemas.microsoft.com/office/drawing/2014/main" id="{A7A0964C-A333-B624-EEDB-93CEA33BAE8A}"/>
              </a:ext>
            </a:extLst>
          </p:cNvPr>
          <p:cNvSpPr>
            <a:spLocks noGrp="1"/>
          </p:cNvSpPr>
          <p:nvPr>
            <p:ph type="sldNum" sz="quarter" idx="12"/>
          </p:nvPr>
        </p:nvSpPr>
        <p:spPr/>
        <p:txBody>
          <a:bodyPr/>
          <a:lstStyle/>
          <a:p>
            <a:fld id="{4F8DF8AE-4C54-40EB-ACC6-93C0275E155F}" type="slidenum">
              <a:rPr lang="it-IT" smtClean="0"/>
              <a:t>3</a:t>
            </a:fld>
            <a:endParaRPr lang="it-IT"/>
          </a:p>
        </p:txBody>
      </p:sp>
      <p:pic>
        <p:nvPicPr>
          <p:cNvPr id="5" name="Immagine 4" descr="Immagine che contiene testo&#10;&#10;Descrizione generata automaticamente">
            <a:extLst>
              <a:ext uri="{FF2B5EF4-FFF2-40B4-BE49-F238E27FC236}">
                <a16:creationId xmlns:a16="http://schemas.microsoft.com/office/drawing/2014/main" id="{77C1954E-F7D4-E48B-5568-541C0F675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10181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FUNZIONALE (1)</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p:txBody>
          <a:bodyPr>
            <a:normAutofit/>
          </a:bodyPr>
          <a:lstStyle/>
          <a:p>
            <a:r>
              <a:rPr lang="it-IT" sz="2200" dirty="0"/>
              <a:t>L’organizzazione funzionale è un modello organizzativo di tipo gerarchico dove le persone sono raggruppate per area di specializzazione e supervisionate da un manager funzionale o responsabile di funzione;</a:t>
            </a:r>
          </a:p>
          <a:p>
            <a:r>
              <a:rPr lang="it-IT" sz="2200" dirty="0"/>
              <a:t>In questo modello l’autorità, l’allocazione delle risorse, il potere decisionale e la strutturazione del budget sono affidati ai responsabili funzionali;</a:t>
            </a:r>
          </a:p>
          <a:p>
            <a:r>
              <a:rPr lang="it-IT" sz="2200" dirty="0"/>
              <a:t>Quando in un’organizzazione funzionale nasce l’esigenza di avviare e gestire un progetto, il project manager, ossia chi decide di avviarlo, ha un potere molto limitato. Un project manager nelle organizzazioni funzionali deve sostanzialmente negoziare con i responsabili di funzione le scelte riguardanti le risorse e le loro modalità di allocazione;</a:t>
            </a:r>
          </a:p>
          <a:p>
            <a:r>
              <a:rPr lang="it-IT" sz="2200" dirty="0"/>
              <a:t>Questo modello organizzativo è stato storicamente il primo ad affermarsi ed ancora oggi è ancora molto diffuso nella maggior parte delle piccole medie imprese italiane.</a:t>
            </a:r>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4</a:t>
            </a:fld>
            <a:endParaRPr lang="it-IT"/>
          </a:p>
        </p:txBody>
      </p:sp>
    </p:spTree>
    <p:extLst>
      <p:ext uri="{BB962C8B-B14F-4D97-AF65-F5344CB8AC3E}">
        <p14:creationId xmlns:p14="http://schemas.microsoft.com/office/powerpoint/2010/main" val="962933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FUNZIONALE (2)</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a:xfrm>
            <a:off x="838200" y="1567543"/>
            <a:ext cx="10515600" cy="4609420"/>
          </a:xfrm>
        </p:spPr>
        <p:txBody>
          <a:bodyPr>
            <a:noAutofit/>
          </a:bodyPr>
          <a:lstStyle/>
          <a:p>
            <a:r>
              <a:rPr lang="it-IT" sz="2200" dirty="0"/>
              <a:t>Le organizzazioni funzionali sono suddivise in dipartimenti, settori o uffici (es. Risorse Umane, Marketing, Amministrazione e Finanza, Produzione, Customer Care, </a:t>
            </a:r>
            <a:r>
              <a:rPr lang="it-IT" sz="2200" dirty="0" err="1"/>
              <a:t>ecc</a:t>
            </a:r>
            <a:r>
              <a:rPr lang="it-IT" sz="2200" dirty="0"/>
              <a:t>)</a:t>
            </a:r>
          </a:p>
          <a:p>
            <a:r>
              <a:rPr lang="it-IT" sz="2200" dirty="0"/>
              <a:t>Ogni ufficio o dipartimento avrà il suo Responsabile che ha la responsabilità sulla performance del suo settore e questo favorisce il controllo e l’uniformità dei comportamenti e delle prestazioni all’interno di ciascun dipartimento;</a:t>
            </a:r>
          </a:p>
          <a:p>
            <a:pPr marL="0" indent="0">
              <a:buNone/>
            </a:pPr>
            <a:r>
              <a:rPr lang="it-IT" sz="2200" b="1" dirty="0"/>
              <a:t>PRO</a:t>
            </a:r>
            <a:br>
              <a:rPr lang="it-IT" sz="2200" b="1" dirty="0"/>
            </a:br>
            <a:r>
              <a:rPr lang="it-IT" sz="2200" b="1" dirty="0"/>
              <a:t>- </a:t>
            </a:r>
            <a:r>
              <a:rPr lang="it-IT" sz="2200" dirty="0"/>
              <a:t>Il personale è raggruppato in aree omogenee per competenze e procedure</a:t>
            </a:r>
            <a:br>
              <a:rPr lang="it-IT" sz="2200" dirty="0"/>
            </a:br>
            <a:r>
              <a:rPr lang="it-IT" sz="2200" dirty="0"/>
              <a:t>- efficienza e condivisione della competenza tra le persone dello stesso settore</a:t>
            </a:r>
            <a:br>
              <a:rPr lang="it-IT" sz="2200" dirty="0"/>
            </a:br>
            <a:r>
              <a:rPr lang="it-IT" sz="2200" dirty="0"/>
              <a:t>- responsabilità accentrate su manager funzionale, il che rende rapido il processo decisionale</a:t>
            </a:r>
            <a:br>
              <a:rPr lang="it-IT" sz="2200" dirty="0"/>
            </a:br>
            <a:r>
              <a:rPr lang="it-IT" sz="2200" dirty="0"/>
              <a:t>- il personale opera in una sostanziale certezza organizzativa</a:t>
            </a:r>
            <a:br>
              <a:rPr lang="it-IT" sz="2200" dirty="0"/>
            </a:br>
            <a:r>
              <a:rPr lang="it-IT" sz="2200" dirty="0"/>
              <a:t>- le persone hanno chiara la loro job </a:t>
            </a:r>
            <a:r>
              <a:rPr lang="it-IT" sz="2200" dirty="0" err="1"/>
              <a:t>description</a:t>
            </a:r>
            <a:r>
              <a:rPr lang="it-IT" sz="2200" dirty="0"/>
              <a:t> ed i percorsi di carriera sono chiaramente definiti</a:t>
            </a:r>
            <a:br>
              <a:rPr lang="it-IT" sz="2200" dirty="0"/>
            </a:br>
            <a:r>
              <a:rPr lang="it-IT" sz="2200" dirty="0"/>
              <a:t>- comunicazione, cooperazione ed il coordinamento all’interno di ciascun dipartimento sono definiti e svolti in modo efficiente</a:t>
            </a:r>
            <a:endParaRPr lang="it-IT" sz="2200" b="1" dirty="0"/>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5</a:t>
            </a:fld>
            <a:endParaRPr lang="it-IT"/>
          </a:p>
        </p:txBody>
      </p:sp>
    </p:spTree>
    <p:extLst>
      <p:ext uri="{BB962C8B-B14F-4D97-AF65-F5344CB8AC3E}">
        <p14:creationId xmlns:p14="http://schemas.microsoft.com/office/powerpoint/2010/main" val="2113798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FUNZIONALE (3)</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a:xfrm>
            <a:off x="838200" y="1567543"/>
            <a:ext cx="10515600" cy="4609420"/>
          </a:xfrm>
        </p:spPr>
        <p:txBody>
          <a:bodyPr>
            <a:noAutofit/>
          </a:bodyPr>
          <a:lstStyle/>
          <a:p>
            <a:pPr marL="0" indent="0">
              <a:buNone/>
            </a:pPr>
            <a:r>
              <a:rPr lang="it-IT" sz="2200" b="1" dirty="0"/>
              <a:t>CONTRO</a:t>
            </a:r>
            <a:br>
              <a:rPr lang="it-IT" sz="2200" b="1" dirty="0"/>
            </a:br>
            <a:r>
              <a:rPr lang="it-IT" sz="2200" b="1" dirty="0"/>
              <a:t>- </a:t>
            </a:r>
            <a:r>
              <a:rPr lang="it-IT" sz="2200" dirty="0"/>
              <a:t>il personale può ad un certo punto stancarsi di svolgere per molto tempo lo stesso ruolo e gli stessi compiti</a:t>
            </a:r>
            <a:br>
              <a:rPr lang="it-IT" sz="2200" dirty="0"/>
            </a:br>
            <a:r>
              <a:rPr lang="it-IT" sz="2200" dirty="0"/>
              <a:t>- può favorire la deresponsabilizzazione delle persone in quanto le decisioni sono prese dal responsabile di funzione</a:t>
            </a:r>
            <a:br>
              <a:rPr lang="it-IT" sz="2200" dirty="0"/>
            </a:br>
            <a:r>
              <a:rPr lang="it-IT" sz="2200" dirty="0"/>
              <a:t>- c’è scarsa integrazione tra i dipartimenti e ogni settore tende a privilegiare i propri obiettivi</a:t>
            </a:r>
            <a:br>
              <a:rPr lang="it-IT" sz="2200" dirty="0"/>
            </a:br>
            <a:r>
              <a:rPr lang="it-IT" sz="2200" dirty="0"/>
              <a:t>- le persone hanno scarsa conoscenza di ciò che accade negli altri settori e, non conoscendo ruoli e compiti svolti negli altri dipartimenti, possono avere problemi di comunicazione ed integrazione</a:t>
            </a:r>
            <a:br>
              <a:rPr lang="it-IT" sz="2200" dirty="0"/>
            </a:br>
            <a:r>
              <a:rPr lang="it-IT" sz="2200" dirty="0"/>
              <a:t>- un’organizzazione funzionale è difficile da modificare in tempi brevi a fronte di necessità di business</a:t>
            </a:r>
            <a:br>
              <a:rPr lang="it-IT" sz="2200" dirty="0"/>
            </a:br>
            <a:endParaRPr lang="it-IT" sz="2200" b="1" dirty="0"/>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6</a:t>
            </a:fld>
            <a:endParaRPr lang="it-IT"/>
          </a:p>
        </p:txBody>
      </p:sp>
    </p:spTree>
    <p:extLst>
      <p:ext uri="{BB962C8B-B14F-4D97-AF65-F5344CB8AC3E}">
        <p14:creationId xmlns:p14="http://schemas.microsoft.com/office/powerpoint/2010/main" val="199963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DIVISIONALE (1)</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p:txBody>
          <a:bodyPr>
            <a:normAutofit/>
          </a:bodyPr>
          <a:lstStyle/>
          <a:p>
            <a:r>
              <a:rPr lang="it-IT" sz="2200" dirty="0"/>
              <a:t>La struttura divisionale, o struttura organizzativa divisionale, è una tipologia di organizzazione che permette all’azienda di ripartire le attività sulla base di criteri come i prodotti o i mercati a cui si propone;</a:t>
            </a:r>
          </a:p>
          <a:p>
            <a:r>
              <a:rPr lang="it-IT" sz="2200" dirty="0"/>
              <a:t>E’ una struttura tipica di aziende in crescita che si aprono a nuovi mercati o che hanno nella loro filiera più prodotti;</a:t>
            </a:r>
          </a:p>
          <a:p>
            <a:r>
              <a:rPr lang="it-IT" sz="2200" dirty="0"/>
              <a:t>Per ciascuno dei criteri di disciplina dell’organizzazione aziendale è peraltro possibile trovare diverse strutture che permetteranno all’imprenditore di indirizzare e gestire al meglio le proprie risorse e, grazie a tale attenzione peculiare, raggiungere in modo più efficace ed efficiente un particolare obiettivo;</a:t>
            </a:r>
          </a:p>
          <a:p>
            <a:r>
              <a:rPr lang="it-IT" sz="2200" dirty="0"/>
              <a:t>In tal senso è lecito affermare che la struttura divisionale si costruisce sulla base di specifiche attività;</a:t>
            </a:r>
          </a:p>
          <a:p>
            <a:pPr marL="0" indent="0">
              <a:buNone/>
            </a:pPr>
            <a:endParaRPr lang="it-IT" sz="2200" dirty="0"/>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7</a:t>
            </a:fld>
            <a:endParaRPr lang="it-IT"/>
          </a:p>
        </p:txBody>
      </p:sp>
    </p:spTree>
    <p:extLst>
      <p:ext uri="{BB962C8B-B14F-4D97-AF65-F5344CB8AC3E}">
        <p14:creationId xmlns:p14="http://schemas.microsoft.com/office/powerpoint/2010/main" val="100344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DIVISIONALE (2)</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p:txBody>
          <a:bodyPr>
            <a:normAutofit fontScale="92500" lnSpcReduction="20000"/>
          </a:bodyPr>
          <a:lstStyle/>
          <a:p>
            <a:pPr marL="0" indent="0">
              <a:buNone/>
            </a:pPr>
            <a:r>
              <a:rPr lang="it-IT" sz="2400" b="1" dirty="0"/>
              <a:t>ESEMPIO</a:t>
            </a:r>
            <a:br>
              <a:rPr lang="it-IT" sz="2400" b="1" dirty="0"/>
            </a:br>
            <a:r>
              <a:rPr lang="it-IT" sz="2400" dirty="0"/>
              <a:t>Immaginiamo di essere a capo di una grande azienda che produce diversi prodotti alimentari come la pasta, il riso e le farine!</a:t>
            </a:r>
            <a:br>
              <a:rPr lang="it-IT" sz="2400" dirty="0"/>
            </a:br>
            <a:br>
              <a:rPr lang="it-IT" sz="2400" dirty="0"/>
            </a:br>
            <a:r>
              <a:rPr lang="it-IT" sz="2400" dirty="0"/>
              <a:t>- Un esempio di struttura divisionale potrebbe essere quello di indurre il manager a raggruppare le persone coinvolte nel processo di realizzazione di un determinato prodotto all’interno di una specifica divisione. Altre divisioni si occuperanno invece delle ulteriori produzioni in catalogo;</a:t>
            </a:r>
          </a:p>
          <a:p>
            <a:pPr marL="0" indent="0">
              <a:buNone/>
            </a:pPr>
            <a:r>
              <a:rPr lang="it-IT" sz="2400" dirty="0"/>
              <a:t>- Ognuna delle divisioni sarà poi organizzata a sua volta in una vera e propria struttura gerarchica ben definita, con reparti che si occuperanno delle vendite, della ricerca, degli acquisti e dei controlli;</a:t>
            </a:r>
            <a:br>
              <a:rPr lang="it-IT" sz="2400" dirty="0"/>
            </a:br>
            <a:br>
              <a:rPr lang="it-IT" sz="2400" dirty="0"/>
            </a:br>
            <a:r>
              <a:rPr lang="it-IT" sz="2400" dirty="0"/>
              <a:t>- Tuttavia l’imprenditore potrebbe scegliere di organizzare la propria azienda secondo una struttura divisionale non per prodotto, bensì per mercato. In questo caso le risorse saranno attribuite alle varie divisioni avendo come punto di riferimento il proprio territorio di destinazione , nazionale o internazionale</a:t>
            </a:r>
            <a:r>
              <a:rPr lang="it-IT" sz="2200" dirty="0"/>
              <a:t> </a:t>
            </a:r>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8</a:t>
            </a:fld>
            <a:endParaRPr lang="it-IT"/>
          </a:p>
        </p:txBody>
      </p:sp>
    </p:spTree>
    <p:extLst>
      <p:ext uri="{BB962C8B-B14F-4D97-AF65-F5344CB8AC3E}">
        <p14:creationId xmlns:p14="http://schemas.microsoft.com/office/powerpoint/2010/main" val="1087767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B33B0-9CA0-F58B-16C1-B2BF999A39A9}"/>
              </a:ext>
            </a:extLst>
          </p:cNvPr>
          <p:cNvSpPr>
            <a:spLocks noGrp="1"/>
          </p:cNvSpPr>
          <p:nvPr>
            <p:ph type="title"/>
          </p:nvPr>
        </p:nvSpPr>
        <p:spPr/>
        <p:txBody>
          <a:bodyPr>
            <a:normAutofit/>
          </a:bodyPr>
          <a:lstStyle/>
          <a:p>
            <a:r>
              <a:rPr lang="it-IT" sz="4000" b="1" dirty="0"/>
              <a:t>STRUTTURA ORGANIZZATIVA DIVISIONALE (3)</a:t>
            </a:r>
            <a:endParaRPr lang="it-IT" sz="4000" dirty="0"/>
          </a:p>
        </p:txBody>
      </p:sp>
      <p:sp>
        <p:nvSpPr>
          <p:cNvPr id="3" name="Segnaposto contenuto 2">
            <a:extLst>
              <a:ext uri="{FF2B5EF4-FFF2-40B4-BE49-F238E27FC236}">
                <a16:creationId xmlns:a16="http://schemas.microsoft.com/office/drawing/2014/main" id="{8F4CEDDA-FDD6-41DE-1564-62E71F606F76}"/>
              </a:ext>
            </a:extLst>
          </p:cNvPr>
          <p:cNvSpPr>
            <a:spLocks noGrp="1"/>
          </p:cNvSpPr>
          <p:nvPr>
            <p:ph idx="1"/>
          </p:nvPr>
        </p:nvSpPr>
        <p:spPr>
          <a:xfrm>
            <a:off x="838200" y="1401697"/>
            <a:ext cx="10515600" cy="4954653"/>
          </a:xfrm>
        </p:spPr>
        <p:txBody>
          <a:bodyPr>
            <a:noAutofit/>
          </a:bodyPr>
          <a:lstStyle/>
          <a:p>
            <a:pPr marL="0" indent="0">
              <a:buNone/>
            </a:pPr>
            <a:r>
              <a:rPr lang="it-IT" sz="2200" b="1" dirty="0"/>
              <a:t>PRO</a:t>
            </a:r>
          </a:p>
          <a:p>
            <a:pPr marL="0" indent="0">
              <a:buNone/>
            </a:pPr>
            <a:r>
              <a:rPr lang="it-IT" sz="2200" dirty="0"/>
              <a:t>- Il principale vantaggio della struttura organizzativa divisionale sta nel fatto che la struttura interna a ciascuna potrà concentrarsi al meglio su uno specifico obiettivo, contribuendo poi al raggiungimento del target strategico;</a:t>
            </a:r>
          </a:p>
          <a:p>
            <a:pPr marL="0" indent="0">
              <a:buNone/>
            </a:pPr>
            <a:r>
              <a:rPr lang="it-IT" sz="2200" dirty="0"/>
              <a:t>- Lo sviluppo di un forte spirito collaborativo e di una cultura aziendale solida, in grado di rendere maggiormente efficace ed efficiente il lavoro in team;</a:t>
            </a:r>
          </a:p>
          <a:p>
            <a:pPr marL="0" indent="0">
              <a:buNone/>
            </a:pPr>
            <a:r>
              <a:rPr lang="it-IT" sz="2200" dirty="0"/>
              <a:t>- L’opportunità, da parte di una singola divisione, di concentrarsi su un solo prodotto o servizio;</a:t>
            </a:r>
          </a:p>
          <a:p>
            <a:pPr marL="0" indent="0">
              <a:buNone/>
            </a:pPr>
            <a:r>
              <a:rPr lang="it-IT" sz="2200" dirty="0"/>
              <a:t>- La funzionalità di avere una struttura interna per ogni divisione, capace di occuparsi al meglio del processo decisionale, definendo gli obiettivi strategici;</a:t>
            </a:r>
            <a:br>
              <a:rPr lang="it-IT" sz="2200" dirty="0"/>
            </a:br>
            <a:br>
              <a:rPr lang="it-IT" sz="2200" dirty="0"/>
            </a:br>
            <a:r>
              <a:rPr lang="it-IT" sz="2200" b="1" dirty="0"/>
              <a:t>CONTRO</a:t>
            </a:r>
            <a:br>
              <a:rPr lang="it-IT" sz="2200" dirty="0"/>
            </a:br>
            <a:r>
              <a:rPr lang="it-IT" sz="2200" dirty="0"/>
              <a:t>- Possibile contro di questo tipo di struttura sta nel fatto che le divisioni possano sentirsi in concorrenza tra loro ed addirittura una divisione potrebbe contrastare un’altra.</a:t>
            </a:r>
          </a:p>
        </p:txBody>
      </p:sp>
      <p:sp>
        <p:nvSpPr>
          <p:cNvPr id="4" name="Segnaposto numero diapositiva 3">
            <a:extLst>
              <a:ext uri="{FF2B5EF4-FFF2-40B4-BE49-F238E27FC236}">
                <a16:creationId xmlns:a16="http://schemas.microsoft.com/office/drawing/2014/main" id="{4FD0A5C9-F666-A1B6-633A-16F3807357AD}"/>
              </a:ext>
            </a:extLst>
          </p:cNvPr>
          <p:cNvSpPr>
            <a:spLocks noGrp="1"/>
          </p:cNvSpPr>
          <p:nvPr>
            <p:ph type="sldNum" sz="quarter" idx="12"/>
          </p:nvPr>
        </p:nvSpPr>
        <p:spPr/>
        <p:txBody>
          <a:bodyPr/>
          <a:lstStyle/>
          <a:p>
            <a:fld id="{4F8DF8AE-4C54-40EB-ACC6-93C0275E155F}" type="slidenum">
              <a:rPr lang="it-IT" smtClean="0"/>
              <a:t>9</a:t>
            </a:fld>
            <a:endParaRPr lang="it-IT" dirty="0"/>
          </a:p>
        </p:txBody>
      </p:sp>
    </p:spTree>
    <p:extLst>
      <p:ext uri="{BB962C8B-B14F-4D97-AF65-F5344CB8AC3E}">
        <p14:creationId xmlns:p14="http://schemas.microsoft.com/office/powerpoint/2010/main" val="6767830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1186</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Corso di Economia  A.A. 2022_2023 UTE_Università della Terza Età «Cardinale Giovanni Colombo»</vt:lpstr>
      <vt:lpstr>LE STRUTTURE ORGANIZZATIVE AZIENDALI (1)</vt:lpstr>
      <vt:lpstr>LE STRUTTURE ORGANIZZATIVE AZIENDALI (1)</vt:lpstr>
      <vt:lpstr>STRUTTURA ORGANIZZATIVA FUNZIONALE (1)</vt:lpstr>
      <vt:lpstr>STRUTTURA ORGANIZZATIVA FUNZIONALE (2)</vt:lpstr>
      <vt:lpstr>STRUTTURA ORGANIZZATIVA FUNZIONALE (3)</vt:lpstr>
      <vt:lpstr>STRUTTURA ORGANIZZATIVA DIVISIONALE (1)</vt:lpstr>
      <vt:lpstr>STRUTTURA ORGANIZZATIVA DIVISIONALE (2)</vt:lpstr>
      <vt:lpstr>STRUTTURA ORGANIZZATIVA DIVISIONALE (3)</vt:lpstr>
      <vt:lpstr>Presentazione standard di PowerPoint</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Economia  A.A. 2022_2023 UTE_Università della Terza Età «Cardinale Giovanni Colombo»</dc:title>
  <dc:creator>Alan Vukelic</dc:creator>
  <cp:lastModifiedBy>Alan Vukelic</cp:lastModifiedBy>
  <cp:revision>27</cp:revision>
  <dcterms:created xsi:type="dcterms:W3CDTF">2022-10-18T09:49:33Z</dcterms:created>
  <dcterms:modified xsi:type="dcterms:W3CDTF">2023-04-19T14:18:16Z</dcterms:modified>
</cp:coreProperties>
</file>