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9" r:id="rId2"/>
    <p:sldId id="256" r:id="rId3"/>
    <p:sldId id="286" r:id="rId4"/>
    <p:sldId id="283" r:id="rId5"/>
    <p:sldId id="284" r:id="rId6"/>
    <p:sldId id="257" r:id="rId7"/>
    <p:sldId id="276" r:id="rId8"/>
    <p:sldId id="271" r:id="rId9"/>
    <p:sldId id="285" r:id="rId10"/>
    <p:sldId id="258" r:id="rId11"/>
    <p:sldId id="260" r:id="rId12"/>
    <p:sldId id="261" r:id="rId13"/>
    <p:sldId id="259" r:id="rId14"/>
    <p:sldId id="263" r:id="rId15"/>
    <p:sldId id="262" r:id="rId16"/>
    <p:sldId id="277" r:id="rId17"/>
    <p:sldId id="274" r:id="rId18"/>
    <p:sldId id="267" r:id="rId19"/>
    <p:sldId id="264" r:id="rId20"/>
    <p:sldId id="265" r:id="rId21"/>
    <p:sldId id="266" r:id="rId22"/>
    <p:sldId id="272" r:id="rId23"/>
    <p:sldId id="269" r:id="rId24"/>
    <p:sldId id="270" r:id="rId25"/>
    <p:sldId id="273" r:id="rId26"/>
    <p:sldId id="268" r:id="rId27"/>
    <p:sldId id="278" r:id="rId28"/>
    <p:sldId id="275" r:id="rId29"/>
    <p:sldId id="28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9T14:30:05.0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9T14:30:08.4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9T14:30:20.7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516.96094"/>
      <inkml:brushProperty name="anchorY" value="-4043.89502"/>
      <inkml:brushProperty name="scaleFactor" value="0.5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9T14:30:23.5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32.96143"/>
      <inkml:brushProperty name="anchorY" value="-5059.89502"/>
      <inkml:brushProperty name="scaleFactor" value="0.5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9T14:31:50.5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742.64063"/>
      <inkml:brushProperty name="anchorY" value="-17133.25781"/>
      <inkml:brushProperty name="scaleFactor" value="0.5"/>
    </inkml:brush>
  </inkml:definitions>
  <inkml:trace contextRef="#ctx0" brushRef="#br0">17 31 24575,'0'0'0,"0"-5"0,-5-1 0,-1-4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9T14:33:17.3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1,'0'4,"0"2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7" Type="http://schemas.openxmlformats.org/officeDocument/2006/relationships/customXml" Target="../ink/ink6.xml"/><Relationship Id="rId2" Type="http://schemas.openxmlformats.org/officeDocument/2006/relationships/image" Target="../media/image24.png"/><Relationship Id="rId16" Type="http://schemas.openxmlformats.org/officeDocument/2006/relationships/image" Target="../media/image190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60.png"/><Relationship Id="rId4" Type="http://schemas.openxmlformats.org/officeDocument/2006/relationships/image" Target="../media/image130.png"/><Relationship Id="rId9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934D97D-5F7B-A25E-43ED-9147B5A05F2A}"/>
              </a:ext>
            </a:extLst>
          </p:cNvPr>
          <p:cNvSpPr/>
          <p:nvPr/>
        </p:nvSpPr>
        <p:spPr>
          <a:xfrm>
            <a:off x="65314" y="14514"/>
            <a:ext cx="4012163" cy="2369976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stellar" panose="020A0402060406010301" pitchFamily="18" charset="0"/>
              </a:rPr>
              <a:t>Musica =</a:t>
            </a:r>
          </a:p>
          <a:p>
            <a:pPr algn="ctr"/>
            <a:r>
              <a:rPr lang="it-IT" sz="2800" dirty="0">
                <a:latin typeface="Castellar" panose="020A0402060406010301" pitchFamily="18" charset="0"/>
              </a:rPr>
              <a:t>  </a:t>
            </a:r>
          </a:p>
          <a:p>
            <a:pPr algn="ctr"/>
            <a:r>
              <a:rPr lang="it-IT" sz="2800" dirty="0">
                <a:latin typeface="Castellar" panose="020A0402060406010301" pitchFamily="18" charset="0"/>
              </a:rPr>
              <a:t>Arte   +  Scienza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97856A3-726D-51EF-5FFD-5B2A9037221E}"/>
              </a:ext>
            </a:extLst>
          </p:cNvPr>
          <p:cNvSpPr/>
          <p:nvPr/>
        </p:nvSpPr>
        <p:spPr>
          <a:xfrm>
            <a:off x="3722915" y="2015412"/>
            <a:ext cx="4494246" cy="1231641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stellar" panose="020A0402060406010301" pitchFamily="18" charset="0"/>
              </a:rPr>
              <a:t>Colta emozionalmente </a:t>
            </a:r>
          </a:p>
          <a:p>
            <a:pPr algn="ctr"/>
            <a:r>
              <a:rPr lang="it-IT" dirty="0">
                <a:latin typeface="Castellar" panose="020A0402060406010301" pitchFamily="18" charset="0"/>
              </a:rPr>
              <a:t>Compresa intellettualmente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E970A2-A1D0-A3FD-1EC1-B090A851B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187" y="317479"/>
            <a:ext cx="2248677" cy="2929574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E2E49412-C263-63A2-5C4B-AA6D87FEDB2A}"/>
              </a:ext>
            </a:extLst>
          </p:cNvPr>
          <p:cNvSpPr/>
          <p:nvPr/>
        </p:nvSpPr>
        <p:spPr>
          <a:xfrm>
            <a:off x="2174032" y="3967324"/>
            <a:ext cx="9355494" cy="2561253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«Non lasciatevi spaventare dalle parole teoria, basso numerato, contrappunto etc.; esse vi verranno incontro a metà strada</a:t>
            </a:r>
          </a:p>
          <a:p>
            <a:pPr algn="ctr"/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 se voi farete lo stesso» </a:t>
            </a:r>
          </a:p>
          <a:p>
            <a:pPr algn="ctr"/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  <a:p>
            <a:pPr algn="ctr"/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                                     Robert Schumann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355A1A4-1112-3C94-FBF6-9BA63DE5C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5" b="14512"/>
          <a:stretch/>
        </p:blipFill>
        <p:spPr>
          <a:xfrm>
            <a:off x="206634" y="2631232"/>
            <a:ext cx="2629872" cy="2026038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640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6885362-D708-DFF8-A957-046A823B04D0}"/>
              </a:ext>
            </a:extLst>
          </p:cNvPr>
          <p:cNvSpPr/>
          <p:nvPr/>
        </p:nvSpPr>
        <p:spPr>
          <a:xfrm>
            <a:off x="177282" y="121298"/>
            <a:ext cx="2621902" cy="13995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Dove si scrivono le note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8FD5C0-7FB7-4D10-7DEF-AE17C19C1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2" y="1813956"/>
            <a:ext cx="2799184" cy="395702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910C93F-16B2-F380-7EAC-C085313D9E52}"/>
              </a:ext>
            </a:extLst>
          </p:cNvPr>
          <p:cNvSpPr/>
          <p:nvPr/>
        </p:nvSpPr>
        <p:spPr>
          <a:xfrm>
            <a:off x="121298" y="2514176"/>
            <a:ext cx="3526971" cy="12782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Pentagramma</a:t>
            </a:r>
          </a:p>
          <a:p>
            <a:pPr algn="ctr"/>
            <a:r>
              <a:rPr lang="it-IT" dirty="0"/>
              <a:t>Formato da 5 linee e 4 spazi</a:t>
            </a:r>
          </a:p>
          <a:p>
            <a:pPr algn="ctr"/>
            <a:r>
              <a:rPr lang="it-IT" dirty="0"/>
              <a:t> che si contano a partire dal basso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F30372-C237-6D36-1982-6B152BB70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07" y="114164"/>
            <a:ext cx="8285582" cy="585029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7DC391D-1A7D-F0D6-72BB-C51F8A2B8AEF}"/>
              </a:ext>
            </a:extLst>
          </p:cNvPr>
          <p:cNvSpPr/>
          <p:nvPr/>
        </p:nvSpPr>
        <p:spPr>
          <a:xfrm>
            <a:off x="3831773" y="443204"/>
            <a:ext cx="1063691" cy="6064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800" dirty="0"/>
          </a:p>
          <a:p>
            <a:pPr algn="ctr"/>
            <a:r>
              <a:rPr lang="it-IT" sz="800" dirty="0"/>
              <a:t>5</a:t>
            </a:r>
          </a:p>
          <a:p>
            <a:pPr algn="ctr"/>
            <a:r>
              <a:rPr lang="it-IT" sz="800" dirty="0"/>
              <a:t>4</a:t>
            </a:r>
          </a:p>
          <a:p>
            <a:pPr algn="ctr"/>
            <a:r>
              <a:rPr lang="it-IT" sz="800" dirty="0"/>
              <a:t>3</a:t>
            </a:r>
          </a:p>
          <a:p>
            <a:pPr algn="ctr"/>
            <a:r>
              <a:rPr lang="it-IT" sz="800" dirty="0"/>
              <a:t>2</a:t>
            </a:r>
          </a:p>
          <a:p>
            <a:pPr algn="ctr"/>
            <a:r>
              <a:rPr lang="it-IT" sz="800" dirty="0"/>
              <a:t>1</a:t>
            </a:r>
          </a:p>
          <a:p>
            <a:pPr algn="ctr"/>
            <a:endParaRPr lang="it-IT" sz="8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687E2C4-F297-C7EA-C44A-D287E245EE27}"/>
              </a:ext>
            </a:extLst>
          </p:cNvPr>
          <p:cNvSpPr/>
          <p:nvPr/>
        </p:nvSpPr>
        <p:spPr>
          <a:xfrm>
            <a:off x="4057262" y="4258442"/>
            <a:ext cx="4823926" cy="15675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EF0C78D-25FA-F91F-E72A-090183933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93"/>
          <a:stretch/>
        </p:blipFill>
        <p:spPr>
          <a:xfrm>
            <a:off x="4214328" y="4534678"/>
            <a:ext cx="4509794" cy="101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7E0243-F63B-096B-778C-31DD9BCF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79" y="2227082"/>
            <a:ext cx="10439400" cy="1847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8761380-693A-6AC1-2169-1BC00F81987C}"/>
              </a:ext>
            </a:extLst>
          </p:cNvPr>
          <p:cNvSpPr/>
          <p:nvPr/>
        </p:nvSpPr>
        <p:spPr>
          <a:xfrm>
            <a:off x="7940349" y="4739951"/>
            <a:ext cx="3060441" cy="111034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Tutte qui …?!?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00A5AB37-291E-65C2-3779-C8E7994B30BC}"/>
                  </a:ext>
                </a:extLst>
              </p14:cNvPr>
              <p14:cNvContentPartPr/>
              <p14:nvPr/>
            </p14:nvContentPartPr>
            <p14:xfrm>
              <a:off x="1501898" y="1352542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00A5AB37-291E-65C2-3779-C8E7994B30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4258" y="124490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576C286A-C8E2-33E9-9305-0A754664D449}"/>
                  </a:ext>
                </a:extLst>
              </p14:cNvPr>
              <p14:cNvContentPartPr/>
              <p14:nvPr/>
            </p14:nvContentPartPr>
            <p14:xfrm>
              <a:off x="1501898" y="1520662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576C286A-C8E2-33E9-9305-0A754664D4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4258" y="1412662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258E26D4-4C2E-ECF6-D221-AC09EA1560D7}"/>
              </a:ext>
            </a:extLst>
          </p:cNvPr>
          <p:cNvGrpSpPr/>
          <p:nvPr/>
        </p:nvGrpSpPr>
        <p:grpSpPr>
          <a:xfrm>
            <a:off x="1474178" y="1324822"/>
            <a:ext cx="9720" cy="168480"/>
            <a:chOff x="1474178" y="1324822"/>
            <a:chExt cx="9720" cy="1684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6D81E799-62B1-F5CF-7D07-08BE27EBDF91}"/>
                    </a:ext>
                  </a:extLst>
                </p14:cNvPr>
                <p14:cNvContentPartPr/>
                <p14:nvPr/>
              </p14:nvContentPartPr>
              <p14:xfrm>
                <a:off x="1483538" y="1492942"/>
                <a:ext cx="360" cy="3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6D81E799-62B1-F5CF-7D07-08BE27EBDF9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65538" y="14749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40F3016F-2166-26FF-B973-DA9F364ED989}"/>
                    </a:ext>
                  </a:extLst>
                </p14:cNvPr>
                <p14:cNvContentPartPr/>
                <p14:nvPr/>
              </p14:nvContentPartPr>
              <p14:xfrm>
                <a:off x="1474178" y="1324822"/>
                <a:ext cx="360" cy="3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40F3016F-2166-26FF-B973-DA9F364ED98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56538" y="130718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4B3ABFCC-E4C8-DA5B-2A9D-340BA6ED3022}"/>
                  </a:ext>
                </a:extLst>
              </p14:cNvPr>
              <p14:cNvContentPartPr/>
              <p14:nvPr/>
            </p14:nvContentPartPr>
            <p14:xfrm>
              <a:off x="3586298" y="5634022"/>
              <a:ext cx="6120" cy="111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4B3ABFCC-E4C8-DA5B-2A9D-340BA6ED30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8658" y="5616022"/>
                <a:ext cx="4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8E56F24B-A128-3CF5-9AEC-93F8DC3CF09F}"/>
                  </a:ext>
                </a:extLst>
              </p14:cNvPr>
              <p14:cNvContentPartPr/>
              <p14:nvPr/>
            </p14:nvContentPartPr>
            <p14:xfrm>
              <a:off x="4413218" y="4440982"/>
              <a:ext cx="360" cy="432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8E56F24B-A128-3CF5-9AEC-93F8DC3CF09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95218" y="4333342"/>
                <a:ext cx="36000" cy="21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09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AA25E6-6768-677C-0B61-3BE41A76CDA3}"/>
              </a:ext>
            </a:extLst>
          </p:cNvPr>
          <p:cNvSpPr/>
          <p:nvPr/>
        </p:nvSpPr>
        <p:spPr>
          <a:xfrm rot="10800000" flipV="1">
            <a:off x="363893" y="250762"/>
            <a:ext cx="3937518" cy="13902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tagli addizionali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E6EBFB-D98F-5243-3E44-9207363AD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32" y="250762"/>
            <a:ext cx="5486400" cy="186612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7473FC5-7168-F405-5287-DAE2A0079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2" b="15384"/>
          <a:stretch/>
        </p:blipFill>
        <p:spPr>
          <a:xfrm>
            <a:off x="4038951" y="2547256"/>
            <a:ext cx="7827681" cy="27029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DAA0C7-7654-60DE-6C2E-7782D4F38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72" y="2773522"/>
            <a:ext cx="3582955" cy="22504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9FB3B67-0879-85CB-2E7A-04DA4BCA8333}"/>
              </a:ext>
            </a:extLst>
          </p:cNvPr>
          <p:cNvSpPr/>
          <p:nvPr/>
        </p:nvSpPr>
        <p:spPr>
          <a:xfrm>
            <a:off x="3331027" y="5458409"/>
            <a:ext cx="6494108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8 alta………………………………………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8 bassa---------------------------------------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256301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17A95A3-F642-A1CB-BE7A-34E6D74D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20" y="252217"/>
            <a:ext cx="2543175" cy="18002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761C0C8-11E3-F91C-9D1A-FFA5C6F8B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58" y="1544311"/>
            <a:ext cx="2651935" cy="17027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570A067-1D2A-365F-AD85-85EEE48FD844}"/>
              </a:ext>
            </a:extLst>
          </p:cNvPr>
          <p:cNvSpPr/>
          <p:nvPr/>
        </p:nvSpPr>
        <p:spPr>
          <a:xfrm>
            <a:off x="4655976" y="252217"/>
            <a:ext cx="4058816" cy="23886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Le chiavi musicali sono sette</a:t>
            </a:r>
          </a:p>
          <a:p>
            <a:pPr algn="ctr"/>
            <a:r>
              <a:rPr lang="it-IT" dirty="0"/>
              <a:t> e formano il setticlavio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DDFF58-5302-403F-96CB-A1EB0EA92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045" y="1938850"/>
            <a:ext cx="4058815" cy="45565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BB43EAA-9655-8FE4-0403-EA7E894529A1}"/>
              </a:ext>
            </a:extLst>
          </p:cNvPr>
          <p:cNvSpPr/>
          <p:nvPr/>
        </p:nvSpPr>
        <p:spPr>
          <a:xfrm>
            <a:off x="1306285" y="3624746"/>
            <a:ext cx="3965511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 re mi fa sol la si</a:t>
            </a:r>
          </a:p>
          <a:p>
            <a:pPr algn="ctr"/>
            <a:r>
              <a:rPr lang="it-IT" dirty="0"/>
              <a:t>Si la  sol fa mi re do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870C268-4C87-7E5D-0DC3-1A70408DC236}"/>
              </a:ext>
            </a:extLst>
          </p:cNvPr>
          <p:cNvSpPr/>
          <p:nvPr/>
        </p:nvSpPr>
        <p:spPr>
          <a:xfrm>
            <a:off x="165617" y="4856489"/>
            <a:ext cx="6246846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 mi sol si re fa la do mi sol si re fa la do mi sol si re fa la do mi…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B45CE78-637B-09ED-637B-52A2E4C4D0FC}"/>
              </a:ext>
            </a:extLst>
          </p:cNvPr>
          <p:cNvSpPr/>
          <p:nvPr/>
        </p:nvSpPr>
        <p:spPr>
          <a:xfrm>
            <a:off x="1496006" y="5840381"/>
            <a:ext cx="5184711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 la fa re si sol mi do la fa re si sol mi do la… etc.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7FF2B03-816F-6783-9F40-025C26BC0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813" y="275545"/>
            <a:ext cx="3105150" cy="14763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Elemento grafico 10" descr="Pianoforte">
            <a:extLst>
              <a:ext uri="{FF2B5EF4-FFF2-40B4-BE49-F238E27FC236}">
                <a16:creationId xmlns:a16="http://schemas.microsoft.com/office/drawing/2014/main" id="{AB014CCE-8AB9-E28E-281B-3DD81C204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6236" y="2034124"/>
            <a:ext cx="914400" cy="914400"/>
          </a:xfrm>
          <a:prstGeom prst="rect">
            <a:avLst/>
          </a:prstGeom>
        </p:spPr>
      </p:pic>
      <p:pic>
        <p:nvPicPr>
          <p:cNvPr id="13" name="Elemento grafico 12" descr="Violino">
            <a:extLst>
              <a:ext uri="{FF2B5EF4-FFF2-40B4-BE49-F238E27FC236}">
                <a16:creationId xmlns:a16="http://schemas.microsoft.com/office/drawing/2014/main" id="{9FC5097D-BBCB-C949-8927-B7E37383EA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40112" y="4108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30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71DA00-0B96-CC75-2D84-06CB9177CA7B}"/>
              </a:ext>
            </a:extLst>
          </p:cNvPr>
          <p:cNvSpPr txBox="1"/>
          <p:nvPr/>
        </p:nvSpPr>
        <p:spPr>
          <a:xfrm>
            <a:off x="753448" y="832085"/>
            <a:ext cx="8959720" cy="43396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Chiave di violino o di sol </a:t>
            </a:r>
          </a:p>
          <a:p>
            <a:r>
              <a:rPr lang="it-IT" sz="2400" dirty="0"/>
              <a:t>(violino, flauto traverso, oboe, ottavino, clarinetto, chitarra)</a:t>
            </a:r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Chiave di contralto </a:t>
            </a:r>
          </a:p>
          <a:p>
            <a:r>
              <a:rPr lang="it-IT" sz="2400" dirty="0"/>
              <a:t>(viola)</a:t>
            </a:r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Chiave di tenore </a:t>
            </a:r>
          </a:p>
          <a:p>
            <a:r>
              <a:rPr lang="it-IT" sz="2400" dirty="0"/>
              <a:t>(violoncello, trombone, fagotto)</a:t>
            </a:r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Chiave di basso </a:t>
            </a:r>
          </a:p>
          <a:p>
            <a:r>
              <a:rPr lang="it-IT" sz="2400" dirty="0"/>
              <a:t>(violoncello, fagotto, trombone, contrabbasso)</a:t>
            </a:r>
          </a:p>
          <a:p>
            <a:r>
              <a:rPr lang="it-IT" sz="2400" dirty="0"/>
              <a:t>Il corno legge in chiave di violino e in chiave di basso, </a:t>
            </a:r>
          </a:p>
          <a:p>
            <a:r>
              <a:rPr lang="it-IT" sz="2400" dirty="0"/>
              <a:t>ma in chiave di violino un’ottava bassa</a:t>
            </a:r>
          </a:p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26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A8100A0-DA22-58E5-5BB5-10765CB0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22" y="432026"/>
            <a:ext cx="9171992" cy="190062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FDF3831-B05E-77D5-C146-15B7BD6B8879}"/>
              </a:ext>
            </a:extLst>
          </p:cNvPr>
          <p:cNvSpPr/>
          <p:nvPr/>
        </p:nvSpPr>
        <p:spPr>
          <a:xfrm>
            <a:off x="2360646" y="2603241"/>
            <a:ext cx="7333860" cy="259391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  è la nota prima dei due tasti neri</a:t>
            </a:r>
          </a:p>
          <a:p>
            <a:pPr algn="ctr"/>
            <a:r>
              <a:rPr lang="it-IT" dirty="0"/>
              <a:t>RE                in mezzo ai due tasti neri</a:t>
            </a:r>
          </a:p>
          <a:p>
            <a:pPr algn="ctr"/>
            <a:r>
              <a:rPr lang="it-IT" dirty="0"/>
              <a:t>MI                        dopo i due tasti neri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FA                     prima dei tre tasti neri </a:t>
            </a:r>
          </a:p>
          <a:p>
            <a:pPr algn="ctr"/>
            <a:r>
              <a:rPr lang="it-IT" dirty="0"/>
              <a:t>SOL      dopo il primo dei tre tasti neri</a:t>
            </a:r>
          </a:p>
          <a:p>
            <a:pPr algn="ctr"/>
            <a:r>
              <a:rPr lang="it-IT" dirty="0"/>
              <a:t>LA    dopo il secondo dei tre tasti neri</a:t>
            </a:r>
          </a:p>
          <a:p>
            <a:pPr algn="ctr"/>
            <a:r>
              <a:rPr lang="it-IT" dirty="0"/>
              <a:t>SI                            dopo i tre tasti neri</a:t>
            </a:r>
          </a:p>
        </p:txBody>
      </p:sp>
    </p:spTree>
    <p:extLst>
      <p:ext uri="{BB962C8B-B14F-4D97-AF65-F5344CB8AC3E}">
        <p14:creationId xmlns:p14="http://schemas.microsoft.com/office/powerpoint/2010/main" val="2910244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4F73B30-F3FD-A825-DC7E-1800D01DF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01" y="290512"/>
            <a:ext cx="3581400" cy="12763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25BC3D-FFC5-1A1B-CDA0-6E1ED3597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508"/>
          <a:stretch/>
        </p:blipFill>
        <p:spPr>
          <a:xfrm>
            <a:off x="6402125" y="1296955"/>
            <a:ext cx="4155559" cy="14139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9613B26-A5EF-D19E-E0B7-653CED958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329" y="3543591"/>
            <a:ext cx="3876675" cy="20288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2FB0CA8-577B-270D-D5BE-ACC0FB5F2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430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8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217DAD2-B5F3-B47A-7E9A-9D0A6DAE1F11}"/>
              </a:ext>
            </a:extLst>
          </p:cNvPr>
          <p:cNvSpPr/>
          <p:nvPr/>
        </p:nvSpPr>
        <p:spPr>
          <a:xfrm>
            <a:off x="148900" y="14425"/>
            <a:ext cx="2500605" cy="109168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Altezza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158DAB-0B23-1416-D1B2-C92175799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"/>
          <a:stretch/>
        </p:blipFill>
        <p:spPr>
          <a:xfrm>
            <a:off x="111189" y="1250302"/>
            <a:ext cx="3069269" cy="39375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517353C-BCE2-E18C-A8D0-937D93443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114" y="0"/>
            <a:ext cx="5829300" cy="38671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8337E2-694F-BBAC-C95A-0149F1543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9609367" y="261077"/>
            <a:ext cx="2037961" cy="11757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18F34F5-0593-EB00-4205-51A28C7B3A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07"/>
          <a:stretch/>
        </p:blipFill>
        <p:spPr>
          <a:xfrm>
            <a:off x="9862457" y="1866122"/>
            <a:ext cx="1784871" cy="42902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259F4BF-A6B4-C5AC-E0D0-151CCBD6D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670" y="4077477"/>
            <a:ext cx="4799219" cy="26778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50976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3611C17-6D42-0AF9-E77E-E00EA2F3BA9C}"/>
              </a:ext>
            </a:extLst>
          </p:cNvPr>
          <p:cNvSpPr/>
          <p:nvPr/>
        </p:nvSpPr>
        <p:spPr>
          <a:xfrm>
            <a:off x="394996" y="331238"/>
            <a:ext cx="570100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 distanza tra due note è detta 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intervallo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3A0B8D-423F-C660-96A5-40770E9CFC57}"/>
              </a:ext>
            </a:extLst>
          </p:cNvPr>
          <p:cNvSpPr/>
          <p:nvPr/>
        </p:nvSpPr>
        <p:spPr>
          <a:xfrm>
            <a:off x="5872065" y="1021702"/>
            <a:ext cx="5924939" cy="24072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C392A5-DF7A-E2AF-7AD5-3AE35AC5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557" y="1240971"/>
            <a:ext cx="4365114" cy="159119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C383A4C-32C9-2CCF-8FB9-DF723FCDD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" r="4591"/>
          <a:stretch/>
        </p:blipFill>
        <p:spPr>
          <a:xfrm>
            <a:off x="1082351" y="3545632"/>
            <a:ext cx="5924939" cy="223934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9F4BB09-D838-CA17-65F4-DCC309BD0EF1}"/>
              </a:ext>
            </a:extLst>
          </p:cNvPr>
          <p:cNvSpPr/>
          <p:nvPr/>
        </p:nvSpPr>
        <p:spPr>
          <a:xfrm>
            <a:off x="815788" y="1595718"/>
            <a:ext cx="4518212" cy="15508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Toni e Semitoni</a:t>
            </a:r>
          </a:p>
        </p:txBody>
      </p:sp>
    </p:spTree>
    <p:extLst>
      <p:ext uri="{BB962C8B-B14F-4D97-AF65-F5344CB8AC3E}">
        <p14:creationId xmlns:p14="http://schemas.microsoft.com/office/powerpoint/2010/main" val="3960778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1950917-B2A6-D8AB-EE47-3FDDB3B22500}"/>
              </a:ext>
            </a:extLst>
          </p:cNvPr>
          <p:cNvSpPr/>
          <p:nvPr/>
        </p:nvSpPr>
        <p:spPr>
          <a:xfrm>
            <a:off x="261257" y="92042"/>
            <a:ext cx="2752531" cy="142884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Durata</a:t>
            </a:r>
            <a:r>
              <a:rPr lang="it-IT" sz="4000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50C944-3A84-0DF2-6F1A-341A83668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06"/>
          <a:stretch/>
        </p:blipFill>
        <p:spPr>
          <a:xfrm>
            <a:off x="3228392" y="1594271"/>
            <a:ext cx="7988074" cy="46958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7107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3615B4-EB8D-B9E8-6BA7-19DC0CB8D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0251" y="2622176"/>
            <a:ext cx="4057208" cy="1613647"/>
          </a:xfrm>
        </p:spPr>
        <p:txBody>
          <a:bodyPr>
            <a:normAutofit/>
          </a:bodyPr>
          <a:lstStyle/>
          <a:p>
            <a:r>
              <a:rPr lang="it-IT" dirty="0">
                <a:latin typeface="Arial Rounded MT Bold" panose="020F0704030504030204" pitchFamily="34" charset="0"/>
              </a:rPr>
              <a:t>Il suono </a:t>
            </a:r>
            <a:r>
              <a:rPr lang="it-IT" dirty="0"/>
              <a:t>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5F2EFE-02E4-BCC5-BD09-EFE96650F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509" y="4392706"/>
            <a:ext cx="7494494" cy="1398493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65BB1671-E0F3-492F-B66A-57F99426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5509" y="4392706"/>
            <a:ext cx="7231409" cy="1398493"/>
          </a:xfrm>
        </p:spPr>
        <p:txBody>
          <a:bodyPr>
            <a:normAutofit/>
          </a:bodyPr>
          <a:lstStyle/>
          <a:p>
            <a:endParaRPr lang="it-IT" sz="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5BB642-CFD3-0402-10FC-07718E461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71"/>
          <a:stretch/>
        </p:blipFill>
        <p:spPr>
          <a:xfrm>
            <a:off x="579118" y="520748"/>
            <a:ext cx="7878459" cy="220452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61CF4DB-4CEA-148E-3A2D-38ABD8F70BC1}"/>
              </a:ext>
            </a:extLst>
          </p:cNvPr>
          <p:cNvSpPr/>
          <p:nvPr/>
        </p:nvSpPr>
        <p:spPr>
          <a:xfrm>
            <a:off x="9191932" y="4463251"/>
            <a:ext cx="2268071" cy="3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853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BCF4E1-CA16-B2DA-A3C4-BEA02DE1D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9" y="390330"/>
            <a:ext cx="7224117" cy="39670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7416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EFD1CD-7025-A60E-29FD-8B89E6396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98224"/>
            <a:ext cx="5196486" cy="12640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5DCEB97-D14A-6D6D-48AB-CA19369CE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576" y="247008"/>
            <a:ext cx="5896947" cy="59951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A1B7CE-793D-DDE3-2457-9F3AB20FD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" y="1297897"/>
            <a:ext cx="5476741" cy="54618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14516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93F47A8-5F96-17ED-D67E-59F0596E7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80626" y="517072"/>
            <a:ext cx="2106386" cy="21063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3D5B14B-27F6-241E-91FE-4B6FF9B2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313" y="3215853"/>
            <a:ext cx="2143125" cy="2143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0E48B2-1668-C0B2-871D-12205C90D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327" y="3215853"/>
            <a:ext cx="2400300" cy="21181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6BC365-E80D-3293-5807-01F6FD5AC2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883"/>
          <a:stretch/>
        </p:blipFill>
        <p:spPr>
          <a:xfrm>
            <a:off x="7647422" y="3330511"/>
            <a:ext cx="2636280" cy="21181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14892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FAFB55-5D5B-81AF-51E7-C28956364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780"/>
          <a:stretch/>
        </p:blipFill>
        <p:spPr>
          <a:xfrm>
            <a:off x="3984171" y="719235"/>
            <a:ext cx="1527112" cy="54195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40638B0-2B3A-8333-496B-BE918D6D0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850" y="531845"/>
            <a:ext cx="3348134" cy="17821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00FB087-8692-C63B-F6A2-A6645AB6D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31"/>
          <a:stretch/>
        </p:blipFill>
        <p:spPr>
          <a:xfrm>
            <a:off x="6130214" y="3429000"/>
            <a:ext cx="3956177" cy="16375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92ED71B-BF87-1DC0-DDF7-E0BC33258178}"/>
              </a:ext>
            </a:extLst>
          </p:cNvPr>
          <p:cNvSpPr/>
          <p:nvPr/>
        </p:nvSpPr>
        <p:spPr>
          <a:xfrm>
            <a:off x="727787" y="531845"/>
            <a:ext cx="2239347" cy="10730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Intensità</a:t>
            </a:r>
          </a:p>
        </p:txBody>
      </p:sp>
    </p:spTree>
    <p:extLst>
      <p:ext uri="{BB962C8B-B14F-4D97-AF65-F5344CB8AC3E}">
        <p14:creationId xmlns:p14="http://schemas.microsoft.com/office/powerpoint/2010/main" val="3585282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5ACAE8-4F51-5C51-86C9-AD1CE6EB0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10" y="728953"/>
            <a:ext cx="5933422" cy="16316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E7A7FA9-0C73-F1BB-317E-6E010F3B6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8" r="26925"/>
          <a:stretch/>
        </p:blipFill>
        <p:spPr>
          <a:xfrm>
            <a:off x="2988437" y="2808514"/>
            <a:ext cx="2162061" cy="27294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66A4E6F-9D01-B5AC-0373-A3D901205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110" y="2645567"/>
            <a:ext cx="41814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92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D29F53-7754-1B0D-B9AD-3DAD6DDBB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91" y="663931"/>
            <a:ext cx="2714625" cy="16859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EFD0634-ABE5-ACA4-8E9A-2E00DA3D6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69" y="568681"/>
            <a:ext cx="2562225" cy="17811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6443C66-934A-2FC1-B3A3-02B262AD67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5" r="39258" b="-1985"/>
          <a:stretch/>
        </p:blipFill>
        <p:spPr>
          <a:xfrm>
            <a:off x="8983534" y="76102"/>
            <a:ext cx="2901820" cy="1880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3BBD47-4C69-760B-A564-E8693F768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84" y="2602589"/>
            <a:ext cx="5482026" cy="16528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3747FA7-BBB5-FF65-3F32-20EF9D144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84" y="4508143"/>
            <a:ext cx="5694783" cy="15818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C37A453-45D2-7B2B-DB5E-D447FC3E9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994" y="2675483"/>
            <a:ext cx="4996005" cy="15799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CC818AF-E6B7-36CB-FCCC-0600A6DD3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3314" y="859848"/>
            <a:ext cx="2971364" cy="16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8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63F8B4-FD7C-9A8D-B4E5-C8EBBFA7C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71" y="223936"/>
            <a:ext cx="6643212" cy="5106274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33A0DCBA-7D5A-2A7B-BBD6-C3933D593318}"/>
              </a:ext>
            </a:extLst>
          </p:cNvPr>
          <p:cNvSpPr/>
          <p:nvPr/>
        </p:nvSpPr>
        <p:spPr>
          <a:xfrm>
            <a:off x="4833257" y="2006083"/>
            <a:ext cx="1716833" cy="15454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02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2096927-EBCF-5238-FBF4-683D4B8DFF22}"/>
              </a:ext>
            </a:extLst>
          </p:cNvPr>
          <p:cNvSpPr/>
          <p:nvPr/>
        </p:nvSpPr>
        <p:spPr>
          <a:xfrm>
            <a:off x="93306" y="261257"/>
            <a:ext cx="2724539" cy="10170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Scale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B843F48-8E2B-C9FD-DD20-1CF37D825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" t="7142" r="13815" b="-476"/>
          <a:stretch/>
        </p:blipFill>
        <p:spPr>
          <a:xfrm>
            <a:off x="93306" y="1468815"/>
            <a:ext cx="3452326" cy="248736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38307C1-C0EA-3E45-1B84-7630EB1391E5}"/>
              </a:ext>
            </a:extLst>
          </p:cNvPr>
          <p:cNvSpPr/>
          <p:nvPr/>
        </p:nvSpPr>
        <p:spPr>
          <a:xfrm>
            <a:off x="4133461" y="769775"/>
            <a:ext cx="5486400" cy="561702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Maggiore</a:t>
            </a:r>
          </a:p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Minore naturale</a:t>
            </a:r>
          </a:p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Minore armonica</a:t>
            </a:r>
          </a:p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Minore melodica</a:t>
            </a:r>
          </a:p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 cromatica</a:t>
            </a:r>
          </a:p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 pentafonica</a:t>
            </a:r>
          </a:p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 per toni interi</a:t>
            </a:r>
          </a:p>
        </p:txBody>
      </p:sp>
    </p:spTree>
    <p:extLst>
      <p:ext uri="{BB962C8B-B14F-4D97-AF65-F5344CB8AC3E}">
        <p14:creationId xmlns:p14="http://schemas.microsoft.com/office/powerpoint/2010/main" val="4049875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BC022CC-8C8B-E2D3-3336-583699DC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FA3EA69-714A-AE41-02BE-A8EC5DDD2BC9}"/>
              </a:ext>
            </a:extLst>
          </p:cNvPr>
          <p:cNvSpPr/>
          <p:nvPr/>
        </p:nvSpPr>
        <p:spPr>
          <a:xfrm>
            <a:off x="419877" y="93306"/>
            <a:ext cx="2556587" cy="149289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Timbro</a:t>
            </a:r>
          </a:p>
        </p:txBody>
      </p:sp>
    </p:spTree>
    <p:extLst>
      <p:ext uri="{BB962C8B-B14F-4D97-AF65-F5344CB8AC3E}">
        <p14:creationId xmlns:p14="http://schemas.microsoft.com/office/powerpoint/2010/main" val="2004669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3674FA4-8D1A-3631-042A-68F578A6472F}"/>
              </a:ext>
            </a:extLst>
          </p:cNvPr>
          <p:cNvSpPr/>
          <p:nvPr/>
        </p:nvSpPr>
        <p:spPr>
          <a:xfrm>
            <a:off x="690465" y="251927"/>
            <a:ext cx="9116008" cy="596226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suoni armonici</a:t>
            </a:r>
          </a:p>
          <a:p>
            <a:pPr algn="ctr"/>
            <a:r>
              <a:rPr lang="it-IT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Melodia </a:t>
            </a:r>
          </a:p>
          <a:p>
            <a:pPr algn="ctr"/>
            <a:r>
              <a:rPr lang="it-IT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Armonia</a:t>
            </a:r>
          </a:p>
        </p:txBody>
      </p:sp>
    </p:spTree>
    <p:extLst>
      <p:ext uri="{BB962C8B-B14F-4D97-AF65-F5344CB8AC3E}">
        <p14:creationId xmlns:p14="http://schemas.microsoft.com/office/powerpoint/2010/main" val="323561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0C3F363-8E4E-8576-37A2-F49A1506285B}"/>
              </a:ext>
            </a:extLst>
          </p:cNvPr>
          <p:cNvSpPr/>
          <p:nvPr/>
        </p:nvSpPr>
        <p:spPr>
          <a:xfrm>
            <a:off x="1075765" y="1640540"/>
            <a:ext cx="4374775" cy="513677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E3BF879-0D07-34E8-7356-9C846F35F1CF}"/>
              </a:ext>
            </a:extLst>
          </p:cNvPr>
          <p:cNvSpPr/>
          <p:nvPr/>
        </p:nvSpPr>
        <p:spPr>
          <a:xfrm>
            <a:off x="5724097" y="1640539"/>
            <a:ext cx="4455459" cy="513677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699BEB1-41EE-0375-ECE5-59F687B3DB6F}"/>
              </a:ext>
            </a:extLst>
          </p:cNvPr>
          <p:cNvSpPr/>
          <p:nvPr/>
        </p:nvSpPr>
        <p:spPr>
          <a:xfrm>
            <a:off x="2330824" y="286871"/>
            <a:ext cx="6857999" cy="12729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SUONO O RUMORE 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59D11C-DFC0-4361-705F-F656C508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013" y="4540953"/>
            <a:ext cx="3255362" cy="21635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535738-AD07-ED8D-4934-2A7A846F8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45" y="4208927"/>
            <a:ext cx="2606482" cy="24818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25F608-A558-C98A-C728-1B9C9B226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35" y="4208927"/>
            <a:ext cx="1688005" cy="24818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9C1C586-B682-9EFE-118B-1969A913E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10" t="26749" r="-657" b="874"/>
          <a:stretch/>
        </p:blipFill>
        <p:spPr>
          <a:xfrm>
            <a:off x="8210577" y="5670393"/>
            <a:ext cx="1810675" cy="105088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2FBAC4-D1D2-C0CB-83C0-2DCC2BC180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1" r="46703" b="32323"/>
          <a:stretch/>
        </p:blipFill>
        <p:spPr>
          <a:xfrm>
            <a:off x="7629334" y="3514304"/>
            <a:ext cx="2554424" cy="200809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17DAC60-7150-6BB6-DFBA-CD64CFB2ED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44" t="41500" r="30014" b="8870"/>
          <a:stretch/>
        </p:blipFill>
        <p:spPr>
          <a:xfrm>
            <a:off x="1223245" y="1746121"/>
            <a:ext cx="3361765" cy="22515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A773F7-B458-2F87-7CC5-B3D6FD265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0156" y="1797186"/>
            <a:ext cx="2619375" cy="17430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3A523A-8998-9AB2-59C5-2B34722D2F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609" r="14833"/>
          <a:stretch/>
        </p:blipFill>
        <p:spPr>
          <a:xfrm>
            <a:off x="4627151" y="1715663"/>
            <a:ext cx="2047836" cy="1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1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lude - Das Rheingold - Wagner - Solti">
            <a:hlinkClick r:id="" action="ppaction://media"/>
            <a:extLst>
              <a:ext uri="{FF2B5EF4-FFF2-40B4-BE49-F238E27FC236}">
                <a16:creationId xmlns:a16="http://schemas.microsoft.com/office/drawing/2014/main" id="{0F5078C4-2FC3-744E-BB29-32EA5903D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35" y="15240"/>
            <a:ext cx="12057529" cy="625187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3B9A7D1-588A-C95B-7B77-2DEDADC38021}"/>
              </a:ext>
            </a:extLst>
          </p:cNvPr>
          <p:cNvSpPr/>
          <p:nvPr/>
        </p:nvSpPr>
        <p:spPr>
          <a:xfrm>
            <a:off x="11017623" y="170330"/>
            <a:ext cx="1039906" cy="735105"/>
          </a:xfrm>
          <a:prstGeom prst="ellipse">
            <a:avLst/>
          </a:prstGeom>
          <a:solidFill>
            <a:schemeClr val="accent3">
              <a:lumMod val="5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4’19’’</a:t>
            </a:r>
          </a:p>
        </p:txBody>
      </p:sp>
    </p:spTree>
    <p:extLst>
      <p:ext uri="{BB962C8B-B14F-4D97-AF65-F5344CB8AC3E}">
        <p14:creationId xmlns:p14="http://schemas.microsoft.com/office/powerpoint/2010/main" val="23207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C9F4FB-2A7B-8FB4-0FB8-A39769030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331" y="44972"/>
            <a:ext cx="2861728" cy="242032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5DD59E4-967E-323A-5742-6482382DE2BE}"/>
              </a:ext>
            </a:extLst>
          </p:cNvPr>
          <p:cNvSpPr/>
          <p:nvPr/>
        </p:nvSpPr>
        <p:spPr>
          <a:xfrm>
            <a:off x="360576" y="330573"/>
            <a:ext cx="5450541" cy="169545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/>
              <a:t>I suoni armonici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6991875-D78C-7314-D735-41800479757A}"/>
              </a:ext>
            </a:extLst>
          </p:cNvPr>
          <p:cNvSpPr/>
          <p:nvPr/>
        </p:nvSpPr>
        <p:spPr>
          <a:xfrm>
            <a:off x="535031" y="2590800"/>
            <a:ext cx="9315398" cy="41192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DBF7A1-364A-03AC-15C1-65C2C0D31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83"/>
          <a:stretch/>
        </p:blipFill>
        <p:spPr>
          <a:xfrm>
            <a:off x="1254372" y="3348392"/>
            <a:ext cx="7876715" cy="21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7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BA5A73E-677D-A970-8D53-8C41AA2811B8}"/>
              </a:ext>
            </a:extLst>
          </p:cNvPr>
          <p:cNvSpPr/>
          <p:nvPr/>
        </p:nvSpPr>
        <p:spPr>
          <a:xfrm>
            <a:off x="1359158" y="120713"/>
            <a:ext cx="10058401" cy="109634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Gli aspetti fondamentali del suono  sono  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altezza, durata, intensità e timbro</a:t>
            </a:r>
            <a:r>
              <a:rPr lang="it-IT" dirty="0"/>
              <a:t>. </a:t>
            </a:r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suono è il concetto alla base della musica.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B462BD2-F696-BF18-1946-91C86FE39ABF}"/>
              </a:ext>
            </a:extLst>
          </p:cNvPr>
          <p:cNvSpPr/>
          <p:nvPr/>
        </p:nvSpPr>
        <p:spPr>
          <a:xfrm>
            <a:off x="326571" y="1349147"/>
            <a:ext cx="11538857" cy="178681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L’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altezza</a:t>
            </a:r>
            <a:r>
              <a:rPr lang="it-IT" dirty="0"/>
              <a:t> è la qualità che permette di distinguere i suoni in 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acuti o gravi </a:t>
            </a:r>
            <a:r>
              <a:rPr lang="it-IT" i="1" dirty="0"/>
              <a:t>e </a:t>
            </a:r>
            <a:r>
              <a:rPr lang="it-IT" dirty="0"/>
              <a:t>dipende dalla 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frequenza</a:t>
            </a:r>
            <a:r>
              <a:rPr lang="it-IT" i="1" dirty="0"/>
              <a:t> </a:t>
            </a:r>
            <a:r>
              <a:rPr lang="it-IT" dirty="0"/>
              <a:t>delle vibrazioni </a:t>
            </a:r>
          </a:p>
          <a:p>
            <a:pPr algn="ctr"/>
            <a:r>
              <a:rPr lang="it-IT" dirty="0"/>
              <a:t>(un suono è tanto più acuto, quanto maggiore è il numero delle vibrazioni e viceversa).</a:t>
            </a:r>
          </a:p>
          <a:p>
            <a:pPr algn="ctr"/>
            <a:r>
              <a:rPr lang="it-IT" dirty="0"/>
              <a:t>I limiti di udibilità  inferiore e superiore sono le frequenze di 32 e 40.000 vibrazioni semplici al minuto secondo, </a:t>
            </a:r>
          </a:p>
          <a:p>
            <a:pPr algn="ctr"/>
            <a:r>
              <a:rPr lang="it-IT" dirty="0"/>
              <a:t>la pratica musicale si serve dei suoni la cui frequenza è compresa tra 64 e 8000 vibrazioni semplici al minuto secondo, </a:t>
            </a:r>
          </a:p>
          <a:p>
            <a:pPr algn="ctr"/>
            <a:r>
              <a:rPr lang="it-IT" dirty="0"/>
              <a:t>la voce umana è compresa tra 162 e le 2060  vibrazioni.</a:t>
            </a:r>
          </a:p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9A8707D-B3B8-551C-81D8-0AE1F2E4AC28}"/>
              </a:ext>
            </a:extLst>
          </p:cNvPr>
          <p:cNvSpPr/>
          <p:nvPr/>
        </p:nvSpPr>
        <p:spPr>
          <a:xfrm>
            <a:off x="618931" y="3268047"/>
            <a:ext cx="10954138" cy="1245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L’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Intensità</a:t>
            </a:r>
            <a:r>
              <a:rPr lang="it-IT" dirty="0"/>
              <a:t> è la qualità che distingue i suoni in 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deboli o forti </a:t>
            </a:r>
            <a:r>
              <a:rPr lang="it-IT" dirty="0"/>
              <a:t>.</a:t>
            </a:r>
          </a:p>
          <a:p>
            <a:pPr algn="ctr"/>
            <a:r>
              <a:rPr lang="it-IT" dirty="0"/>
              <a:t>E’ data dalla diversa forza con cui i corpi sonori vengono eccitati e con la distanza dell’ascoltatore dalla fonte sonora,</a:t>
            </a:r>
          </a:p>
          <a:p>
            <a:pPr algn="ctr"/>
            <a:r>
              <a:rPr lang="it-IT" dirty="0"/>
              <a:t>Acusticamente dipendono dall’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ampiezza</a:t>
            </a:r>
            <a:r>
              <a:rPr lang="it-IT" dirty="0"/>
              <a:t> delle vibrazioni.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BF66F88-4EE8-0EA3-C7BC-D7E6BC06FAD6}"/>
              </a:ext>
            </a:extLst>
          </p:cNvPr>
          <p:cNvSpPr/>
          <p:nvPr/>
        </p:nvSpPr>
        <p:spPr>
          <a:xfrm>
            <a:off x="130629" y="4645771"/>
            <a:ext cx="8332236" cy="162352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Il 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timbro</a:t>
            </a:r>
            <a:r>
              <a:rPr lang="it-IT" dirty="0"/>
              <a:t> è la qualità che individua lo strumento o la voce che ha generato il suono. </a:t>
            </a:r>
          </a:p>
          <a:p>
            <a:pPr algn="ctr"/>
            <a:r>
              <a:rPr lang="it-IT" dirty="0"/>
              <a:t>E’ in relazione alla materia e forma dello strumento stesso.</a:t>
            </a:r>
          </a:p>
          <a:p>
            <a:pPr algn="ctr"/>
            <a:r>
              <a:rPr lang="it-IT" dirty="0"/>
              <a:t> Acusticamente dipende dalla forma delle vibrazioni.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E06A0F7-9DD5-9B12-2A78-6B78E7FDEAFA}"/>
              </a:ext>
            </a:extLst>
          </p:cNvPr>
          <p:cNvSpPr/>
          <p:nvPr/>
        </p:nvSpPr>
        <p:spPr>
          <a:xfrm>
            <a:off x="8552906" y="4719950"/>
            <a:ext cx="3439885" cy="162352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Il 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La3 </a:t>
            </a:r>
            <a:r>
              <a:rPr lang="it-IT" dirty="0"/>
              <a:t>viene in genere usato come nota di riferimento dal diapason,</a:t>
            </a:r>
          </a:p>
          <a:p>
            <a:pPr algn="ctr"/>
            <a:r>
              <a:rPr lang="it-IT" dirty="0"/>
              <a:t> e le frequenze di tutte le altre note sono calcolate a partire da questa. </a:t>
            </a:r>
          </a:p>
        </p:txBody>
      </p:sp>
    </p:spTree>
    <p:extLst>
      <p:ext uri="{BB962C8B-B14F-4D97-AF65-F5344CB8AC3E}">
        <p14:creationId xmlns:p14="http://schemas.microsoft.com/office/powerpoint/2010/main" val="1058729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F2A2EC0E-8E97-40B1-7983-F517D88AAF2B}"/>
              </a:ext>
            </a:extLst>
          </p:cNvPr>
          <p:cNvSpPr/>
          <p:nvPr/>
        </p:nvSpPr>
        <p:spPr>
          <a:xfrm>
            <a:off x="1716588" y="1210642"/>
            <a:ext cx="1712169" cy="156987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dereus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mundus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B23406A-9B09-A1FF-B9E1-90C6B48611CC}"/>
              </a:ext>
            </a:extLst>
          </p:cNvPr>
          <p:cNvSpPr/>
          <p:nvPr/>
        </p:nvSpPr>
        <p:spPr>
          <a:xfrm>
            <a:off x="5973919" y="3321696"/>
            <a:ext cx="1433806" cy="134361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milia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Solis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68789-4A88-D9C7-BBE9-E52D9CFEEE41}"/>
              </a:ext>
            </a:extLst>
          </p:cNvPr>
          <p:cNvSpPr/>
          <p:nvPr/>
        </p:nvSpPr>
        <p:spPr>
          <a:xfrm>
            <a:off x="7464877" y="4026163"/>
            <a:ext cx="1570654" cy="156287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</a:t>
            </a:r>
          </a:p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562D529-E4D8-BB44-7A15-04199C927940}"/>
              </a:ext>
            </a:extLst>
          </p:cNvPr>
          <p:cNvSpPr/>
          <p:nvPr/>
        </p:nvSpPr>
        <p:spPr>
          <a:xfrm>
            <a:off x="9110563" y="4828592"/>
            <a:ext cx="1478708" cy="134360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gina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noctis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E364212-51D6-D210-9645-C560FAB36702}"/>
              </a:ext>
            </a:extLst>
          </p:cNvPr>
          <p:cNvSpPr/>
          <p:nvPr/>
        </p:nvSpPr>
        <p:spPr>
          <a:xfrm>
            <a:off x="0" y="95638"/>
            <a:ext cx="2000054" cy="184279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minus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54B54C0-EF49-446B-8D45-1844F003E225}"/>
              </a:ext>
            </a:extLst>
          </p:cNvPr>
          <p:cNvSpPr/>
          <p:nvPr/>
        </p:nvSpPr>
        <p:spPr>
          <a:xfrm>
            <a:off x="4565045" y="2568254"/>
            <a:ext cx="1460242" cy="134361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9D3ED71-6CC4-9773-C92C-485163491E39}"/>
              </a:ext>
            </a:extLst>
          </p:cNvPr>
          <p:cNvSpPr/>
          <p:nvPr/>
        </p:nvSpPr>
        <p:spPr>
          <a:xfrm>
            <a:off x="3284131" y="1915111"/>
            <a:ext cx="1460242" cy="130628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ctea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tella a 5 punte 9">
            <a:extLst>
              <a:ext uri="{FF2B5EF4-FFF2-40B4-BE49-F238E27FC236}">
                <a16:creationId xmlns:a16="http://schemas.microsoft.com/office/drawing/2014/main" id="{9F5061CE-EF0D-CACC-8805-ECEF3EE84480}"/>
              </a:ext>
            </a:extLst>
          </p:cNvPr>
          <p:cNvSpPr/>
          <p:nvPr/>
        </p:nvSpPr>
        <p:spPr>
          <a:xfrm>
            <a:off x="4497356" y="653143"/>
            <a:ext cx="590938" cy="727788"/>
          </a:xfrm>
          <a:prstGeom prst="star5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10">
            <a:extLst>
              <a:ext uri="{FF2B5EF4-FFF2-40B4-BE49-F238E27FC236}">
                <a16:creationId xmlns:a16="http://schemas.microsoft.com/office/drawing/2014/main" id="{7F15B642-5085-BE98-581C-26B1C4AE8DE4}"/>
              </a:ext>
            </a:extLst>
          </p:cNvPr>
          <p:cNvSpPr/>
          <p:nvPr/>
        </p:nvSpPr>
        <p:spPr>
          <a:xfrm>
            <a:off x="4133460" y="413346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tella a 5 punte 11">
            <a:extLst>
              <a:ext uri="{FF2B5EF4-FFF2-40B4-BE49-F238E27FC236}">
                <a16:creationId xmlns:a16="http://schemas.microsoft.com/office/drawing/2014/main" id="{78DAA90F-E32B-C65E-B698-BAD839262C47}"/>
              </a:ext>
            </a:extLst>
          </p:cNvPr>
          <p:cNvSpPr/>
          <p:nvPr/>
        </p:nvSpPr>
        <p:spPr>
          <a:xfrm>
            <a:off x="8653363" y="657808"/>
            <a:ext cx="914400" cy="914400"/>
          </a:xfrm>
          <a:prstGeom prst="star5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02A72905-2681-CDD3-95B9-702245D00F01}"/>
              </a:ext>
            </a:extLst>
          </p:cNvPr>
          <p:cNvSpPr/>
          <p:nvPr/>
        </p:nvSpPr>
        <p:spPr>
          <a:xfrm>
            <a:off x="6475445" y="55890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tella a 5 punte 13">
            <a:extLst>
              <a:ext uri="{FF2B5EF4-FFF2-40B4-BE49-F238E27FC236}">
                <a16:creationId xmlns:a16="http://schemas.microsoft.com/office/drawing/2014/main" id="{FBB3FAB2-2EEF-4192-0DD1-A68869F5937D}"/>
              </a:ext>
            </a:extLst>
          </p:cNvPr>
          <p:cNvSpPr/>
          <p:nvPr/>
        </p:nvSpPr>
        <p:spPr>
          <a:xfrm>
            <a:off x="7564016" y="226733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tella a 5 punte 14">
            <a:extLst>
              <a:ext uri="{FF2B5EF4-FFF2-40B4-BE49-F238E27FC236}">
                <a16:creationId xmlns:a16="http://schemas.microsoft.com/office/drawing/2014/main" id="{3133E14C-F0B3-A061-E93B-F6ABB60E3AC9}"/>
              </a:ext>
            </a:extLst>
          </p:cNvPr>
          <p:cNvSpPr/>
          <p:nvPr/>
        </p:nvSpPr>
        <p:spPr>
          <a:xfrm>
            <a:off x="1763486" y="420810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>
            <a:extLst>
              <a:ext uri="{FF2B5EF4-FFF2-40B4-BE49-F238E27FC236}">
                <a16:creationId xmlns:a16="http://schemas.microsoft.com/office/drawing/2014/main" id="{7C89BD9D-9041-7681-E6CD-C8F57C91E1B2}"/>
              </a:ext>
            </a:extLst>
          </p:cNvPr>
          <p:cNvSpPr/>
          <p:nvPr/>
        </p:nvSpPr>
        <p:spPr>
          <a:xfrm>
            <a:off x="9794032" y="2906486"/>
            <a:ext cx="730898" cy="8210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16">
            <a:extLst>
              <a:ext uri="{FF2B5EF4-FFF2-40B4-BE49-F238E27FC236}">
                <a16:creationId xmlns:a16="http://schemas.microsoft.com/office/drawing/2014/main" id="{5A2B99A6-FA0E-C65B-CB95-01D2BCC0B031}"/>
              </a:ext>
            </a:extLst>
          </p:cNvPr>
          <p:cNvSpPr/>
          <p:nvPr/>
        </p:nvSpPr>
        <p:spPr>
          <a:xfrm>
            <a:off x="6461449" y="844421"/>
            <a:ext cx="914400" cy="914400"/>
          </a:xfrm>
          <a:prstGeom prst="star5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>
            <a:extLst>
              <a:ext uri="{FF2B5EF4-FFF2-40B4-BE49-F238E27FC236}">
                <a16:creationId xmlns:a16="http://schemas.microsoft.com/office/drawing/2014/main" id="{0B6F4817-A18C-3328-05DE-008AA0F87AEF}"/>
              </a:ext>
            </a:extLst>
          </p:cNvPr>
          <p:cNvSpPr/>
          <p:nvPr/>
        </p:nvSpPr>
        <p:spPr>
          <a:xfrm>
            <a:off x="11045695" y="571499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tella a 5 punte 18">
            <a:extLst>
              <a:ext uri="{FF2B5EF4-FFF2-40B4-BE49-F238E27FC236}">
                <a16:creationId xmlns:a16="http://schemas.microsoft.com/office/drawing/2014/main" id="{628B76F3-4D17-D2D1-0100-7A468A7F1267}"/>
              </a:ext>
            </a:extLst>
          </p:cNvPr>
          <p:cNvSpPr/>
          <p:nvPr/>
        </p:nvSpPr>
        <p:spPr>
          <a:xfrm>
            <a:off x="2528596" y="5477069"/>
            <a:ext cx="1003041" cy="1021702"/>
          </a:xfrm>
          <a:prstGeom prst="star5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tella a 5 punte 19">
            <a:extLst>
              <a:ext uri="{FF2B5EF4-FFF2-40B4-BE49-F238E27FC236}">
                <a16:creationId xmlns:a16="http://schemas.microsoft.com/office/drawing/2014/main" id="{F2C0FEB0-C247-89AD-B376-C18CF0178B89}"/>
              </a:ext>
            </a:extLst>
          </p:cNvPr>
          <p:cNvSpPr/>
          <p:nvPr/>
        </p:nvSpPr>
        <p:spPr>
          <a:xfrm>
            <a:off x="350481" y="2514601"/>
            <a:ext cx="914400" cy="914400"/>
          </a:xfrm>
          <a:prstGeom prst="star5">
            <a:avLst>
              <a:gd name="adj" fmla="val 25559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A1087AA-FF0F-8BFC-DB19-7C578F86E2AA}"/>
              </a:ext>
            </a:extLst>
          </p:cNvPr>
          <p:cNvSpPr/>
          <p:nvPr/>
        </p:nvSpPr>
        <p:spPr>
          <a:xfrm>
            <a:off x="755780" y="5365101"/>
            <a:ext cx="169310" cy="13529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27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-Re-Mi- Tutti insieme appassionatamente">
            <a:hlinkClick r:id="" action="ppaction://media"/>
            <a:extLst>
              <a:ext uri="{FF2B5EF4-FFF2-40B4-BE49-F238E27FC236}">
                <a16:creationId xmlns:a16="http://schemas.microsoft.com/office/drawing/2014/main" id="{A8F9F89F-2986-9D30-BB4C-0D8B31A898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614" y="323091"/>
            <a:ext cx="9855459" cy="53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3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ido D'Arezzo. Ut Queant Laxis. Himno San Juan Bautista. Partitura E Interpretación.">
            <a:hlinkClick r:id="" action="ppaction://media"/>
            <a:extLst>
              <a:ext uri="{FF2B5EF4-FFF2-40B4-BE49-F238E27FC236}">
                <a16:creationId xmlns:a16="http://schemas.microsoft.com/office/drawing/2014/main" id="{AA8DDB97-A0CB-71EC-8692-8E2366F789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484.8888"/>
                </p14:media>
              </p:ext>
            </p:extLst>
          </p:nvPr>
        </p:nvPicPr>
        <p:blipFill rotWithShape="1">
          <a:blip r:embed="rId4"/>
          <a:srcRect t="21405"/>
          <a:stretch/>
        </p:blipFill>
        <p:spPr>
          <a:xfrm>
            <a:off x="1685365" y="1497106"/>
            <a:ext cx="8794376" cy="43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TM03457452[[fn=Celestiale]]</Template>
  <TotalTime>7737</TotalTime>
  <Words>550</Words>
  <Application>Microsoft Office PowerPoint</Application>
  <PresentationFormat>Widescreen</PresentationFormat>
  <Paragraphs>95</Paragraphs>
  <Slides>29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Castellar</vt:lpstr>
      <vt:lpstr>Celestiale</vt:lpstr>
      <vt:lpstr>Presentazione standard di PowerPoint</vt:lpstr>
      <vt:lpstr>Il suono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suono</dc:title>
  <dc:creator>Giustina Guelli</dc:creator>
  <cp:lastModifiedBy>Giustina Guelli</cp:lastModifiedBy>
  <cp:revision>34</cp:revision>
  <dcterms:created xsi:type="dcterms:W3CDTF">2023-03-18T13:31:17Z</dcterms:created>
  <dcterms:modified xsi:type="dcterms:W3CDTF">2023-05-08T19:54:49Z</dcterms:modified>
</cp:coreProperties>
</file>