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1"/>
  </p:notesMasterIdLst>
  <p:sldIdLst>
    <p:sldId id="256" r:id="rId2"/>
    <p:sldId id="870" r:id="rId3"/>
    <p:sldId id="708" r:id="rId4"/>
    <p:sldId id="871" r:id="rId5"/>
    <p:sldId id="711" r:id="rId6"/>
    <p:sldId id="712" r:id="rId7"/>
    <p:sldId id="853" r:id="rId8"/>
    <p:sldId id="713" r:id="rId9"/>
    <p:sldId id="265" r:id="rId10"/>
    <p:sldId id="740" r:id="rId11"/>
    <p:sldId id="706" r:id="rId12"/>
    <p:sldId id="821" r:id="rId13"/>
    <p:sldId id="269" r:id="rId14"/>
    <p:sldId id="816" r:id="rId15"/>
    <p:sldId id="820" r:id="rId16"/>
    <p:sldId id="658" r:id="rId17"/>
    <p:sldId id="714" r:id="rId18"/>
    <p:sldId id="715" r:id="rId19"/>
    <p:sldId id="849" r:id="rId20"/>
    <p:sldId id="833" r:id="rId21"/>
    <p:sldId id="735" r:id="rId22"/>
    <p:sldId id="799" r:id="rId23"/>
    <p:sldId id="803" r:id="rId24"/>
    <p:sldId id="785" r:id="rId25"/>
    <p:sldId id="786" r:id="rId26"/>
    <p:sldId id="787" r:id="rId27"/>
    <p:sldId id="805" r:id="rId28"/>
    <p:sldId id="808" r:id="rId29"/>
    <p:sldId id="822" r:id="rId30"/>
    <p:sldId id="806" r:id="rId31"/>
    <p:sldId id="824" r:id="rId32"/>
    <p:sldId id="811" r:id="rId33"/>
    <p:sldId id="812" r:id="rId34"/>
    <p:sldId id="850" r:id="rId35"/>
    <p:sldId id="722" r:id="rId36"/>
    <p:sldId id="737" r:id="rId37"/>
    <p:sldId id="766" r:id="rId38"/>
    <p:sldId id="857" r:id="rId39"/>
    <p:sldId id="825" r:id="rId40"/>
    <p:sldId id="807" r:id="rId41"/>
    <p:sldId id="792" r:id="rId42"/>
    <p:sldId id="788" r:id="rId43"/>
    <p:sldId id="739" r:id="rId44"/>
    <p:sldId id="741" r:id="rId45"/>
    <p:sldId id="795" r:id="rId46"/>
    <p:sldId id="813" r:id="rId47"/>
    <p:sldId id="797" r:id="rId48"/>
    <p:sldId id="796" r:id="rId49"/>
    <p:sldId id="742" r:id="rId50"/>
    <p:sldId id="868" r:id="rId51"/>
    <p:sldId id="835" r:id="rId52"/>
    <p:sldId id="865" r:id="rId53"/>
    <p:sldId id="836" r:id="rId54"/>
    <p:sldId id="775" r:id="rId55"/>
    <p:sldId id="758" r:id="rId56"/>
    <p:sldId id="759" r:id="rId57"/>
    <p:sldId id="316" r:id="rId58"/>
    <p:sldId id="744" r:id="rId59"/>
    <p:sldId id="776" r:id="rId60"/>
    <p:sldId id="765" r:id="rId61"/>
    <p:sldId id="856" r:id="rId62"/>
    <p:sldId id="855" r:id="rId63"/>
    <p:sldId id="622" r:id="rId64"/>
    <p:sldId id="854" r:id="rId65"/>
    <p:sldId id="479" r:id="rId66"/>
    <p:sldId id="542" r:id="rId67"/>
    <p:sldId id="782" r:id="rId68"/>
    <p:sldId id="628" r:id="rId69"/>
    <p:sldId id="761" r:id="rId70"/>
    <p:sldId id="837" r:id="rId71"/>
    <p:sldId id="629" r:id="rId72"/>
    <p:sldId id="866" r:id="rId73"/>
    <p:sldId id="867" r:id="rId74"/>
    <p:sldId id="774" r:id="rId75"/>
    <p:sldId id="627" r:id="rId76"/>
    <p:sldId id="764" r:id="rId77"/>
    <p:sldId id="838" r:id="rId78"/>
    <p:sldId id="767" r:id="rId79"/>
    <p:sldId id="768" r:id="rId80"/>
    <p:sldId id="778" r:id="rId81"/>
    <p:sldId id="847" r:id="rId82"/>
    <p:sldId id="839" r:id="rId83"/>
    <p:sldId id="843" r:id="rId84"/>
    <p:sldId id="846" r:id="rId85"/>
    <p:sldId id="863" r:id="rId86"/>
    <p:sldId id="858" r:id="rId87"/>
    <p:sldId id="859" r:id="rId88"/>
    <p:sldId id="872" r:id="rId89"/>
    <p:sldId id="860" r:id="rId90"/>
    <p:sldId id="844" r:id="rId91"/>
    <p:sldId id="845" r:id="rId92"/>
    <p:sldId id="840" r:id="rId93"/>
    <p:sldId id="841" r:id="rId94"/>
    <p:sldId id="548" r:id="rId95"/>
    <p:sldId id="861" r:id="rId96"/>
    <p:sldId id="633" r:id="rId97"/>
    <p:sldId id="864" r:id="rId98"/>
    <p:sldId id="869" r:id="rId99"/>
    <p:sldId id="862" r:id="rId100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8232"/>
    <a:srgbClr val="6E2F14"/>
    <a:srgbClr val="140BE7"/>
    <a:srgbClr val="3D1D0C"/>
    <a:srgbClr val="EA7744"/>
    <a:srgbClr val="E85EA7"/>
    <a:srgbClr val="9A5B00"/>
    <a:srgbClr val="9EB115"/>
    <a:srgbClr val="7D7B16"/>
    <a:srgbClr val="9616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66"/>
    <p:restoredTop sz="50000"/>
  </p:normalViewPr>
  <p:slideViewPr>
    <p:cSldViewPr>
      <p:cViewPr varScale="1">
        <p:scale>
          <a:sx n="63" d="100"/>
          <a:sy n="63" d="100"/>
        </p:scale>
        <p:origin x="1040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4E96FB4-D5A3-AD4D-89F3-F9174CFAC9B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AC059F8-A992-234E-8ECF-3609DB90F79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016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735D987-A31C-174C-9C12-8E2E595CED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7A5E217-6C07-2145-BE26-274151EC7FA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659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B0DFC51-65C4-F448-9E49-91C0B7821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9ECD32E-73A3-6F4C-9483-2DE22152412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768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8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37525" cy="1268760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 – CARDINAL COLOMBO – MILANO</a:t>
            </a:r>
            <a:br>
              <a:rPr lang="it-IT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Giovedì, 18 maggio 2023</a:t>
            </a:r>
            <a:endParaRPr lang="it-IT" altLang="it-IT" sz="2000" dirty="0">
              <a:solidFill>
                <a:schemeClr val="accent6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AD185B9-DD6A-EF41-917E-54BF56E86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60" b="3712"/>
          <a:stretch/>
        </p:blipFill>
        <p:spPr>
          <a:xfrm>
            <a:off x="13134" y="1266659"/>
            <a:ext cx="9144000" cy="57732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briella Ferri - Tutti al mare.mp4">
            <a:hlinkClick r:id="" action="ppaction://media"/>
            <a:extLst>
              <a:ext uri="{FF2B5EF4-FFF2-40B4-BE49-F238E27FC236}">
                <a16:creationId xmlns:a16="http://schemas.microsoft.com/office/drawing/2014/main" id="{212CB327-EC81-C445-A5AB-2AA5F7794C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0500" y="1143000"/>
            <a:ext cx="6223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84FBB9-5461-E34F-8FD7-06BB45FAD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733256"/>
            <a:ext cx="3528392" cy="1124744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804C19"/>
                </a:solidFill>
              </a:rPr>
              <a:t>Bernardo Bellotto. </a:t>
            </a:r>
            <a:br>
              <a:rPr lang="it-IT" sz="1600" dirty="0">
                <a:solidFill>
                  <a:srgbClr val="804C19"/>
                </a:solidFill>
              </a:rPr>
            </a:br>
            <a:r>
              <a:rPr lang="it-IT" sz="1600" i="1" dirty="0">
                <a:solidFill>
                  <a:srgbClr val="993366"/>
                </a:solidFill>
              </a:rPr>
              <a:t>Capriccio romano. </a:t>
            </a:r>
            <a:br>
              <a:rPr lang="it-IT" sz="1600" i="1" dirty="0">
                <a:solidFill>
                  <a:srgbClr val="993366"/>
                </a:solidFill>
              </a:rPr>
            </a:br>
            <a:r>
              <a:rPr lang="it-IT" sz="1600" i="1" dirty="0">
                <a:solidFill>
                  <a:srgbClr val="993366"/>
                </a:solidFill>
              </a:rPr>
              <a:t>Il Colosseo</a:t>
            </a:r>
            <a:r>
              <a:rPr lang="it-IT" sz="16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739AA2-2EAA-AC4F-AF46-9C51B960D9B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4355976" y="1124744"/>
            <a:ext cx="4788024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025762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1AEF6B-5E56-D44D-B73F-28453EE2E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61248"/>
            <a:ext cx="4186808" cy="119675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VIA FRANCIGENA.</a:t>
            </a:r>
            <a:br>
              <a:rPr lang="it-IT" sz="1600" dirty="0"/>
            </a:br>
            <a:r>
              <a:rPr lang="it-IT" sz="1600" dirty="0">
                <a:solidFill>
                  <a:srgbClr val="EA7744"/>
                </a:solidFill>
              </a:rPr>
              <a:t>da Canterbury (GB)</a:t>
            </a:r>
            <a:br>
              <a:rPr lang="it-IT" sz="1600" dirty="0">
                <a:solidFill>
                  <a:srgbClr val="EA7744"/>
                </a:solidFill>
              </a:rPr>
            </a:br>
            <a:r>
              <a:rPr lang="it-IT" sz="1600" dirty="0">
                <a:solidFill>
                  <a:srgbClr val="EA7744"/>
                </a:solidFill>
              </a:rPr>
              <a:t>a Roma.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B99AFBC-18A2-314E-A854-E5B84B956B4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4860032" y="1052736"/>
            <a:ext cx="4283968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83913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1">
            <a:extLst>
              <a:ext uri="{FF2B5EF4-FFF2-40B4-BE49-F238E27FC236}">
                <a16:creationId xmlns:a16="http://schemas.microsoft.com/office/drawing/2014/main" id="{76D0537D-558C-6545-A437-C0C031FFE5D8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87625" y="1161695"/>
            <a:ext cx="6768752" cy="5318300"/>
          </a:xfrm>
        </p:spPr>
      </p:pic>
    </p:spTree>
    <p:extLst>
      <p:ext uri="{BB962C8B-B14F-4D97-AF65-F5344CB8AC3E}">
        <p14:creationId xmlns:p14="http://schemas.microsoft.com/office/powerpoint/2010/main" val="2793199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FE37D133-CD3A-7A4A-9C33-EB7ACF81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5373216"/>
            <a:ext cx="6552728" cy="1484784"/>
          </a:xfrm>
        </p:spPr>
        <p:txBody>
          <a:bodyPr/>
          <a:lstStyle/>
          <a:p>
            <a:r>
              <a:rPr lang="en-US" sz="1600" dirty="0">
                <a:solidFill>
                  <a:srgbClr val="CC6633"/>
                </a:solidFill>
                <a:latin typeface="Arial" pitchFamily="34"/>
              </a:rPr>
              <a:t>La Basilica di San Giacomo di Compostela in </a:t>
            </a:r>
            <a:r>
              <a:rPr lang="en-US" sz="1600" dirty="0" err="1">
                <a:solidFill>
                  <a:srgbClr val="CC6633"/>
                </a:solidFill>
                <a:latin typeface="Arial" pitchFamily="34"/>
              </a:rPr>
              <a:t>Galizia</a:t>
            </a:r>
            <a:r>
              <a:rPr lang="en-US" sz="1600" dirty="0">
                <a:solidFill>
                  <a:srgbClr val="CC6633"/>
                </a:solidFill>
                <a:latin typeface="Arial" pitchFamily="34"/>
              </a:rPr>
              <a:t>.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A644ABD-C114-244A-952E-AE6CF3FA73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403647" y="1317160"/>
            <a:ext cx="6696745" cy="441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829610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DEF109-9BC1-D04D-B33E-7D521E88E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365104"/>
            <a:ext cx="7056784" cy="2492896"/>
          </a:xfrm>
        </p:spPr>
        <p:txBody>
          <a:bodyPr/>
          <a:lstStyle/>
          <a:p>
            <a:r>
              <a:rPr lang="it-IT" sz="1600" dirty="0">
                <a:solidFill>
                  <a:srgbClr val="996600"/>
                </a:solidFill>
              </a:rPr>
              <a:t>Andrea Palladio</a:t>
            </a:r>
            <a:r>
              <a:rPr lang="it-IT" sz="1600" dirty="0">
                <a:solidFill>
                  <a:srgbClr val="B3B300"/>
                </a:solidFill>
              </a:rPr>
              <a:t>. </a:t>
            </a:r>
            <a:r>
              <a:rPr lang="it-IT" sz="1600" b="1" dirty="0">
                <a:solidFill>
                  <a:srgbClr val="B3B300"/>
                </a:solidFill>
              </a:rPr>
              <a:t>Villa Barbaro </a:t>
            </a:r>
            <a:r>
              <a:rPr lang="it-IT" sz="1600" dirty="0">
                <a:solidFill>
                  <a:srgbClr val="B3B300"/>
                </a:solidFill>
              </a:rPr>
              <a:t>a Maser (TV), 1554-’60.</a:t>
            </a:r>
            <a:endParaRPr lang="it-IT" sz="1600" dirty="0">
              <a:solidFill>
                <a:srgbClr val="AC159A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A85899E-CEE5-8242-ADBF-39B92664FAD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971600" y="1124744"/>
            <a:ext cx="7200799" cy="385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037317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20C2728-0B41-8C4A-B78A-9B95CF75995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5292080" y="1143888"/>
            <a:ext cx="345638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57E3F35-A94C-1B41-B4D5-B06E1CC00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084538"/>
            <a:ext cx="4248472" cy="515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37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573AE774-868D-F149-87D6-D9E88CEE1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4653136"/>
            <a:ext cx="6696744" cy="2217937"/>
          </a:xfrm>
        </p:spPr>
        <p:txBody>
          <a:bodyPr/>
          <a:lstStyle/>
          <a:p>
            <a:r>
              <a:rPr lang="it-IT" sz="1600" dirty="0" err="1">
                <a:solidFill>
                  <a:srgbClr val="002060"/>
                </a:solidFill>
              </a:rPr>
              <a:t>Dieppe</a:t>
            </a:r>
            <a:r>
              <a:rPr lang="it-IT" sz="1600" dirty="0">
                <a:solidFill>
                  <a:srgbClr val="002060"/>
                </a:solidFill>
              </a:rPr>
              <a:t> (Francia) 1822.</a:t>
            </a:r>
            <a:r>
              <a:rPr lang="it-IT" sz="1600" i="1" dirty="0">
                <a:solidFill>
                  <a:srgbClr val="002060"/>
                </a:solidFill>
              </a:rPr>
              <a:t> </a:t>
            </a:r>
            <a:r>
              <a:rPr lang="it-IT" sz="1600" dirty="0">
                <a:solidFill>
                  <a:srgbClr val="0070C0"/>
                </a:solidFill>
              </a:rPr>
              <a:t>Il primo Stabilimento balneare al mondo.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A6D72FB-769D-5A4B-B7DF-08CB926333F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971600" y="764704"/>
            <a:ext cx="7313455" cy="4329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815282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16255A-F46A-454E-A341-E59BF81D5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77281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Viareggio, Riviera di levante</a:t>
            </a:r>
            <a:r>
              <a:rPr lang="it-IT" sz="1600" dirty="0">
                <a:solidFill>
                  <a:srgbClr val="996633"/>
                </a:solidFill>
              </a:rPr>
              <a:t>.</a:t>
            </a:r>
            <a:r>
              <a:rPr lang="it-IT" sz="1600" i="1" dirty="0">
                <a:solidFill>
                  <a:srgbClr val="996633"/>
                </a:solidFill>
              </a:rPr>
              <a:t> </a:t>
            </a:r>
            <a:r>
              <a:rPr lang="it-IT" sz="1800" dirty="0">
                <a:solidFill>
                  <a:srgbClr val="FF950E"/>
                </a:solidFill>
              </a:rPr>
              <a:t>Bagno Arizona</a:t>
            </a:r>
            <a:r>
              <a:rPr lang="it-IT" sz="1600" dirty="0">
                <a:solidFill>
                  <a:srgbClr val="FF950E"/>
                </a:solidFill>
              </a:rPr>
              <a:t>, 1857.</a:t>
            </a: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B6B5014-68A6-724B-88DF-BFB5A3F19CF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455701" y="1916832"/>
            <a:ext cx="8137437" cy="353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757824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EAB72240-D9B8-874D-A792-5ADFAB422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29002"/>
            <a:ext cx="8135938" cy="724333"/>
          </a:xfrm>
        </p:spPr>
        <p:txBody>
          <a:bodyPr/>
          <a:lstStyle/>
          <a:p>
            <a:r>
              <a:rPr lang="it-IT" sz="1600" dirty="0">
                <a:solidFill>
                  <a:srgbClr val="6600CC"/>
                </a:solidFill>
              </a:rPr>
              <a:t>ROMA</a:t>
            </a:r>
            <a:r>
              <a:rPr lang="it-IT" sz="1600" dirty="0">
                <a:solidFill>
                  <a:srgbClr val="CC6633"/>
                </a:solidFill>
              </a:rPr>
              <a:t>. Le Terme di Traiano (Ruderi).</a:t>
            </a:r>
            <a:endParaRPr lang="it-IT" sz="1600" b="1" dirty="0">
              <a:solidFill>
                <a:srgbClr val="E85EA7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FF0C352-AB38-4145-A942-F838CA4000C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46653" y="-171400"/>
            <a:ext cx="9143643" cy="590040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46953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64DC34E-A19D-5C42-AC4B-B8BA74FC1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8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44BE55-B6A4-7140-830E-202158BA1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628800"/>
          </a:xfrm>
        </p:spPr>
        <p:txBody>
          <a:bodyPr/>
          <a:lstStyle/>
          <a:p>
            <a:r>
              <a:rPr lang="it-IT" sz="1600" dirty="0">
                <a:solidFill>
                  <a:srgbClr val="330099"/>
                </a:solidFill>
              </a:rPr>
              <a:t>ROMA.</a:t>
            </a:r>
            <a:r>
              <a:rPr lang="it-IT" sz="1600" i="1" dirty="0">
                <a:solidFill>
                  <a:srgbClr val="FF950E"/>
                </a:solidFill>
              </a:rPr>
              <a:t> </a:t>
            </a:r>
            <a:r>
              <a:rPr lang="it-IT" sz="1600" dirty="0">
                <a:solidFill>
                  <a:srgbClr val="FF950E"/>
                </a:solidFill>
              </a:rPr>
              <a:t>Le Terme dell'imperatore Caracalla (ruderi).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D9F69D6-E129-AE4E-8C7C-5E59AD38EB2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564168" y="980728"/>
            <a:ext cx="5922001" cy="443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891870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BE7C17-3263-EB4E-959C-9846C3628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8135938" cy="1484784"/>
          </a:xfrm>
        </p:spPr>
        <p:txBody>
          <a:bodyPr/>
          <a:lstStyle/>
          <a:p>
            <a:r>
              <a:rPr lang="it-IT" sz="1600" dirty="0">
                <a:solidFill>
                  <a:srgbClr val="0066CC"/>
                </a:solidFill>
              </a:rPr>
              <a:t>Le Terme di Saturnia in provincia di Grosseto.</a:t>
            </a: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7B882C8-BC4B-514F-9598-ECA6D8879E6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78847" y="1268760"/>
            <a:ext cx="7892643" cy="443411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68301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A7EC63-5BD1-A84A-80E3-67D6EB4A9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4261336"/>
            <a:ext cx="5760640" cy="2480032"/>
          </a:xfrm>
        </p:spPr>
        <p:txBody>
          <a:bodyPr/>
          <a:lstStyle/>
          <a:p>
            <a:r>
              <a:rPr lang="it-IT" sz="1800" dirty="0">
                <a:solidFill>
                  <a:srgbClr val="0047FF"/>
                </a:solidFill>
              </a:rPr>
              <a:t>Le moderne Terme di Ischia (NA).</a:t>
            </a:r>
            <a:endParaRPr lang="it-IT" sz="1800" b="1" dirty="0">
              <a:solidFill>
                <a:srgbClr val="140BE7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EF4400D-B7F5-0245-8FF8-00627453188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539552" y="1484784"/>
            <a:ext cx="8137437" cy="33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130042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661E14-6152-B249-945F-D636C676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5445224"/>
            <a:ext cx="7549530" cy="1412776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Treno a vapore della linea Torino-Cuneo.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E948698-2BC2-EB49-B3A6-46B52E4ACDE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0" y="513258"/>
            <a:ext cx="9144000" cy="521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09940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5FBB7B-A986-E94B-915C-E5D428B9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56584"/>
            <a:ext cx="3394720" cy="1628800"/>
          </a:xfrm>
        </p:spPr>
        <p:txBody>
          <a:bodyPr/>
          <a:lstStyle/>
          <a:p>
            <a:pPr algn="r"/>
            <a:r>
              <a:rPr lang="it-IT" sz="1800" dirty="0" err="1">
                <a:solidFill>
                  <a:srgbClr val="002060"/>
                </a:solidFill>
                <a:latin typeface="Geneva" pitchFamily="34"/>
              </a:rPr>
              <a:t>Gaspar</a:t>
            </a:r>
            <a:r>
              <a:rPr lang="it-IT" sz="1800" dirty="0">
                <a:solidFill>
                  <a:srgbClr val="002060"/>
                </a:solidFill>
                <a:latin typeface="Geneva" pitchFamily="34"/>
              </a:rPr>
              <a:t> Friedrich. </a:t>
            </a:r>
            <a:br>
              <a:rPr lang="it-IT" sz="1800" dirty="0">
                <a:solidFill>
                  <a:srgbClr val="993366"/>
                </a:solidFill>
                <a:latin typeface="Geneva" pitchFamily="34"/>
              </a:rPr>
            </a:br>
            <a:r>
              <a:rPr lang="it-IT" sz="1800" dirty="0">
                <a:solidFill>
                  <a:srgbClr val="C00000"/>
                </a:solidFill>
                <a:latin typeface="Geneva" pitchFamily="34"/>
              </a:rPr>
              <a:t>Viandante sul mare di nebbia</a:t>
            </a:r>
            <a:br>
              <a:rPr lang="it-IT" sz="1800" i="1" dirty="0">
                <a:solidFill>
                  <a:srgbClr val="4C4C4C"/>
                </a:solidFill>
                <a:latin typeface="Geneva" pitchFamily="34"/>
              </a:rPr>
            </a:br>
            <a:r>
              <a:rPr lang="it-IT" sz="1600" dirty="0">
                <a:solidFill>
                  <a:srgbClr val="3D1D0C"/>
                </a:solidFill>
                <a:latin typeface="Geneva" pitchFamily="34"/>
              </a:rPr>
              <a:t>Olio su tela, 95x75 cm, 1818, Hamburger, </a:t>
            </a:r>
            <a:r>
              <a:rPr lang="it-IT" sz="1600" dirty="0" err="1">
                <a:solidFill>
                  <a:srgbClr val="3D1D0C"/>
                </a:solidFill>
                <a:latin typeface="Geneva" pitchFamily="34"/>
              </a:rPr>
              <a:t>Kunsthalle</a:t>
            </a:r>
            <a:r>
              <a:rPr lang="it-IT" sz="1600" dirty="0">
                <a:solidFill>
                  <a:srgbClr val="3D1D0C"/>
                </a:solidFill>
                <a:latin typeface="Geneva" pitchFamily="34"/>
              </a:rPr>
              <a:t>.</a:t>
            </a:r>
            <a:endParaRPr lang="it-IT" sz="1600" dirty="0">
              <a:solidFill>
                <a:srgbClr val="3D1D0C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3F8FBC9-D777-4443-AAFA-9A8BB166B30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3995936" y="0"/>
            <a:ext cx="51480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793097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64905D1-E1E2-3846-B810-7E252758D55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2267744" y="1412776"/>
            <a:ext cx="5112927" cy="4477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510532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A6282D-CE26-414F-8F16-504B26C59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5877272"/>
            <a:ext cx="7128792" cy="980728"/>
          </a:xfrm>
        </p:spPr>
        <p:txBody>
          <a:bodyPr/>
          <a:lstStyle/>
          <a:p>
            <a:r>
              <a:rPr lang="it-IT" sz="1600" dirty="0">
                <a:solidFill>
                  <a:srgbClr val="990066"/>
                </a:solidFill>
              </a:rPr>
              <a:t>Dolomiti</a:t>
            </a:r>
            <a:r>
              <a:rPr lang="it-IT" sz="1600" dirty="0">
                <a:solidFill>
                  <a:srgbClr val="004586"/>
                </a:solidFill>
              </a:rPr>
              <a:t>. Passo Sella </a:t>
            </a:r>
            <a:r>
              <a:rPr lang="it-IT" sz="1600" dirty="0" err="1">
                <a:solidFill>
                  <a:srgbClr val="004586"/>
                </a:solidFill>
              </a:rPr>
              <a:t>Sassolungo</a:t>
            </a:r>
            <a:r>
              <a:rPr lang="it-IT" sz="1600" i="1" dirty="0">
                <a:solidFill>
                  <a:srgbClr val="004586"/>
                </a:solidFill>
              </a:rPr>
              <a:t>.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1DB1A22-316D-9B48-A70D-7B711A44FCB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27584" y="476672"/>
            <a:ext cx="7619759" cy="506700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57697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797A1903-300A-9443-91DB-412AA86A9FF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187624" y="968056"/>
            <a:ext cx="7091081" cy="498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527731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1407A49-8EE9-D540-AED6-26F8BBB8C52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59999" y="396358"/>
            <a:ext cx="8440195" cy="620099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37649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1F6E4D1-0A66-B348-BEFC-9851220356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582481" y="1659179"/>
            <a:ext cx="7886517" cy="443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155070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4C985AA-A170-7342-87A2-D48BC40CF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20" y="197224"/>
            <a:ext cx="8854080" cy="625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51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E91695A-73FC-1343-AEC9-4F66C328D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1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2854EBC-4DAD-4343-987A-534F9951C26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043608" y="784142"/>
            <a:ext cx="6919766" cy="5669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935159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B5905D5-3FD6-6149-9679-F969C0F6E76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2699792" y="1124744"/>
            <a:ext cx="3910403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544648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D01F34-B4B5-4547-B13A-48502ACD1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4797152"/>
            <a:ext cx="7024676" cy="2060848"/>
          </a:xfrm>
        </p:spPr>
        <p:txBody>
          <a:bodyPr/>
          <a:lstStyle/>
          <a:p>
            <a:r>
              <a:rPr lang="it-IT" sz="1800" dirty="0"/>
              <a:t>Cartolina da Ventimiglia con bagnanti inizi ‘900.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D15204A-6FFF-0142-9C5C-76934342708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043608" y="908720"/>
            <a:ext cx="7024676" cy="443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202514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5C41A11-C311-D741-A475-C2218EF51EC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475656" y="1844824"/>
            <a:ext cx="621162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073512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2F7479-5FB0-2140-8F4F-1A29662C5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941168"/>
            <a:ext cx="7909570" cy="1800200"/>
          </a:xfrm>
        </p:spPr>
        <p:txBody>
          <a:bodyPr/>
          <a:lstStyle/>
          <a:p>
            <a:r>
              <a:rPr lang="it-IT" sz="1600" dirty="0"/>
              <a:t>Costume femminile primi ‘900.                     Gabriele D’Annunzio a Forte dei Marmi.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877B9AF-76F5-834C-95F0-A4F1811074D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683568" y="404664"/>
            <a:ext cx="3744416" cy="486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22B42AD-F750-3049-A001-4423A4F72E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 bwMode="auto">
          <a:xfrm>
            <a:off x="4860032" y="404664"/>
            <a:ext cx="3493860" cy="486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5923129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7EB5838-D29A-5D48-A309-45F8B07CF57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611560" y="980728"/>
            <a:ext cx="7882923" cy="443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6D13FD6-C15D-1343-A058-030432523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8135938" cy="1008112"/>
          </a:xfrm>
        </p:spPr>
        <p:txBody>
          <a:bodyPr/>
          <a:lstStyle/>
          <a:p>
            <a:r>
              <a:rPr lang="it-IT" sz="1600" dirty="0">
                <a:solidFill>
                  <a:srgbClr val="000099"/>
                </a:solidFill>
              </a:rPr>
              <a:t>Primi anni del '900</a:t>
            </a:r>
            <a:r>
              <a:rPr lang="it-IT" sz="1600" dirty="0">
                <a:solidFill>
                  <a:srgbClr val="804C19"/>
                </a:solidFill>
              </a:rPr>
              <a:t>.</a:t>
            </a:r>
            <a:r>
              <a:rPr lang="it-IT" sz="1600" i="1" dirty="0">
                <a:solidFill>
                  <a:srgbClr val="804C19"/>
                </a:solidFill>
              </a:rPr>
              <a:t> </a:t>
            </a:r>
            <a:r>
              <a:rPr lang="it-IT" sz="1600" dirty="0">
                <a:solidFill>
                  <a:srgbClr val="804C19"/>
                </a:solidFill>
              </a:rPr>
              <a:t>Bagnanti in riva al mare sull'altra sponda del Mediterraneo.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271828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432B854-2A64-0E40-AF5C-5C78BA1C43D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4788024" y="404663"/>
            <a:ext cx="403244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0E80F2D-62D3-CE4E-9D90-33981B69E2D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 bwMode="auto">
          <a:xfrm>
            <a:off x="323528" y="783017"/>
            <a:ext cx="3780001" cy="557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769636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 Morte a Venezia di Luchino Visconti..mp4">
            <a:hlinkClick r:id="" action="ppaction://media"/>
            <a:extLst>
              <a:ext uri="{FF2B5EF4-FFF2-40B4-BE49-F238E27FC236}">
                <a16:creationId xmlns:a16="http://schemas.microsoft.com/office/drawing/2014/main" id="{F8C8E1A0-C610-5F40-887D-891E2173FF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0" y="1143000"/>
            <a:ext cx="5715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4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B1516F66-765C-7B49-8FC9-6258BB22B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968" y="5013176"/>
            <a:ext cx="4309170" cy="1844824"/>
          </a:xfrm>
        </p:spPr>
        <p:txBody>
          <a:bodyPr/>
          <a:lstStyle/>
          <a:p>
            <a:pPr algn="l"/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b="1" dirty="0">
                <a:solidFill>
                  <a:srgbClr val="C00000"/>
                </a:solidFill>
              </a:rPr>
              <a:t>GUIDE MICHELIN. </a:t>
            </a:r>
            <a:br>
              <a:rPr lang="it-IT" sz="1600" dirty="0">
                <a:solidFill>
                  <a:srgbClr val="FF0000"/>
                </a:solidFill>
              </a:rPr>
            </a:br>
            <a:r>
              <a:rPr lang="it-IT" sz="2000" dirty="0">
                <a:solidFill>
                  <a:srgbClr val="1C1C1C"/>
                </a:solidFill>
              </a:rPr>
              <a:t>Edition 1900</a:t>
            </a:r>
            <a:endParaRPr lang="it-IT" sz="1600" dirty="0">
              <a:solidFill>
                <a:srgbClr val="C0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CFBF228-AB3E-A14E-BED2-7F73FE53B99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899592" y="1844824"/>
            <a:ext cx="3172609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257103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FDD87D0-957A-2B44-94BE-A8B2A7347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8793617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377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B15792-A8A3-D944-8F83-183C7D568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5301208"/>
            <a:ext cx="7200800" cy="1532078"/>
          </a:xfrm>
        </p:spPr>
        <p:txBody>
          <a:bodyPr/>
          <a:lstStyle/>
          <a:p>
            <a:r>
              <a:rPr lang="it-IT" sz="1800" dirty="0">
                <a:solidFill>
                  <a:srgbClr val="002060"/>
                </a:solidFill>
              </a:rPr>
              <a:t>Negli anni '20 la tuta intera di inizio '900, pur rimanendo pezzo unico, </a:t>
            </a:r>
            <a:br>
              <a:rPr lang="it-IT" sz="1800" dirty="0">
                <a:solidFill>
                  <a:srgbClr val="002060"/>
                </a:solidFill>
              </a:rPr>
            </a:br>
            <a:r>
              <a:rPr lang="it-IT" sz="1800" dirty="0">
                <a:solidFill>
                  <a:srgbClr val="002060"/>
                </a:solidFill>
              </a:rPr>
              <a:t> si “accorcia” lasciando le gambe scoperte,</a:t>
            </a:r>
            <a:endParaRPr lang="it-IT" sz="1800" b="1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1AC73BC-4A40-9C4F-9DA2-8E804AEFE98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3256444" y="429062"/>
            <a:ext cx="5887556" cy="4872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5E693CA-2146-4B43-931E-0EB51758FFC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429063"/>
            <a:ext cx="3256444" cy="487214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310824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88A9A6-F0D1-7E46-879A-0C0EF7D81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5301208"/>
            <a:ext cx="6802298" cy="1556792"/>
          </a:xfrm>
        </p:spPr>
        <p:txBody>
          <a:bodyPr/>
          <a:lstStyle/>
          <a:p>
            <a:r>
              <a:rPr lang="it-IT" sz="1800" dirty="0">
                <a:solidFill>
                  <a:srgbClr val="CC6633"/>
                </a:solidFill>
              </a:rPr>
              <a:t>Egitto.</a:t>
            </a:r>
            <a:r>
              <a:rPr lang="it-IT" sz="1800" i="1" dirty="0">
                <a:solidFill>
                  <a:srgbClr val="CC6633"/>
                </a:solidFill>
              </a:rPr>
              <a:t> </a:t>
            </a:r>
            <a:r>
              <a:rPr lang="it-IT" sz="1800" i="1" dirty="0">
                <a:solidFill>
                  <a:srgbClr val="FF950E"/>
                </a:solidFill>
              </a:rPr>
              <a:t>Luxor, la zona dei templi.</a:t>
            </a:r>
            <a:endParaRPr lang="it-IT" sz="1800" b="1" dirty="0">
              <a:solidFill>
                <a:srgbClr val="00B0F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E4FBB61-EF75-5348-95CA-B7D61D14D1D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187624" y="476672"/>
            <a:ext cx="6802298" cy="513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3293989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9E6581-62AB-D149-B3C1-5CC77D6D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707" y="4509120"/>
            <a:ext cx="8023431" cy="234888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Atene</a:t>
            </a:r>
            <a:r>
              <a:rPr lang="it-IT" sz="1600" dirty="0">
                <a:solidFill>
                  <a:srgbClr val="CC6633"/>
                </a:solidFill>
              </a:rPr>
              <a:t>. </a:t>
            </a:r>
            <a:r>
              <a:rPr lang="it-IT" sz="1600" i="1" dirty="0">
                <a:solidFill>
                  <a:srgbClr val="FF950E"/>
                </a:solidFill>
              </a:rPr>
              <a:t>Panorama sull'Acropoli.</a:t>
            </a: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E2F1502-90EC-5E48-BDEA-5B908C2DC53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539552" y="1484784"/>
            <a:ext cx="8137437" cy="373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5149314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17B8BB-EEC3-744C-901C-E4F4A27D2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9280"/>
            <a:ext cx="8363272" cy="908720"/>
          </a:xfrm>
        </p:spPr>
        <p:txBody>
          <a:bodyPr/>
          <a:lstStyle/>
          <a:p>
            <a:r>
              <a:rPr lang="it-IT" sz="1800" dirty="0">
                <a:solidFill>
                  <a:srgbClr val="002060"/>
                </a:solidFill>
              </a:rPr>
              <a:t>Cesenatico. </a:t>
            </a:r>
            <a:r>
              <a:rPr lang="it-IT" sz="1800" i="1" dirty="0">
                <a:solidFill>
                  <a:srgbClr val="6E2F14"/>
                </a:solidFill>
              </a:rPr>
              <a:t>Colonia Agip.</a:t>
            </a:r>
            <a:br>
              <a:rPr lang="it-IT" sz="1800" i="1" dirty="0"/>
            </a:br>
            <a:br>
              <a:rPr lang="it-IT" sz="1800" i="1" dirty="0"/>
            </a:br>
            <a:r>
              <a:rPr lang="it-IT" sz="1800" dirty="0">
                <a:solidFill>
                  <a:srgbClr val="C00000"/>
                </a:solidFill>
              </a:rPr>
              <a:t>“Date al mare un bambino malato</a:t>
            </a:r>
            <a:br>
              <a:rPr lang="it-IT" sz="1800" dirty="0">
                <a:solidFill>
                  <a:srgbClr val="C00000"/>
                </a:solidFill>
              </a:rPr>
            </a:br>
            <a:r>
              <a:rPr lang="it-IT" sz="1800" dirty="0">
                <a:solidFill>
                  <a:srgbClr val="C00000"/>
                </a:solidFill>
              </a:rPr>
              <a:t>        e il mare vi restituirà un bambino sano”.</a:t>
            </a:r>
            <a:br>
              <a:rPr lang="it-IT" sz="1800" i="1" dirty="0"/>
            </a:br>
            <a:r>
              <a:rPr lang="it-IT" sz="1800" i="1" dirty="0">
                <a:solidFill>
                  <a:srgbClr val="002060"/>
                </a:solidFill>
              </a:rPr>
              <a:t>SLOGAN al tempo del Regime.</a:t>
            </a:r>
            <a:br>
              <a:rPr lang="it-IT" sz="1800" i="1" dirty="0"/>
            </a:br>
            <a:br>
              <a:rPr lang="it-IT" sz="1800" i="1" dirty="0"/>
            </a:br>
            <a:br>
              <a:rPr lang="it-IT" sz="1800" i="1" dirty="0"/>
            </a:br>
            <a:br>
              <a:rPr lang="it-IT" sz="1800" i="1" dirty="0"/>
            </a:br>
            <a:endParaRPr lang="it-IT" sz="180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DFADEC0-7ACC-854A-B915-D3231471638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917694" y="620688"/>
            <a:ext cx="7442283" cy="443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078140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676896-3E95-AC4D-BEA0-0BF1E403D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5517232"/>
            <a:ext cx="6529644" cy="1340768"/>
          </a:xfrm>
        </p:spPr>
        <p:txBody>
          <a:bodyPr/>
          <a:lstStyle/>
          <a:p>
            <a:r>
              <a:rPr lang="it-IT" sz="1800" dirty="0">
                <a:solidFill>
                  <a:srgbClr val="000066"/>
                </a:solidFill>
              </a:rPr>
              <a:t>Chiavari</a:t>
            </a:r>
            <a:r>
              <a:rPr lang="it-IT" sz="1800" dirty="0"/>
              <a:t>. </a:t>
            </a:r>
            <a:r>
              <a:rPr lang="it-IT" sz="1800" i="1" dirty="0"/>
              <a:t>Colonia Fara, </a:t>
            </a:r>
            <a:r>
              <a:rPr lang="it-IT" sz="1800" dirty="0"/>
              <a:t>1936.</a:t>
            </a:r>
            <a:endParaRPr lang="it-IT" sz="1800" b="1" dirty="0">
              <a:solidFill>
                <a:srgbClr val="140BE7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2C3D839-80C3-2045-B508-85833F20B79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331640" y="836712"/>
            <a:ext cx="6529644" cy="508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0181713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3AF63E-DAA6-D147-A159-90A4371F5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8135938" cy="191683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Loano</a:t>
            </a:r>
            <a:r>
              <a:rPr lang="it-IT" sz="1600" dirty="0">
                <a:solidFill>
                  <a:srgbClr val="7D7B16"/>
                </a:solidFill>
              </a:rPr>
              <a:t>. Colonia marina.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89C7A6A-F57E-5A45-8B76-994DF50CEEE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475656" y="1052736"/>
            <a:ext cx="5889238" cy="443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061410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EF44D5-3D81-C14D-B810-7415D6C98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77281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Montesilvano</a:t>
            </a:r>
            <a:r>
              <a:rPr lang="it-IT" sz="1600" dirty="0"/>
              <a:t>. </a:t>
            </a:r>
            <a:r>
              <a:rPr lang="it-IT" sz="1600" i="1" dirty="0">
                <a:solidFill>
                  <a:srgbClr val="7030A0"/>
                </a:solidFill>
              </a:rPr>
              <a:t>Colonia STELLA MARIS.</a:t>
            </a:r>
            <a:endParaRPr lang="it-IT" sz="1600" dirty="0">
              <a:solidFill>
                <a:srgbClr val="7030A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C87FA3B-26D8-244F-B223-20C41185B94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872494" y="177256"/>
            <a:ext cx="7305349" cy="519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2836277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ECA8040-30B1-F54F-8850-9FBA9ADCF6B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-17460" y="620688"/>
            <a:ext cx="9161459" cy="5796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224378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A829CF-B9C5-9544-BC94-658C758C6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81128"/>
            <a:ext cx="8135938" cy="227687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  <a:latin typeface="Arial" pitchFamily="34"/>
              </a:rPr>
              <a:t>Colonia Monticelli d'Ongina sulla riva del Po.</a:t>
            </a: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1C8B9D7-110B-594F-8E87-82C36B244E1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367787" y="764704"/>
            <a:ext cx="6314764" cy="443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6544971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F1825FD-0400-E241-A819-26F5AC5647F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259632" y="1052736"/>
            <a:ext cx="6207843" cy="443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73DDB97-2871-F34E-AEA7-76C26829A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852"/>
            <a:ext cx="8135938" cy="1038491"/>
          </a:xfrm>
        </p:spPr>
        <p:txBody>
          <a:bodyPr/>
          <a:lstStyle/>
          <a:p>
            <a:r>
              <a:rPr lang="it-IT" sz="1600" dirty="0"/>
              <a:t>Colonia estiva maschile.</a:t>
            </a:r>
          </a:p>
        </p:txBody>
      </p:sp>
    </p:spTree>
    <p:extLst>
      <p:ext uri="{BB962C8B-B14F-4D97-AF65-F5344CB8AC3E}">
        <p14:creationId xmlns:p14="http://schemas.microsoft.com/office/powerpoint/2010/main" val="2915545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691F778-67C0-144C-9048-6E4887E840B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40000" y="360000"/>
            <a:ext cx="8280000" cy="61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39067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E3A981-A4F3-5B45-84CD-942AD3CAC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8135938" cy="170080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…in spiaggia anni ‘20!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F7F058D-F444-0B45-A69F-8649F2ADE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419" y="404664"/>
            <a:ext cx="6159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050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D615130C-3E48-5E49-814E-FE6DD81EA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5" y="5373215"/>
            <a:ext cx="8365186" cy="864097"/>
          </a:xfrm>
        </p:spPr>
        <p:txBody>
          <a:bodyPr/>
          <a:lstStyle/>
          <a:p>
            <a:r>
              <a:rPr lang="it-IT" sz="1800" dirty="0">
                <a:solidFill>
                  <a:srgbClr val="7030A0"/>
                </a:solidFill>
              </a:rPr>
              <a:t>…al mare anni ‘30 del ‘900!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63EA0E2-7929-7C47-8238-20033B8E7BE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4572000" y="645606"/>
            <a:ext cx="3540651" cy="473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4630199-68A2-4245-866D-31268C299B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 bwMode="auto">
          <a:xfrm>
            <a:off x="323528" y="628911"/>
            <a:ext cx="3939879" cy="473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1756546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54BDEEF-0C78-3C42-8F6B-DDB4E23BA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0"/>
            <a:ext cx="4572000" cy="68580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012CBAD0-50EB-BC4B-8BFD-8866AF320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136" y="5733256"/>
            <a:ext cx="2797002" cy="1008112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…anni ‘30!</a:t>
            </a:r>
          </a:p>
        </p:txBody>
      </p:sp>
    </p:spTree>
    <p:extLst>
      <p:ext uri="{BB962C8B-B14F-4D97-AF65-F5344CB8AC3E}">
        <p14:creationId xmlns:p14="http://schemas.microsoft.com/office/powerpoint/2010/main" val="3268443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4D2BF6-B440-F544-ACB9-4F468E58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5144"/>
            <a:ext cx="8135938" cy="2132856"/>
          </a:xfrm>
        </p:spPr>
        <p:txBody>
          <a:bodyPr/>
          <a:lstStyle/>
          <a:p>
            <a:r>
              <a:rPr lang="it-IT" sz="1600" b="1" dirty="0">
                <a:solidFill>
                  <a:srgbClr val="6E2F14"/>
                </a:solidFill>
              </a:rPr>
              <a:t>L’OPERA BERGAMASCA..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14A56A2-1CEA-FB4B-8D26-5F89E0250B4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569028" y="836712"/>
            <a:ext cx="5912281" cy="443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1209051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753E20-E316-4342-B015-E3DE68B7C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365104"/>
            <a:ext cx="7920880" cy="2492896"/>
          </a:xfrm>
        </p:spPr>
        <p:txBody>
          <a:bodyPr/>
          <a:lstStyle/>
          <a:p>
            <a:r>
              <a:rPr lang="it-IT" sz="1600" dirty="0">
                <a:solidFill>
                  <a:srgbClr val="6E2F14"/>
                </a:solidFill>
              </a:rPr>
              <a:t>Sulla spiaggia di ghiaia...Anno 1949.</a:t>
            </a:r>
            <a:endParaRPr lang="it-IT" sz="1600" b="1" dirty="0">
              <a:solidFill>
                <a:srgbClr val="6E2F14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8BD481-53FA-3244-994F-7F68640C8E0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979713" y="1438175"/>
            <a:ext cx="5040560" cy="376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1186212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F60920D-3DC6-844F-A03C-D3FAE1F26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462" y="5085184"/>
            <a:ext cx="5450400" cy="1772816"/>
          </a:xfrm>
        </p:spPr>
        <p:txBody>
          <a:bodyPr/>
          <a:lstStyle/>
          <a:p>
            <a:r>
              <a:rPr lang="it-IT" sz="1800" dirty="0">
                <a:solidFill>
                  <a:srgbClr val="6E2F14"/>
                </a:solidFill>
              </a:rPr>
              <a:t>Anni ‘50. Una famiglia al mare.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D9755D6-BBDD-8646-9653-787F034DE5A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655461" y="1196752"/>
            <a:ext cx="5450400" cy="443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9006701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9C0E74-37E2-0349-9C74-214E8C8B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764" y="4581128"/>
            <a:ext cx="4821841" cy="2276872"/>
          </a:xfrm>
        </p:spPr>
        <p:txBody>
          <a:bodyPr/>
          <a:lstStyle/>
          <a:p>
            <a:r>
              <a:rPr lang="it-IT" sz="1800" dirty="0">
                <a:solidFill>
                  <a:srgbClr val="002060"/>
                </a:solidFill>
              </a:rPr>
              <a:t>Una giovane bagnante anni ‘50!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D156A04-7C3B-824B-B88D-BCFD74D357D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2084764" y="764704"/>
            <a:ext cx="4821841" cy="443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8150325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B6EC7E-84F9-E64F-9319-C4DB8FAE641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4221088"/>
            <a:ext cx="8135938" cy="2636911"/>
          </a:xfrm>
        </p:spPr>
        <p:txBody>
          <a:bodyPr/>
          <a:lstStyle/>
          <a:p>
            <a:pPr lvl="0"/>
            <a:r>
              <a:rPr lang="it-IT" sz="1500" dirty="0">
                <a:solidFill>
                  <a:srgbClr val="000099"/>
                </a:solidFill>
              </a:rPr>
              <a:t>Forte dei Marmi</a:t>
            </a:r>
            <a:r>
              <a:rPr lang="it-IT" sz="1500" dirty="0"/>
              <a:t>. Ragazze in costume, intero e due pezzi, fine anni '50</a:t>
            </a:r>
          </a:p>
        </p:txBody>
      </p:sp>
      <p:pic>
        <p:nvPicPr>
          <p:cNvPr id="3" name="Segnaposto immagine 2">
            <a:extLst>
              <a:ext uri="{FF2B5EF4-FFF2-40B4-BE49-F238E27FC236}">
                <a16:creationId xmlns:a16="http://schemas.microsoft.com/office/drawing/2014/main" id="{DA2E158B-A275-0943-A2CF-E8D1129761FA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22210" y="620688"/>
            <a:ext cx="7405917" cy="4434117"/>
          </a:xfrm>
        </p:spPr>
      </p:pic>
    </p:spTree>
    <p:extLst>
      <p:ext uri="{BB962C8B-B14F-4D97-AF65-F5344CB8AC3E}">
        <p14:creationId xmlns:p14="http://schemas.microsoft.com/office/powerpoint/2010/main" val="41984812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4E7F4983-0163-FF4B-B44E-2764969D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373216"/>
            <a:ext cx="7553321" cy="148478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La mitica </a:t>
            </a:r>
            <a:r>
              <a:rPr lang="it-IT" sz="2000" b="1" dirty="0">
                <a:solidFill>
                  <a:srgbClr val="002060"/>
                </a:solidFill>
              </a:rPr>
              <a:t>FIAT 600</a:t>
            </a:r>
            <a:r>
              <a:rPr lang="it-IT" sz="1600" b="1" dirty="0">
                <a:solidFill>
                  <a:srgbClr val="002060"/>
                </a:solidFill>
              </a:rPr>
              <a:t> </a:t>
            </a:r>
            <a:r>
              <a:rPr lang="it-IT" sz="1600" dirty="0">
                <a:solidFill>
                  <a:srgbClr val="002060"/>
                </a:solidFill>
              </a:rPr>
              <a:t>carica per le vacanze al mare.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9ED7627-0919-6048-A43B-7DB8705F1F3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259632" y="908719"/>
            <a:ext cx="6815673" cy="465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7486955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A61F9D-FE4A-7D49-8101-F138E555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25" y="5085184"/>
            <a:ext cx="8296413" cy="180296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La FIAT 1100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8EA8F56-7730-1047-AF04-18CF3AF05DB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96725" y="116632"/>
            <a:ext cx="8305559" cy="550511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96968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6A83DD9-D61C-BC4C-8661-A9F83653A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1191"/>
            <a:ext cx="6400799" cy="775690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5ABB11F-387D-7049-ACF9-30A5582C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216" y="5229200"/>
            <a:ext cx="2448272" cy="1628800"/>
          </a:xfrm>
        </p:spPr>
        <p:txBody>
          <a:bodyPr/>
          <a:lstStyle/>
          <a:p>
            <a:r>
              <a:rPr lang="it-IT" sz="1600" dirty="0">
                <a:solidFill>
                  <a:srgbClr val="6E2F14"/>
                </a:solidFill>
              </a:rPr>
              <a:t>Fioritura delle lenticchie a maggio</a:t>
            </a:r>
            <a:br>
              <a:rPr lang="it-IT" sz="1600" dirty="0">
                <a:solidFill>
                  <a:srgbClr val="6E2F14"/>
                </a:solidFill>
              </a:rPr>
            </a:br>
            <a:r>
              <a:rPr lang="it-IT" sz="1600" dirty="0">
                <a:solidFill>
                  <a:srgbClr val="6E2F14"/>
                </a:solidFill>
              </a:rPr>
              <a:t>a </a:t>
            </a:r>
            <a:r>
              <a:rPr lang="it-IT" sz="1600" dirty="0" err="1">
                <a:solidFill>
                  <a:srgbClr val="6E2F14"/>
                </a:solidFill>
              </a:rPr>
              <a:t>Castellluccio</a:t>
            </a:r>
            <a:r>
              <a:rPr lang="it-IT" sz="1600" dirty="0">
                <a:solidFill>
                  <a:srgbClr val="6E2F14"/>
                </a:solidFill>
              </a:rPr>
              <a:t> di Norcia.</a:t>
            </a:r>
          </a:p>
        </p:txBody>
      </p:sp>
    </p:spTree>
    <p:extLst>
      <p:ext uri="{BB962C8B-B14F-4D97-AF65-F5344CB8AC3E}">
        <p14:creationId xmlns:p14="http://schemas.microsoft.com/office/powerpoint/2010/main" val="15966630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CB3E9E6-E3C6-A745-89A5-D753F608C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69160"/>
            <a:ext cx="8135938" cy="1988840"/>
          </a:xfrm>
        </p:spPr>
        <p:txBody>
          <a:bodyPr/>
          <a:lstStyle/>
          <a:p>
            <a:r>
              <a:rPr lang="it-IT" sz="1600" dirty="0"/>
              <a:t>Lunghe code in ferie sulla via del mare.</a:t>
            </a: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60AE69D-3F7F-5447-9F7F-026F964EB00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210662" y="548680"/>
            <a:ext cx="6629013" cy="497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6651981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27C950D-C71C-AE42-8C23-4A1B219E5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836712"/>
            <a:ext cx="547260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653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artetto Cetra. Un bacio a mezzanotte.mp4">
            <a:hlinkClick r:id="" action="ppaction://media"/>
            <a:extLst>
              <a:ext uri="{FF2B5EF4-FFF2-40B4-BE49-F238E27FC236}">
                <a16:creationId xmlns:a16="http://schemas.microsoft.com/office/drawing/2014/main" id="{0D1B60FC-C5D7-FF42-A9B7-E9F9C7C8D1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6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9F40782-A634-164D-BCAB-69C78BE2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8135938" cy="1584176"/>
          </a:xfrm>
        </p:spPr>
        <p:txBody>
          <a:bodyPr/>
          <a:lstStyle/>
          <a:p>
            <a:r>
              <a:rPr lang="it-IT" sz="1600" dirty="0">
                <a:solidFill>
                  <a:srgbClr val="009900"/>
                </a:solidFill>
              </a:rPr>
              <a:t>1959. Cartolina della spiaggia di Misano Adriatica.</a:t>
            </a:r>
            <a:endParaRPr lang="it-IT" sz="1600" dirty="0">
              <a:solidFill>
                <a:srgbClr val="6341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B843D3F-DC13-424B-974D-FD063E578B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259632" y="188640"/>
            <a:ext cx="7020004" cy="541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0337931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4629268-8FDA-E24E-8CFF-82A1B0DEB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340768"/>
            <a:ext cx="482453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750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ico Fidenco. Legata a un granello di sabbia, 1961mp4.mp4">
            <a:hlinkClick r:id="" action="ppaction://media"/>
            <a:extLst>
              <a:ext uri="{FF2B5EF4-FFF2-40B4-BE49-F238E27FC236}">
                <a16:creationId xmlns:a16="http://schemas.microsoft.com/office/drawing/2014/main" id="{EBBFD3DF-FA24-6948-8105-70CBA040A5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9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7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CB2421-3317-2143-B97F-928D03EC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229200"/>
            <a:ext cx="2448272" cy="162880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La bond girl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Ursula </a:t>
            </a:r>
            <a:r>
              <a:rPr lang="it-IT" sz="1600" dirty="0" err="1">
                <a:solidFill>
                  <a:srgbClr val="002060"/>
                </a:solidFill>
              </a:rPr>
              <a:t>Andres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in bikini, nel film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James Bond.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Licenza di uccidere</a:t>
            </a:r>
            <a:r>
              <a:rPr lang="it-IT" sz="1600" dirty="0"/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D4AEE4F-B772-FD4A-9ECD-D4D21C6B6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745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542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E57EE4-4964-5E47-B33F-E77AF5C875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3568" y="5301208"/>
            <a:ext cx="7908124" cy="1556792"/>
          </a:xfrm>
        </p:spPr>
        <p:txBody>
          <a:bodyPr/>
          <a:lstStyle/>
          <a:p>
            <a:br>
              <a:rPr lang="it-IT" sz="1600" dirty="0">
                <a:solidFill>
                  <a:srgbClr val="3D1D0C"/>
                </a:solidFill>
              </a:rPr>
            </a:br>
            <a:r>
              <a:rPr lang="it-IT" sz="1600" dirty="0">
                <a:solidFill>
                  <a:srgbClr val="3D1D0C"/>
                </a:solidFill>
              </a:rPr>
              <a:t>Costume femminile romano, bikini. Mosaico di Piazza Armerina, 325 d.C.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E1A4FE6-B256-4E41-AC6A-9A4CB857EDB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83568" y="26622"/>
            <a:ext cx="7908124" cy="579095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710998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F4548B-78D9-3745-8C3D-6D31DE7AC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3" y="5157192"/>
            <a:ext cx="5912280" cy="1700808"/>
          </a:xfrm>
        </p:spPr>
        <p:txBody>
          <a:bodyPr/>
          <a:lstStyle/>
          <a:p>
            <a:r>
              <a:rPr lang="it-IT" sz="1800" dirty="0">
                <a:solidFill>
                  <a:srgbClr val="002060"/>
                </a:solidFill>
              </a:rPr>
              <a:t>Rita </a:t>
            </a:r>
            <a:r>
              <a:rPr lang="it-IT" sz="1800" dirty="0" err="1">
                <a:solidFill>
                  <a:srgbClr val="002060"/>
                </a:solidFill>
              </a:rPr>
              <a:t>Hayworth</a:t>
            </a:r>
            <a:r>
              <a:rPr lang="it-IT" sz="1800" dirty="0">
                <a:solidFill>
                  <a:srgbClr val="002060"/>
                </a:solidFill>
              </a:rPr>
              <a:t> “turista” a Capri negli anni ‘60.</a:t>
            </a:r>
            <a:endParaRPr lang="it-IT" sz="1800" b="1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6122673-63E1-8047-AA50-BA01700095F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619672" y="1196752"/>
            <a:ext cx="5912281" cy="443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388097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D5E9DC-344C-D243-B65A-E26178AF6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69160"/>
            <a:ext cx="8135938" cy="1988840"/>
          </a:xfrm>
        </p:spPr>
        <p:txBody>
          <a:bodyPr/>
          <a:lstStyle/>
          <a:p>
            <a:r>
              <a:rPr lang="it-IT" sz="1600" dirty="0">
                <a:solidFill>
                  <a:srgbClr val="FF6633"/>
                </a:solidFill>
              </a:rPr>
              <a:t>Portofino, una delle otto meraviglie del mondo</a:t>
            </a:r>
            <a:r>
              <a:rPr lang="it-IT" sz="1600" dirty="0">
                <a:solidFill>
                  <a:srgbClr val="9A5B00"/>
                </a:solidFill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3DD68EA-B455-A342-ABED-38389D08E89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686690" y="980722"/>
            <a:ext cx="6053662" cy="454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70494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1BB8C62-73CA-5D43-A4E6-82C8BEC9B2A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60000" y="360000"/>
            <a:ext cx="8460000" cy="63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61109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0D51E7-72A4-4949-AAF2-40D95AF95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40" y="5013176"/>
            <a:ext cx="7685998" cy="1844824"/>
          </a:xfrm>
        </p:spPr>
        <p:txBody>
          <a:bodyPr/>
          <a:lstStyle/>
          <a:p>
            <a:r>
              <a:rPr lang="it-IT" sz="1600" dirty="0">
                <a:solidFill>
                  <a:srgbClr val="ED8232"/>
                </a:solidFill>
              </a:rPr>
              <a:t>La costiera romagnola a luglio.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ED11F36-426D-EF41-8F04-35971BCAD6B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07140" y="908720"/>
            <a:ext cx="7685998" cy="443411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862331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D3D0B95-61CF-7740-86F4-DF39E1DB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4293096"/>
            <a:ext cx="5914796" cy="2564904"/>
          </a:xfrm>
        </p:spPr>
        <p:txBody>
          <a:bodyPr/>
          <a:lstStyle/>
          <a:p>
            <a:r>
              <a:rPr lang="it-IT" sz="1800" dirty="0">
                <a:solidFill>
                  <a:srgbClr val="140BE7"/>
                </a:solidFill>
              </a:rPr>
              <a:t>Cartolina balneare da Riccione.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941B27D-176B-0A4E-81E4-E2097E02925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475656" y="620688"/>
            <a:ext cx="5914796" cy="443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2067547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4C92DD-D2CC-544F-B527-5C451398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8135938" cy="134076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In spiaggia anni ’70!                                                         </a:t>
            </a:r>
            <a:r>
              <a:rPr lang="it-IT" sz="1600" dirty="0">
                <a:solidFill>
                  <a:srgbClr val="7030A0"/>
                </a:solidFill>
              </a:rPr>
              <a:t>…e anni ‘80!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66A6BF2-155A-964B-8BD9-467DA6690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769440" cy="587727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5064605-369D-2B46-8E93-E817E2A81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375" y="-54710"/>
            <a:ext cx="4235963" cy="593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0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E1A9AF8-DAD5-B24E-8F77-006627136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32" y="6165304"/>
            <a:ext cx="3733106" cy="69269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FF0000"/>
                </a:solidFill>
              </a:rPr>
              <a:t>…anni ’90!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18A59B5-DF5B-7944-8A0D-26B3E847F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3" y="0"/>
            <a:ext cx="4632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270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A9F2153-B4E9-EB45-8711-31BB3CAA4B7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39998" y="719998"/>
            <a:ext cx="7920002" cy="539999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324780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849A9C1-82B2-9C48-B14C-8A83665FCAA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1268760"/>
            <a:ext cx="9143643" cy="514296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720097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D9EC1C7-EAB1-1B4C-ABD9-42670FDA460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980728"/>
            <a:ext cx="9179999" cy="557999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159435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92F735C-9397-4940-8908-9DF04789D6D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899592" y="980728"/>
            <a:ext cx="7561459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9166108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587F3CB-F8FE-6148-BF65-4375868BA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041" b="8164"/>
          <a:stretch/>
        </p:blipFill>
        <p:spPr>
          <a:xfrm>
            <a:off x="899592" y="1412776"/>
            <a:ext cx="747776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805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67FB4D6-AC45-DD43-ABCE-B65AE769B14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858" y="692696"/>
            <a:ext cx="9144000" cy="593999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22605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85491F-052E-D149-A2BF-84E883E55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56" y="1924014"/>
            <a:ext cx="3517082" cy="4058334"/>
          </a:xfrm>
        </p:spPr>
        <p:txBody>
          <a:bodyPr/>
          <a:lstStyle/>
          <a:p>
            <a:pPr lvl="0"/>
            <a:r>
              <a:rPr lang="it-IT" sz="1600" dirty="0">
                <a:solidFill>
                  <a:srgbClr val="FF00CC"/>
                </a:solidFill>
              </a:rPr>
              <a:t>Gabriella Ferri</a:t>
            </a:r>
            <a:r>
              <a:rPr lang="it-IT" sz="1600" dirty="0"/>
              <a:t>. </a:t>
            </a:r>
            <a:r>
              <a:rPr lang="it-IT" sz="1600" i="1" dirty="0">
                <a:solidFill>
                  <a:srgbClr val="3399FF"/>
                </a:solidFill>
              </a:rPr>
              <a:t>Tutti </a:t>
            </a:r>
            <a:r>
              <a:rPr lang="it-IT" sz="1600" i="1" dirty="0" err="1">
                <a:solidFill>
                  <a:srgbClr val="3399FF"/>
                </a:solidFill>
              </a:rPr>
              <a:t>ar</a:t>
            </a:r>
            <a:r>
              <a:rPr lang="it-IT" sz="1600" i="1" dirty="0">
                <a:solidFill>
                  <a:srgbClr val="3399FF"/>
                </a:solidFill>
              </a:rPr>
              <a:t> mare...1973</a:t>
            </a:r>
            <a:br>
              <a:rPr lang="it-IT" sz="1600" i="1" dirty="0">
                <a:solidFill>
                  <a:srgbClr val="3399FF"/>
                </a:solidFill>
              </a:rPr>
            </a:br>
            <a:br>
              <a:rPr lang="it-IT" sz="1600" i="1" dirty="0">
                <a:solidFill>
                  <a:srgbClr val="3399FF"/>
                </a:solidFill>
              </a:rPr>
            </a:br>
            <a:r>
              <a:rPr lang="it-IT" sz="1600" dirty="0">
                <a:solidFill>
                  <a:srgbClr val="3399FF"/>
                </a:solidFill>
              </a:rPr>
              <a:t>Tutti </a:t>
            </a:r>
            <a:r>
              <a:rPr lang="it-IT" sz="1600" dirty="0" err="1">
                <a:solidFill>
                  <a:srgbClr val="3399FF"/>
                </a:solidFill>
              </a:rPr>
              <a:t>ar</a:t>
            </a:r>
            <a:r>
              <a:rPr lang="it-IT" sz="1600" dirty="0">
                <a:solidFill>
                  <a:srgbClr val="3399FF"/>
                </a:solidFill>
              </a:rPr>
              <a:t> mare tutti </a:t>
            </a:r>
            <a:r>
              <a:rPr lang="it-IT" sz="1600" dirty="0" err="1">
                <a:solidFill>
                  <a:srgbClr val="3399FF"/>
                </a:solidFill>
              </a:rPr>
              <a:t>ar</a:t>
            </a:r>
            <a:r>
              <a:rPr lang="it-IT" sz="1600" dirty="0">
                <a:solidFill>
                  <a:srgbClr val="3399FF"/>
                </a:solidFill>
              </a:rPr>
              <a:t> mare</a:t>
            </a:r>
            <a:br>
              <a:rPr lang="it-IT" sz="1600" dirty="0">
                <a:solidFill>
                  <a:srgbClr val="3399FF"/>
                </a:solidFill>
              </a:rPr>
            </a:br>
            <a:r>
              <a:rPr lang="it-IT" sz="1600" dirty="0">
                <a:solidFill>
                  <a:srgbClr val="3399FF"/>
                </a:solidFill>
              </a:rPr>
              <a:t>a mostra’ le chiappe chiare</a:t>
            </a:r>
            <a:br>
              <a:rPr lang="it-IT" sz="1600" dirty="0">
                <a:solidFill>
                  <a:srgbClr val="3399FF"/>
                </a:solidFill>
              </a:rPr>
            </a:br>
            <a:br>
              <a:rPr lang="it-IT" sz="1600" dirty="0">
                <a:solidFill>
                  <a:srgbClr val="3399FF"/>
                </a:solidFill>
              </a:rPr>
            </a:br>
            <a:r>
              <a:rPr lang="it-IT" sz="1600" dirty="0">
                <a:solidFill>
                  <a:srgbClr val="3399FF"/>
                </a:solidFill>
              </a:rPr>
              <a:t>co’ li pesci in mezzo all’</a:t>
            </a:r>
            <a:r>
              <a:rPr lang="it-IT" sz="1600" dirty="0" err="1">
                <a:solidFill>
                  <a:srgbClr val="3399FF"/>
                </a:solidFill>
              </a:rPr>
              <a:t>onne</a:t>
            </a:r>
            <a:br>
              <a:rPr lang="it-IT" sz="1600" dirty="0">
                <a:solidFill>
                  <a:srgbClr val="3399FF"/>
                </a:solidFill>
              </a:rPr>
            </a:br>
            <a:r>
              <a:rPr lang="it-IT" sz="1600" dirty="0">
                <a:solidFill>
                  <a:srgbClr val="3399FF"/>
                </a:solidFill>
              </a:rPr>
              <a:t>noi s’</a:t>
            </a:r>
            <a:r>
              <a:rPr lang="it-IT" sz="1600" dirty="0" err="1">
                <a:solidFill>
                  <a:srgbClr val="3399FF"/>
                </a:solidFill>
              </a:rPr>
              <a:t>annamo</a:t>
            </a:r>
            <a:r>
              <a:rPr lang="it-IT" sz="1600" dirty="0">
                <a:solidFill>
                  <a:srgbClr val="3399FF"/>
                </a:solidFill>
              </a:rPr>
              <a:t> a </a:t>
            </a:r>
            <a:r>
              <a:rPr lang="it-IT" sz="1600" dirty="0" err="1">
                <a:solidFill>
                  <a:srgbClr val="3399FF"/>
                </a:solidFill>
              </a:rPr>
              <a:t>diverti’</a:t>
            </a:r>
            <a:br>
              <a:rPr lang="it-IT" sz="1600" dirty="0">
                <a:solidFill>
                  <a:srgbClr val="3399FF"/>
                </a:solidFill>
              </a:rPr>
            </a:br>
            <a:br>
              <a:rPr lang="it-IT" sz="1600" dirty="0">
                <a:solidFill>
                  <a:srgbClr val="3399FF"/>
                </a:solidFill>
              </a:rPr>
            </a:br>
            <a:r>
              <a:rPr lang="it-IT" sz="1600" dirty="0">
                <a:solidFill>
                  <a:srgbClr val="3399FF"/>
                </a:solidFill>
              </a:rPr>
              <a:t>tutti </a:t>
            </a:r>
            <a:r>
              <a:rPr lang="it-IT" sz="1600" dirty="0" err="1">
                <a:solidFill>
                  <a:srgbClr val="3399FF"/>
                </a:solidFill>
              </a:rPr>
              <a:t>ar</a:t>
            </a:r>
            <a:r>
              <a:rPr lang="it-IT" sz="1600" dirty="0">
                <a:solidFill>
                  <a:srgbClr val="3399FF"/>
                </a:solidFill>
              </a:rPr>
              <a:t> mare tutti </a:t>
            </a:r>
            <a:r>
              <a:rPr lang="it-IT" sz="1600" dirty="0" err="1">
                <a:solidFill>
                  <a:srgbClr val="3399FF"/>
                </a:solidFill>
              </a:rPr>
              <a:t>ar</a:t>
            </a:r>
            <a:r>
              <a:rPr lang="it-IT" sz="1600" dirty="0">
                <a:solidFill>
                  <a:srgbClr val="3399FF"/>
                </a:solidFill>
              </a:rPr>
              <a:t> mare</a:t>
            </a:r>
            <a:br>
              <a:rPr lang="it-IT" sz="1600" dirty="0">
                <a:solidFill>
                  <a:srgbClr val="3399FF"/>
                </a:solidFill>
              </a:rPr>
            </a:br>
            <a:r>
              <a:rPr lang="it-IT" sz="1600" dirty="0">
                <a:solidFill>
                  <a:srgbClr val="3399FF"/>
                </a:solidFill>
              </a:rPr>
              <a:t>a mostra’ le chiappe chiare</a:t>
            </a:r>
            <a:br>
              <a:rPr lang="it-IT" sz="1600" dirty="0">
                <a:solidFill>
                  <a:srgbClr val="3399FF"/>
                </a:solidFill>
              </a:rPr>
            </a:br>
            <a:br>
              <a:rPr lang="it-IT" sz="1600" dirty="0">
                <a:solidFill>
                  <a:srgbClr val="3399FF"/>
                </a:solidFill>
              </a:rPr>
            </a:br>
            <a:r>
              <a:rPr lang="it-IT" sz="1600" dirty="0">
                <a:solidFill>
                  <a:srgbClr val="3399FF"/>
                </a:solidFill>
              </a:rPr>
              <a:t>co’ li pesci in mezzo all’</a:t>
            </a:r>
            <a:r>
              <a:rPr lang="it-IT" sz="1600" dirty="0" err="1">
                <a:solidFill>
                  <a:srgbClr val="3399FF"/>
                </a:solidFill>
              </a:rPr>
              <a:t>onne</a:t>
            </a:r>
            <a:br>
              <a:rPr lang="it-IT" sz="1600" dirty="0">
                <a:solidFill>
                  <a:srgbClr val="3399FF"/>
                </a:solidFill>
              </a:rPr>
            </a:br>
            <a:r>
              <a:rPr lang="it-IT" sz="1600" dirty="0">
                <a:solidFill>
                  <a:srgbClr val="3399FF"/>
                </a:solidFill>
              </a:rPr>
              <a:t>noi s’</a:t>
            </a:r>
            <a:r>
              <a:rPr lang="it-IT" sz="1600" dirty="0" err="1">
                <a:solidFill>
                  <a:srgbClr val="3399FF"/>
                </a:solidFill>
              </a:rPr>
              <a:t>annamo</a:t>
            </a:r>
            <a:r>
              <a:rPr lang="it-IT" sz="1600" dirty="0">
                <a:solidFill>
                  <a:srgbClr val="3399FF"/>
                </a:solidFill>
              </a:rPr>
              <a:t> a diverti!</a:t>
            </a:r>
            <a:br>
              <a:rPr lang="it-IT" sz="1600" dirty="0">
                <a:solidFill>
                  <a:srgbClr val="3399FF"/>
                </a:solidFill>
              </a:rPr>
            </a:br>
            <a:br>
              <a:rPr lang="it-IT" sz="1600" dirty="0">
                <a:solidFill>
                  <a:srgbClr val="3399FF"/>
                </a:solidFill>
              </a:rPr>
            </a:br>
            <a:r>
              <a:rPr lang="it-IT" sz="1600" dirty="0">
                <a:solidFill>
                  <a:srgbClr val="3399FF"/>
                </a:solidFill>
              </a:rPr>
              <a:t>TUTTI AR MARE,</a:t>
            </a:r>
            <a:br>
              <a:rPr lang="it-IT" sz="1600" dirty="0">
                <a:solidFill>
                  <a:srgbClr val="3399FF"/>
                </a:solidFill>
              </a:rPr>
            </a:br>
            <a:r>
              <a:rPr lang="it-IT" sz="1600" dirty="0">
                <a:solidFill>
                  <a:srgbClr val="3399FF"/>
                </a:solidFill>
              </a:rPr>
              <a:t>Tutti </a:t>
            </a:r>
            <a:r>
              <a:rPr lang="it-IT" sz="1600" dirty="0" err="1">
                <a:solidFill>
                  <a:srgbClr val="3399FF"/>
                </a:solidFill>
              </a:rPr>
              <a:t>ar</a:t>
            </a:r>
            <a:r>
              <a:rPr lang="it-IT" sz="1600" dirty="0">
                <a:solidFill>
                  <a:srgbClr val="3399FF"/>
                </a:solidFill>
              </a:rPr>
              <a:t> mare!!!</a:t>
            </a:r>
            <a:endParaRPr lang="it-IT" sz="1600" b="1" dirty="0">
              <a:solidFill>
                <a:srgbClr val="0070FC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F258DFA-929B-5D45-B399-49C599C032A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67544" y="2060847"/>
            <a:ext cx="4135453" cy="3816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54583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E76CB63-0E58-E44D-BFF2-643D11A001E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6356" y="539998"/>
            <a:ext cx="9143643" cy="605159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94848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76B9DD3-0E5D-3F46-B192-C582EEB0285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719998"/>
            <a:ext cx="9144000" cy="557999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271339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8A154AB-19D2-924D-AA99-2BC6F0AFB86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55980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0D1F949-F36A-4547-83D9-A8424BE60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772816"/>
          </a:xfrm>
        </p:spPr>
        <p:txBody>
          <a:bodyPr/>
          <a:lstStyle/>
          <a:p>
            <a:r>
              <a:rPr lang="it-IT" sz="1600" dirty="0">
                <a:solidFill>
                  <a:srgbClr val="FF950E"/>
                </a:solidFill>
              </a:rPr>
              <a:t>A </a:t>
            </a:r>
            <a:r>
              <a:rPr lang="it-IT" sz="1600" dirty="0" err="1">
                <a:solidFill>
                  <a:srgbClr val="FF950E"/>
                </a:solidFill>
              </a:rPr>
              <a:t>Yangon</a:t>
            </a:r>
            <a:r>
              <a:rPr lang="it-IT" sz="1600" dirty="0">
                <a:solidFill>
                  <a:srgbClr val="FF950E"/>
                </a:solidFill>
              </a:rPr>
              <a:t>, Birmania, alla scoperta della Pagoda Shwedagon dedicata a Buddha</a:t>
            </a:r>
            <a:r>
              <a:rPr lang="it-IT" dirty="0">
                <a:solidFill>
                  <a:srgbClr val="FF950E"/>
                </a:solidFill>
              </a:rPr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229510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BACAE40C-AB7B-264D-932F-BD7E0A0F9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387" y="5085184"/>
            <a:ext cx="6957564" cy="1772816"/>
          </a:xfrm>
        </p:spPr>
        <p:txBody>
          <a:bodyPr/>
          <a:lstStyle/>
          <a:p>
            <a:r>
              <a:rPr lang="it-IT" sz="1600" dirty="0">
                <a:solidFill>
                  <a:srgbClr val="CC6633"/>
                </a:solidFill>
              </a:rPr>
              <a:t>Palazzoni e alberghi degli anni '60 lungo la spiaggia di Milano Marittima.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C38B508-D190-1E48-9AFB-426AFF90F84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046387" y="1412776"/>
            <a:ext cx="6957563" cy="400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8024376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6FC8DA-FA87-9247-86B1-99FB86D55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53136"/>
            <a:ext cx="8135938" cy="2204864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Turismo culturale. </a:t>
            </a:r>
            <a:r>
              <a:rPr lang="it-IT" sz="1600" dirty="0">
                <a:solidFill>
                  <a:srgbClr val="002060"/>
                </a:solidFill>
              </a:rPr>
              <a:t>La città d’arte di Pisa.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929F49-CD3A-D742-97BE-A6243C5AE47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32245" y="1196752"/>
            <a:ext cx="8137437" cy="41097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15687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76BABBA-DA4E-0444-B03E-E4CB7D0DC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931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1018E42-D3F5-7944-A198-FA1D1D10705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187624" y="968056"/>
            <a:ext cx="7091081" cy="498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900720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CBFC66D-9335-1147-8855-5B7DB026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584283" y="1599843"/>
            <a:ext cx="7882923" cy="443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7418058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684F65-D137-6041-AF71-ADC021379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8135938" cy="1268760"/>
          </a:xfrm>
        </p:spPr>
        <p:txBody>
          <a:bodyPr/>
          <a:lstStyle/>
          <a:p>
            <a:r>
              <a:rPr lang="it-IT" sz="1600" dirty="0">
                <a:solidFill>
                  <a:srgbClr val="ED8232"/>
                </a:solidFill>
              </a:rPr>
              <a:t>…i protagonisti!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88F8C3A-B8FC-2B4F-954D-31266D874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092856"/>
            <a:ext cx="8129606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112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pore Di Mare - TRAILER - Carlo Vanzina.mp4">
            <a:hlinkClick r:id="" action="ppaction://media"/>
            <a:extLst>
              <a:ext uri="{FF2B5EF4-FFF2-40B4-BE49-F238E27FC236}">
                <a16:creationId xmlns:a16="http://schemas.microsoft.com/office/drawing/2014/main" id="{B9677C8A-B07B-674C-89CB-382285879B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143000"/>
            <a:ext cx="8077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2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19073FD-91B1-1048-950A-DAE7B650886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540000"/>
            <a:ext cx="8100000" cy="59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1221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61B539-2BBF-2140-9F25-F4386DD96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8135938" cy="1484784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Sport</a:t>
            </a:r>
            <a:r>
              <a:rPr lang="it-IT" sz="1600" dirty="0"/>
              <a:t> e 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Turismo.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AE5E190-3AE9-3645-A981-13DD97C464C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1547664" y="586429"/>
            <a:ext cx="5832647" cy="524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2151936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8CF7C95-19F0-8B42-91E0-10762D7BFC9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539552" y="1340768"/>
            <a:ext cx="7892643" cy="443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F196CC8-F841-E346-8C44-1385BDBD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8135938" cy="1080119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Turismo termale alle Terme di Saturnia..</a:t>
            </a:r>
          </a:p>
        </p:txBody>
      </p:sp>
    </p:spTree>
    <p:extLst>
      <p:ext uri="{BB962C8B-B14F-4D97-AF65-F5344CB8AC3E}">
        <p14:creationId xmlns:p14="http://schemas.microsoft.com/office/powerpoint/2010/main" val="8069158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AF6101-BFBE-DE48-AE66-C955CD691B3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551163" y="1599843"/>
            <a:ext cx="7949162" cy="443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0992725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88DE71F-0044-6A4F-8636-5C2B69832FE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0" y="359999"/>
            <a:ext cx="9144000" cy="611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648315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CC1ACA7-3DD2-1F4E-820E-FED5048DA82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755576" y="1052736"/>
            <a:ext cx="7736283" cy="515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7809592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AA1CD6A-E6C1-3F42-9F7B-35910779AE6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259997" y="179999"/>
            <a:ext cx="6839995" cy="647999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42495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uca Carboni. Mare, mare copia.mp4">
            <a:hlinkClick r:id="" action="ppaction://media"/>
            <a:extLst>
              <a:ext uri="{FF2B5EF4-FFF2-40B4-BE49-F238E27FC236}">
                <a16:creationId xmlns:a16="http://schemas.microsoft.com/office/drawing/2014/main" id="{1EABB494-5258-244C-B445-E7D98209B7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0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5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E051B32-5617-E44C-AB31-4822AA48D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3185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479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7234E46-1DC3-E24E-932D-B2C29342E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80615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776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6732833-6893-3B46-B5E5-FE13329692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73" b="12079"/>
          <a:stretch/>
        </p:blipFill>
        <p:spPr>
          <a:xfrm>
            <a:off x="-324544" y="0"/>
            <a:ext cx="9937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694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4552</TotalTime>
  <Words>421</Words>
  <Application>Microsoft Macintosh PowerPoint</Application>
  <PresentationFormat>Presentazione su schermo (4:3)</PresentationFormat>
  <Paragraphs>55</Paragraphs>
  <Slides>99</Slides>
  <Notes>4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99</vt:i4>
      </vt:variant>
    </vt:vector>
  </HeadingPairs>
  <TitlesOfParts>
    <vt:vector size="104" baseType="lpstr">
      <vt:lpstr>Arial Unicode MS</vt:lpstr>
      <vt:lpstr>Arial</vt:lpstr>
      <vt:lpstr>Geneva</vt:lpstr>
      <vt:lpstr>Times New Roman</vt:lpstr>
      <vt:lpstr>Tema di Office</vt:lpstr>
      <vt:lpstr>UTE – CARDINAL COLOMBO – MILANO Giovedì, 18 maggio 2023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Fioritura delle lenticchie a maggio a Castellluccio di Norcia.</vt:lpstr>
      <vt:lpstr>Presentazione standard di PowerPoint</vt:lpstr>
      <vt:lpstr>Gabriella Ferri. Tutti ar mare...1973  Tutti ar mare tutti ar mare a mostra’ le chiappe chiare  co’ li pesci in mezzo all’onne noi s’annamo a diverti’  tutti ar mare tutti ar mare a mostra’ le chiappe chiare  co’ li pesci in mezzo all’onne noi s’annamo a diverti!  TUTTI AR MARE, Tutti ar mare!!!</vt:lpstr>
      <vt:lpstr>Presentazione standard di PowerPoint</vt:lpstr>
      <vt:lpstr>Presentazione standard di PowerPoint</vt:lpstr>
      <vt:lpstr>Bernardo Bellotto.  Capriccio romano.  Il Colosseo.</vt:lpstr>
      <vt:lpstr>VIA FRANCIGENA. da Canterbury (GB) a Roma.</vt:lpstr>
      <vt:lpstr>Presentazione standard di PowerPoint</vt:lpstr>
      <vt:lpstr>La Basilica di San Giacomo di Compostela in Galizia.</vt:lpstr>
      <vt:lpstr>Andrea Palladio. Villa Barbaro a Maser (TV), 1554-’60.</vt:lpstr>
      <vt:lpstr>Presentazione standard di PowerPoint</vt:lpstr>
      <vt:lpstr>Dieppe (Francia) 1822. Il primo Stabilimento balneare al mondo.</vt:lpstr>
      <vt:lpstr>Viareggio, Riviera di levante. Bagno Arizona, 1857.</vt:lpstr>
      <vt:lpstr>ROMA. Le Terme di Traiano (Ruderi).</vt:lpstr>
      <vt:lpstr>ROMA. Le Terme dell'imperatore Caracalla (ruderi).</vt:lpstr>
      <vt:lpstr>Le Terme di Saturnia in provincia di Grosseto.</vt:lpstr>
      <vt:lpstr>Le moderne Terme di Ischia (NA).</vt:lpstr>
      <vt:lpstr>Treno a vapore della linea Torino-Cuneo. </vt:lpstr>
      <vt:lpstr>Gaspar Friedrich.  Viandante sul mare di nebbia Olio su tela, 95x75 cm, 1818, Hamburger, Kunsthalle.</vt:lpstr>
      <vt:lpstr>Presentazione standard di PowerPoint</vt:lpstr>
      <vt:lpstr>Dolomiti. Passo Sella Sassolungo.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Cartolina da Ventimiglia con bagnanti inizi ‘900.</vt:lpstr>
      <vt:lpstr>Presentazione standard di PowerPoint</vt:lpstr>
      <vt:lpstr>Costume femminile primi ‘900.                     Gabriele D’Annunzio a Forte dei Marmi.</vt:lpstr>
      <vt:lpstr>Primi anni del '900. Bagnanti in riva al mare sull'altra sponda del Mediterraneo.</vt:lpstr>
      <vt:lpstr>Presentazione standard di PowerPoint</vt:lpstr>
      <vt:lpstr>Presentazione standard di PowerPoint</vt:lpstr>
      <vt:lpstr> GUIDE MICHELIN.  Edition 1900</vt:lpstr>
      <vt:lpstr>Negli anni '20 la tuta intera di inizio '900, pur rimanendo pezzo unico,   si “accorcia” lasciando le gambe scoperte,</vt:lpstr>
      <vt:lpstr>Egitto. Luxor, la zona dei templi.</vt:lpstr>
      <vt:lpstr>Atene. Panorama sull'Acropoli.</vt:lpstr>
      <vt:lpstr>Cesenatico. Colonia Agip.  “Date al mare un bambino malato         e il mare vi restituirà un bambino sano”. SLOGAN al tempo del Regime.    </vt:lpstr>
      <vt:lpstr>Chiavari. Colonia Fara, 1936.</vt:lpstr>
      <vt:lpstr>Loano. Colonia marina.</vt:lpstr>
      <vt:lpstr>Montesilvano. Colonia STELLA MARIS.</vt:lpstr>
      <vt:lpstr>Presentazione standard di PowerPoint</vt:lpstr>
      <vt:lpstr>Colonia Monticelli d'Ongina sulla riva del Po.</vt:lpstr>
      <vt:lpstr>Colonia estiva maschile.</vt:lpstr>
      <vt:lpstr>…in spiaggia anni ‘20!</vt:lpstr>
      <vt:lpstr>…al mare anni ‘30 del ‘900!</vt:lpstr>
      <vt:lpstr>…anni ‘30!</vt:lpstr>
      <vt:lpstr>L’OPERA BERGAMASCA..</vt:lpstr>
      <vt:lpstr>Sulla spiaggia di ghiaia...Anno 1949.</vt:lpstr>
      <vt:lpstr>Anni ‘50. Una famiglia al mare.</vt:lpstr>
      <vt:lpstr>Una giovane bagnante anni ‘50!</vt:lpstr>
      <vt:lpstr>Forte dei Marmi. Ragazze in costume, intero e due pezzi, fine anni '50</vt:lpstr>
      <vt:lpstr>La mitica FIAT 600 carica per le vacanze al mare.</vt:lpstr>
      <vt:lpstr>La FIAT 1100</vt:lpstr>
      <vt:lpstr>Lunghe code in ferie sulla via del mare.</vt:lpstr>
      <vt:lpstr>Presentazione standard di PowerPoint</vt:lpstr>
      <vt:lpstr>Presentazione standard di PowerPoint</vt:lpstr>
      <vt:lpstr>1959. Cartolina della spiaggia di Misano Adriatica.</vt:lpstr>
      <vt:lpstr>Presentazione standard di PowerPoint</vt:lpstr>
      <vt:lpstr>Presentazione standard di PowerPoint</vt:lpstr>
      <vt:lpstr>La bond girl  Ursula Andres  in bikini, nel film  James Bond.  Licenza di uccidere.</vt:lpstr>
      <vt:lpstr> Costume femminile romano, bikini. Mosaico di Piazza Armerina, 325 d.C.</vt:lpstr>
      <vt:lpstr>Rita Hayworth “turista” a Capri negli anni ‘60.</vt:lpstr>
      <vt:lpstr>Portofino, una delle otto meraviglie del mondo.</vt:lpstr>
      <vt:lpstr>La costiera romagnola a luglio.</vt:lpstr>
      <vt:lpstr>Cartolina balneare da Riccione.</vt:lpstr>
      <vt:lpstr>In spiaggia anni ’70!                                                         …e anni ‘80!</vt:lpstr>
      <vt:lpstr>…anni ’90!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 Yangon, Birmania, alla scoperta della Pagoda Shwedagon dedicata a Buddha.</vt:lpstr>
      <vt:lpstr>Palazzoni e alberghi degli anni '60 lungo la spiaggia di Milano Marittima.</vt:lpstr>
      <vt:lpstr>Turismo culturale. La città d’arte di Pisa.</vt:lpstr>
      <vt:lpstr>Presentazione standard di PowerPoint</vt:lpstr>
      <vt:lpstr>Presentazione standard di PowerPoint</vt:lpstr>
      <vt:lpstr>Presentazione standard di PowerPoint</vt:lpstr>
      <vt:lpstr>…i protagonisti!</vt:lpstr>
      <vt:lpstr>Presentazione standard di PowerPoint</vt:lpstr>
      <vt:lpstr>Sport e Turismo.</vt:lpstr>
      <vt:lpstr>Turismo termale alle Terme di Saturnia..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542</cp:revision>
  <cp:lastPrinted>1601-01-01T00:00:00Z</cp:lastPrinted>
  <dcterms:created xsi:type="dcterms:W3CDTF">2019-12-08T15:27:53Z</dcterms:created>
  <dcterms:modified xsi:type="dcterms:W3CDTF">2023-05-17T07:38:27Z</dcterms:modified>
</cp:coreProperties>
</file>