
<file path=[Content_Types].xml><?xml version="1.0" encoding="utf-8"?>
<Types xmlns="http://schemas.openxmlformats.org/package/2006/content-types">
  <Default Extension="gif" ContentType="image/gi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1"/>
  </p:notesMasterIdLst>
  <p:sldIdLst>
    <p:sldId id="256" r:id="rId2"/>
    <p:sldId id="683" r:id="rId3"/>
    <p:sldId id="750" r:id="rId4"/>
    <p:sldId id="834" r:id="rId5"/>
    <p:sldId id="751" r:id="rId6"/>
    <p:sldId id="820" r:id="rId7"/>
    <p:sldId id="821" r:id="rId8"/>
    <p:sldId id="822" r:id="rId9"/>
    <p:sldId id="823" r:id="rId10"/>
    <p:sldId id="824" r:id="rId11"/>
    <p:sldId id="825" r:id="rId12"/>
    <p:sldId id="816" r:id="rId13"/>
    <p:sldId id="817" r:id="rId14"/>
    <p:sldId id="753" r:id="rId15"/>
    <p:sldId id="757" r:id="rId16"/>
    <p:sldId id="758" r:id="rId17"/>
    <p:sldId id="819" r:id="rId18"/>
    <p:sldId id="747" r:id="rId19"/>
    <p:sldId id="829" r:id="rId20"/>
    <p:sldId id="830" r:id="rId21"/>
    <p:sldId id="269" r:id="rId22"/>
    <p:sldId id="826" r:id="rId23"/>
    <p:sldId id="675" r:id="rId24"/>
    <p:sldId id="802" r:id="rId25"/>
    <p:sldId id="566" r:id="rId26"/>
    <p:sldId id="815" r:id="rId27"/>
    <p:sldId id="799" r:id="rId28"/>
    <p:sldId id="827" r:id="rId29"/>
    <p:sldId id="831" r:id="rId30"/>
    <p:sldId id="828" r:id="rId31"/>
    <p:sldId id="709" r:id="rId32"/>
    <p:sldId id="275" r:id="rId33"/>
    <p:sldId id="801" r:id="rId34"/>
    <p:sldId id="833" r:id="rId35"/>
    <p:sldId id="832" r:id="rId36"/>
    <p:sldId id="810" r:id="rId37"/>
    <p:sldId id="278" r:id="rId38"/>
    <p:sldId id="761" r:id="rId39"/>
    <p:sldId id="780" r:id="rId40"/>
    <p:sldId id="803" r:id="rId41"/>
    <p:sldId id="768" r:id="rId42"/>
    <p:sldId id="691" r:id="rId43"/>
    <p:sldId id="635" r:id="rId44"/>
    <p:sldId id="792" r:id="rId45"/>
    <p:sldId id="795" r:id="rId46"/>
    <p:sldId id="835" r:id="rId47"/>
    <p:sldId id="807" r:id="rId48"/>
    <p:sldId id="808" r:id="rId49"/>
    <p:sldId id="836" r:id="rId50"/>
    <p:sldId id="796" r:id="rId51"/>
    <p:sldId id="837" r:id="rId52"/>
    <p:sldId id="692" r:id="rId53"/>
    <p:sldId id="838" r:id="rId54"/>
    <p:sldId id="772" r:id="rId55"/>
    <p:sldId id="797" r:id="rId56"/>
    <p:sldId id="773" r:id="rId57"/>
    <p:sldId id="714" r:id="rId58"/>
    <p:sldId id="839" r:id="rId59"/>
    <p:sldId id="436" r:id="rId60"/>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1pPr>
    <a:lvl2pPr marL="742950" indent="-28575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2pPr>
    <a:lvl3pPr marL="11430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3pPr>
    <a:lvl4pPr marL="16002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4pPr>
    <a:lvl5pPr marL="20574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5pPr>
    <a:lvl6pPr marL="2286000" algn="l" defTabSz="914400" rtl="0" eaLnBrk="1" latinLnBrk="0" hangingPunct="1">
      <a:defRPr kern="1200">
        <a:solidFill>
          <a:schemeClr val="bg1"/>
        </a:solidFill>
        <a:latin typeface="Arial" charset="0"/>
        <a:ea typeface="+mn-ea"/>
        <a:cs typeface="+mn-cs"/>
      </a:defRPr>
    </a:lvl6pPr>
    <a:lvl7pPr marL="2743200" algn="l" defTabSz="914400" rtl="0" eaLnBrk="1" latinLnBrk="0" hangingPunct="1">
      <a:defRPr kern="1200">
        <a:solidFill>
          <a:schemeClr val="bg1"/>
        </a:solidFill>
        <a:latin typeface="Arial" charset="0"/>
        <a:ea typeface="+mn-ea"/>
        <a:cs typeface="+mn-cs"/>
      </a:defRPr>
    </a:lvl7pPr>
    <a:lvl8pPr marL="3200400" algn="l" defTabSz="914400" rtl="0" eaLnBrk="1" latinLnBrk="0" hangingPunct="1">
      <a:defRPr kern="1200">
        <a:solidFill>
          <a:schemeClr val="bg1"/>
        </a:solidFill>
        <a:latin typeface="Arial" charset="0"/>
        <a:ea typeface="+mn-ea"/>
        <a:cs typeface="+mn-cs"/>
      </a:defRPr>
    </a:lvl8pPr>
    <a:lvl9pPr marL="3657600" algn="l" defTabSz="914400" rtl="0" eaLnBrk="1" latinLnBrk="0" hangingPunct="1">
      <a:defRPr kern="1200">
        <a:solidFill>
          <a:schemeClr val="bg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F9C309"/>
    <a:srgbClr val="2700F8"/>
    <a:srgbClr val="B913C9"/>
    <a:srgbClr val="977616"/>
    <a:srgbClr val="D88412"/>
    <a:srgbClr val="847F17"/>
    <a:srgbClr val="6F2B15"/>
    <a:srgbClr val="CEAB10"/>
    <a:srgbClr val="860000"/>
    <a:srgbClr val="EFD7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707"/>
    <p:restoredTop sz="50000"/>
  </p:normalViewPr>
  <p:slideViewPr>
    <p:cSldViewPr>
      <p:cViewPr>
        <p:scale>
          <a:sx n="100" d="100"/>
          <a:sy n="100" d="100"/>
        </p:scale>
        <p:origin x="2168" y="496"/>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flat">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0"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1"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2"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3"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4"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5"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6"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7" name="AutoShape 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8" name="AutoShape 1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9" name="AutoShape 1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0" name="AutoShape 1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1" name="AutoShape 1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2" name="AutoShape 1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3" name="AutoShape 1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4" name="AutoShape 1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5" name="AutoShape 1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6" name="AutoShape 1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7" name="AutoShape 1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8" name="AutoShape 2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9" name="AutoShape 2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0" name="AutoShape 2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1" name="AutoShape 2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2" name="AutoShape 2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3" name="AutoShape 2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4" name="AutoShape 2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5" name="AutoShape 2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6" name="AutoShape 2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7" name="AutoShape 2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8" name="AutoShape 3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9" name="AutoShape 3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0" name="AutoShape 3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1" name="AutoShape 3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2" name="AutoShape 3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3" name="AutoShape 3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4" name="AutoShape 3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5" name="AutoShape 3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6" name="AutoShape 3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7" name="AutoShape 3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8" name="AutoShape 4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9" name="AutoShape 4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0" name="AutoShape 4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1" name="AutoShape 4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2" name="AutoShape 4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3" name="AutoShape 4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4" name="AutoShape 4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5" name="AutoShape 4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6" name="AutoShape 4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7" name="AutoShape 4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8" name="AutoShape 5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9" name="AutoShape 5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0" name="AutoShape 5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1" name="AutoShape 5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2" name="AutoShape 5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3" name="AutoShape 5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4" name="AutoShape 5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5" name="AutoShape 5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6" name="AutoShape 5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7" name="Rectangle 59"/>
          <p:cNvSpPr>
            <a:spLocks noGrp="1" noRot="1" noChangeAspect="1" noChangeArrowheads="1"/>
          </p:cNvSpPr>
          <p:nvPr>
            <p:ph type="sldImg"/>
          </p:nvPr>
        </p:nvSpPr>
        <p:spPr bwMode="auto">
          <a:xfrm>
            <a:off x="-11798300" y="-11796713"/>
            <a:ext cx="11706225" cy="12399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sp>
      <p:sp>
        <p:nvSpPr>
          <p:cNvPr id="2108" name="Rectangle 60"/>
          <p:cNvSpPr>
            <a:spLocks noGrp="1" noChangeArrowheads="1"/>
          </p:cNvSpPr>
          <p:nvPr>
            <p:ph type="body"/>
          </p:nvPr>
        </p:nvSpPr>
        <p:spPr bwMode="auto">
          <a:xfrm>
            <a:off x="685800" y="4343400"/>
            <a:ext cx="5392738" cy="4021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endParaRPr lang="it-IT" altLang="it-IT"/>
          </a:p>
        </p:txBody>
      </p:sp>
    </p:spTree>
    <p:extLst>
      <p:ext uri="{BB962C8B-B14F-4D97-AF65-F5344CB8AC3E}">
        <p14:creationId xmlns:p14="http://schemas.microsoft.com/office/powerpoint/2010/main" val="1282116045"/>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3" name="Text Box 1"/>
          <p:cNvSpPr txBox="1">
            <a:spLocks noGrp="1" noRot="1" noChangeAspect="1" noChangeArrowheads="1"/>
          </p:cNvSpPr>
          <p:nvPr>
            <p:ph type="sldImg"/>
          </p:nvPr>
        </p:nvSpPr>
        <p:spPr bwMode="auto">
          <a:xfrm>
            <a:off x="-14211300" y="-11796713"/>
            <a:ext cx="16533813" cy="124015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0354" name="Text Box 2"/>
          <p:cNvSpPr txBox="1">
            <a:spLocks noGrp="1" noChangeArrowheads="1"/>
          </p:cNvSpPr>
          <p:nvPr>
            <p:ph type="body" idx="1"/>
          </p:nvPr>
        </p:nvSpPr>
        <p:spPr bwMode="auto">
          <a:xfrm>
            <a:off x="685800" y="4343400"/>
            <a:ext cx="5394325" cy="4022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ltLang="it-IT" dirty="0"/>
          </a:p>
        </p:txBody>
      </p:sp>
    </p:spTree>
    <p:extLst>
      <p:ext uri="{BB962C8B-B14F-4D97-AF65-F5344CB8AC3E}">
        <p14:creationId xmlns:p14="http://schemas.microsoft.com/office/powerpoint/2010/main" val="673454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F27D4EE-3F67-D44C-8CC8-54BE8965414D}"/>
              </a:ext>
            </a:extLst>
          </p:cNvPr>
          <p:cNvSpPr>
            <a:spLocks noGrp="1" noRot="1" noChangeAspect="1"/>
          </p:cNvSpPr>
          <p:nvPr>
            <p:ph type="sldImg"/>
          </p:nvPr>
        </p:nvSpPr>
        <p:spPr>
          <a:xfrm>
            <a:off x="-14211300" y="-11796713"/>
            <a:ext cx="16533813" cy="12401551"/>
          </a:xfrm>
          <a:solidFill>
            <a:srgbClr val="4472C4"/>
          </a:solidFill>
          <a:ln w="25402">
            <a:solidFill>
              <a:srgbClr val="2F528F"/>
            </a:solidFill>
            <a:prstDash val="solid"/>
          </a:ln>
        </p:spPr>
      </p:sp>
      <p:sp>
        <p:nvSpPr>
          <p:cNvPr id="3" name="Segnaposto note 2">
            <a:extLst>
              <a:ext uri="{FF2B5EF4-FFF2-40B4-BE49-F238E27FC236}">
                <a16:creationId xmlns:a16="http://schemas.microsoft.com/office/drawing/2014/main" id="{E15969F9-3682-794C-B78F-E682A3A0D294}"/>
              </a:ext>
            </a:extLst>
          </p:cNvPr>
          <p:cNvSpPr txBox="1">
            <a:spLocks noGrp="1"/>
          </p:cNvSpPr>
          <p:nvPr>
            <p:ph type="body" sz="quarter" idx="1"/>
          </p:nvPr>
        </p:nvSpPr>
        <p:spPr/>
        <p:txBody>
          <a:bodyPr/>
          <a:lstStyle/>
          <a:p>
            <a:endParaRPr lang="it-IT"/>
          </a:p>
        </p:txBody>
      </p:sp>
    </p:spTree>
    <p:extLst>
      <p:ext uri="{BB962C8B-B14F-4D97-AF65-F5344CB8AC3E}">
        <p14:creationId xmlns:p14="http://schemas.microsoft.com/office/powerpoint/2010/main" val="705186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0A7EFED-F699-764F-A8A4-21366E347FEF}"/>
              </a:ext>
            </a:extLst>
          </p:cNvPr>
          <p:cNvSpPr>
            <a:spLocks noGrp="1" noRot="1" noChangeAspect="1"/>
          </p:cNvSpPr>
          <p:nvPr>
            <p:ph type="sldImg"/>
          </p:nvPr>
        </p:nvSpPr>
        <p:spPr>
          <a:xfrm>
            <a:off x="-14211300" y="-11796713"/>
            <a:ext cx="16533813" cy="12401551"/>
          </a:xfrm>
          <a:solidFill>
            <a:srgbClr val="4472C4"/>
          </a:solidFill>
          <a:ln w="25402">
            <a:solidFill>
              <a:srgbClr val="2F528F"/>
            </a:solidFill>
            <a:prstDash val="solid"/>
          </a:ln>
        </p:spPr>
      </p:sp>
      <p:sp>
        <p:nvSpPr>
          <p:cNvPr id="3" name="Segnaposto note 2">
            <a:extLst>
              <a:ext uri="{FF2B5EF4-FFF2-40B4-BE49-F238E27FC236}">
                <a16:creationId xmlns:a16="http://schemas.microsoft.com/office/drawing/2014/main" id="{5F7CA377-A894-6B48-9BCD-1B697B88F8A9}"/>
              </a:ext>
            </a:extLst>
          </p:cNvPr>
          <p:cNvSpPr txBox="1">
            <a:spLocks noGrp="1"/>
          </p:cNvSpPr>
          <p:nvPr>
            <p:ph type="body" sz="quarter" idx="1"/>
          </p:nvPr>
        </p:nvSpPr>
        <p:spPr/>
        <p:txBody>
          <a:bodyPr/>
          <a:lstStyle/>
          <a:p>
            <a:endParaRPr lang="it-IT"/>
          </a:p>
        </p:txBody>
      </p:sp>
    </p:spTree>
    <p:extLst>
      <p:ext uri="{BB962C8B-B14F-4D97-AF65-F5344CB8AC3E}">
        <p14:creationId xmlns:p14="http://schemas.microsoft.com/office/powerpoint/2010/main" val="3175819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5ACD76D-A0A6-7E43-9327-FA62783FCB24}"/>
              </a:ext>
            </a:extLst>
          </p:cNvPr>
          <p:cNvSpPr>
            <a:spLocks noGrp="1" noRot="1" noChangeAspect="1"/>
          </p:cNvSpPr>
          <p:nvPr>
            <p:ph type="sldImg"/>
          </p:nvPr>
        </p:nvSpPr>
        <p:spPr>
          <a:xfrm>
            <a:off x="-14211300" y="-11796713"/>
            <a:ext cx="16533813" cy="12401551"/>
          </a:xfrm>
          <a:solidFill>
            <a:srgbClr val="4472C4"/>
          </a:solidFill>
          <a:ln w="25402">
            <a:solidFill>
              <a:srgbClr val="2F528F"/>
            </a:solidFill>
            <a:prstDash val="solid"/>
          </a:ln>
        </p:spPr>
      </p:sp>
      <p:sp>
        <p:nvSpPr>
          <p:cNvPr id="3" name="Segnaposto note 2">
            <a:extLst>
              <a:ext uri="{FF2B5EF4-FFF2-40B4-BE49-F238E27FC236}">
                <a16:creationId xmlns:a16="http://schemas.microsoft.com/office/drawing/2014/main" id="{5BCFA898-CF7E-224B-AD0D-C8E457294660}"/>
              </a:ext>
            </a:extLst>
          </p:cNvPr>
          <p:cNvSpPr txBox="1">
            <a:spLocks noGrp="1"/>
          </p:cNvSpPr>
          <p:nvPr>
            <p:ph type="body" sz="quarter" idx="1"/>
          </p:nvPr>
        </p:nvSpPr>
        <p:spPr/>
        <p:txBody>
          <a:bodyPr/>
          <a:lstStyle/>
          <a:p>
            <a:endParaRPr lang="it-IT"/>
          </a:p>
        </p:txBody>
      </p:sp>
    </p:spTree>
    <p:extLst>
      <p:ext uri="{BB962C8B-B14F-4D97-AF65-F5344CB8AC3E}">
        <p14:creationId xmlns:p14="http://schemas.microsoft.com/office/powerpoint/2010/main" val="2748430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stile</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2FAB655-9CAD-AF45-8241-9DE76063C109}" type="slidenum">
              <a:rPr lang="it-IT" altLang="it-IT"/>
              <a:pPr/>
              <a:t>‹N›</a:t>
            </a:fld>
            <a:endParaRPr lang="it-IT" altLang="it-IT"/>
          </a:p>
        </p:txBody>
      </p:sp>
    </p:spTree>
    <p:extLst>
      <p:ext uri="{BB962C8B-B14F-4D97-AF65-F5344CB8AC3E}">
        <p14:creationId xmlns:p14="http://schemas.microsoft.com/office/powerpoint/2010/main" val="2128797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0A0BF20-594C-F644-B55A-3A19BFBEBA00}" type="slidenum">
              <a:rPr lang="it-IT" altLang="it-IT"/>
              <a:pPr/>
              <a:t>‹N›</a:t>
            </a:fld>
            <a:endParaRPr lang="it-IT" altLang="it-IT"/>
          </a:p>
        </p:txBody>
      </p:sp>
    </p:spTree>
    <p:extLst>
      <p:ext uri="{BB962C8B-B14F-4D97-AF65-F5344CB8AC3E}">
        <p14:creationId xmlns:p14="http://schemas.microsoft.com/office/powerpoint/2010/main" val="114634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59550" y="128588"/>
            <a:ext cx="2033588" cy="5903912"/>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128588"/>
            <a:ext cx="5949950" cy="5903912"/>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AAE6731-4C57-384E-A906-BCA107A0D954}" type="slidenum">
              <a:rPr lang="it-IT" altLang="it-IT"/>
              <a:pPr/>
              <a:t>‹N›</a:t>
            </a:fld>
            <a:endParaRPr lang="it-IT" altLang="it-IT"/>
          </a:p>
        </p:txBody>
      </p:sp>
    </p:spTree>
    <p:extLst>
      <p:ext uri="{BB962C8B-B14F-4D97-AF65-F5344CB8AC3E}">
        <p14:creationId xmlns:p14="http://schemas.microsoft.com/office/powerpoint/2010/main" val="375294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5CDE883A-5A8C-444E-8595-C4438413C845}" type="slidenum">
              <a:rPr lang="it-IT" altLang="it-IT"/>
              <a:pPr/>
              <a:t>‹N›</a:t>
            </a:fld>
            <a:endParaRPr lang="it-IT" altLang="it-IT"/>
          </a:p>
        </p:txBody>
      </p:sp>
    </p:spTree>
    <p:extLst>
      <p:ext uri="{BB962C8B-B14F-4D97-AF65-F5344CB8AC3E}">
        <p14:creationId xmlns:p14="http://schemas.microsoft.com/office/powerpoint/2010/main" val="1628964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stile</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5D015200-09B4-8440-BCEC-725053F781F8}" type="slidenum">
              <a:rPr lang="it-IT" altLang="it-IT"/>
              <a:pPr/>
              <a:t>‹N›</a:t>
            </a:fld>
            <a:endParaRPr lang="it-IT" altLang="it-IT"/>
          </a:p>
        </p:txBody>
      </p:sp>
    </p:spTree>
    <p:extLst>
      <p:ext uri="{BB962C8B-B14F-4D97-AF65-F5344CB8AC3E}">
        <p14:creationId xmlns:p14="http://schemas.microsoft.com/office/powerpoint/2010/main" val="1889374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3990975" cy="44323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00575" y="1600200"/>
            <a:ext cx="3992563" cy="44323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7626CB32-32A5-7649-BC69-7243AFE46DBC}" type="slidenum">
              <a:rPr lang="it-IT" altLang="it-IT"/>
              <a:pPr/>
              <a:t>‹N›</a:t>
            </a:fld>
            <a:endParaRPr lang="it-IT" altLang="it-IT"/>
          </a:p>
        </p:txBody>
      </p:sp>
    </p:spTree>
    <p:extLst>
      <p:ext uri="{BB962C8B-B14F-4D97-AF65-F5344CB8AC3E}">
        <p14:creationId xmlns:p14="http://schemas.microsoft.com/office/powerpoint/2010/main" val="2019663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stile</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526BD7C7-FFC6-0E4D-A4C5-7D48E0947B8E}" type="slidenum">
              <a:rPr lang="it-IT" altLang="it-IT"/>
              <a:pPr/>
              <a:t>‹N›</a:t>
            </a:fld>
            <a:endParaRPr lang="it-IT" altLang="it-IT"/>
          </a:p>
        </p:txBody>
      </p:sp>
    </p:spTree>
    <p:extLst>
      <p:ext uri="{BB962C8B-B14F-4D97-AF65-F5344CB8AC3E}">
        <p14:creationId xmlns:p14="http://schemas.microsoft.com/office/powerpoint/2010/main" val="1365399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8EFF5648-AEC7-5C4A-8812-3C07A0449067}" type="slidenum">
              <a:rPr lang="it-IT" altLang="it-IT"/>
              <a:pPr/>
              <a:t>‹N›</a:t>
            </a:fld>
            <a:endParaRPr lang="it-IT" altLang="it-IT"/>
          </a:p>
        </p:txBody>
      </p:sp>
    </p:spTree>
    <p:extLst>
      <p:ext uri="{BB962C8B-B14F-4D97-AF65-F5344CB8AC3E}">
        <p14:creationId xmlns:p14="http://schemas.microsoft.com/office/powerpoint/2010/main" val="252976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57E15C66-A26B-F342-80F4-C59735B2B58D}" type="slidenum">
              <a:rPr lang="it-IT" altLang="it-IT"/>
              <a:pPr/>
              <a:t>‹N›</a:t>
            </a:fld>
            <a:endParaRPr lang="it-IT" altLang="it-IT"/>
          </a:p>
        </p:txBody>
      </p:sp>
    </p:spTree>
    <p:extLst>
      <p:ext uri="{BB962C8B-B14F-4D97-AF65-F5344CB8AC3E}">
        <p14:creationId xmlns:p14="http://schemas.microsoft.com/office/powerpoint/2010/main" val="1905713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stile</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8C30FA44-AA31-0647-9A92-63B6B98A049B}" type="slidenum">
              <a:rPr lang="it-IT" altLang="it-IT"/>
              <a:pPr/>
              <a:t>‹N›</a:t>
            </a:fld>
            <a:endParaRPr lang="it-IT" altLang="it-IT"/>
          </a:p>
        </p:txBody>
      </p:sp>
    </p:spTree>
    <p:extLst>
      <p:ext uri="{BB962C8B-B14F-4D97-AF65-F5344CB8AC3E}">
        <p14:creationId xmlns:p14="http://schemas.microsoft.com/office/powerpoint/2010/main" val="1750809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stile</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Trascinare l'immagine su un segnaposto o fare clic sull'icona per aggiungerla</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0996666E-C024-D741-8B15-BF9388EBED3F}" type="slidenum">
              <a:rPr lang="it-IT" altLang="it-IT"/>
              <a:pPr/>
              <a:t>‹N›</a:t>
            </a:fld>
            <a:endParaRPr lang="it-IT" altLang="it-IT"/>
          </a:p>
        </p:txBody>
      </p:sp>
    </p:spTree>
    <p:extLst>
      <p:ext uri="{BB962C8B-B14F-4D97-AF65-F5344CB8AC3E}">
        <p14:creationId xmlns:p14="http://schemas.microsoft.com/office/powerpoint/2010/main" val="1027814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128588"/>
            <a:ext cx="8135938"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26" name="Rectangle 2"/>
          <p:cNvSpPr>
            <a:spLocks noGrp="1" noChangeArrowheads="1"/>
          </p:cNvSpPr>
          <p:nvPr>
            <p:ph type="body" idx="1"/>
          </p:nvPr>
        </p:nvSpPr>
        <p:spPr bwMode="auto">
          <a:xfrm>
            <a:off x="457200" y="1600200"/>
            <a:ext cx="8135938" cy="443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27" name="Rectangle 3"/>
          <p:cNvSpPr>
            <a:spLocks noGrp="1" noChangeArrowheads="1"/>
          </p:cNvSpPr>
          <p:nvPr>
            <p:ph type="dt"/>
          </p:nvPr>
        </p:nvSpPr>
        <p:spPr bwMode="auto">
          <a:xfrm>
            <a:off x="457200" y="6245225"/>
            <a:ext cx="203993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endParaRPr lang="it-IT" altLang="it-IT"/>
          </a:p>
        </p:txBody>
      </p:sp>
      <p:sp>
        <p:nvSpPr>
          <p:cNvPr id="1028" name="Rectangle 4"/>
          <p:cNvSpPr>
            <a:spLocks noGrp="1" noChangeArrowheads="1"/>
          </p:cNvSpPr>
          <p:nvPr>
            <p:ph type="ftr"/>
          </p:nvPr>
        </p:nvSpPr>
        <p:spPr bwMode="auto">
          <a:xfrm>
            <a:off x="3124200" y="6245225"/>
            <a:ext cx="280193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endParaRPr lang="it-IT" altLang="it-IT"/>
          </a:p>
        </p:txBody>
      </p:sp>
      <p:sp>
        <p:nvSpPr>
          <p:cNvPr id="1029" name="Rectangle 5"/>
          <p:cNvSpPr>
            <a:spLocks noGrp="1" noChangeArrowheads="1"/>
          </p:cNvSpPr>
          <p:nvPr>
            <p:ph type="sldNum"/>
          </p:nvPr>
        </p:nvSpPr>
        <p:spPr bwMode="auto">
          <a:xfrm>
            <a:off x="6553200" y="6245225"/>
            <a:ext cx="203993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fld id="{E0CA8541-11AF-064D-998C-02BE8F2C47DF}"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49263" rtl="0" eaLnBrk="1" fontAlgn="base" hangingPunct="1">
        <a:spcBef>
          <a:spcPct val="0"/>
        </a:spcBef>
        <a:spcAft>
          <a:spcPct val="0"/>
        </a:spcAft>
        <a:buClr>
          <a:srgbClr val="000000"/>
        </a:buClr>
        <a:buSzPct val="100000"/>
        <a:buFont typeface="Times New Roman" charset="0"/>
        <a:defRPr sz="4400" kern="1200">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2pPr>
      <a:lvl3pPr marL="11430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3pPr>
      <a:lvl4pPr marL="16002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4pPr>
      <a:lvl5pPr marL="20574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5pPr>
      <a:lvl6pPr marL="25146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6pPr>
      <a:lvl7pPr marL="29718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7pPr>
      <a:lvl8pPr marL="34290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8pPr>
      <a:lvl9pPr marL="38862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charset="0"/>
        <a:defRPr sz="3200" kern="1200">
          <a:solidFill>
            <a:srgbClr val="000000"/>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charset="0"/>
        <a:defRPr sz="2800" kern="1200">
          <a:solidFill>
            <a:srgbClr val="000000"/>
          </a:solidFill>
          <a:latin typeface="+mn-lt"/>
          <a:ea typeface="+mn-ea"/>
          <a:cs typeface="+mn-cs"/>
        </a:defRPr>
      </a:lvl2pPr>
      <a:lvl3pPr marL="1143000" indent="-228600" algn="l" defTabSz="449263" rtl="0" eaLnBrk="1" fontAlgn="base" hangingPunct="1">
        <a:spcBef>
          <a:spcPts val="600"/>
        </a:spcBef>
        <a:spcAft>
          <a:spcPct val="0"/>
        </a:spcAft>
        <a:buClr>
          <a:srgbClr val="000000"/>
        </a:buClr>
        <a:buSzPct val="100000"/>
        <a:buFont typeface="Times New Roman" charset="0"/>
        <a:defRPr sz="2400" kern="1200">
          <a:solidFill>
            <a:srgbClr val="000000"/>
          </a:solidFill>
          <a:latin typeface="+mn-lt"/>
          <a:ea typeface="+mn-ea"/>
          <a:cs typeface="+mn-cs"/>
        </a:defRPr>
      </a:lvl3pPr>
      <a:lvl4pPr marL="1600200" indent="-228600" algn="l" defTabSz="449263" rtl="0" eaLnBrk="1" fontAlgn="base" hangingPunct="1">
        <a:spcBef>
          <a:spcPts val="500"/>
        </a:spcBef>
        <a:spcAft>
          <a:spcPct val="0"/>
        </a:spcAft>
        <a:buClr>
          <a:srgbClr val="000000"/>
        </a:buClr>
        <a:buSzPct val="100000"/>
        <a:buFont typeface="Times New Roman" charset="0"/>
        <a:defRPr sz="2000" kern="1200">
          <a:solidFill>
            <a:srgbClr val="000000"/>
          </a:solidFill>
          <a:latin typeface="+mn-lt"/>
          <a:ea typeface="+mn-ea"/>
          <a:cs typeface="+mn-cs"/>
        </a:defRPr>
      </a:lvl4pPr>
      <a:lvl5pPr marL="2057400" indent="-228600" algn="l" defTabSz="449263" rtl="0" eaLnBrk="1" fontAlgn="base" hangingPunct="1">
        <a:spcBef>
          <a:spcPts val="500"/>
        </a:spcBef>
        <a:spcAft>
          <a:spcPct val="0"/>
        </a:spcAft>
        <a:buClr>
          <a:srgbClr val="000000"/>
        </a:buClr>
        <a:buSzPct val="100000"/>
        <a:buFont typeface="Times New Roman"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1.png"/><Relationship Id="rId4" Type="http://schemas.openxmlformats.org/officeDocument/2006/relationships/notesSlide" Target="../notesSlides/notesSlide4.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ov"/><Relationship Id="rId1" Type="http://schemas.microsoft.com/office/2007/relationships/media" Target="../media/media5.mov"/><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58.png"/></Relationships>
</file>

<file path=ppt/slides/_rels/slide5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60.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ln/>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dirty="0">
                <a:solidFill>
                  <a:srgbClr val="F9C309"/>
                </a:solidFill>
                <a:latin typeface="+mn-lt"/>
              </a:rPr>
              <a:t>UTE – Università Cardinal Colombo - MILANO</a:t>
            </a:r>
            <a:br>
              <a:rPr lang="it-IT" altLang="it-IT" sz="2600" dirty="0">
                <a:solidFill>
                  <a:srgbClr val="F9C309"/>
                </a:solidFill>
                <a:latin typeface="+mn-lt"/>
              </a:rPr>
            </a:br>
            <a:r>
              <a:rPr lang="it-IT" altLang="it-IT" sz="2200" dirty="0">
                <a:solidFill>
                  <a:srgbClr val="F9C309"/>
                </a:solidFill>
                <a:latin typeface="+mn-lt"/>
              </a:rPr>
              <a:t>Giovedì, 12 ottobre 2023</a:t>
            </a:r>
          </a:p>
        </p:txBody>
      </p:sp>
      <p:sp>
        <p:nvSpPr>
          <p:cNvPr id="6" name="Content Placeholder 5">
            <a:extLst>
              <a:ext uri="{FF2B5EF4-FFF2-40B4-BE49-F238E27FC236}">
                <a16:creationId xmlns:a16="http://schemas.microsoft.com/office/drawing/2014/main" id="{F4AFEFB1-8AAD-5A4F-9047-0AB3B2F28D00}"/>
              </a:ext>
            </a:extLst>
          </p:cNvPr>
          <p:cNvSpPr>
            <a:spLocks noGrp="1"/>
          </p:cNvSpPr>
          <p:nvPr>
            <p:ph idx="1"/>
          </p:nvPr>
        </p:nvSpPr>
        <p:spPr>
          <a:xfrm>
            <a:off x="179512" y="1544196"/>
            <a:ext cx="4680520" cy="5313804"/>
          </a:xfrm>
        </p:spPr>
        <p:txBody>
          <a:bodyPr/>
          <a:lstStyle/>
          <a:p>
            <a:pPr algn="ctr"/>
            <a:endParaRPr lang="it-IT" sz="1800" dirty="0">
              <a:solidFill>
                <a:srgbClr val="7030A0"/>
              </a:solidFill>
            </a:endParaRPr>
          </a:p>
          <a:p>
            <a:pPr algn="ctr">
              <a:lnSpc>
                <a:spcPct val="80000"/>
              </a:lnSpc>
            </a:pPr>
            <a:r>
              <a:rPr lang="it-IT" sz="4000" dirty="0">
                <a:solidFill>
                  <a:srgbClr val="7030A0"/>
                </a:solidFill>
              </a:rPr>
              <a:t>Marisa D’</a:t>
            </a:r>
            <a:r>
              <a:rPr lang="it-IT" sz="4000" dirty="0" err="1">
                <a:solidFill>
                  <a:srgbClr val="7030A0"/>
                </a:solidFill>
              </a:rPr>
              <a:t>Aloiso</a:t>
            </a:r>
            <a:endParaRPr lang="it-IT" sz="4000" dirty="0">
              <a:solidFill>
                <a:srgbClr val="7030A0"/>
              </a:solidFill>
            </a:endParaRPr>
          </a:p>
          <a:p>
            <a:pPr lvl="0" algn="ctr">
              <a:lnSpc>
                <a:spcPct val="80000"/>
              </a:lnSpc>
            </a:pPr>
            <a:r>
              <a:rPr lang="it-IT" sz="5400" dirty="0">
                <a:solidFill>
                  <a:srgbClr val="C00000"/>
                </a:solidFill>
              </a:rPr>
              <a:t>CLEOPATRA</a:t>
            </a:r>
          </a:p>
          <a:p>
            <a:pPr lvl="0" algn="ctr">
              <a:lnSpc>
                <a:spcPct val="80000"/>
              </a:lnSpc>
            </a:pPr>
            <a:r>
              <a:rPr lang="it-IT" sz="4000" dirty="0">
                <a:solidFill>
                  <a:srgbClr val="C00000"/>
                </a:solidFill>
              </a:rPr>
              <a:t>REGINA DI ROMA.</a:t>
            </a:r>
          </a:p>
          <a:p>
            <a:pPr lvl="0" algn="ctr">
              <a:lnSpc>
                <a:spcPct val="80000"/>
              </a:lnSpc>
            </a:pPr>
            <a:endParaRPr lang="it-IT" sz="3600" dirty="0">
              <a:solidFill>
                <a:srgbClr val="2700F8"/>
              </a:solidFill>
            </a:endParaRPr>
          </a:p>
          <a:p>
            <a:pPr lvl="0" algn="ctr">
              <a:lnSpc>
                <a:spcPct val="80000"/>
              </a:lnSpc>
            </a:pPr>
            <a:r>
              <a:rPr lang="it-IT" sz="3600" i="1" dirty="0">
                <a:solidFill>
                  <a:srgbClr val="AE8D14"/>
                </a:solidFill>
              </a:rPr>
              <a:t>Una donna,</a:t>
            </a:r>
          </a:p>
          <a:p>
            <a:pPr lvl="0" algn="ctr">
              <a:lnSpc>
                <a:spcPct val="80000"/>
              </a:lnSpc>
            </a:pPr>
            <a:r>
              <a:rPr lang="it-IT" sz="3600" i="1" dirty="0">
                <a:solidFill>
                  <a:srgbClr val="AE8D14"/>
                </a:solidFill>
              </a:rPr>
              <a:t>una regina, </a:t>
            </a:r>
          </a:p>
          <a:p>
            <a:pPr lvl="0" algn="ctr">
              <a:lnSpc>
                <a:spcPct val="80000"/>
              </a:lnSpc>
            </a:pPr>
            <a:r>
              <a:rPr lang="it-IT" sz="3600" i="1" dirty="0">
                <a:solidFill>
                  <a:srgbClr val="AE8D14"/>
                </a:solidFill>
              </a:rPr>
              <a:t>nella storia</a:t>
            </a:r>
          </a:p>
          <a:p>
            <a:pPr lvl="0" algn="ctr">
              <a:lnSpc>
                <a:spcPct val="80000"/>
              </a:lnSpc>
            </a:pPr>
            <a:r>
              <a:rPr lang="it-IT" sz="3600" i="1" dirty="0">
                <a:solidFill>
                  <a:srgbClr val="AE8D14"/>
                </a:solidFill>
              </a:rPr>
              <a:t> e nel mito!</a:t>
            </a:r>
          </a:p>
        </p:txBody>
      </p:sp>
      <p:pic>
        <p:nvPicPr>
          <p:cNvPr id="4" name="Immagine 3">
            <a:extLst>
              <a:ext uri="{FF2B5EF4-FFF2-40B4-BE49-F238E27FC236}">
                <a16:creationId xmlns:a16="http://schemas.microsoft.com/office/drawing/2014/main" id="{D533C82E-E590-BC46-8A40-AEB5900D1FE9}"/>
              </a:ext>
            </a:extLst>
          </p:cNvPr>
          <p:cNvPicPr>
            <a:picLocks noChangeAspect="1"/>
          </p:cNvPicPr>
          <p:nvPr/>
        </p:nvPicPr>
        <p:blipFill>
          <a:blip r:embed="rId3"/>
          <a:stretch>
            <a:fillRect/>
          </a:stretch>
        </p:blipFill>
        <p:spPr>
          <a:xfrm>
            <a:off x="5137720" y="1544196"/>
            <a:ext cx="3997008" cy="5295900"/>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259078D-6CEE-E84A-8ECC-46ABC87D5BB2}"/>
              </a:ext>
            </a:extLst>
          </p:cNvPr>
          <p:cNvPicPr>
            <a:picLocks noChangeAspect="1"/>
          </p:cNvPicPr>
          <p:nvPr/>
        </p:nvPicPr>
        <p:blipFill>
          <a:blip r:embed="rId2"/>
          <a:stretch>
            <a:fillRect/>
          </a:stretch>
        </p:blipFill>
        <p:spPr>
          <a:xfrm>
            <a:off x="19348" y="-440614"/>
            <a:ext cx="4283968" cy="6893950"/>
          </a:xfrm>
          <a:prstGeom prst="rect">
            <a:avLst/>
          </a:prstGeom>
        </p:spPr>
      </p:pic>
      <p:pic>
        <p:nvPicPr>
          <p:cNvPr id="5" name="Immagine 4">
            <a:extLst>
              <a:ext uri="{FF2B5EF4-FFF2-40B4-BE49-F238E27FC236}">
                <a16:creationId xmlns:a16="http://schemas.microsoft.com/office/drawing/2014/main" id="{C2CB592F-2033-F14C-9155-9A401B22977F}"/>
              </a:ext>
            </a:extLst>
          </p:cNvPr>
          <p:cNvPicPr>
            <a:picLocks noChangeAspect="1"/>
          </p:cNvPicPr>
          <p:nvPr/>
        </p:nvPicPr>
        <p:blipFill>
          <a:blip r:embed="rId3"/>
          <a:stretch>
            <a:fillRect/>
          </a:stretch>
        </p:blipFill>
        <p:spPr>
          <a:xfrm>
            <a:off x="4283968" y="-440614"/>
            <a:ext cx="5250735" cy="6893950"/>
          </a:xfrm>
          <a:prstGeom prst="rect">
            <a:avLst/>
          </a:prstGeom>
        </p:spPr>
      </p:pic>
      <p:sp>
        <p:nvSpPr>
          <p:cNvPr id="2" name="Titolo 1">
            <a:extLst>
              <a:ext uri="{FF2B5EF4-FFF2-40B4-BE49-F238E27FC236}">
                <a16:creationId xmlns:a16="http://schemas.microsoft.com/office/drawing/2014/main" id="{97B09E76-4C80-214F-B97B-1DA94A7645EB}"/>
              </a:ext>
            </a:extLst>
          </p:cNvPr>
          <p:cNvSpPr>
            <a:spLocks noGrp="1"/>
          </p:cNvSpPr>
          <p:nvPr>
            <p:ph type="title"/>
          </p:nvPr>
        </p:nvSpPr>
        <p:spPr>
          <a:xfrm>
            <a:off x="457200" y="6453336"/>
            <a:ext cx="8135938" cy="404664"/>
          </a:xfrm>
        </p:spPr>
        <p:txBody>
          <a:bodyPr/>
          <a:lstStyle/>
          <a:p>
            <a:r>
              <a:rPr lang="it-IT" sz="1600" dirty="0">
                <a:solidFill>
                  <a:srgbClr val="002060"/>
                </a:solidFill>
              </a:rPr>
              <a:t>Caio Giulio Cesare                                          </a:t>
            </a:r>
            <a:r>
              <a:rPr lang="it-IT" sz="1600" dirty="0" err="1">
                <a:solidFill>
                  <a:srgbClr val="7030A0"/>
                </a:solidFill>
              </a:rPr>
              <a:t>Gneo</a:t>
            </a:r>
            <a:r>
              <a:rPr lang="it-IT" sz="1600" dirty="0">
                <a:solidFill>
                  <a:srgbClr val="7030A0"/>
                </a:solidFill>
              </a:rPr>
              <a:t> Pompeo Magno</a:t>
            </a:r>
          </a:p>
        </p:txBody>
      </p:sp>
    </p:spTree>
    <p:extLst>
      <p:ext uri="{BB962C8B-B14F-4D97-AF65-F5344CB8AC3E}">
        <p14:creationId xmlns:p14="http://schemas.microsoft.com/office/powerpoint/2010/main" val="2947648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84EE562-0FB4-0F4C-9EEB-C30661D96D75}"/>
              </a:ext>
            </a:extLst>
          </p:cNvPr>
          <p:cNvSpPr>
            <a:spLocks noGrp="1"/>
          </p:cNvSpPr>
          <p:nvPr>
            <p:ph type="title"/>
          </p:nvPr>
        </p:nvSpPr>
        <p:spPr>
          <a:xfrm>
            <a:off x="457200" y="5373216"/>
            <a:ext cx="8135938" cy="1484784"/>
          </a:xfrm>
        </p:spPr>
        <p:txBody>
          <a:bodyPr/>
          <a:lstStyle/>
          <a:p>
            <a:r>
              <a:rPr lang="it-IT" sz="1600" dirty="0">
                <a:solidFill>
                  <a:srgbClr val="002060"/>
                </a:solidFill>
              </a:rPr>
              <a:t>Gaetano </a:t>
            </a:r>
            <a:r>
              <a:rPr lang="it-IT" sz="1600" dirty="0" err="1">
                <a:solidFill>
                  <a:srgbClr val="002060"/>
                </a:solidFill>
              </a:rPr>
              <a:t>Gandolfi</a:t>
            </a:r>
            <a:r>
              <a:rPr lang="it-IT" sz="1600" dirty="0"/>
              <a:t>. </a:t>
            </a:r>
            <a:r>
              <a:rPr lang="it-IT" sz="1600" dirty="0">
                <a:solidFill>
                  <a:srgbClr val="860000"/>
                </a:solidFill>
              </a:rPr>
              <a:t>La testa di Pompeo offerta in dono a Cesare. </a:t>
            </a:r>
            <a:br>
              <a:rPr lang="it-IT" sz="1600" dirty="0"/>
            </a:br>
            <a:r>
              <a:rPr lang="it-IT" sz="1600" dirty="0">
                <a:solidFill>
                  <a:srgbClr val="977616"/>
                </a:solidFill>
              </a:rPr>
              <a:t>Olio su tela, Sec. XVIII.</a:t>
            </a:r>
          </a:p>
        </p:txBody>
      </p:sp>
      <p:pic>
        <p:nvPicPr>
          <p:cNvPr id="4" name="Immagine 3">
            <a:extLst>
              <a:ext uri="{FF2B5EF4-FFF2-40B4-BE49-F238E27FC236}">
                <a16:creationId xmlns:a16="http://schemas.microsoft.com/office/drawing/2014/main" id="{EF09252E-5E53-9C4F-9D29-9D4A0DF4A382}"/>
              </a:ext>
            </a:extLst>
          </p:cNvPr>
          <p:cNvPicPr>
            <a:picLocks noChangeAspect="1"/>
          </p:cNvPicPr>
          <p:nvPr/>
        </p:nvPicPr>
        <p:blipFill>
          <a:blip r:embed="rId2"/>
          <a:stretch>
            <a:fillRect/>
          </a:stretch>
        </p:blipFill>
        <p:spPr>
          <a:xfrm>
            <a:off x="715169" y="-315416"/>
            <a:ext cx="7620000" cy="6019800"/>
          </a:xfrm>
          <a:prstGeom prst="rect">
            <a:avLst/>
          </a:prstGeom>
        </p:spPr>
      </p:pic>
    </p:spTree>
    <p:extLst>
      <p:ext uri="{BB962C8B-B14F-4D97-AF65-F5344CB8AC3E}">
        <p14:creationId xmlns:p14="http://schemas.microsoft.com/office/powerpoint/2010/main" val="29310384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8B60963-6B25-974C-B7BF-B15C15BAE293}"/>
              </a:ext>
            </a:extLst>
          </p:cNvPr>
          <p:cNvSpPr>
            <a:spLocks noGrp="1"/>
          </p:cNvSpPr>
          <p:nvPr>
            <p:ph type="title"/>
          </p:nvPr>
        </p:nvSpPr>
        <p:spPr>
          <a:xfrm>
            <a:off x="2411760" y="5085184"/>
            <a:ext cx="2808312" cy="1772816"/>
          </a:xfrm>
        </p:spPr>
        <p:txBody>
          <a:bodyPr/>
          <a:lstStyle/>
          <a:p>
            <a:pPr algn="r"/>
            <a:r>
              <a:rPr lang="it-IT" sz="1600" dirty="0">
                <a:solidFill>
                  <a:srgbClr val="002060"/>
                </a:solidFill>
              </a:rPr>
              <a:t>Jean-Leon-</a:t>
            </a:r>
            <a:r>
              <a:rPr lang="it-IT" sz="1600" dirty="0" err="1">
                <a:solidFill>
                  <a:srgbClr val="002060"/>
                </a:solidFill>
              </a:rPr>
              <a:t>Gerome</a:t>
            </a:r>
            <a:r>
              <a:rPr lang="it-IT" sz="1600" dirty="0">
                <a:solidFill>
                  <a:srgbClr val="6F2B15"/>
                </a:solidFill>
              </a:rPr>
              <a:t>. Cleopatra davanti a Cesare. </a:t>
            </a:r>
            <a:r>
              <a:rPr lang="it-IT" sz="1600" dirty="0">
                <a:solidFill>
                  <a:srgbClr val="977616"/>
                </a:solidFill>
              </a:rPr>
              <a:t>Olio su tela, 183x129cm, 1866, Collezione privata.</a:t>
            </a:r>
          </a:p>
        </p:txBody>
      </p:sp>
      <p:pic>
        <p:nvPicPr>
          <p:cNvPr id="4" name="Immagine 3">
            <a:extLst>
              <a:ext uri="{FF2B5EF4-FFF2-40B4-BE49-F238E27FC236}">
                <a16:creationId xmlns:a16="http://schemas.microsoft.com/office/drawing/2014/main" id="{1C3F1AF8-20F0-254B-95A2-5585F637E393}"/>
              </a:ext>
            </a:extLst>
          </p:cNvPr>
          <p:cNvPicPr>
            <a:picLocks noChangeAspect="1"/>
          </p:cNvPicPr>
          <p:nvPr/>
        </p:nvPicPr>
        <p:blipFill>
          <a:blip r:embed="rId2"/>
          <a:stretch>
            <a:fillRect/>
          </a:stretch>
        </p:blipFill>
        <p:spPr>
          <a:xfrm>
            <a:off x="5436096" y="1916832"/>
            <a:ext cx="3707904" cy="4941168"/>
          </a:xfrm>
          <a:prstGeom prst="rect">
            <a:avLst/>
          </a:prstGeom>
        </p:spPr>
      </p:pic>
    </p:spTree>
    <p:extLst>
      <p:ext uri="{BB962C8B-B14F-4D97-AF65-F5344CB8AC3E}">
        <p14:creationId xmlns:p14="http://schemas.microsoft.com/office/powerpoint/2010/main" val="3371079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92FA55-02C2-B84A-A81E-36010561AE06}"/>
              </a:ext>
            </a:extLst>
          </p:cNvPr>
          <p:cNvSpPr>
            <a:spLocks noGrp="1"/>
          </p:cNvSpPr>
          <p:nvPr>
            <p:ph type="title"/>
          </p:nvPr>
        </p:nvSpPr>
        <p:spPr>
          <a:xfrm>
            <a:off x="457200" y="4869160"/>
            <a:ext cx="8135938" cy="1988840"/>
          </a:xfrm>
        </p:spPr>
        <p:txBody>
          <a:bodyPr/>
          <a:lstStyle/>
          <a:p>
            <a:r>
              <a:rPr lang="it-IT" sz="1600" dirty="0">
                <a:solidFill>
                  <a:srgbClr val="B913C9"/>
                </a:solidFill>
              </a:rPr>
              <a:t>Cleopatra, </a:t>
            </a:r>
            <a:r>
              <a:rPr lang="it-IT" sz="1600" dirty="0" err="1">
                <a:solidFill>
                  <a:srgbClr val="B913C9"/>
                </a:solidFill>
              </a:rPr>
              <a:t>Liz</a:t>
            </a:r>
            <a:r>
              <a:rPr lang="it-IT" sz="1600" dirty="0">
                <a:solidFill>
                  <a:srgbClr val="B913C9"/>
                </a:solidFill>
              </a:rPr>
              <a:t> Taylor</a:t>
            </a:r>
            <a:r>
              <a:rPr lang="it-IT" sz="1600" dirty="0">
                <a:solidFill>
                  <a:srgbClr val="860000"/>
                </a:solidFill>
              </a:rPr>
              <a:t>, </a:t>
            </a:r>
            <a:r>
              <a:rPr lang="it-IT" sz="1600" dirty="0">
                <a:solidFill>
                  <a:srgbClr val="002060"/>
                </a:solidFill>
              </a:rPr>
              <a:t>incontra</a:t>
            </a:r>
            <a:r>
              <a:rPr lang="it-IT" sz="1600" dirty="0">
                <a:solidFill>
                  <a:srgbClr val="860000"/>
                </a:solidFill>
              </a:rPr>
              <a:t> Cesare, Rex Harrison.</a:t>
            </a:r>
          </a:p>
        </p:txBody>
      </p:sp>
      <p:pic>
        <p:nvPicPr>
          <p:cNvPr id="4" name="Immagine 3">
            <a:extLst>
              <a:ext uri="{FF2B5EF4-FFF2-40B4-BE49-F238E27FC236}">
                <a16:creationId xmlns:a16="http://schemas.microsoft.com/office/drawing/2014/main" id="{94CA20CB-AD80-554E-9B00-40894477C175}"/>
              </a:ext>
            </a:extLst>
          </p:cNvPr>
          <p:cNvPicPr>
            <a:picLocks noChangeAspect="1"/>
          </p:cNvPicPr>
          <p:nvPr/>
        </p:nvPicPr>
        <p:blipFill>
          <a:blip r:embed="rId2"/>
          <a:stretch>
            <a:fillRect/>
          </a:stretch>
        </p:blipFill>
        <p:spPr>
          <a:xfrm>
            <a:off x="0" y="1464468"/>
            <a:ext cx="9144000" cy="3929063"/>
          </a:xfrm>
          <a:prstGeom prst="rect">
            <a:avLst/>
          </a:prstGeom>
        </p:spPr>
      </p:pic>
    </p:spTree>
    <p:extLst>
      <p:ext uri="{BB962C8B-B14F-4D97-AF65-F5344CB8AC3E}">
        <p14:creationId xmlns:p14="http://schemas.microsoft.com/office/powerpoint/2010/main" val="503043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5CBBC2EC-086D-6B44-8343-F4B55020DD07}"/>
              </a:ext>
            </a:extLst>
          </p:cNvPr>
          <p:cNvPicPr>
            <a:picLocks noChangeAspect="1"/>
          </p:cNvPicPr>
          <p:nvPr/>
        </p:nvPicPr>
        <p:blipFill>
          <a:blip r:embed="rId2"/>
          <a:stretch>
            <a:fillRect/>
          </a:stretch>
        </p:blipFill>
        <p:spPr>
          <a:xfrm>
            <a:off x="467544" y="2420888"/>
            <a:ext cx="8082898" cy="4974091"/>
          </a:xfrm>
          <a:prstGeom prst="rect">
            <a:avLst/>
          </a:prstGeom>
        </p:spPr>
      </p:pic>
    </p:spTree>
    <p:extLst>
      <p:ext uri="{BB962C8B-B14F-4D97-AF65-F5344CB8AC3E}">
        <p14:creationId xmlns:p14="http://schemas.microsoft.com/office/powerpoint/2010/main" val="3031726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47F59B2-BCA0-A642-B409-A7411476997A}"/>
              </a:ext>
            </a:extLst>
          </p:cNvPr>
          <p:cNvSpPr>
            <a:spLocks noGrp="1"/>
          </p:cNvSpPr>
          <p:nvPr>
            <p:ph type="title"/>
          </p:nvPr>
        </p:nvSpPr>
        <p:spPr>
          <a:xfrm>
            <a:off x="0" y="4509120"/>
            <a:ext cx="9144000" cy="2348880"/>
          </a:xfrm>
        </p:spPr>
        <p:txBody>
          <a:bodyPr/>
          <a:lstStyle/>
          <a:p>
            <a:r>
              <a:rPr lang="it-IT" sz="1600" dirty="0" err="1">
                <a:solidFill>
                  <a:srgbClr val="002060"/>
                </a:solidFill>
              </a:rPr>
              <a:t>Cesarione</a:t>
            </a:r>
            <a:r>
              <a:rPr lang="it-IT" sz="1600" dirty="0">
                <a:solidFill>
                  <a:srgbClr val="002060"/>
                </a:solidFill>
              </a:rPr>
              <a:t> Illustrazione </a:t>
            </a:r>
            <a:r>
              <a:rPr lang="it-IT" sz="1600" dirty="0">
                <a:solidFill>
                  <a:srgbClr val="C00000"/>
                </a:solidFill>
              </a:rPr>
              <a:t>  </a:t>
            </a:r>
            <a:r>
              <a:rPr lang="it-IT" sz="1600" dirty="0" err="1">
                <a:solidFill>
                  <a:srgbClr val="977616"/>
                </a:solidFill>
              </a:rPr>
              <a:t>Clopatra</a:t>
            </a:r>
            <a:r>
              <a:rPr lang="it-IT" sz="1600" dirty="0">
                <a:solidFill>
                  <a:srgbClr val="977616"/>
                </a:solidFill>
              </a:rPr>
              <a:t> e </a:t>
            </a:r>
            <a:r>
              <a:rPr lang="it-IT" sz="1600" dirty="0" err="1">
                <a:solidFill>
                  <a:srgbClr val="977616"/>
                </a:solidFill>
              </a:rPr>
              <a:t>Cesarione</a:t>
            </a:r>
            <a:r>
              <a:rPr lang="it-IT" sz="1600" dirty="0">
                <a:solidFill>
                  <a:srgbClr val="977616"/>
                </a:solidFill>
              </a:rPr>
              <a:t> al tempio di </a:t>
            </a:r>
            <a:r>
              <a:rPr lang="it-IT" sz="1600" dirty="0" err="1">
                <a:solidFill>
                  <a:srgbClr val="977616"/>
                </a:solidFill>
              </a:rPr>
              <a:t>Dendera</a:t>
            </a:r>
            <a:r>
              <a:rPr lang="it-IT" sz="1600" dirty="0">
                <a:solidFill>
                  <a:srgbClr val="977616"/>
                </a:solidFill>
              </a:rPr>
              <a:t>  </a:t>
            </a:r>
            <a:r>
              <a:rPr lang="it-IT" sz="1600" dirty="0">
                <a:solidFill>
                  <a:schemeClr val="accent1">
                    <a:lumMod val="75000"/>
                  </a:schemeClr>
                </a:solidFill>
              </a:rPr>
              <a:t>Testa di statua di Tolomeo XV</a:t>
            </a:r>
          </a:p>
        </p:txBody>
      </p:sp>
      <p:pic>
        <p:nvPicPr>
          <p:cNvPr id="4" name="Immagine 3">
            <a:extLst>
              <a:ext uri="{FF2B5EF4-FFF2-40B4-BE49-F238E27FC236}">
                <a16:creationId xmlns:a16="http://schemas.microsoft.com/office/drawing/2014/main" id="{C25DFF0F-BB8D-5B43-BEBC-AE5D29BEB32A}"/>
              </a:ext>
            </a:extLst>
          </p:cNvPr>
          <p:cNvPicPr>
            <a:picLocks noChangeAspect="1"/>
          </p:cNvPicPr>
          <p:nvPr/>
        </p:nvPicPr>
        <p:blipFill>
          <a:blip r:embed="rId2"/>
          <a:stretch>
            <a:fillRect/>
          </a:stretch>
        </p:blipFill>
        <p:spPr>
          <a:xfrm>
            <a:off x="6392768" y="1556792"/>
            <a:ext cx="2771800" cy="3456383"/>
          </a:xfrm>
          <a:prstGeom prst="rect">
            <a:avLst/>
          </a:prstGeom>
        </p:spPr>
      </p:pic>
      <p:pic>
        <p:nvPicPr>
          <p:cNvPr id="7" name="Immagine 6">
            <a:extLst>
              <a:ext uri="{FF2B5EF4-FFF2-40B4-BE49-F238E27FC236}">
                <a16:creationId xmlns:a16="http://schemas.microsoft.com/office/drawing/2014/main" id="{D2AF1D52-1480-9F4A-8379-76371582E028}"/>
              </a:ext>
            </a:extLst>
          </p:cNvPr>
          <p:cNvPicPr>
            <a:picLocks noChangeAspect="1"/>
          </p:cNvPicPr>
          <p:nvPr/>
        </p:nvPicPr>
        <p:blipFill>
          <a:blip r:embed="rId3"/>
          <a:stretch>
            <a:fillRect/>
          </a:stretch>
        </p:blipFill>
        <p:spPr>
          <a:xfrm>
            <a:off x="107504" y="742165"/>
            <a:ext cx="3024335" cy="4248472"/>
          </a:xfrm>
          <a:prstGeom prst="rect">
            <a:avLst/>
          </a:prstGeom>
        </p:spPr>
      </p:pic>
      <p:pic>
        <p:nvPicPr>
          <p:cNvPr id="9" name="Immagine 8">
            <a:extLst>
              <a:ext uri="{FF2B5EF4-FFF2-40B4-BE49-F238E27FC236}">
                <a16:creationId xmlns:a16="http://schemas.microsoft.com/office/drawing/2014/main" id="{EBE9DE8D-0A7E-BE41-BC6A-B1064E560756}"/>
              </a:ext>
            </a:extLst>
          </p:cNvPr>
          <p:cNvPicPr>
            <a:picLocks noChangeAspect="1"/>
          </p:cNvPicPr>
          <p:nvPr/>
        </p:nvPicPr>
        <p:blipFill>
          <a:blip r:embed="rId4"/>
          <a:stretch>
            <a:fillRect/>
          </a:stretch>
        </p:blipFill>
        <p:spPr>
          <a:xfrm>
            <a:off x="3305174" y="1120501"/>
            <a:ext cx="2952328" cy="3892674"/>
          </a:xfrm>
          <a:prstGeom prst="rect">
            <a:avLst/>
          </a:prstGeom>
        </p:spPr>
      </p:pic>
    </p:spTree>
    <p:extLst>
      <p:ext uri="{BB962C8B-B14F-4D97-AF65-F5344CB8AC3E}">
        <p14:creationId xmlns:p14="http://schemas.microsoft.com/office/powerpoint/2010/main" val="2738403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CD574401-F8BC-6546-83DC-C8009F86D277}"/>
              </a:ext>
            </a:extLst>
          </p:cNvPr>
          <p:cNvSpPr>
            <a:spLocks noGrp="1"/>
          </p:cNvSpPr>
          <p:nvPr>
            <p:ph type="title"/>
          </p:nvPr>
        </p:nvSpPr>
        <p:spPr>
          <a:xfrm>
            <a:off x="683568" y="5229200"/>
            <a:ext cx="8136904" cy="1604794"/>
          </a:xfrm>
        </p:spPr>
        <p:txBody>
          <a:bodyPr/>
          <a:lstStyle/>
          <a:p>
            <a:r>
              <a:rPr lang="it-IT" sz="1600" dirty="0">
                <a:solidFill>
                  <a:srgbClr val="B913C9"/>
                </a:solidFill>
              </a:rPr>
              <a:t>Cleopatra, </a:t>
            </a:r>
            <a:r>
              <a:rPr lang="it-IT" sz="1600" dirty="0" err="1">
                <a:solidFill>
                  <a:srgbClr val="B913C9"/>
                </a:solidFill>
              </a:rPr>
              <a:t>Liz</a:t>
            </a:r>
            <a:r>
              <a:rPr lang="it-IT" sz="1600" dirty="0">
                <a:solidFill>
                  <a:srgbClr val="B913C9"/>
                </a:solidFill>
              </a:rPr>
              <a:t> Taylor</a:t>
            </a:r>
            <a:r>
              <a:rPr lang="it-IT" sz="1600" dirty="0">
                <a:solidFill>
                  <a:srgbClr val="C00000"/>
                </a:solidFill>
              </a:rPr>
              <a:t>, </a:t>
            </a:r>
            <a:r>
              <a:rPr lang="it-IT" sz="1600" dirty="0">
                <a:solidFill>
                  <a:srgbClr val="0070C0"/>
                </a:solidFill>
              </a:rPr>
              <a:t>e Cesare, Rex Harrison.</a:t>
            </a:r>
          </a:p>
        </p:txBody>
      </p:sp>
      <p:pic>
        <p:nvPicPr>
          <p:cNvPr id="2" name="Immagine 1">
            <a:extLst>
              <a:ext uri="{FF2B5EF4-FFF2-40B4-BE49-F238E27FC236}">
                <a16:creationId xmlns:a16="http://schemas.microsoft.com/office/drawing/2014/main" id="{DC820324-0C6B-1C49-A502-EA51E4563175}"/>
              </a:ext>
            </a:extLst>
          </p:cNvPr>
          <p:cNvPicPr>
            <a:picLocks noChangeAspect="1"/>
          </p:cNvPicPr>
          <p:nvPr/>
        </p:nvPicPr>
        <p:blipFill>
          <a:blip r:embed="rId2"/>
          <a:stretch>
            <a:fillRect/>
          </a:stretch>
        </p:blipFill>
        <p:spPr>
          <a:xfrm>
            <a:off x="0" y="1321593"/>
            <a:ext cx="9144000" cy="4214813"/>
          </a:xfrm>
          <a:prstGeom prst="rect">
            <a:avLst/>
          </a:prstGeom>
        </p:spPr>
      </p:pic>
    </p:spTree>
    <p:extLst>
      <p:ext uri="{BB962C8B-B14F-4D97-AF65-F5344CB8AC3E}">
        <p14:creationId xmlns:p14="http://schemas.microsoft.com/office/powerpoint/2010/main" val="1534927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B24854F-2CE8-3E4E-942D-9D9D42D93E1F}"/>
              </a:ext>
            </a:extLst>
          </p:cNvPr>
          <p:cNvPicPr>
            <a:picLocks noChangeAspect="1"/>
          </p:cNvPicPr>
          <p:nvPr/>
        </p:nvPicPr>
        <p:blipFill>
          <a:blip r:embed="rId2"/>
          <a:stretch>
            <a:fillRect/>
          </a:stretch>
        </p:blipFill>
        <p:spPr>
          <a:xfrm>
            <a:off x="0" y="548680"/>
            <a:ext cx="9144000" cy="6183630"/>
          </a:xfrm>
          <a:prstGeom prst="rect">
            <a:avLst/>
          </a:prstGeom>
        </p:spPr>
      </p:pic>
    </p:spTree>
    <p:extLst>
      <p:ext uri="{BB962C8B-B14F-4D97-AF65-F5344CB8AC3E}">
        <p14:creationId xmlns:p14="http://schemas.microsoft.com/office/powerpoint/2010/main" val="3515028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leopatra (1963) Elizabeth Taylor.  Cleopatra entra a Roma.mov">
            <a:hlinkClick r:id="" action="ppaction://media"/>
            <a:extLst>
              <a:ext uri="{FF2B5EF4-FFF2-40B4-BE49-F238E27FC236}">
                <a16:creationId xmlns:a16="http://schemas.microsoft.com/office/drawing/2014/main" id="{88C5C894-1DAD-714A-87E0-D303DDBE445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40000" y="1905000"/>
            <a:ext cx="4064000" cy="3048000"/>
          </a:xfrm>
          <a:prstGeom prst="rect">
            <a:avLst/>
          </a:prstGeom>
        </p:spPr>
      </p:pic>
    </p:spTree>
    <p:extLst>
      <p:ext uri="{BB962C8B-B14F-4D97-AF65-F5344CB8AC3E}">
        <p14:creationId xmlns:p14="http://schemas.microsoft.com/office/powerpoint/2010/main" val="386279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64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C1802BD4-2B86-174D-A2D9-44106B741DB9}"/>
              </a:ext>
            </a:extLst>
          </p:cNvPr>
          <p:cNvPicPr>
            <a:picLocks noChangeAspect="1"/>
          </p:cNvPicPr>
          <p:nvPr/>
        </p:nvPicPr>
        <p:blipFill>
          <a:blip r:embed="rId2"/>
          <a:stretch>
            <a:fillRect/>
          </a:stretch>
        </p:blipFill>
        <p:spPr>
          <a:xfrm>
            <a:off x="0" y="548680"/>
            <a:ext cx="9144000" cy="6096000"/>
          </a:xfrm>
          <a:prstGeom prst="rect">
            <a:avLst/>
          </a:prstGeom>
        </p:spPr>
      </p:pic>
    </p:spTree>
    <p:extLst>
      <p:ext uri="{BB962C8B-B14F-4D97-AF65-F5344CB8AC3E}">
        <p14:creationId xmlns:p14="http://schemas.microsoft.com/office/powerpoint/2010/main" val="2259575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FD5071E-0A72-DB45-AD9A-D29949EA7F46}"/>
              </a:ext>
            </a:extLst>
          </p:cNvPr>
          <p:cNvPicPr>
            <a:picLocks noChangeAspect="1"/>
          </p:cNvPicPr>
          <p:nvPr/>
        </p:nvPicPr>
        <p:blipFill>
          <a:blip r:embed="rId2">
            <a:lum/>
            <a:alphaModFix/>
          </a:blip>
          <a:srcRect/>
          <a:stretch>
            <a:fillRect/>
          </a:stretch>
        </p:blipFill>
        <p:spPr bwMode="auto">
          <a:xfrm>
            <a:off x="0" y="476672"/>
            <a:ext cx="5399552" cy="63813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
        <p:nvSpPr>
          <p:cNvPr id="3" name="Titolo 2">
            <a:extLst>
              <a:ext uri="{FF2B5EF4-FFF2-40B4-BE49-F238E27FC236}">
                <a16:creationId xmlns:a16="http://schemas.microsoft.com/office/drawing/2014/main" id="{0D942A98-37F1-7C4F-BBBD-1919C57FA7D6}"/>
              </a:ext>
            </a:extLst>
          </p:cNvPr>
          <p:cNvSpPr>
            <a:spLocks noGrp="1"/>
          </p:cNvSpPr>
          <p:nvPr>
            <p:ph type="title"/>
          </p:nvPr>
        </p:nvSpPr>
        <p:spPr>
          <a:xfrm>
            <a:off x="5652120" y="5589240"/>
            <a:ext cx="2941018" cy="1268760"/>
          </a:xfrm>
        </p:spPr>
        <p:txBody>
          <a:bodyPr/>
          <a:lstStyle/>
          <a:p>
            <a:pPr algn="l"/>
            <a:r>
              <a:rPr lang="it-IT" sz="1600" dirty="0">
                <a:solidFill>
                  <a:srgbClr val="002060"/>
                </a:solidFill>
              </a:rPr>
              <a:t>John William Waterhouse, </a:t>
            </a:r>
            <a:r>
              <a:rPr lang="it-IT" sz="1600" dirty="0">
                <a:solidFill>
                  <a:srgbClr val="FFC000"/>
                </a:solidFill>
              </a:rPr>
              <a:t>Cleopatra sul trono.</a:t>
            </a:r>
          </a:p>
        </p:txBody>
      </p:sp>
    </p:spTree>
    <p:extLst>
      <p:ext uri="{BB962C8B-B14F-4D97-AF65-F5344CB8AC3E}">
        <p14:creationId xmlns:p14="http://schemas.microsoft.com/office/powerpoint/2010/main" val="25208082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ABCFD65-F511-224E-96DE-7ED1A95EFD5E}"/>
              </a:ext>
            </a:extLst>
          </p:cNvPr>
          <p:cNvPicPr>
            <a:picLocks noChangeAspect="1"/>
          </p:cNvPicPr>
          <p:nvPr/>
        </p:nvPicPr>
        <p:blipFill>
          <a:blip r:embed="rId2">
            <a:lum/>
            <a:alphaModFix/>
          </a:blip>
          <a:srcRect/>
          <a:stretch>
            <a:fillRect/>
          </a:stretch>
        </p:blipFill>
        <p:spPr bwMode="auto">
          <a:xfrm>
            <a:off x="1691680" y="1732394"/>
            <a:ext cx="5472608" cy="3393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
        <p:nvSpPr>
          <p:cNvPr id="3" name="Titolo 2">
            <a:extLst>
              <a:ext uri="{FF2B5EF4-FFF2-40B4-BE49-F238E27FC236}">
                <a16:creationId xmlns:a16="http://schemas.microsoft.com/office/drawing/2014/main" id="{94260242-106E-FA44-8AAA-4AAE9D14E45C}"/>
              </a:ext>
            </a:extLst>
          </p:cNvPr>
          <p:cNvSpPr>
            <a:spLocks noGrp="1"/>
          </p:cNvSpPr>
          <p:nvPr>
            <p:ph type="title"/>
          </p:nvPr>
        </p:nvSpPr>
        <p:spPr>
          <a:xfrm>
            <a:off x="504031" y="5229200"/>
            <a:ext cx="8135938" cy="927268"/>
          </a:xfrm>
        </p:spPr>
        <p:txBody>
          <a:bodyPr/>
          <a:lstStyle/>
          <a:p>
            <a:r>
              <a:rPr lang="it-IT" sz="1600" dirty="0">
                <a:solidFill>
                  <a:srgbClr val="C00000"/>
                </a:solidFill>
              </a:rPr>
              <a:t>Le regina Cleopatra, </a:t>
            </a:r>
            <a:r>
              <a:rPr lang="it-IT" sz="1600" dirty="0" err="1">
                <a:solidFill>
                  <a:srgbClr val="C00000"/>
                </a:solidFill>
              </a:rPr>
              <a:t>Liz</a:t>
            </a:r>
            <a:r>
              <a:rPr lang="it-IT" sz="1600" dirty="0">
                <a:solidFill>
                  <a:srgbClr val="C00000"/>
                </a:solidFill>
              </a:rPr>
              <a:t> Taylor, sul trono.</a:t>
            </a:r>
          </a:p>
        </p:txBody>
      </p:sp>
    </p:spTree>
    <p:extLst>
      <p:ext uri="{BB962C8B-B14F-4D97-AF65-F5344CB8AC3E}">
        <p14:creationId xmlns:p14="http://schemas.microsoft.com/office/powerpoint/2010/main" val="12989284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0585BA-C92E-B244-8335-FAC12C34ECCC}"/>
              </a:ext>
            </a:extLst>
          </p:cNvPr>
          <p:cNvSpPr>
            <a:spLocks noGrp="1"/>
          </p:cNvSpPr>
          <p:nvPr>
            <p:ph type="title"/>
          </p:nvPr>
        </p:nvSpPr>
        <p:spPr>
          <a:xfrm>
            <a:off x="457200" y="5805264"/>
            <a:ext cx="8135938" cy="1052736"/>
          </a:xfrm>
        </p:spPr>
        <p:txBody>
          <a:bodyPr/>
          <a:lstStyle/>
          <a:p>
            <a:r>
              <a:rPr lang="it-IT" sz="1600" dirty="0">
                <a:solidFill>
                  <a:srgbClr val="002060"/>
                </a:solidFill>
              </a:rPr>
              <a:t>Vincenzo </a:t>
            </a:r>
            <a:r>
              <a:rPr lang="it-IT" sz="1600" dirty="0" err="1">
                <a:solidFill>
                  <a:srgbClr val="002060"/>
                </a:solidFill>
              </a:rPr>
              <a:t>Camuccini</a:t>
            </a:r>
            <a:r>
              <a:rPr lang="it-IT" sz="1600" dirty="0">
                <a:solidFill>
                  <a:srgbClr val="002060"/>
                </a:solidFill>
              </a:rPr>
              <a:t>. </a:t>
            </a:r>
            <a:r>
              <a:rPr lang="it-IT" sz="1600" dirty="0">
                <a:solidFill>
                  <a:srgbClr val="C00000"/>
                </a:solidFill>
              </a:rPr>
              <a:t>La morte di Cesare.</a:t>
            </a:r>
            <a:br>
              <a:rPr lang="it-IT" sz="1600" dirty="0">
                <a:solidFill>
                  <a:srgbClr val="C00000"/>
                </a:solidFill>
              </a:rPr>
            </a:br>
            <a:r>
              <a:rPr lang="it-IT" sz="1600" dirty="0">
                <a:solidFill>
                  <a:srgbClr val="847F17"/>
                </a:solidFill>
              </a:rPr>
              <a:t>Olio su tela, 1806circa, Museo Capodimonte, Napoli. </a:t>
            </a:r>
          </a:p>
        </p:txBody>
      </p:sp>
      <p:pic>
        <p:nvPicPr>
          <p:cNvPr id="5" name="Immagine 4">
            <a:extLst>
              <a:ext uri="{FF2B5EF4-FFF2-40B4-BE49-F238E27FC236}">
                <a16:creationId xmlns:a16="http://schemas.microsoft.com/office/drawing/2014/main" id="{FDE74A65-B495-8446-94D2-C669558DD17A}"/>
              </a:ext>
            </a:extLst>
          </p:cNvPr>
          <p:cNvPicPr>
            <a:picLocks noChangeAspect="1"/>
          </p:cNvPicPr>
          <p:nvPr/>
        </p:nvPicPr>
        <p:blipFill>
          <a:blip r:embed="rId3"/>
          <a:stretch>
            <a:fillRect/>
          </a:stretch>
        </p:blipFill>
        <p:spPr>
          <a:xfrm>
            <a:off x="0" y="835818"/>
            <a:ext cx="9144000" cy="5186363"/>
          </a:xfrm>
          <a:prstGeom prst="rect">
            <a:avLst/>
          </a:prstGeom>
        </p:spPr>
      </p:pic>
    </p:spTree>
    <p:extLst>
      <p:ext uri="{BB962C8B-B14F-4D97-AF65-F5344CB8AC3E}">
        <p14:creationId xmlns:p14="http://schemas.microsoft.com/office/powerpoint/2010/main" val="1985017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41AC2A8-3330-9B46-B696-2978974B3CE4}"/>
              </a:ext>
            </a:extLst>
          </p:cNvPr>
          <p:cNvSpPr>
            <a:spLocks noGrp="1"/>
          </p:cNvSpPr>
          <p:nvPr>
            <p:ph type="title"/>
          </p:nvPr>
        </p:nvSpPr>
        <p:spPr>
          <a:xfrm>
            <a:off x="457200" y="4797152"/>
            <a:ext cx="8135938" cy="2060848"/>
          </a:xfrm>
        </p:spPr>
        <p:txBody>
          <a:bodyPr/>
          <a:lstStyle/>
          <a:p>
            <a:r>
              <a:rPr lang="it-IT" sz="1600" dirty="0">
                <a:solidFill>
                  <a:srgbClr val="6F2B15"/>
                </a:solidFill>
              </a:rPr>
              <a:t>Il 3 ottobre 42 a.C. I triumviri Ottaviano e Antonio </a:t>
            </a:r>
            <a:br>
              <a:rPr lang="it-IT" sz="1600" dirty="0">
                <a:solidFill>
                  <a:srgbClr val="6F2B15"/>
                </a:solidFill>
              </a:rPr>
            </a:br>
            <a:r>
              <a:rPr lang="it-IT" sz="1600" dirty="0">
                <a:solidFill>
                  <a:srgbClr val="6F2B15"/>
                </a:solidFill>
              </a:rPr>
              <a:t>nei pressi di Filippi sconfiggono gli uccisori di Cesare. </a:t>
            </a:r>
          </a:p>
        </p:txBody>
      </p:sp>
      <p:pic>
        <p:nvPicPr>
          <p:cNvPr id="6" name="Immagine 5">
            <a:extLst>
              <a:ext uri="{FF2B5EF4-FFF2-40B4-BE49-F238E27FC236}">
                <a16:creationId xmlns:a16="http://schemas.microsoft.com/office/drawing/2014/main" id="{134E9153-58E6-D746-B5C3-6A737B769574}"/>
              </a:ext>
            </a:extLst>
          </p:cNvPr>
          <p:cNvPicPr>
            <a:picLocks noChangeAspect="1"/>
          </p:cNvPicPr>
          <p:nvPr/>
        </p:nvPicPr>
        <p:blipFill>
          <a:blip r:embed="rId2"/>
          <a:stretch>
            <a:fillRect/>
          </a:stretch>
        </p:blipFill>
        <p:spPr>
          <a:xfrm>
            <a:off x="0" y="1700808"/>
            <a:ext cx="4067944" cy="3289548"/>
          </a:xfrm>
          <a:prstGeom prst="rect">
            <a:avLst/>
          </a:prstGeom>
        </p:spPr>
      </p:pic>
      <p:pic>
        <p:nvPicPr>
          <p:cNvPr id="8" name="Immagine 7">
            <a:extLst>
              <a:ext uri="{FF2B5EF4-FFF2-40B4-BE49-F238E27FC236}">
                <a16:creationId xmlns:a16="http://schemas.microsoft.com/office/drawing/2014/main" id="{644B9DF4-3BC1-2B40-A1C5-7C6340502B67}"/>
              </a:ext>
            </a:extLst>
          </p:cNvPr>
          <p:cNvPicPr>
            <a:picLocks noChangeAspect="1"/>
          </p:cNvPicPr>
          <p:nvPr/>
        </p:nvPicPr>
        <p:blipFill>
          <a:blip r:embed="rId3"/>
          <a:stretch>
            <a:fillRect/>
          </a:stretch>
        </p:blipFill>
        <p:spPr>
          <a:xfrm>
            <a:off x="4067944" y="1700808"/>
            <a:ext cx="5042698" cy="3289548"/>
          </a:xfrm>
          <a:prstGeom prst="rect">
            <a:avLst/>
          </a:prstGeom>
        </p:spPr>
      </p:pic>
    </p:spTree>
    <p:extLst>
      <p:ext uri="{BB962C8B-B14F-4D97-AF65-F5344CB8AC3E}">
        <p14:creationId xmlns:p14="http://schemas.microsoft.com/office/powerpoint/2010/main" val="33096926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782D07B1-0B9B-E044-AD69-6F6DE4877D79}"/>
              </a:ext>
            </a:extLst>
          </p:cNvPr>
          <p:cNvSpPr>
            <a:spLocks noGrp="1"/>
          </p:cNvSpPr>
          <p:nvPr>
            <p:ph type="title"/>
          </p:nvPr>
        </p:nvSpPr>
        <p:spPr>
          <a:xfrm>
            <a:off x="457200" y="5733256"/>
            <a:ext cx="8135938" cy="1124744"/>
          </a:xfrm>
        </p:spPr>
        <p:txBody>
          <a:bodyPr/>
          <a:lstStyle/>
          <a:p>
            <a:r>
              <a:rPr lang="it-IT" sz="1800" b="1" dirty="0">
                <a:solidFill>
                  <a:srgbClr val="C00000"/>
                </a:solidFill>
              </a:rPr>
              <a:t>Anno 42 a.C.</a:t>
            </a:r>
          </a:p>
        </p:txBody>
      </p:sp>
      <p:pic>
        <p:nvPicPr>
          <p:cNvPr id="3" name="Immagine 2">
            <a:extLst>
              <a:ext uri="{FF2B5EF4-FFF2-40B4-BE49-F238E27FC236}">
                <a16:creationId xmlns:a16="http://schemas.microsoft.com/office/drawing/2014/main" id="{9159BD9F-F8F2-934F-9995-5F6649E1F22E}"/>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2189640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4CAF24B3-388A-AC4E-943A-B4DB1D1CF005}"/>
              </a:ext>
            </a:extLst>
          </p:cNvPr>
          <p:cNvPicPr>
            <a:picLocks noChangeAspect="1"/>
          </p:cNvPicPr>
          <p:nvPr/>
        </p:nvPicPr>
        <p:blipFill>
          <a:blip r:embed="rId2"/>
          <a:stretch>
            <a:fillRect/>
          </a:stretch>
        </p:blipFill>
        <p:spPr>
          <a:xfrm>
            <a:off x="0" y="-444947"/>
            <a:ext cx="9144000" cy="6322219"/>
          </a:xfrm>
          <a:prstGeom prst="rect">
            <a:avLst/>
          </a:prstGeom>
        </p:spPr>
      </p:pic>
      <p:sp>
        <p:nvSpPr>
          <p:cNvPr id="8" name="Titolo 7">
            <a:extLst>
              <a:ext uri="{FF2B5EF4-FFF2-40B4-BE49-F238E27FC236}">
                <a16:creationId xmlns:a16="http://schemas.microsoft.com/office/drawing/2014/main" id="{7799D287-1AA3-B54C-B418-00AD4307E86C}"/>
              </a:ext>
            </a:extLst>
          </p:cNvPr>
          <p:cNvSpPr>
            <a:spLocks noGrp="1"/>
          </p:cNvSpPr>
          <p:nvPr>
            <p:ph type="title"/>
          </p:nvPr>
        </p:nvSpPr>
        <p:spPr>
          <a:xfrm>
            <a:off x="457200" y="5877272"/>
            <a:ext cx="8135938" cy="980728"/>
          </a:xfrm>
        </p:spPr>
        <p:txBody>
          <a:bodyPr/>
          <a:lstStyle/>
          <a:p>
            <a:r>
              <a:rPr lang="it-IT" sz="1600" dirty="0">
                <a:solidFill>
                  <a:srgbClr val="C00000"/>
                </a:solidFill>
              </a:rPr>
              <a:t>Battaglia di Filippi, 42 a.C.</a:t>
            </a:r>
          </a:p>
        </p:txBody>
      </p:sp>
    </p:spTree>
    <p:extLst>
      <p:ext uri="{BB962C8B-B14F-4D97-AF65-F5344CB8AC3E}">
        <p14:creationId xmlns:p14="http://schemas.microsoft.com/office/powerpoint/2010/main" val="6023471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EFB70B72-2D02-004A-8D30-341CB4FE7311}"/>
              </a:ext>
            </a:extLst>
          </p:cNvPr>
          <p:cNvPicPr>
            <a:picLocks noChangeAspect="1"/>
          </p:cNvPicPr>
          <p:nvPr/>
        </p:nvPicPr>
        <p:blipFill>
          <a:blip r:embed="rId2"/>
          <a:stretch>
            <a:fillRect/>
          </a:stretch>
        </p:blipFill>
        <p:spPr>
          <a:xfrm>
            <a:off x="4511321" y="1051124"/>
            <a:ext cx="4648200" cy="6197600"/>
          </a:xfrm>
          <a:prstGeom prst="rect">
            <a:avLst/>
          </a:prstGeom>
        </p:spPr>
      </p:pic>
      <p:pic>
        <p:nvPicPr>
          <p:cNvPr id="9" name="Immagine 8">
            <a:extLst>
              <a:ext uri="{FF2B5EF4-FFF2-40B4-BE49-F238E27FC236}">
                <a16:creationId xmlns:a16="http://schemas.microsoft.com/office/drawing/2014/main" id="{023FFFD3-CAA0-6A47-9C46-62EFDE995E42}"/>
              </a:ext>
            </a:extLst>
          </p:cNvPr>
          <p:cNvPicPr>
            <a:picLocks noChangeAspect="1"/>
          </p:cNvPicPr>
          <p:nvPr/>
        </p:nvPicPr>
        <p:blipFill>
          <a:blip r:embed="rId3"/>
          <a:stretch>
            <a:fillRect/>
          </a:stretch>
        </p:blipFill>
        <p:spPr>
          <a:xfrm>
            <a:off x="8919" y="1051124"/>
            <a:ext cx="4392488" cy="6129679"/>
          </a:xfrm>
          <a:prstGeom prst="rect">
            <a:avLst/>
          </a:prstGeom>
        </p:spPr>
      </p:pic>
    </p:spTree>
    <p:extLst>
      <p:ext uri="{BB962C8B-B14F-4D97-AF65-F5344CB8AC3E}">
        <p14:creationId xmlns:p14="http://schemas.microsoft.com/office/powerpoint/2010/main" val="32894536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760EA5-4BBE-1845-B036-951044A17A67}"/>
              </a:ext>
            </a:extLst>
          </p:cNvPr>
          <p:cNvSpPr>
            <a:spLocks noGrp="1"/>
          </p:cNvSpPr>
          <p:nvPr>
            <p:ph type="title"/>
          </p:nvPr>
        </p:nvSpPr>
        <p:spPr>
          <a:xfrm>
            <a:off x="457200" y="5877272"/>
            <a:ext cx="8135938" cy="864096"/>
          </a:xfrm>
        </p:spPr>
        <p:txBody>
          <a:bodyPr/>
          <a:lstStyle/>
          <a:p>
            <a:r>
              <a:rPr lang="it-IT" sz="1600" dirty="0">
                <a:solidFill>
                  <a:srgbClr val="002060"/>
                </a:solidFill>
              </a:rPr>
              <a:t>Sir Alma </a:t>
            </a:r>
            <a:r>
              <a:rPr lang="it-IT" sz="1600" dirty="0" err="1">
                <a:solidFill>
                  <a:srgbClr val="002060"/>
                </a:solidFill>
              </a:rPr>
              <a:t>Tadema</a:t>
            </a:r>
            <a:r>
              <a:rPr lang="it-IT" sz="1600" dirty="0"/>
              <a:t>. </a:t>
            </a:r>
            <a:r>
              <a:rPr lang="it-IT" sz="1600" dirty="0">
                <a:solidFill>
                  <a:srgbClr val="860000"/>
                </a:solidFill>
              </a:rPr>
              <a:t>L’incontro di Antonio e Cleopatra.</a:t>
            </a:r>
            <a:br>
              <a:rPr lang="it-IT" sz="1600" dirty="0"/>
            </a:br>
            <a:r>
              <a:rPr lang="it-IT" sz="1600" dirty="0">
                <a:solidFill>
                  <a:srgbClr val="977616"/>
                </a:solidFill>
              </a:rPr>
              <a:t>Olio su tavola, 65x91cm, 1885, Collezione privata.</a:t>
            </a:r>
          </a:p>
        </p:txBody>
      </p:sp>
      <p:pic>
        <p:nvPicPr>
          <p:cNvPr id="4" name="Immagine 3">
            <a:extLst>
              <a:ext uri="{FF2B5EF4-FFF2-40B4-BE49-F238E27FC236}">
                <a16:creationId xmlns:a16="http://schemas.microsoft.com/office/drawing/2014/main" id="{B0CD1E66-77EC-8F43-B0EC-F8EC69E1659D}"/>
              </a:ext>
            </a:extLst>
          </p:cNvPr>
          <p:cNvPicPr>
            <a:picLocks noChangeAspect="1"/>
          </p:cNvPicPr>
          <p:nvPr/>
        </p:nvPicPr>
        <p:blipFill>
          <a:blip r:embed="rId2"/>
          <a:stretch>
            <a:fillRect/>
          </a:stretch>
        </p:blipFill>
        <p:spPr>
          <a:xfrm>
            <a:off x="0" y="-614349"/>
            <a:ext cx="9144000" cy="6491621"/>
          </a:xfrm>
          <a:prstGeom prst="rect">
            <a:avLst/>
          </a:prstGeom>
        </p:spPr>
      </p:pic>
    </p:spTree>
    <p:extLst>
      <p:ext uri="{BB962C8B-B14F-4D97-AF65-F5344CB8AC3E}">
        <p14:creationId xmlns:p14="http://schemas.microsoft.com/office/powerpoint/2010/main" val="29278234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5FCF4CFD-EB99-3941-8DF4-22BA5558E3D7}"/>
              </a:ext>
            </a:extLst>
          </p:cNvPr>
          <p:cNvSpPr>
            <a:spLocks noGrp="1"/>
          </p:cNvSpPr>
          <p:nvPr>
            <p:ph type="title"/>
          </p:nvPr>
        </p:nvSpPr>
        <p:spPr>
          <a:xfrm>
            <a:off x="457200" y="5872176"/>
            <a:ext cx="8135938" cy="725176"/>
          </a:xfrm>
        </p:spPr>
        <p:txBody>
          <a:bodyPr/>
          <a:lstStyle/>
          <a:p>
            <a:r>
              <a:rPr lang="it-IT" sz="1600" dirty="0">
                <a:solidFill>
                  <a:srgbClr val="002060"/>
                </a:solidFill>
              </a:rPr>
              <a:t>Frederick Arthur </a:t>
            </a:r>
            <a:r>
              <a:rPr lang="it-IT" sz="1600" dirty="0" err="1">
                <a:solidFill>
                  <a:srgbClr val="002060"/>
                </a:solidFill>
              </a:rPr>
              <a:t>Bridgman</a:t>
            </a:r>
            <a:r>
              <a:rPr lang="it-IT" sz="1600" dirty="0">
                <a:solidFill>
                  <a:srgbClr val="002060"/>
                </a:solidFill>
              </a:rPr>
              <a:t>. </a:t>
            </a:r>
            <a:r>
              <a:rPr lang="it-IT" sz="1600" dirty="0">
                <a:solidFill>
                  <a:srgbClr val="860000"/>
                </a:solidFill>
              </a:rPr>
              <a:t>Cleopatra sulla Terrazza di </a:t>
            </a:r>
            <a:r>
              <a:rPr lang="it-IT" sz="1600" dirty="0" err="1">
                <a:solidFill>
                  <a:srgbClr val="860000"/>
                </a:solidFill>
              </a:rPr>
              <a:t>Philae</a:t>
            </a:r>
            <a:r>
              <a:rPr lang="it-IT" sz="1600" dirty="0">
                <a:solidFill>
                  <a:srgbClr val="860000"/>
                </a:solidFill>
              </a:rPr>
              <a:t>. </a:t>
            </a:r>
            <a:br>
              <a:rPr lang="it-IT" sz="1600" dirty="0">
                <a:solidFill>
                  <a:srgbClr val="FF420E"/>
                </a:solidFill>
              </a:rPr>
            </a:br>
            <a:r>
              <a:rPr lang="it-IT" sz="1600" dirty="0">
                <a:solidFill>
                  <a:srgbClr val="977616"/>
                </a:solidFill>
              </a:rPr>
              <a:t>Olio su tela,1896, </a:t>
            </a:r>
            <a:r>
              <a:rPr lang="it-IT" sz="1600" dirty="0" err="1">
                <a:solidFill>
                  <a:srgbClr val="977616"/>
                </a:solidFill>
              </a:rPr>
              <a:t>Museum</a:t>
            </a:r>
            <a:r>
              <a:rPr lang="it-IT" sz="1600" dirty="0">
                <a:solidFill>
                  <a:srgbClr val="977616"/>
                </a:solidFill>
              </a:rPr>
              <a:t> of Art, New York.</a:t>
            </a:r>
            <a:endParaRPr lang="it-IT" dirty="0">
              <a:solidFill>
                <a:srgbClr val="C00000"/>
              </a:solidFill>
            </a:endParaRPr>
          </a:p>
        </p:txBody>
      </p:sp>
      <p:pic>
        <p:nvPicPr>
          <p:cNvPr id="4" name="Immagine 3">
            <a:extLst>
              <a:ext uri="{FF2B5EF4-FFF2-40B4-BE49-F238E27FC236}">
                <a16:creationId xmlns:a16="http://schemas.microsoft.com/office/drawing/2014/main" id="{516B8962-1DDB-1C46-99BE-D4E33C94882C}"/>
              </a:ext>
            </a:extLst>
          </p:cNvPr>
          <p:cNvPicPr>
            <a:picLocks noChangeAspect="1"/>
          </p:cNvPicPr>
          <p:nvPr/>
        </p:nvPicPr>
        <p:blipFill>
          <a:blip r:embed="rId2"/>
          <a:stretch>
            <a:fillRect/>
          </a:stretch>
        </p:blipFill>
        <p:spPr>
          <a:xfrm>
            <a:off x="683568" y="17476"/>
            <a:ext cx="8128000" cy="5854700"/>
          </a:xfrm>
          <a:prstGeom prst="rect">
            <a:avLst/>
          </a:prstGeom>
        </p:spPr>
      </p:pic>
    </p:spTree>
    <p:extLst>
      <p:ext uri="{BB962C8B-B14F-4D97-AF65-F5344CB8AC3E}">
        <p14:creationId xmlns:p14="http://schemas.microsoft.com/office/powerpoint/2010/main" val="42414904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4398E094-4E27-A54A-95D4-DAC00EA82FC8}"/>
              </a:ext>
            </a:extLst>
          </p:cNvPr>
          <p:cNvPicPr>
            <a:picLocks noChangeAspect="1"/>
          </p:cNvPicPr>
          <p:nvPr/>
        </p:nvPicPr>
        <p:blipFill>
          <a:blip r:embed="rId2"/>
          <a:stretch>
            <a:fillRect/>
          </a:stretch>
        </p:blipFill>
        <p:spPr>
          <a:xfrm>
            <a:off x="2323475" y="0"/>
            <a:ext cx="4497049" cy="6858000"/>
          </a:xfrm>
          <a:prstGeom prst="rect">
            <a:avLst/>
          </a:prstGeom>
        </p:spPr>
      </p:pic>
    </p:spTree>
    <p:extLst>
      <p:ext uri="{BB962C8B-B14F-4D97-AF65-F5344CB8AC3E}">
        <p14:creationId xmlns:p14="http://schemas.microsoft.com/office/powerpoint/2010/main" val="17946889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0542F05-764A-AD4E-8EEE-C0F7EBE77F6A}"/>
              </a:ext>
            </a:extLst>
          </p:cNvPr>
          <p:cNvPicPr>
            <a:picLocks noChangeAspect="1"/>
          </p:cNvPicPr>
          <p:nvPr/>
        </p:nvPicPr>
        <p:blipFill>
          <a:blip r:embed="rId2">
            <a:lum/>
            <a:alphaModFix/>
          </a:blip>
          <a:srcRect/>
          <a:stretch>
            <a:fillRect/>
          </a:stretch>
        </p:blipFill>
        <p:spPr bwMode="auto">
          <a:xfrm>
            <a:off x="-199944" y="908720"/>
            <a:ext cx="9359999" cy="52380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1850432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59349DDD-1D1B-5342-94EF-7B7F2BDD6D54}"/>
              </a:ext>
            </a:extLst>
          </p:cNvPr>
          <p:cNvPicPr>
            <a:picLocks noChangeAspect="1"/>
          </p:cNvPicPr>
          <p:nvPr/>
        </p:nvPicPr>
        <p:blipFill>
          <a:blip r:embed="rId2"/>
          <a:stretch>
            <a:fillRect/>
          </a:stretch>
        </p:blipFill>
        <p:spPr>
          <a:xfrm>
            <a:off x="1168400" y="1244600"/>
            <a:ext cx="6807200" cy="4368800"/>
          </a:xfrm>
          <a:prstGeom prst="rect">
            <a:avLst/>
          </a:prstGeom>
        </p:spPr>
      </p:pic>
    </p:spTree>
    <p:extLst>
      <p:ext uri="{BB962C8B-B14F-4D97-AF65-F5344CB8AC3E}">
        <p14:creationId xmlns:p14="http://schemas.microsoft.com/office/powerpoint/2010/main" val="31650870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EFB707A-02F6-0349-BEAA-397174281223}"/>
              </a:ext>
            </a:extLst>
          </p:cNvPr>
          <p:cNvPicPr>
            <a:picLocks noChangeAspect="1"/>
          </p:cNvPicPr>
          <p:nvPr/>
        </p:nvPicPr>
        <p:blipFill>
          <a:blip r:embed="rId2"/>
          <a:stretch>
            <a:fillRect/>
          </a:stretch>
        </p:blipFill>
        <p:spPr>
          <a:xfrm>
            <a:off x="0" y="1052736"/>
            <a:ext cx="9144000" cy="4214813"/>
          </a:xfrm>
          <a:prstGeom prst="rect">
            <a:avLst/>
          </a:prstGeom>
        </p:spPr>
      </p:pic>
      <p:sp>
        <p:nvSpPr>
          <p:cNvPr id="3" name="Titolo 2">
            <a:extLst>
              <a:ext uri="{FF2B5EF4-FFF2-40B4-BE49-F238E27FC236}">
                <a16:creationId xmlns:a16="http://schemas.microsoft.com/office/drawing/2014/main" id="{257114FE-0494-8B44-B098-EC304384FBDE}"/>
              </a:ext>
            </a:extLst>
          </p:cNvPr>
          <p:cNvSpPr>
            <a:spLocks noGrp="1"/>
          </p:cNvSpPr>
          <p:nvPr>
            <p:ph type="title"/>
          </p:nvPr>
        </p:nvSpPr>
        <p:spPr>
          <a:xfrm>
            <a:off x="457200" y="5267550"/>
            <a:ext cx="8135938" cy="1401810"/>
          </a:xfrm>
        </p:spPr>
        <p:txBody>
          <a:bodyPr/>
          <a:lstStyle/>
          <a:p>
            <a:r>
              <a:rPr lang="it-IT" sz="1600" dirty="0">
                <a:solidFill>
                  <a:srgbClr val="6F2B15"/>
                </a:solidFill>
              </a:rPr>
              <a:t>Il set del film dl 1963 ad Alessandria d’Egitto.</a:t>
            </a:r>
          </a:p>
        </p:txBody>
      </p:sp>
    </p:spTree>
    <p:extLst>
      <p:ext uri="{BB962C8B-B14F-4D97-AF65-F5344CB8AC3E}">
        <p14:creationId xmlns:p14="http://schemas.microsoft.com/office/powerpoint/2010/main" val="12606572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leopatra tra Cesare e Antonio 1963.mp4">
            <a:hlinkClick r:id="" action="ppaction://media"/>
            <a:extLst>
              <a:ext uri="{FF2B5EF4-FFF2-40B4-BE49-F238E27FC236}">
                <a16:creationId xmlns:a16="http://schemas.microsoft.com/office/drawing/2014/main" id="{52806C3C-7061-CC48-BD91-4CD2C5B94C1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146688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74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ACE5D6-0245-8347-B1D0-C4AF52F4A824}"/>
              </a:ext>
            </a:extLst>
          </p:cNvPr>
          <p:cNvSpPr txBox="1">
            <a:spLocks noGrp="1"/>
          </p:cNvSpPr>
          <p:nvPr>
            <p:ph type="title" idx="4294967295"/>
          </p:nvPr>
        </p:nvSpPr>
        <p:spPr>
          <a:xfrm>
            <a:off x="1331640" y="6063620"/>
            <a:ext cx="7262064" cy="340735"/>
          </a:xfrm>
        </p:spPr>
        <p:txBody>
          <a:bodyPr wrap="square">
            <a:spAutoFit/>
          </a:bodyPr>
          <a:lstStyle/>
          <a:p>
            <a:pPr lvl="0"/>
            <a:r>
              <a:rPr lang="it-IT" sz="1600" dirty="0" err="1">
                <a:solidFill>
                  <a:srgbClr val="B913C9"/>
                </a:solidFill>
              </a:rPr>
              <a:t>Liz</a:t>
            </a:r>
            <a:r>
              <a:rPr lang="it-IT" sz="1600" dirty="0">
                <a:solidFill>
                  <a:srgbClr val="B913C9"/>
                </a:solidFill>
              </a:rPr>
              <a:t> Taylor </a:t>
            </a:r>
            <a:r>
              <a:rPr lang="it-IT" sz="1600" dirty="0"/>
              <a:t>e </a:t>
            </a:r>
            <a:r>
              <a:rPr lang="it-IT" sz="1600" dirty="0">
                <a:solidFill>
                  <a:srgbClr val="0070C0"/>
                </a:solidFill>
              </a:rPr>
              <a:t>Richard Burton, </a:t>
            </a:r>
            <a:r>
              <a:rPr lang="it-IT" sz="1600" dirty="0">
                <a:solidFill>
                  <a:srgbClr val="B913C9"/>
                </a:solidFill>
              </a:rPr>
              <a:t>Cleopatra</a:t>
            </a:r>
            <a:r>
              <a:rPr lang="it-IT" sz="1600" dirty="0">
                <a:solidFill>
                  <a:srgbClr val="0070C0"/>
                </a:solidFill>
              </a:rPr>
              <a:t> e Antonio.</a:t>
            </a:r>
          </a:p>
        </p:txBody>
      </p:sp>
      <p:pic>
        <p:nvPicPr>
          <p:cNvPr id="4" name="Immagine 3">
            <a:extLst>
              <a:ext uri="{FF2B5EF4-FFF2-40B4-BE49-F238E27FC236}">
                <a16:creationId xmlns:a16="http://schemas.microsoft.com/office/drawing/2014/main" id="{D767D133-2054-E440-B199-F62C24BD81B1}"/>
              </a:ext>
            </a:extLst>
          </p:cNvPr>
          <p:cNvPicPr>
            <a:picLocks noChangeAspect="1"/>
          </p:cNvPicPr>
          <p:nvPr/>
        </p:nvPicPr>
        <p:blipFill>
          <a:blip r:embed="rId3"/>
          <a:stretch>
            <a:fillRect/>
          </a:stretch>
        </p:blipFill>
        <p:spPr>
          <a:xfrm>
            <a:off x="0" y="764704"/>
            <a:ext cx="9144000" cy="5143500"/>
          </a:xfrm>
          <a:prstGeom prst="rect">
            <a:avLst/>
          </a:prstGeom>
        </p:spPr>
      </p:pic>
    </p:spTree>
    <p:extLst>
      <p:ext uri="{BB962C8B-B14F-4D97-AF65-F5344CB8AC3E}">
        <p14:creationId xmlns:p14="http://schemas.microsoft.com/office/powerpoint/2010/main" val="31166539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9115809B-4B50-F94B-B23E-FDF81191991E}"/>
              </a:ext>
            </a:extLst>
          </p:cNvPr>
          <p:cNvSpPr>
            <a:spLocks noGrp="1"/>
          </p:cNvSpPr>
          <p:nvPr>
            <p:ph type="title"/>
          </p:nvPr>
        </p:nvSpPr>
        <p:spPr>
          <a:xfrm>
            <a:off x="457200" y="5589240"/>
            <a:ext cx="8135938" cy="1268760"/>
          </a:xfrm>
        </p:spPr>
        <p:txBody>
          <a:bodyPr/>
          <a:lstStyle/>
          <a:p>
            <a:r>
              <a:rPr lang="it-IT" sz="1600" dirty="0">
                <a:solidFill>
                  <a:srgbClr val="002060"/>
                </a:solidFill>
              </a:rPr>
              <a:t>2 settembre 31 a.C. Battaglia navale di Azio.</a:t>
            </a:r>
          </a:p>
        </p:txBody>
      </p:sp>
      <p:pic>
        <p:nvPicPr>
          <p:cNvPr id="5" name="Immagine 4">
            <a:extLst>
              <a:ext uri="{FF2B5EF4-FFF2-40B4-BE49-F238E27FC236}">
                <a16:creationId xmlns:a16="http://schemas.microsoft.com/office/drawing/2014/main" id="{64F9C9A5-A3C2-9841-B5D3-C2A24B71B2B2}"/>
              </a:ext>
            </a:extLst>
          </p:cNvPr>
          <p:cNvPicPr>
            <a:picLocks noChangeAspect="1"/>
          </p:cNvPicPr>
          <p:nvPr/>
        </p:nvPicPr>
        <p:blipFill>
          <a:blip r:embed="rId2">
            <a:lum/>
            <a:alphaModFix/>
          </a:blip>
          <a:srcRect/>
          <a:stretch>
            <a:fillRect/>
          </a:stretch>
        </p:blipFill>
        <p:spPr bwMode="auto">
          <a:xfrm>
            <a:off x="0" y="459270"/>
            <a:ext cx="9144000" cy="54180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30382425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8DB24F-ACCB-0A42-8F55-940C5F7491EE}"/>
              </a:ext>
            </a:extLst>
          </p:cNvPr>
          <p:cNvSpPr>
            <a:spLocks noGrp="1"/>
          </p:cNvSpPr>
          <p:nvPr>
            <p:ph type="title"/>
          </p:nvPr>
        </p:nvSpPr>
        <p:spPr>
          <a:xfrm>
            <a:off x="457200" y="5805264"/>
            <a:ext cx="8135938" cy="1052736"/>
          </a:xfrm>
        </p:spPr>
        <p:txBody>
          <a:bodyPr/>
          <a:lstStyle/>
          <a:p>
            <a:r>
              <a:rPr lang="it-IT" sz="1800" dirty="0">
                <a:solidFill>
                  <a:srgbClr val="002060"/>
                </a:solidFill>
              </a:rPr>
              <a:t>Lorenzo Alberto Castro. </a:t>
            </a:r>
            <a:r>
              <a:rPr lang="it-IT" sz="1800" dirty="0">
                <a:solidFill>
                  <a:srgbClr val="C00000"/>
                </a:solidFill>
              </a:rPr>
              <a:t>La battaglia di Azio. </a:t>
            </a:r>
            <a:br>
              <a:rPr lang="it-IT" sz="1800" dirty="0">
                <a:solidFill>
                  <a:srgbClr val="C00000"/>
                </a:solidFill>
              </a:rPr>
            </a:br>
            <a:r>
              <a:rPr lang="it-IT" sz="1800" dirty="0">
                <a:solidFill>
                  <a:srgbClr val="6F2B15"/>
                </a:solidFill>
              </a:rPr>
              <a:t>Olio su tela, 1672.</a:t>
            </a:r>
          </a:p>
        </p:txBody>
      </p:sp>
      <p:pic>
        <p:nvPicPr>
          <p:cNvPr id="4" name="Immagine 3">
            <a:extLst>
              <a:ext uri="{FF2B5EF4-FFF2-40B4-BE49-F238E27FC236}">
                <a16:creationId xmlns:a16="http://schemas.microsoft.com/office/drawing/2014/main" id="{126AC708-22CD-8D40-877F-E914CC2EF4DE}"/>
              </a:ext>
            </a:extLst>
          </p:cNvPr>
          <p:cNvPicPr>
            <a:picLocks noChangeAspect="1"/>
          </p:cNvPicPr>
          <p:nvPr/>
        </p:nvPicPr>
        <p:blipFill>
          <a:blip r:embed="rId2"/>
          <a:stretch>
            <a:fillRect/>
          </a:stretch>
        </p:blipFill>
        <p:spPr>
          <a:xfrm>
            <a:off x="0" y="-387424"/>
            <a:ext cx="9144000" cy="6429375"/>
          </a:xfrm>
          <a:prstGeom prst="rect">
            <a:avLst/>
          </a:prstGeom>
        </p:spPr>
      </p:pic>
    </p:spTree>
    <p:extLst>
      <p:ext uri="{BB962C8B-B14F-4D97-AF65-F5344CB8AC3E}">
        <p14:creationId xmlns:p14="http://schemas.microsoft.com/office/powerpoint/2010/main" val="41086996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9D1C241F-EC4C-F749-9369-93A890A72FBF}"/>
              </a:ext>
            </a:extLst>
          </p:cNvPr>
          <p:cNvSpPr>
            <a:spLocks noGrp="1"/>
          </p:cNvSpPr>
          <p:nvPr>
            <p:ph type="title"/>
          </p:nvPr>
        </p:nvSpPr>
        <p:spPr>
          <a:xfrm>
            <a:off x="457200" y="5517232"/>
            <a:ext cx="8135938" cy="1340768"/>
          </a:xfrm>
        </p:spPr>
        <p:txBody>
          <a:bodyPr/>
          <a:lstStyle/>
          <a:p>
            <a:r>
              <a:rPr lang="it-IT" sz="1600" dirty="0">
                <a:solidFill>
                  <a:srgbClr val="002060"/>
                </a:solidFill>
              </a:rPr>
              <a:t>Johann G. </a:t>
            </a:r>
            <a:r>
              <a:rPr lang="it-IT" sz="1600" dirty="0" err="1">
                <a:solidFill>
                  <a:srgbClr val="002060"/>
                </a:solidFill>
              </a:rPr>
              <a:t>Platzer</a:t>
            </a:r>
            <a:r>
              <a:rPr lang="it-IT" sz="1600" dirty="0">
                <a:solidFill>
                  <a:srgbClr val="002060"/>
                </a:solidFill>
              </a:rPr>
              <a:t>. </a:t>
            </a:r>
            <a:r>
              <a:rPr lang="it-IT" sz="1600" dirty="0">
                <a:solidFill>
                  <a:srgbClr val="FF0000"/>
                </a:solidFill>
              </a:rPr>
              <a:t>Il trionfo di Ottaviano ad Azio.</a:t>
            </a:r>
            <a:br>
              <a:rPr lang="it-IT" sz="1600" dirty="0"/>
            </a:br>
            <a:r>
              <a:rPr lang="it-IT" sz="1600" dirty="0">
                <a:solidFill>
                  <a:srgbClr val="860000"/>
                </a:solidFill>
              </a:rPr>
              <a:t>Olio su tela, XVIII secolo.</a:t>
            </a:r>
          </a:p>
        </p:txBody>
      </p:sp>
      <p:pic>
        <p:nvPicPr>
          <p:cNvPr id="6" name="Immagine 5">
            <a:extLst>
              <a:ext uri="{FF2B5EF4-FFF2-40B4-BE49-F238E27FC236}">
                <a16:creationId xmlns:a16="http://schemas.microsoft.com/office/drawing/2014/main" id="{7E8FE24C-C209-7B4C-912A-8CC2CFBF47B6}"/>
              </a:ext>
            </a:extLst>
          </p:cNvPr>
          <p:cNvPicPr>
            <a:picLocks noChangeAspect="1"/>
          </p:cNvPicPr>
          <p:nvPr/>
        </p:nvPicPr>
        <p:blipFill>
          <a:blip r:embed="rId2"/>
          <a:stretch>
            <a:fillRect/>
          </a:stretch>
        </p:blipFill>
        <p:spPr>
          <a:xfrm>
            <a:off x="611560" y="476672"/>
            <a:ext cx="8175252" cy="5259412"/>
          </a:xfrm>
          <a:prstGeom prst="rect">
            <a:avLst/>
          </a:prstGeom>
        </p:spPr>
      </p:pic>
    </p:spTree>
    <p:extLst>
      <p:ext uri="{BB962C8B-B14F-4D97-AF65-F5344CB8AC3E}">
        <p14:creationId xmlns:p14="http://schemas.microsoft.com/office/powerpoint/2010/main" val="3562227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E9676F06-440B-A84F-8EA9-00E84F259A75}"/>
              </a:ext>
            </a:extLst>
          </p:cNvPr>
          <p:cNvPicPr>
            <a:picLocks noChangeAspect="1"/>
          </p:cNvPicPr>
          <p:nvPr/>
        </p:nvPicPr>
        <p:blipFill>
          <a:blip r:embed="rId2"/>
          <a:stretch>
            <a:fillRect/>
          </a:stretch>
        </p:blipFill>
        <p:spPr>
          <a:xfrm>
            <a:off x="395536" y="764704"/>
            <a:ext cx="8192910" cy="4608512"/>
          </a:xfrm>
          <a:prstGeom prst="rect">
            <a:avLst/>
          </a:prstGeom>
        </p:spPr>
      </p:pic>
      <p:sp>
        <p:nvSpPr>
          <p:cNvPr id="8" name="Titolo 7">
            <a:extLst>
              <a:ext uri="{FF2B5EF4-FFF2-40B4-BE49-F238E27FC236}">
                <a16:creationId xmlns:a16="http://schemas.microsoft.com/office/drawing/2014/main" id="{2E9C5408-0B66-5D4C-9365-06C2822FDAA5}"/>
              </a:ext>
            </a:extLst>
          </p:cNvPr>
          <p:cNvSpPr>
            <a:spLocks noGrp="1"/>
          </p:cNvSpPr>
          <p:nvPr>
            <p:ph type="title"/>
          </p:nvPr>
        </p:nvSpPr>
        <p:spPr>
          <a:xfrm>
            <a:off x="457200" y="5373216"/>
            <a:ext cx="8135938" cy="936104"/>
          </a:xfrm>
        </p:spPr>
        <p:txBody>
          <a:bodyPr/>
          <a:lstStyle/>
          <a:p>
            <a:r>
              <a:rPr lang="it-IT" sz="1600" dirty="0">
                <a:solidFill>
                  <a:srgbClr val="0070C0"/>
                </a:solidFill>
              </a:rPr>
              <a:t>Ottaviano vincitore!</a:t>
            </a:r>
          </a:p>
        </p:txBody>
      </p:sp>
    </p:spTree>
    <p:extLst>
      <p:ext uri="{BB962C8B-B14F-4D97-AF65-F5344CB8AC3E}">
        <p14:creationId xmlns:p14="http://schemas.microsoft.com/office/powerpoint/2010/main" val="22130102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l suicidio.mp4">
            <a:hlinkClick r:id="" action="ppaction://media"/>
            <a:extLst>
              <a:ext uri="{FF2B5EF4-FFF2-40B4-BE49-F238E27FC236}">
                <a16:creationId xmlns:a16="http://schemas.microsoft.com/office/drawing/2014/main" id="{B54519B4-AC8D-9445-818F-757489D8580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229065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8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EF44C1-D95C-C64C-AFA1-CF54D9DA6932}"/>
              </a:ext>
            </a:extLst>
          </p:cNvPr>
          <p:cNvSpPr>
            <a:spLocks noGrp="1"/>
          </p:cNvSpPr>
          <p:nvPr>
            <p:ph type="title"/>
          </p:nvPr>
        </p:nvSpPr>
        <p:spPr>
          <a:xfrm>
            <a:off x="457200" y="5589240"/>
            <a:ext cx="8135938" cy="1268760"/>
          </a:xfrm>
        </p:spPr>
        <p:txBody>
          <a:bodyPr/>
          <a:lstStyle/>
          <a:p>
            <a:r>
              <a:rPr lang="it-IT" sz="1600" dirty="0">
                <a:solidFill>
                  <a:srgbClr val="002060"/>
                </a:solidFill>
              </a:rPr>
              <a:t>Charles François Jalabert. </a:t>
            </a:r>
            <a:r>
              <a:rPr lang="it-IT" sz="1600" dirty="0">
                <a:solidFill>
                  <a:srgbClr val="C00000"/>
                </a:solidFill>
              </a:rPr>
              <a:t>Orazio, Virgilio e Vario nella villa di Mecenate.</a:t>
            </a:r>
            <a:br>
              <a:rPr lang="it-IT" sz="1600" dirty="0">
                <a:solidFill>
                  <a:srgbClr val="002060"/>
                </a:solidFill>
              </a:rPr>
            </a:br>
            <a:r>
              <a:rPr lang="it-IT" sz="1600" dirty="0">
                <a:solidFill>
                  <a:srgbClr val="977616"/>
                </a:solidFill>
              </a:rPr>
              <a:t>Olio su tela, Collezione privata.</a:t>
            </a:r>
          </a:p>
        </p:txBody>
      </p:sp>
      <p:pic>
        <p:nvPicPr>
          <p:cNvPr id="4" name="Immagine 2">
            <a:extLst>
              <a:ext uri="{FF2B5EF4-FFF2-40B4-BE49-F238E27FC236}">
                <a16:creationId xmlns:a16="http://schemas.microsoft.com/office/drawing/2014/main" id="{B3D9618D-76FA-0A40-807B-4532BCA3FD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098" y="610950"/>
            <a:ext cx="7092141" cy="5293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36425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6715CAED-C007-E84D-9D77-1B4BA9A21470}"/>
              </a:ext>
            </a:extLst>
          </p:cNvPr>
          <p:cNvPicPr>
            <a:picLocks noChangeAspect="1"/>
          </p:cNvPicPr>
          <p:nvPr/>
        </p:nvPicPr>
        <p:blipFill>
          <a:blip r:embed="rId2"/>
          <a:stretch>
            <a:fillRect/>
          </a:stretch>
        </p:blipFill>
        <p:spPr>
          <a:xfrm>
            <a:off x="251520" y="991067"/>
            <a:ext cx="4499992" cy="5857850"/>
          </a:xfrm>
          <a:prstGeom prst="rect">
            <a:avLst/>
          </a:prstGeom>
        </p:spPr>
      </p:pic>
      <p:pic>
        <p:nvPicPr>
          <p:cNvPr id="5" name="Immagine 4">
            <a:extLst>
              <a:ext uri="{FF2B5EF4-FFF2-40B4-BE49-F238E27FC236}">
                <a16:creationId xmlns:a16="http://schemas.microsoft.com/office/drawing/2014/main" id="{9290E119-68D2-6F48-BADB-CEFEF6480A31}"/>
              </a:ext>
            </a:extLst>
          </p:cNvPr>
          <p:cNvPicPr>
            <a:picLocks noChangeAspect="1"/>
          </p:cNvPicPr>
          <p:nvPr/>
        </p:nvPicPr>
        <p:blipFill>
          <a:blip r:embed="rId3"/>
          <a:stretch>
            <a:fillRect/>
          </a:stretch>
        </p:blipFill>
        <p:spPr>
          <a:xfrm>
            <a:off x="4751512" y="1009873"/>
            <a:ext cx="4284984" cy="5848127"/>
          </a:xfrm>
          <a:prstGeom prst="rect">
            <a:avLst/>
          </a:prstGeom>
        </p:spPr>
      </p:pic>
    </p:spTree>
    <p:extLst>
      <p:ext uri="{BB962C8B-B14F-4D97-AF65-F5344CB8AC3E}">
        <p14:creationId xmlns:p14="http://schemas.microsoft.com/office/powerpoint/2010/main" val="1387216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8E15183-F736-1540-86DF-B2E89B692279}"/>
              </a:ext>
            </a:extLst>
          </p:cNvPr>
          <p:cNvSpPr>
            <a:spLocks noGrp="1"/>
          </p:cNvSpPr>
          <p:nvPr>
            <p:ph type="title"/>
          </p:nvPr>
        </p:nvSpPr>
        <p:spPr>
          <a:xfrm>
            <a:off x="457200" y="5877272"/>
            <a:ext cx="8135938" cy="980728"/>
          </a:xfrm>
        </p:spPr>
        <p:txBody>
          <a:bodyPr/>
          <a:lstStyle/>
          <a:p>
            <a:r>
              <a:rPr lang="it-IT" sz="1600" dirty="0" err="1">
                <a:solidFill>
                  <a:srgbClr val="002060"/>
                </a:solidFill>
              </a:rPr>
              <a:t>Liz</a:t>
            </a:r>
            <a:r>
              <a:rPr lang="it-IT" sz="1600" dirty="0">
                <a:solidFill>
                  <a:srgbClr val="002060"/>
                </a:solidFill>
              </a:rPr>
              <a:t> Taylor – Il regista polacco Joseph Leo </a:t>
            </a:r>
            <a:r>
              <a:rPr lang="it-IT" sz="1600" dirty="0" err="1">
                <a:solidFill>
                  <a:srgbClr val="002060"/>
                </a:solidFill>
              </a:rPr>
              <a:t>Mankievich</a:t>
            </a:r>
            <a:r>
              <a:rPr lang="it-IT" sz="1600" dirty="0">
                <a:solidFill>
                  <a:srgbClr val="002060"/>
                </a:solidFill>
              </a:rPr>
              <a:t> – Richard Burton.</a:t>
            </a:r>
          </a:p>
        </p:txBody>
      </p:sp>
      <p:pic>
        <p:nvPicPr>
          <p:cNvPr id="4" name="Immagine 3">
            <a:extLst>
              <a:ext uri="{FF2B5EF4-FFF2-40B4-BE49-F238E27FC236}">
                <a16:creationId xmlns:a16="http://schemas.microsoft.com/office/drawing/2014/main" id="{82E8012A-E52A-BA47-A76B-E5D652EB24B4}"/>
              </a:ext>
            </a:extLst>
          </p:cNvPr>
          <p:cNvPicPr>
            <a:picLocks noChangeAspect="1"/>
          </p:cNvPicPr>
          <p:nvPr/>
        </p:nvPicPr>
        <p:blipFill>
          <a:blip r:embed="rId2"/>
          <a:stretch>
            <a:fillRect/>
          </a:stretch>
        </p:blipFill>
        <p:spPr>
          <a:xfrm>
            <a:off x="0" y="-187430"/>
            <a:ext cx="9144000" cy="6096000"/>
          </a:xfrm>
          <a:prstGeom prst="rect">
            <a:avLst/>
          </a:prstGeom>
        </p:spPr>
      </p:pic>
    </p:spTree>
    <p:extLst>
      <p:ext uri="{BB962C8B-B14F-4D97-AF65-F5344CB8AC3E}">
        <p14:creationId xmlns:p14="http://schemas.microsoft.com/office/powerpoint/2010/main" val="40302446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889BC70-8D64-6A40-A39A-CDC5715AEF61}"/>
              </a:ext>
            </a:extLst>
          </p:cNvPr>
          <p:cNvSpPr>
            <a:spLocks noGrp="1"/>
          </p:cNvSpPr>
          <p:nvPr>
            <p:ph type="title"/>
          </p:nvPr>
        </p:nvSpPr>
        <p:spPr>
          <a:xfrm>
            <a:off x="457200" y="5445224"/>
            <a:ext cx="8135938" cy="1412776"/>
          </a:xfrm>
        </p:spPr>
        <p:txBody>
          <a:bodyPr/>
          <a:lstStyle/>
          <a:p>
            <a:r>
              <a:rPr lang="it-IT" sz="1600" dirty="0">
                <a:solidFill>
                  <a:srgbClr val="002060"/>
                </a:solidFill>
              </a:rPr>
              <a:t>William Blake</a:t>
            </a:r>
            <a:r>
              <a:rPr lang="it-IT" sz="1600" dirty="0">
                <a:solidFill>
                  <a:srgbClr val="941102"/>
                </a:solidFill>
              </a:rPr>
              <a:t>. Il cerchio dei Lussuriosi o Il turbine degli amanti. </a:t>
            </a:r>
            <a:br>
              <a:rPr lang="it-IT" sz="1600" dirty="0">
                <a:solidFill>
                  <a:srgbClr val="941102"/>
                </a:solidFill>
              </a:rPr>
            </a:br>
            <a:r>
              <a:rPr lang="it-IT" sz="1600" dirty="0">
                <a:solidFill>
                  <a:srgbClr val="AD6D15"/>
                </a:solidFill>
              </a:rPr>
              <a:t>Olio su tela </a:t>
            </a:r>
            <a:r>
              <a:rPr lang="it-IT" sz="1600" dirty="0">
                <a:solidFill>
                  <a:srgbClr val="BB8C02"/>
                </a:solidFill>
              </a:rPr>
              <a:t>1824-1826.</a:t>
            </a:r>
            <a:br>
              <a:rPr lang="it-IT" sz="1600" dirty="0">
                <a:solidFill>
                  <a:srgbClr val="BB8C02"/>
                </a:solidFill>
              </a:rPr>
            </a:br>
            <a:r>
              <a:rPr lang="it-IT" sz="1600" dirty="0">
                <a:solidFill>
                  <a:srgbClr val="B913C9"/>
                </a:solidFill>
              </a:rPr>
              <a:t>«</a:t>
            </a:r>
            <a:r>
              <a:rPr lang="it-IT" sz="1600" dirty="0" err="1">
                <a:solidFill>
                  <a:srgbClr val="B913C9"/>
                </a:solidFill>
              </a:rPr>
              <a:t>Cleopatràs</a:t>
            </a:r>
            <a:r>
              <a:rPr lang="it-IT" sz="1600" dirty="0">
                <a:solidFill>
                  <a:srgbClr val="B913C9"/>
                </a:solidFill>
              </a:rPr>
              <a:t> lussuriosa» Inferno, Canto V, verso 63.</a:t>
            </a:r>
          </a:p>
        </p:txBody>
      </p:sp>
      <p:pic>
        <p:nvPicPr>
          <p:cNvPr id="4" name="Immagine 3">
            <a:extLst>
              <a:ext uri="{FF2B5EF4-FFF2-40B4-BE49-F238E27FC236}">
                <a16:creationId xmlns:a16="http://schemas.microsoft.com/office/drawing/2014/main" id="{F53DC61C-8D33-DE4E-AB6A-A3D37A3329E6}"/>
              </a:ext>
            </a:extLst>
          </p:cNvPr>
          <p:cNvPicPr>
            <a:picLocks noChangeAspect="1"/>
          </p:cNvPicPr>
          <p:nvPr/>
        </p:nvPicPr>
        <p:blipFill rotWithShape="1">
          <a:blip r:embed="rId2"/>
          <a:srcRect l="1899" t="2377" r="1534" b="5359"/>
          <a:stretch/>
        </p:blipFill>
        <p:spPr>
          <a:xfrm>
            <a:off x="737940" y="188640"/>
            <a:ext cx="7848872" cy="5589240"/>
          </a:xfrm>
          <a:prstGeom prst="rect">
            <a:avLst/>
          </a:prstGeom>
        </p:spPr>
      </p:pic>
    </p:spTree>
    <p:extLst>
      <p:ext uri="{BB962C8B-B14F-4D97-AF65-F5344CB8AC3E}">
        <p14:creationId xmlns:p14="http://schemas.microsoft.com/office/powerpoint/2010/main" val="37817851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E86E881-685A-324B-B865-766CE4853C9B}"/>
              </a:ext>
            </a:extLst>
          </p:cNvPr>
          <p:cNvSpPr>
            <a:spLocks noGrp="1"/>
          </p:cNvSpPr>
          <p:nvPr>
            <p:ph type="title"/>
          </p:nvPr>
        </p:nvSpPr>
        <p:spPr>
          <a:xfrm>
            <a:off x="457200" y="5733256"/>
            <a:ext cx="4137159" cy="1124744"/>
          </a:xfrm>
        </p:spPr>
        <p:txBody>
          <a:bodyPr/>
          <a:lstStyle/>
          <a:p>
            <a:pPr algn="r"/>
            <a:r>
              <a:rPr lang="it-IT" sz="1600" dirty="0">
                <a:solidFill>
                  <a:srgbClr val="002060"/>
                </a:solidFill>
              </a:rPr>
              <a:t>Piero di Cosimo. </a:t>
            </a:r>
            <a:br>
              <a:rPr lang="it-IT" sz="1600" dirty="0"/>
            </a:br>
            <a:r>
              <a:rPr lang="it-IT" sz="1600" dirty="0">
                <a:solidFill>
                  <a:srgbClr val="CEAB10"/>
                </a:solidFill>
              </a:rPr>
              <a:t>Simonetta Vespucci come Cleopatra</a:t>
            </a:r>
            <a:r>
              <a:rPr lang="it-IT" sz="1600" dirty="0"/>
              <a:t>.</a:t>
            </a:r>
            <a:br>
              <a:rPr lang="it-IT" sz="1600" dirty="0"/>
            </a:br>
            <a:r>
              <a:rPr lang="it-IT" sz="1600" dirty="0">
                <a:solidFill>
                  <a:srgbClr val="6F2B15"/>
                </a:solidFill>
              </a:rPr>
              <a:t>Olio su tavola, 57x42cm, 148ca, </a:t>
            </a:r>
            <a:br>
              <a:rPr lang="it-IT" sz="1600" dirty="0">
                <a:solidFill>
                  <a:srgbClr val="6F2B15"/>
                </a:solidFill>
              </a:rPr>
            </a:br>
            <a:r>
              <a:rPr lang="it-IT" sz="1600" dirty="0">
                <a:solidFill>
                  <a:srgbClr val="6F2B15"/>
                </a:solidFill>
              </a:rPr>
              <a:t>Museo </a:t>
            </a:r>
            <a:r>
              <a:rPr lang="it-IT" sz="1600" dirty="0" err="1">
                <a:solidFill>
                  <a:srgbClr val="6F2B15"/>
                </a:solidFill>
              </a:rPr>
              <a:t>Conde</a:t>
            </a:r>
            <a:r>
              <a:rPr lang="it-IT" sz="1600" dirty="0">
                <a:solidFill>
                  <a:srgbClr val="6F2B15"/>
                </a:solidFill>
              </a:rPr>
              <a:t>́, Chantilly. </a:t>
            </a:r>
            <a:br>
              <a:rPr lang="it-IT" sz="1600" dirty="0"/>
            </a:br>
            <a:endParaRPr lang="it-IT" sz="1600" dirty="0"/>
          </a:p>
        </p:txBody>
      </p:sp>
      <p:pic>
        <p:nvPicPr>
          <p:cNvPr id="5" name="Immagine 4">
            <a:extLst>
              <a:ext uri="{FF2B5EF4-FFF2-40B4-BE49-F238E27FC236}">
                <a16:creationId xmlns:a16="http://schemas.microsoft.com/office/drawing/2014/main" id="{82B8316F-CDC3-B542-9714-32F88C3D3EAB}"/>
              </a:ext>
            </a:extLst>
          </p:cNvPr>
          <p:cNvPicPr>
            <a:picLocks noChangeAspect="1"/>
          </p:cNvPicPr>
          <p:nvPr/>
        </p:nvPicPr>
        <p:blipFill>
          <a:blip r:embed="rId2"/>
          <a:stretch>
            <a:fillRect/>
          </a:stretch>
        </p:blipFill>
        <p:spPr>
          <a:xfrm>
            <a:off x="4594359" y="520700"/>
            <a:ext cx="4533900" cy="6337300"/>
          </a:xfrm>
          <a:prstGeom prst="rect">
            <a:avLst/>
          </a:prstGeom>
        </p:spPr>
      </p:pic>
    </p:spTree>
    <p:extLst>
      <p:ext uri="{BB962C8B-B14F-4D97-AF65-F5344CB8AC3E}">
        <p14:creationId xmlns:p14="http://schemas.microsoft.com/office/powerpoint/2010/main" val="21474429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5E608A83-1FBD-0A43-9C0D-31F378903A20}"/>
              </a:ext>
            </a:extLst>
          </p:cNvPr>
          <p:cNvSpPr>
            <a:spLocks noGrp="1"/>
          </p:cNvSpPr>
          <p:nvPr>
            <p:ph type="title"/>
          </p:nvPr>
        </p:nvSpPr>
        <p:spPr>
          <a:xfrm>
            <a:off x="4716016" y="5301208"/>
            <a:ext cx="4752528" cy="1484784"/>
          </a:xfrm>
        </p:spPr>
        <p:txBody>
          <a:bodyPr/>
          <a:lstStyle/>
          <a:p>
            <a:pPr algn="l"/>
            <a:r>
              <a:rPr lang="it-IT" sz="1600" dirty="0">
                <a:solidFill>
                  <a:srgbClr val="002060"/>
                </a:solidFill>
              </a:rPr>
              <a:t>Guido Reni</a:t>
            </a:r>
            <a:r>
              <a:rPr lang="it-IT" sz="1600" dirty="0">
                <a:solidFill>
                  <a:srgbClr val="860000"/>
                </a:solidFill>
              </a:rPr>
              <a:t>. </a:t>
            </a:r>
            <a:r>
              <a:rPr lang="it-IT" sz="1600" dirty="0">
                <a:solidFill>
                  <a:srgbClr val="C00000"/>
                </a:solidFill>
              </a:rPr>
              <a:t>Cleopatra punta dall'aspide. </a:t>
            </a:r>
            <a:br>
              <a:rPr lang="it-IT" sz="1600" dirty="0">
                <a:solidFill>
                  <a:srgbClr val="860000"/>
                </a:solidFill>
              </a:rPr>
            </a:br>
            <a:r>
              <a:rPr lang="it-IT" sz="1600" dirty="0">
                <a:solidFill>
                  <a:srgbClr val="977616"/>
                </a:solidFill>
              </a:rPr>
              <a:t>Olio su tela, 113x95cm, 1630, </a:t>
            </a:r>
            <a:br>
              <a:rPr lang="it-IT" sz="1600" dirty="0">
                <a:solidFill>
                  <a:srgbClr val="977616"/>
                </a:solidFill>
              </a:rPr>
            </a:br>
            <a:r>
              <a:rPr lang="it-IT" sz="1600" dirty="0" err="1">
                <a:solidFill>
                  <a:srgbClr val="977616"/>
                </a:solidFill>
              </a:rPr>
              <a:t>Royal</a:t>
            </a:r>
            <a:r>
              <a:rPr lang="it-IT" sz="1600" dirty="0">
                <a:solidFill>
                  <a:srgbClr val="977616"/>
                </a:solidFill>
              </a:rPr>
              <a:t> Collection </a:t>
            </a:r>
            <a:r>
              <a:rPr lang="it-IT" sz="1600" dirty="0" err="1">
                <a:solidFill>
                  <a:srgbClr val="977616"/>
                </a:solidFill>
              </a:rPr>
              <a:t>at</a:t>
            </a:r>
            <a:r>
              <a:rPr lang="it-IT" sz="1600" dirty="0">
                <a:solidFill>
                  <a:srgbClr val="977616"/>
                </a:solidFill>
              </a:rPr>
              <a:t> Windsor </a:t>
            </a:r>
            <a:r>
              <a:rPr lang="it-IT" sz="1600" dirty="0" err="1">
                <a:solidFill>
                  <a:srgbClr val="977616"/>
                </a:solidFill>
              </a:rPr>
              <a:t>Castle</a:t>
            </a:r>
            <a:r>
              <a:rPr lang="it-IT" sz="1600" dirty="0">
                <a:solidFill>
                  <a:srgbClr val="977616"/>
                </a:solidFill>
              </a:rPr>
              <a:t>, </a:t>
            </a:r>
            <a:br>
              <a:rPr lang="it-IT" sz="1600" dirty="0">
                <a:solidFill>
                  <a:srgbClr val="977616"/>
                </a:solidFill>
              </a:rPr>
            </a:br>
            <a:r>
              <a:rPr lang="it-IT" sz="1600" dirty="0">
                <a:solidFill>
                  <a:srgbClr val="977616"/>
                </a:solidFill>
              </a:rPr>
              <a:t>Londra.</a:t>
            </a:r>
          </a:p>
        </p:txBody>
      </p:sp>
      <p:pic>
        <p:nvPicPr>
          <p:cNvPr id="7" name="Immagine 6">
            <a:extLst>
              <a:ext uri="{FF2B5EF4-FFF2-40B4-BE49-F238E27FC236}">
                <a16:creationId xmlns:a16="http://schemas.microsoft.com/office/drawing/2014/main" id="{9162AEAD-DD4F-8648-8F0A-B60C7207143F}"/>
              </a:ext>
            </a:extLst>
          </p:cNvPr>
          <p:cNvPicPr>
            <a:picLocks noChangeAspect="1"/>
          </p:cNvPicPr>
          <p:nvPr/>
        </p:nvPicPr>
        <p:blipFill>
          <a:blip r:embed="rId2"/>
          <a:stretch>
            <a:fillRect/>
          </a:stretch>
        </p:blipFill>
        <p:spPr>
          <a:xfrm>
            <a:off x="0" y="1412803"/>
            <a:ext cx="4644008" cy="5488372"/>
          </a:xfrm>
          <a:prstGeom prst="rect">
            <a:avLst/>
          </a:prstGeom>
        </p:spPr>
      </p:pic>
    </p:spTree>
    <p:extLst>
      <p:ext uri="{BB962C8B-B14F-4D97-AF65-F5344CB8AC3E}">
        <p14:creationId xmlns:p14="http://schemas.microsoft.com/office/powerpoint/2010/main" val="1832969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588413F6-8388-C94F-A65E-46DE29B17D44}"/>
              </a:ext>
            </a:extLst>
          </p:cNvPr>
          <p:cNvSpPr>
            <a:spLocks noGrp="1"/>
          </p:cNvSpPr>
          <p:nvPr>
            <p:ph type="title"/>
          </p:nvPr>
        </p:nvSpPr>
        <p:spPr>
          <a:xfrm>
            <a:off x="1331640" y="4725144"/>
            <a:ext cx="6984776" cy="2132856"/>
          </a:xfrm>
        </p:spPr>
        <p:txBody>
          <a:bodyPr/>
          <a:lstStyle/>
          <a:p>
            <a:r>
              <a:rPr lang="it-IT" sz="1600" dirty="0">
                <a:solidFill>
                  <a:srgbClr val="002060"/>
                </a:solidFill>
              </a:rPr>
              <a:t>Jean-André </a:t>
            </a:r>
            <a:r>
              <a:rPr lang="it-IT" sz="1600" dirty="0" err="1">
                <a:solidFill>
                  <a:srgbClr val="002060"/>
                </a:solidFill>
              </a:rPr>
              <a:t>Rixens</a:t>
            </a:r>
            <a:r>
              <a:rPr lang="it-IT" sz="1600" dirty="0">
                <a:solidFill>
                  <a:srgbClr val="002060"/>
                </a:solidFill>
              </a:rPr>
              <a:t> </a:t>
            </a:r>
            <a:r>
              <a:rPr lang="it-IT" sz="1600" dirty="0">
                <a:solidFill>
                  <a:srgbClr val="860000"/>
                </a:solidFill>
              </a:rPr>
              <a:t>La Morte di Cleopatra.</a:t>
            </a:r>
            <a:br>
              <a:rPr lang="it-IT" sz="1600" dirty="0">
                <a:solidFill>
                  <a:srgbClr val="860000"/>
                </a:solidFill>
              </a:rPr>
            </a:br>
            <a:r>
              <a:rPr lang="it-IT" sz="1600" dirty="0">
                <a:solidFill>
                  <a:srgbClr val="847F17"/>
                </a:solidFill>
              </a:rPr>
              <a:t>Olio su tela, 1874, </a:t>
            </a:r>
            <a:r>
              <a:rPr lang="it-IT" sz="1600" dirty="0" err="1">
                <a:solidFill>
                  <a:srgbClr val="847F17"/>
                </a:solidFill>
              </a:rPr>
              <a:t>Musée</a:t>
            </a:r>
            <a:r>
              <a:rPr lang="it-IT" sz="1600" dirty="0">
                <a:solidFill>
                  <a:srgbClr val="847F17"/>
                </a:solidFill>
              </a:rPr>
              <a:t> </a:t>
            </a:r>
            <a:r>
              <a:rPr lang="it-IT" sz="1600" dirty="0" err="1">
                <a:solidFill>
                  <a:srgbClr val="847F17"/>
                </a:solidFill>
              </a:rPr>
              <a:t>des</a:t>
            </a:r>
            <a:r>
              <a:rPr lang="it-IT" sz="1600" dirty="0">
                <a:solidFill>
                  <a:srgbClr val="847F17"/>
                </a:solidFill>
              </a:rPr>
              <a:t> </a:t>
            </a:r>
            <a:r>
              <a:rPr lang="it-IT" sz="1600" dirty="0" err="1">
                <a:solidFill>
                  <a:srgbClr val="847F17"/>
                </a:solidFill>
              </a:rPr>
              <a:t>Augustins</a:t>
            </a:r>
            <a:r>
              <a:rPr lang="it-IT" sz="1600" dirty="0">
                <a:solidFill>
                  <a:srgbClr val="847F17"/>
                </a:solidFill>
              </a:rPr>
              <a:t> di Tolosa. </a:t>
            </a:r>
          </a:p>
        </p:txBody>
      </p:sp>
      <p:pic>
        <p:nvPicPr>
          <p:cNvPr id="5" name="Immagine 4">
            <a:extLst>
              <a:ext uri="{FF2B5EF4-FFF2-40B4-BE49-F238E27FC236}">
                <a16:creationId xmlns:a16="http://schemas.microsoft.com/office/drawing/2014/main" id="{67B786C0-7224-EA45-9294-86293FAFD9B5}"/>
              </a:ext>
            </a:extLst>
          </p:cNvPr>
          <p:cNvPicPr>
            <a:picLocks noChangeAspect="1"/>
          </p:cNvPicPr>
          <p:nvPr/>
        </p:nvPicPr>
        <p:blipFill>
          <a:blip r:embed="rId2"/>
          <a:stretch>
            <a:fillRect/>
          </a:stretch>
        </p:blipFill>
        <p:spPr>
          <a:xfrm>
            <a:off x="1155032" y="548680"/>
            <a:ext cx="7053752" cy="4752528"/>
          </a:xfrm>
          <a:prstGeom prst="rect">
            <a:avLst/>
          </a:prstGeom>
        </p:spPr>
      </p:pic>
    </p:spTree>
    <p:extLst>
      <p:ext uri="{BB962C8B-B14F-4D97-AF65-F5344CB8AC3E}">
        <p14:creationId xmlns:p14="http://schemas.microsoft.com/office/powerpoint/2010/main" val="39973723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B0D5465-D23B-1645-BC58-893F54F98501}"/>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2325665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C60BD5E4-8903-464D-BAC9-9ABFCC016F9F}"/>
              </a:ext>
            </a:extLst>
          </p:cNvPr>
          <p:cNvPicPr>
            <a:picLocks noChangeAspect="1"/>
          </p:cNvPicPr>
          <p:nvPr/>
        </p:nvPicPr>
        <p:blipFill>
          <a:blip r:embed="rId2"/>
          <a:stretch>
            <a:fillRect/>
          </a:stretch>
        </p:blipFill>
        <p:spPr>
          <a:xfrm>
            <a:off x="4788024" y="1370673"/>
            <a:ext cx="4154749" cy="5518892"/>
          </a:xfrm>
          <a:prstGeom prst="rect">
            <a:avLst/>
          </a:prstGeom>
        </p:spPr>
      </p:pic>
      <p:pic>
        <p:nvPicPr>
          <p:cNvPr id="9" name="Immagine 8">
            <a:extLst>
              <a:ext uri="{FF2B5EF4-FFF2-40B4-BE49-F238E27FC236}">
                <a16:creationId xmlns:a16="http://schemas.microsoft.com/office/drawing/2014/main" id="{EFA5B146-A743-744C-A43B-D695C151C78C}"/>
              </a:ext>
            </a:extLst>
          </p:cNvPr>
          <p:cNvPicPr>
            <a:picLocks noChangeAspect="1"/>
          </p:cNvPicPr>
          <p:nvPr/>
        </p:nvPicPr>
        <p:blipFill>
          <a:blip r:embed="rId3"/>
          <a:stretch>
            <a:fillRect/>
          </a:stretch>
        </p:blipFill>
        <p:spPr>
          <a:xfrm>
            <a:off x="0" y="1383548"/>
            <a:ext cx="4955074" cy="5474451"/>
          </a:xfrm>
          <a:prstGeom prst="rect">
            <a:avLst/>
          </a:prstGeom>
        </p:spPr>
      </p:pic>
    </p:spTree>
    <p:extLst>
      <p:ext uri="{BB962C8B-B14F-4D97-AF65-F5344CB8AC3E}">
        <p14:creationId xmlns:p14="http://schemas.microsoft.com/office/powerpoint/2010/main" val="2887526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71CD766-2DFD-5A46-8A97-B52D6CAC3298}"/>
              </a:ext>
            </a:extLst>
          </p:cNvPr>
          <p:cNvSpPr>
            <a:spLocks noGrp="1"/>
          </p:cNvSpPr>
          <p:nvPr>
            <p:ph type="title"/>
          </p:nvPr>
        </p:nvSpPr>
        <p:spPr>
          <a:xfrm>
            <a:off x="467544" y="5759872"/>
            <a:ext cx="8135938" cy="1026120"/>
          </a:xfrm>
        </p:spPr>
        <p:txBody>
          <a:bodyPr/>
          <a:lstStyle/>
          <a:p>
            <a:r>
              <a:rPr lang="it-IT" sz="1600" dirty="0">
                <a:solidFill>
                  <a:srgbClr val="002060"/>
                </a:solidFill>
              </a:rPr>
              <a:t>Giambattista Tiepolo</a:t>
            </a:r>
            <a:r>
              <a:rPr lang="it-IT" sz="1600" dirty="0"/>
              <a:t>. </a:t>
            </a:r>
            <a:r>
              <a:rPr lang="it-IT" sz="1600" dirty="0">
                <a:solidFill>
                  <a:srgbClr val="C00000"/>
                </a:solidFill>
              </a:rPr>
              <a:t>Il Banchetto di Antonio e Cleopatra.</a:t>
            </a:r>
            <a:br>
              <a:rPr lang="it-IT" sz="1600" dirty="0">
                <a:solidFill>
                  <a:srgbClr val="C00000"/>
                </a:solidFill>
              </a:rPr>
            </a:br>
            <a:r>
              <a:rPr lang="it-IT" sz="1600" dirty="0">
                <a:solidFill>
                  <a:srgbClr val="977616"/>
                </a:solidFill>
              </a:rPr>
              <a:t>Olio su tela 1743-'44, National Gallery of Victoria, Melbourne.</a:t>
            </a:r>
            <a:br>
              <a:rPr lang="it-IT" sz="1600" dirty="0"/>
            </a:br>
            <a:r>
              <a:rPr lang="it-IT" sz="1600" dirty="0"/>
              <a:t> </a:t>
            </a:r>
          </a:p>
        </p:txBody>
      </p:sp>
      <p:pic>
        <p:nvPicPr>
          <p:cNvPr id="6" name="Immagine 5">
            <a:extLst>
              <a:ext uri="{FF2B5EF4-FFF2-40B4-BE49-F238E27FC236}">
                <a16:creationId xmlns:a16="http://schemas.microsoft.com/office/drawing/2014/main" id="{FEB9B67A-9BFC-8E4E-86E9-B35A6A326FCF}"/>
              </a:ext>
            </a:extLst>
          </p:cNvPr>
          <p:cNvPicPr>
            <a:picLocks noChangeAspect="1"/>
          </p:cNvPicPr>
          <p:nvPr/>
        </p:nvPicPr>
        <p:blipFill>
          <a:blip r:embed="rId2"/>
          <a:stretch>
            <a:fillRect/>
          </a:stretch>
        </p:blipFill>
        <p:spPr>
          <a:xfrm>
            <a:off x="750913" y="476672"/>
            <a:ext cx="7569200" cy="5283200"/>
          </a:xfrm>
          <a:prstGeom prst="rect">
            <a:avLst/>
          </a:prstGeom>
        </p:spPr>
      </p:pic>
    </p:spTree>
    <p:extLst>
      <p:ext uri="{BB962C8B-B14F-4D97-AF65-F5344CB8AC3E}">
        <p14:creationId xmlns:p14="http://schemas.microsoft.com/office/powerpoint/2010/main" val="1373407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2F6BF4-B01F-EC48-9777-DFADBBEA63AF}"/>
              </a:ext>
            </a:extLst>
          </p:cNvPr>
          <p:cNvSpPr>
            <a:spLocks noGrp="1"/>
          </p:cNvSpPr>
          <p:nvPr>
            <p:ph type="title"/>
          </p:nvPr>
        </p:nvSpPr>
        <p:spPr>
          <a:xfrm>
            <a:off x="107504" y="1268760"/>
            <a:ext cx="4032448" cy="5589240"/>
          </a:xfrm>
        </p:spPr>
        <p:txBody>
          <a:bodyPr/>
          <a:lstStyle/>
          <a:p>
            <a:r>
              <a:rPr lang="it-IT" sz="1800" b="1" dirty="0">
                <a:solidFill>
                  <a:srgbClr val="7030A0"/>
                </a:solidFill>
              </a:rPr>
              <a:t>Da «</a:t>
            </a:r>
            <a:r>
              <a:rPr lang="it-IT" sz="1800" b="1" dirty="0" err="1">
                <a:solidFill>
                  <a:srgbClr val="7030A0"/>
                </a:solidFill>
              </a:rPr>
              <a:t>Cléopâtre</a:t>
            </a:r>
            <a:r>
              <a:rPr lang="it-IT" sz="1800" b="1" dirty="0">
                <a:solidFill>
                  <a:srgbClr val="7030A0"/>
                </a:solidFill>
              </a:rPr>
              <a:t>» di Jules Massenet</a:t>
            </a:r>
            <a:br>
              <a:rPr lang="it-IT" sz="1800" b="1" dirty="0">
                <a:solidFill>
                  <a:srgbClr val="7030A0"/>
                </a:solidFill>
              </a:rPr>
            </a:br>
            <a:r>
              <a:rPr lang="it-IT" sz="1800" b="1" dirty="0">
                <a:solidFill>
                  <a:srgbClr val="7030A0"/>
                </a:solidFill>
              </a:rPr>
              <a:t>Atto III </a:t>
            </a:r>
            <a:br>
              <a:rPr lang="it-IT" sz="1600" dirty="0">
                <a:solidFill>
                  <a:srgbClr val="6D6514"/>
                </a:solidFill>
              </a:rPr>
            </a:br>
            <a:br>
              <a:rPr lang="it-IT" sz="1600" dirty="0">
                <a:solidFill>
                  <a:srgbClr val="B913C9"/>
                </a:solidFill>
              </a:rPr>
            </a:br>
            <a:r>
              <a:rPr lang="it-IT" sz="1600" dirty="0">
                <a:solidFill>
                  <a:srgbClr val="D88412"/>
                </a:solidFill>
              </a:rPr>
              <a:t>CLEOPATRA</a:t>
            </a:r>
            <a:br>
              <a:rPr lang="it-IT" sz="1600" dirty="0">
                <a:solidFill>
                  <a:srgbClr val="D88412"/>
                </a:solidFill>
              </a:rPr>
            </a:br>
            <a:r>
              <a:rPr lang="it-IT" sz="1600" dirty="0" err="1">
                <a:solidFill>
                  <a:srgbClr val="D88412"/>
                </a:solidFill>
              </a:rPr>
              <a:t>J'ai</a:t>
            </a:r>
            <a:r>
              <a:rPr lang="it-IT" sz="1600" dirty="0">
                <a:solidFill>
                  <a:srgbClr val="D88412"/>
                </a:solidFill>
              </a:rPr>
              <a:t> </a:t>
            </a:r>
            <a:r>
              <a:rPr lang="it-IT" sz="1600" dirty="0" err="1">
                <a:solidFill>
                  <a:srgbClr val="D88412"/>
                </a:solidFill>
              </a:rPr>
              <a:t>versè</a:t>
            </a:r>
            <a:r>
              <a:rPr lang="it-IT" sz="1600" dirty="0">
                <a:solidFill>
                  <a:srgbClr val="D88412"/>
                </a:solidFill>
              </a:rPr>
              <a:t> le </a:t>
            </a:r>
            <a:r>
              <a:rPr lang="it-IT" sz="1600" dirty="0" err="1">
                <a:solidFill>
                  <a:srgbClr val="D88412"/>
                </a:solidFill>
              </a:rPr>
              <a:t>poison</a:t>
            </a:r>
            <a:r>
              <a:rPr lang="it-IT" sz="1600" dirty="0">
                <a:solidFill>
                  <a:srgbClr val="D88412"/>
                </a:solidFill>
              </a:rPr>
              <a:t> </a:t>
            </a:r>
            <a:r>
              <a:rPr lang="it-IT" sz="1600" dirty="0" err="1">
                <a:solidFill>
                  <a:srgbClr val="D88412"/>
                </a:solidFill>
              </a:rPr>
              <a:t>dans</a:t>
            </a:r>
            <a:r>
              <a:rPr lang="it-IT" sz="1600" dirty="0">
                <a:solidFill>
                  <a:srgbClr val="D88412"/>
                </a:solidFill>
              </a:rPr>
              <a:t> </a:t>
            </a:r>
            <a:r>
              <a:rPr lang="it-IT" sz="1600" dirty="0" err="1">
                <a:solidFill>
                  <a:srgbClr val="D88412"/>
                </a:solidFill>
              </a:rPr>
              <a:t>cette</a:t>
            </a:r>
            <a:r>
              <a:rPr lang="it-IT" sz="1600" dirty="0">
                <a:solidFill>
                  <a:srgbClr val="D88412"/>
                </a:solidFill>
              </a:rPr>
              <a:t> </a:t>
            </a:r>
            <a:r>
              <a:rPr lang="it-IT" sz="1600" dirty="0" err="1">
                <a:solidFill>
                  <a:srgbClr val="D88412"/>
                </a:solidFill>
              </a:rPr>
              <a:t>coupe</a:t>
            </a:r>
            <a:r>
              <a:rPr lang="it-IT" sz="1600" dirty="0">
                <a:solidFill>
                  <a:srgbClr val="D88412"/>
                </a:solidFill>
              </a:rPr>
              <a:t> d'or.</a:t>
            </a:r>
            <a:br>
              <a:rPr lang="it-IT" sz="1600" dirty="0">
                <a:solidFill>
                  <a:srgbClr val="D88412"/>
                </a:solidFill>
              </a:rPr>
            </a:br>
            <a:r>
              <a:rPr lang="it-IT" sz="1600" dirty="0" err="1">
                <a:solidFill>
                  <a:srgbClr val="D88412"/>
                </a:solidFill>
              </a:rPr>
              <a:t>Quiconque</a:t>
            </a:r>
            <a:r>
              <a:rPr lang="it-IT" sz="1600" dirty="0">
                <a:solidFill>
                  <a:srgbClr val="D88412"/>
                </a:solidFill>
              </a:rPr>
              <a:t> </a:t>
            </a:r>
            <a:r>
              <a:rPr lang="it-IT" sz="1600" dirty="0" err="1">
                <a:solidFill>
                  <a:srgbClr val="D88412"/>
                </a:solidFill>
              </a:rPr>
              <a:t>effleura</a:t>
            </a:r>
            <a:r>
              <a:rPr lang="it-IT" sz="1600" dirty="0">
                <a:solidFill>
                  <a:srgbClr val="D88412"/>
                </a:solidFill>
              </a:rPr>
              <a:t> </a:t>
            </a:r>
            <a:r>
              <a:rPr lang="it-IT" sz="1600" dirty="0" err="1">
                <a:solidFill>
                  <a:srgbClr val="D88412"/>
                </a:solidFill>
              </a:rPr>
              <a:t>ses</a:t>
            </a:r>
            <a:r>
              <a:rPr lang="it-IT" sz="1600" dirty="0">
                <a:solidFill>
                  <a:srgbClr val="D88412"/>
                </a:solidFill>
              </a:rPr>
              <a:t> </a:t>
            </a:r>
            <a:r>
              <a:rPr lang="it-IT" sz="1600" dirty="0" err="1">
                <a:solidFill>
                  <a:srgbClr val="D88412"/>
                </a:solidFill>
              </a:rPr>
              <a:t>bords</a:t>
            </a:r>
            <a:br>
              <a:rPr lang="it-IT" sz="1600" dirty="0">
                <a:solidFill>
                  <a:srgbClr val="D88412"/>
                </a:solidFill>
              </a:rPr>
            </a:br>
            <a:r>
              <a:rPr lang="it-IT" sz="1600" dirty="0">
                <a:solidFill>
                  <a:srgbClr val="D88412"/>
                </a:solidFill>
              </a:rPr>
              <a:t>en la </a:t>
            </a:r>
            <a:r>
              <a:rPr lang="it-IT" sz="1600" dirty="0" err="1">
                <a:solidFill>
                  <a:srgbClr val="D88412"/>
                </a:solidFill>
              </a:rPr>
              <a:t>vidant</a:t>
            </a:r>
            <a:r>
              <a:rPr lang="it-IT" sz="1600" dirty="0">
                <a:solidFill>
                  <a:srgbClr val="D88412"/>
                </a:solidFill>
              </a:rPr>
              <a:t> </a:t>
            </a:r>
            <a:r>
              <a:rPr lang="it-IT" sz="1600" dirty="0" err="1">
                <a:solidFill>
                  <a:srgbClr val="D88412"/>
                </a:solidFill>
              </a:rPr>
              <a:t>boira</a:t>
            </a:r>
            <a:r>
              <a:rPr lang="it-IT" sz="1600" dirty="0">
                <a:solidFill>
                  <a:srgbClr val="D88412"/>
                </a:solidFill>
              </a:rPr>
              <a:t> la </a:t>
            </a:r>
            <a:r>
              <a:rPr lang="it-IT" sz="1600" dirty="0" err="1">
                <a:solidFill>
                  <a:srgbClr val="D88412"/>
                </a:solidFill>
              </a:rPr>
              <a:t>mort</a:t>
            </a:r>
            <a:r>
              <a:rPr lang="it-IT" sz="1600" dirty="0">
                <a:solidFill>
                  <a:srgbClr val="D88412"/>
                </a:solidFill>
              </a:rPr>
              <a:t>.</a:t>
            </a:r>
            <a:br>
              <a:rPr lang="it-IT" sz="1600" dirty="0">
                <a:solidFill>
                  <a:srgbClr val="D88412"/>
                </a:solidFill>
              </a:rPr>
            </a:br>
            <a:r>
              <a:rPr lang="it-IT" sz="1600" dirty="0">
                <a:solidFill>
                  <a:srgbClr val="D88412"/>
                </a:solidFill>
              </a:rPr>
              <a:t>Mais a </a:t>
            </a:r>
            <a:r>
              <a:rPr lang="it-IT" sz="1600" dirty="0" err="1">
                <a:solidFill>
                  <a:srgbClr val="D88412"/>
                </a:solidFill>
              </a:rPr>
              <a:t>celui</a:t>
            </a:r>
            <a:r>
              <a:rPr lang="it-IT" sz="1600" dirty="0">
                <a:solidFill>
                  <a:srgbClr val="D88412"/>
                </a:solidFill>
              </a:rPr>
              <a:t> qui </a:t>
            </a:r>
            <a:r>
              <a:rPr lang="it-IT" sz="1600" dirty="0" err="1">
                <a:solidFill>
                  <a:srgbClr val="D88412"/>
                </a:solidFill>
              </a:rPr>
              <a:t>prendra</a:t>
            </a:r>
            <a:r>
              <a:rPr lang="it-IT" sz="1600" dirty="0">
                <a:solidFill>
                  <a:srgbClr val="D88412"/>
                </a:solidFill>
              </a:rPr>
              <a:t> </a:t>
            </a:r>
            <a:r>
              <a:rPr lang="it-IT" sz="1600" dirty="0" err="1">
                <a:solidFill>
                  <a:srgbClr val="D88412"/>
                </a:solidFill>
              </a:rPr>
              <a:t>mon</a:t>
            </a:r>
            <a:r>
              <a:rPr lang="it-IT" sz="1600" dirty="0">
                <a:solidFill>
                  <a:srgbClr val="D88412"/>
                </a:solidFill>
              </a:rPr>
              <a:t> </a:t>
            </a:r>
            <a:r>
              <a:rPr lang="it-IT" sz="1600" dirty="0" err="1">
                <a:solidFill>
                  <a:srgbClr val="D88412"/>
                </a:solidFill>
              </a:rPr>
              <a:t>baiser</a:t>
            </a:r>
            <a:br>
              <a:rPr lang="it-IT" sz="1600" dirty="0">
                <a:solidFill>
                  <a:srgbClr val="D88412"/>
                </a:solidFill>
              </a:rPr>
            </a:br>
            <a:r>
              <a:rPr lang="it-IT" sz="1600" dirty="0" err="1">
                <a:solidFill>
                  <a:srgbClr val="D88412"/>
                </a:solidFill>
              </a:rPr>
              <a:t>viendra</a:t>
            </a:r>
            <a:r>
              <a:rPr lang="it-IT" sz="1600" dirty="0">
                <a:solidFill>
                  <a:srgbClr val="D88412"/>
                </a:solidFill>
              </a:rPr>
              <a:t> </a:t>
            </a:r>
            <a:r>
              <a:rPr lang="it-IT" sz="1600" dirty="0" err="1">
                <a:solidFill>
                  <a:srgbClr val="D88412"/>
                </a:solidFill>
              </a:rPr>
              <a:t>repondre</a:t>
            </a:r>
            <a:r>
              <a:rPr lang="it-IT" sz="1600" dirty="0">
                <a:solidFill>
                  <a:srgbClr val="D88412"/>
                </a:solidFill>
              </a:rPr>
              <a:t> a son </a:t>
            </a:r>
            <a:r>
              <a:rPr lang="it-IT" sz="1600" dirty="0" err="1">
                <a:solidFill>
                  <a:srgbClr val="D88412"/>
                </a:solidFill>
              </a:rPr>
              <a:t>baiser</a:t>
            </a:r>
            <a:r>
              <a:rPr lang="it-IT" sz="1600" dirty="0">
                <a:solidFill>
                  <a:srgbClr val="D88412"/>
                </a:solidFill>
              </a:rPr>
              <a:t>!</a:t>
            </a:r>
            <a:br>
              <a:rPr lang="it-IT" sz="1600" dirty="0">
                <a:solidFill>
                  <a:srgbClr val="D88412"/>
                </a:solidFill>
              </a:rPr>
            </a:br>
            <a:r>
              <a:rPr lang="it-IT" sz="1600" dirty="0">
                <a:solidFill>
                  <a:srgbClr val="D88412"/>
                </a:solidFill>
              </a:rPr>
              <a:t>Et </a:t>
            </a:r>
            <a:r>
              <a:rPr lang="it-IT" sz="1600" dirty="0" err="1">
                <a:solidFill>
                  <a:srgbClr val="D88412"/>
                </a:solidFill>
              </a:rPr>
              <a:t>j'offrirai</a:t>
            </a:r>
            <a:r>
              <a:rPr lang="it-IT" sz="1600" dirty="0">
                <a:solidFill>
                  <a:srgbClr val="D88412"/>
                </a:solidFill>
              </a:rPr>
              <a:t> </a:t>
            </a:r>
            <a:r>
              <a:rPr lang="it-IT" sz="1600" dirty="0" err="1">
                <a:solidFill>
                  <a:srgbClr val="D88412"/>
                </a:solidFill>
              </a:rPr>
              <a:t>mon</a:t>
            </a:r>
            <a:r>
              <a:rPr lang="it-IT" sz="1600" dirty="0">
                <a:solidFill>
                  <a:srgbClr val="D88412"/>
                </a:solidFill>
              </a:rPr>
              <a:t> </a:t>
            </a:r>
            <a:r>
              <a:rPr lang="it-IT" sz="1600" dirty="0" err="1">
                <a:solidFill>
                  <a:srgbClr val="D88412"/>
                </a:solidFill>
              </a:rPr>
              <a:t>regard</a:t>
            </a:r>
            <a:r>
              <a:rPr lang="it-IT" sz="1600" dirty="0">
                <a:solidFill>
                  <a:srgbClr val="D88412"/>
                </a:solidFill>
              </a:rPr>
              <a:t> le plus </a:t>
            </a:r>
            <a:r>
              <a:rPr lang="it-IT" sz="1600" dirty="0" err="1">
                <a:solidFill>
                  <a:srgbClr val="D88412"/>
                </a:solidFill>
              </a:rPr>
              <a:t>tendre</a:t>
            </a:r>
            <a:r>
              <a:rPr lang="it-IT" sz="1600" dirty="0">
                <a:solidFill>
                  <a:srgbClr val="D88412"/>
                </a:solidFill>
              </a:rPr>
              <a:t>.</a:t>
            </a:r>
            <a:br>
              <a:rPr lang="it-IT" sz="1600" dirty="0">
                <a:solidFill>
                  <a:srgbClr val="D88412"/>
                </a:solidFill>
              </a:rPr>
            </a:br>
            <a:r>
              <a:rPr lang="it-IT" sz="1600" dirty="0">
                <a:solidFill>
                  <a:srgbClr val="D88412"/>
                </a:solidFill>
              </a:rPr>
              <a:t>O </a:t>
            </a:r>
            <a:r>
              <a:rPr lang="it-IT" sz="1600" dirty="0" err="1">
                <a:solidFill>
                  <a:srgbClr val="D88412"/>
                </a:solidFill>
              </a:rPr>
              <a:t>mes</a:t>
            </a:r>
            <a:r>
              <a:rPr lang="it-IT" sz="1600" dirty="0">
                <a:solidFill>
                  <a:srgbClr val="D88412"/>
                </a:solidFill>
              </a:rPr>
              <a:t> </a:t>
            </a:r>
            <a:r>
              <a:rPr lang="it-IT" sz="1600" dirty="0" err="1">
                <a:solidFill>
                  <a:srgbClr val="D88412"/>
                </a:solidFill>
              </a:rPr>
              <a:t>asclaves</a:t>
            </a:r>
            <a:r>
              <a:rPr lang="it-IT" sz="1600" dirty="0">
                <a:solidFill>
                  <a:srgbClr val="D88412"/>
                </a:solidFill>
              </a:rPr>
              <a:t>, </a:t>
            </a:r>
            <a:r>
              <a:rPr lang="it-IT" sz="1600" dirty="0" err="1">
                <a:solidFill>
                  <a:srgbClr val="D88412"/>
                </a:solidFill>
              </a:rPr>
              <a:t>parmi</a:t>
            </a:r>
            <a:r>
              <a:rPr lang="it-IT" sz="1600" dirty="0">
                <a:solidFill>
                  <a:srgbClr val="D88412"/>
                </a:solidFill>
              </a:rPr>
              <a:t> </a:t>
            </a:r>
            <a:r>
              <a:rPr lang="it-IT" sz="1600" dirty="0" err="1">
                <a:solidFill>
                  <a:srgbClr val="D88412"/>
                </a:solidFill>
              </a:rPr>
              <a:t>vous</a:t>
            </a:r>
            <a:r>
              <a:rPr lang="it-IT" sz="1600" dirty="0">
                <a:solidFill>
                  <a:srgbClr val="D88412"/>
                </a:solidFill>
              </a:rPr>
              <a:t>,</a:t>
            </a:r>
            <a:br>
              <a:rPr lang="it-IT" sz="1600" dirty="0">
                <a:solidFill>
                  <a:srgbClr val="D88412"/>
                </a:solidFill>
              </a:rPr>
            </a:br>
            <a:r>
              <a:rPr lang="it-IT" sz="1600" dirty="0">
                <a:solidFill>
                  <a:srgbClr val="D88412"/>
                </a:solidFill>
              </a:rPr>
              <a:t>en est-il un qui m'</a:t>
            </a:r>
            <a:r>
              <a:rPr lang="it-IT" sz="1600" dirty="0" err="1">
                <a:solidFill>
                  <a:srgbClr val="D88412"/>
                </a:solidFill>
              </a:rPr>
              <a:t>aime</a:t>
            </a:r>
            <a:r>
              <a:rPr lang="it-IT" sz="1600" dirty="0">
                <a:solidFill>
                  <a:srgbClr val="D88412"/>
                </a:solidFill>
              </a:rPr>
              <a:t> et me </a:t>
            </a:r>
            <a:r>
              <a:rPr lang="it-IT" sz="1600" dirty="0" err="1">
                <a:solidFill>
                  <a:srgbClr val="D88412"/>
                </a:solidFill>
              </a:rPr>
              <a:t>desir</a:t>
            </a:r>
            <a:r>
              <a:rPr lang="it-IT" sz="1600" dirty="0">
                <a:solidFill>
                  <a:srgbClr val="D88412"/>
                </a:solidFill>
              </a:rPr>
              <a:t> </a:t>
            </a:r>
            <a:r>
              <a:rPr lang="it-IT" sz="1600" dirty="0" err="1">
                <a:solidFill>
                  <a:srgbClr val="D88412"/>
                </a:solidFill>
              </a:rPr>
              <a:t>assez</a:t>
            </a:r>
            <a:r>
              <a:rPr lang="it-IT" sz="1600" dirty="0">
                <a:solidFill>
                  <a:srgbClr val="D88412"/>
                </a:solidFill>
              </a:rPr>
              <a:t>.</a:t>
            </a:r>
            <a:br>
              <a:rPr lang="it-IT" sz="1600" dirty="0">
                <a:solidFill>
                  <a:srgbClr val="D88412"/>
                </a:solidFill>
              </a:rPr>
            </a:br>
            <a:r>
              <a:rPr lang="it-IT" sz="1600" dirty="0">
                <a:solidFill>
                  <a:srgbClr val="D88412"/>
                </a:solidFill>
              </a:rPr>
              <a:t>Pour </a:t>
            </a:r>
            <a:r>
              <a:rPr lang="it-IT" sz="1600" dirty="0" err="1">
                <a:solidFill>
                  <a:srgbClr val="D88412"/>
                </a:solidFill>
              </a:rPr>
              <a:t>voloir</a:t>
            </a:r>
            <a:r>
              <a:rPr lang="it-IT" sz="1600" dirty="0">
                <a:solidFill>
                  <a:srgbClr val="D88412"/>
                </a:solidFill>
              </a:rPr>
              <a:t> se </a:t>
            </a:r>
            <a:r>
              <a:rPr lang="it-IT" sz="1600" dirty="0" err="1">
                <a:solidFill>
                  <a:srgbClr val="D88412"/>
                </a:solidFill>
              </a:rPr>
              <a:t>griser</a:t>
            </a:r>
            <a:r>
              <a:rPr lang="it-IT" sz="1600" dirty="0">
                <a:solidFill>
                  <a:srgbClr val="D88412"/>
                </a:solidFill>
              </a:rPr>
              <a:t> d'une </a:t>
            </a:r>
            <a:r>
              <a:rPr lang="it-IT" sz="1600" dirty="0" err="1">
                <a:solidFill>
                  <a:srgbClr val="D88412"/>
                </a:solidFill>
              </a:rPr>
              <a:t>caresse</a:t>
            </a:r>
            <a:r>
              <a:rPr lang="it-IT" sz="1600" dirty="0">
                <a:solidFill>
                  <a:srgbClr val="D88412"/>
                </a:solidFill>
              </a:rPr>
              <a:t>?</a:t>
            </a:r>
            <a:br>
              <a:rPr lang="it-IT" sz="1600" dirty="0">
                <a:solidFill>
                  <a:srgbClr val="D88412"/>
                </a:solidFill>
              </a:rPr>
            </a:br>
            <a:r>
              <a:rPr lang="it-IT" sz="1600" dirty="0">
                <a:solidFill>
                  <a:srgbClr val="D88412"/>
                </a:solidFill>
              </a:rPr>
              <a:t>Il </a:t>
            </a:r>
            <a:r>
              <a:rPr lang="it-IT" sz="1600" dirty="0" err="1">
                <a:solidFill>
                  <a:srgbClr val="D88412"/>
                </a:solidFill>
              </a:rPr>
              <a:t>connaitra</a:t>
            </a:r>
            <a:r>
              <a:rPr lang="it-IT" sz="1600" dirty="0">
                <a:solidFill>
                  <a:srgbClr val="D88412"/>
                </a:solidFill>
              </a:rPr>
              <a:t> </a:t>
            </a:r>
            <a:r>
              <a:rPr lang="it-IT" sz="1600" dirty="0" err="1">
                <a:solidFill>
                  <a:srgbClr val="D88412"/>
                </a:solidFill>
              </a:rPr>
              <a:t>mon</a:t>
            </a:r>
            <a:r>
              <a:rPr lang="it-IT" sz="1600" dirty="0">
                <a:solidFill>
                  <a:srgbClr val="D88412"/>
                </a:solidFill>
              </a:rPr>
              <a:t> plus </a:t>
            </a:r>
            <a:r>
              <a:rPr lang="it-IT" sz="1600" dirty="0" err="1">
                <a:solidFill>
                  <a:srgbClr val="D88412"/>
                </a:solidFill>
              </a:rPr>
              <a:t>tendre</a:t>
            </a:r>
            <a:r>
              <a:rPr lang="it-IT" sz="1600" dirty="0">
                <a:solidFill>
                  <a:srgbClr val="D88412"/>
                </a:solidFill>
              </a:rPr>
              <a:t> </a:t>
            </a:r>
            <a:r>
              <a:rPr lang="it-IT" sz="1600" dirty="0" err="1">
                <a:solidFill>
                  <a:srgbClr val="D88412"/>
                </a:solidFill>
              </a:rPr>
              <a:t>baiser</a:t>
            </a:r>
            <a:r>
              <a:rPr lang="it-IT" sz="1600" dirty="0">
                <a:solidFill>
                  <a:srgbClr val="D88412"/>
                </a:solidFill>
              </a:rPr>
              <a:t>!</a:t>
            </a:r>
            <a:br>
              <a:rPr lang="it-IT" sz="1600" dirty="0">
                <a:solidFill>
                  <a:srgbClr val="D88412"/>
                </a:solidFill>
              </a:rPr>
            </a:br>
            <a:r>
              <a:rPr lang="it-IT" sz="1600" dirty="0">
                <a:solidFill>
                  <a:srgbClr val="D88412"/>
                </a:solidFill>
              </a:rPr>
              <a:t>(</a:t>
            </a:r>
            <a:r>
              <a:rPr lang="it-IT" sz="1600" dirty="0" err="1">
                <a:solidFill>
                  <a:srgbClr val="D88412"/>
                </a:solidFill>
              </a:rPr>
              <a:t>Des</a:t>
            </a:r>
            <a:r>
              <a:rPr lang="it-IT" sz="1600" dirty="0">
                <a:solidFill>
                  <a:srgbClr val="D88412"/>
                </a:solidFill>
              </a:rPr>
              <a:t> </a:t>
            </a:r>
            <a:r>
              <a:rPr lang="it-IT" sz="1600" dirty="0" err="1">
                <a:solidFill>
                  <a:srgbClr val="D88412"/>
                </a:solidFill>
              </a:rPr>
              <a:t>esclaves</a:t>
            </a:r>
            <a:r>
              <a:rPr lang="it-IT" sz="1600" dirty="0">
                <a:solidFill>
                  <a:srgbClr val="D88412"/>
                </a:solidFill>
              </a:rPr>
              <a:t> </a:t>
            </a:r>
            <a:r>
              <a:rPr lang="it-IT" sz="1600" dirty="0" err="1">
                <a:solidFill>
                  <a:srgbClr val="D88412"/>
                </a:solidFill>
              </a:rPr>
              <a:t>tendent</a:t>
            </a:r>
            <a:r>
              <a:rPr lang="it-IT" sz="1600" dirty="0">
                <a:solidFill>
                  <a:srgbClr val="D88412"/>
                </a:solidFill>
              </a:rPr>
              <a:t> </a:t>
            </a:r>
            <a:r>
              <a:rPr lang="it-IT" sz="1600" dirty="0" err="1">
                <a:solidFill>
                  <a:srgbClr val="D88412"/>
                </a:solidFill>
              </a:rPr>
              <a:t>des</a:t>
            </a:r>
            <a:r>
              <a:rPr lang="it-IT" sz="1600" dirty="0">
                <a:solidFill>
                  <a:srgbClr val="D88412"/>
                </a:solidFill>
              </a:rPr>
              <a:t> </a:t>
            </a:r>
            <a:r>
              <a:rPr lang="it-IT" sz="1600" dirty="0" err="1">
                <a:solidFill>
                  <a:srgbClr val="D88412"/>
                </a:solidFill>
              </a:rPr>
              <a:t>bras</a:t>
            </a:r>
            <a:r>
              <a:rPr lang="it-IT" sz="1600" dirty="0">
                <a:solidFill>
                  <a:srgbClr val="D88412"/>
                </a:solidFill>
              </a:rPr>
              <a:t>. </a:t>
            </a:r>
            <a:br>
              <a:rPr lang="it-IT" sz="1600" dirty="0">
                <a:solidFill>
                  <a:srgbClr val="D88412"/>
                </a:solidFill>
              </a:rPr>
            </a:br>
            <a:r>
              <a:rPr lang="it-IT" sz="1600" dirty="0">
                <a:solidFill>
                  <a:srgbClr val="D88412"/>
                </a:solidFill>
              </a:rPr>
              <a:t>Elle en </a:t>
            </a:r>
            <a:r>
              <a:rPr lang="it-IT" sz="1600" dirty="0" err="1">
                <a:solidFill>
                  <a:srgbClr val="D88412"/>
                </a:solidFill>
              </a:rPr>
              <a:t>choisit</a:t>
            </a:r>
            <a:r>
              <a:rPr lang="it-IT" sz="1600" dirty="0">
                <a:solidFill>
                  <a:srgbClr val="D88412"/>
                </a:solidFill>
              </a:rPr>
              <a:t> un)</a:t>
            </a:r>
            <a:br>
              <a:rPr lang="it-IT" sz="1600" dirty="0">
                <a:solidFill>
                  <a:srgbClr val="D88412"/>
                </a:solidFill>
              </a:rPr>
            </a:br>
            <a:r>
              <a:rPr lang="it-IT" sz="1600" dirty="0">
                <a:solidFill>
                  <a:srgbClr val="D88412"/>
                </a:solidFill>
              </a:rPr>
              <a:t>(Cleopatre, lui </a:t>
            </a:r>
            <a:r>
              <a:rPr lang="it-IT" sz="1600" dirty="0" err="1">
                <a:solidFill>
                  <a:srgbClr val="D88412"/>
                </a:solidFill>
              </a:rPr>
              <a:t>tendant</a:t>
            </a:r>
            <a:r>
              <a:rPr lang="it-IT" sz="1600" dirty="0">
                <a:solidFill>
                  <a:srgbClr val="D88412"/>
                </a:solidFill>
              </a:rPr>
              <a:t> la </a:t>
            </a:r>
            <a:r>
              <a:rPr lang="it-IT" sz="1600" dirty="0" err="1">
                <a:solidFill>
                  <a:srgbClr val="D88412"/>
                </a:solidFill>
              </a:rPr>
              <a:t>coupe</a:t>
            </a:r>
            <a:r>
              <a:rPr lang="it-IT" sz="1600" dirty="0">
                <a:solidFill>
                  <a:srgbClr val="D88412"/>
                </a:solidFill>
              </a:rPr>
              <a:t>)</a:t>
            </a:r>
            <a:br>
              <a:rPr lang="it-IT" sz="1600" dirty="0">
                <a:solidFill>
                  <a:srgbClr val="D88412"/>
                </a:solidFill>
              </a:rPr>
            </a:br>
            <a:r>
              <a:rPr lang="it-IT" sz="1600" dirty="0" err="1">
                <a:solidFill>
                  <a:srgbClr val="D88412"/>
                </a:solidFill>
              </a:rPr>
              <a:t>Viens</a:t>
            </a:r>
            <a:r>
              <a:rPr lang="it-IT" sz="1600" dirty="0">
                <a:solidFill>
                  <a:srgbClr val="D88412"/>
                </a:solidFill>
              </a:rPr>
              <a:t>, </a:t>
            </a:r>
            <a:r>
              <a:rPr lang="it-IT" sz="1600" dirty="0" err="1">
                <a:solidFill>
                  <a:srgbClr val="D88412"/>
                </a:solidFill>
              </a:rPr>
              <a:t>toi</a:t>
            </a:r>
            <a:r>
              <a:rPr lang="it-IT" sz="1600" dirty="0">
                <a:solidFill>
                  <a:srgbClr val="D88412"/>
                </a:solidFill>
              </a:rPr>
              <a:t>! Je </a:t>
            </a:r>
            <a:r>
              <a:rPr lang="it-IT" sz="1600" dirty="0" err="1">
                <a:solidFill>
                  <a:srgbClr val="D88412"/>
                </a:solidFill>
              </a:rPr>
              <a:t>suis</a:t>
            </a:r>
            <a:r>
              <a:rPr lang="it-IT" sz="1600" dirty="0">
                <a:solidFill>
                  <a:srgbClr val="D88412"/>
                </a:solidFill>
              </a:rPr>
              <a:t> la </a:t>
            </a:r>
            <a:r>
              <a:rPr lang="it-IT" sz="1600" dirty="0" err="1">
                <a:solidFill>
                  <a:srgbClr val="D88412"/>
                </a:solidFill>
              </a:rPr>
              <a:t>mort</a:t>
            </a:r>
            <a:r>
              <a:rPr lang="it-IT" sz="1600" dirty="0">
                <a:solidFill>
                  <a:srgbClr val="D88412"/>
                </a:solidFill>
              </a:rPr>
              <a:t> divine, </a:t>
            </a:r>
            <a:r>
              <a:rPr lang="it-IT" sz="1600" dirty="0" err="1">
                <a:solidFill>
                  <a:srgbClr val="D88412"/>
                </a:solidFill>
              </a:rPr>
              <a:t>enchanteresse</a:t>
            </a:r>
            <a:r>
              <a:rPr lang="it-IT" sz="1600" dirty="0">
                <a:solidFill>
                  <a:srgbClr val="D88412"/>
                </a:solidFill>
              </a:rPr>
              <a:t>!</a:t>
            </a:r>
            <a:br>
              <a:rPr lang="it-IT" sz="1600" dirty="0">
                <a:solidFill>
                  <a:srgbClr val="D88412"/>
                </a:solidFill>
              </a:rPr>
            </a:br>
            <a:endParaRPr lang="it-IT" sz="1600" dirty="0">
              <a:solidFill>
                <a:srgbClr val="D88412"/>
              </a:solidFill>
            </a:endParaRPr>
          </a:p>
        </p:txBody>
      </p:sp>
      <p:pic>
        <p:nvPicPr>
          <p:cNvPr id="4" name="Immagine 3">
            <a:extLst>
              <a:ext uri="{FF2B5EF4-FFF2-40B4-BE49-F238E27FC236}">
                <a16:creationId xmlns:a16="http://schemas.microsoft.com/office/drawing/2014/main" id="{6E005792-E072-4247-9D57-DB421145D93F}"/>
              </a:ext>
            </a:extLst>
          </p:cNvPr>
          <p:cNvPicPr>
            <a:picLocks noChangeAspect="1"/>
          </p:cNvPicPr>
          <p:nvPr/>
        </p:nvPicPr>
        <p:blipFill>
          <a:blip r:embed="rId2"/>
          <a:stretch>
            <a:fillRect/>
          </a:stretch>
        </p:blipFill>
        <p:spPr>
          <a:xfrm>
            <a:off x="4139952" y="6046"/>
            <a:ext cx="5367130" cy="6858000"/>
          </a:xfrm>
          <a:prstGeom prst="rect">
            <a:avLst/>
          </a:prstGeom>
        </p:spPr>
      </p:pic>
    </p:spTree>
    <p:extLst>
      <p:ext uri="{BB962C8B-B14F-4D97-AF65-F5344CB8AC3E}">
        <p14:creationId xmlns:p14="http://schemas.microsoft.com/office/powerpoint/2010/main" val="31064461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ria de Cleopatra - J'ai versé le poison.mov">
            <a:hlinkClick r:id="" action="ppaction://media"/>
            <a:extLst>
              <a:ext uri="{FF2B5EF4-FFF2-40B4-BE49-F238E27FC236}">
                <a16:creationId xmlns:a16="http://schemas.microsoft.com/office/drawing/2014/main" id="{42FFD8B8-ED1A-0C40-8D6F-8729C9D796C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40000" y="1905000"/>
            <a:ext cx="4064000" cy="3048000"/>
          </a:xfrm>
          <a:prstGeom prst="rect">
            <a:avLst/>
          </a:prstGeom>
        </p:spPr>
      </p:pic>
    </p:spTree>
    <p:extLst>
      <p:ext uri="{BB962C8B-B14F-4D97-AF65-F5344CB8AC3E}">
        <p14:creationId xmlns:p14="http://schemas.microsoft.com/office/powerpoint/2010/main" val="368567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5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EE45081-C69C-D04D-88CC-7FB5FBC52CE3}"/>
              </a:ext>
            </a:extLst>
          </p:cNvPr>
          <p:cNvPicPr>
            <a:picLocks noChangeAspect="1"/>
          </p:cNvPicPr>
          <p:nvPr/>
        </p:nvPicPr>
        <p:blipFill>
          <a:blip r:embed="rId2"/>
          <a:stretch>
            <a:fillRect/>
          </a:stretch>
        </p:blipFill>
        <p:spPr>
          <a:xfrm>
            <a:off x="1187624" y="565941"/>
            <a:ext cx="4993698" cy="6292059"/>
          </a:xfrm>
          <a:prstGeom prst="rect">
            <a:avLst/>
          </a:prstGeom>
        </p:spPr>
      </p:pic>
      <p:sp>
        <p:nvSpPr>
          <p:cNvPr id="3" name="Titolo 2">
            <a:extLst>
              <a:ext uri="{FF2B5EF4-FFF2-40B4-BE49-F238E27FC236}">
                <a16:creationId xmlns:a16="http://schemas.microsoft.com/office/drawing/2014/main" id="{E0A18F17-B2AF-D84B-A9AD-863D215104D8}"/>
              </a:ext>
            </a:extLst>
          </p:cNvPr>
          <p:cNvSpPr>
            <a:spLocks noGrp="1"/>
          </p:cNvSpPr>
          <p:nvPr>
            <p:ph type="title"/>
          </p:nvPr>
        </p:nvSpPr>
        <p:spPr>
          <a:xfrm>
            <a:off x="6372200" y="6093296"/>
            <a:ext cx="2220938" cy="764704"/>
          </a:xfrm>
        </p:spPr>
        <p:txBody>
          <a:bodyPr/>
          <a:lstStyle/>
          <a:p>
            <a:pPr algn="l"/>
            <a:r>
              <a:rPr lang="it-IT" sz="1800" b="1" dirty="0">
                <a:solidFill>
                  <a:srgbClr val="C00000"/>
                </a:solidFill>
              </a:rPr>
              <a:t>Anno 2023</a:t>
            </a:r>
          </a:p>
        </p:txBody>
      </p:sp>
    </p:spTree>
    <p:extLst>
      <p:ext uri="{BB962C8B-B14F-4D97-AF65-F5344CB8AC3E}">
        <p14:creationId xmlns:p14="http://schemas.microsoft.com/office/powerpoint/2010/main" val="1659761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leopatra. Trailer, 1963.mp4">
            <a:hlinkClick r:id="" action="ppaction://media"/>
            <a:extLst>
              <a:ext uri="{FF2B5EF4-FFF2-40B4-BE49-F238E27FC236}">
                <a16:creationId xmlns:a16="http://schemas.microsoft.com/office/drawing/2014/main" id="{13E3BD62-0F18-8D47-895F-8EE80DCB92D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170071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5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0301599A-A076-7C4F-BA71-A106BEE2C4A8}"/>
              </a:ext>
            </a:extLst>
          </p:cNvPr>
          <p:cNvPicPr>
            <a:picLocks noChangeAspect="1"/>
          </p:cNvPicPr>
          <p:nvPr/>
        </p:nvPicPr>
        <p:blipFill>
          <a:blip r:embed="rId2"/>
          <a:stretch>
            <a:fillRect/>
          </a:stretch>
        </p:blipFill>
        <p:spPr>
          <a:xfrm>
            <a:off x="0" y="476672"/>
            <a:ext cx="9144000" cy="5143500"/>
          </a:xfrm>
          <a:prstGeom prst="rect">
            <a:avLst/>
          </a:prstGeom>
        </p:spPr>
      </p:pic>
      <p:sp>
        <p:nvSpPr>
          <p:cNvPr id="6" name="Titolo 5">
            <a:extLst>
              <a:ext uri="{FF2B5EF4-FFF2-40B4-BE49-F238E27FC236}">
                <a16:creationId xmlns:a16="http://schemas.microsoft.com/office/drawing/2014/main" id="{E4FCB7E9-764E-1A4B-A742-785806B7EC56}"/>
              </a:ext>
            </a:extLst>
          </p:cNvPr>
          <p:cNvSpPr>
            <a:spLocks noGrp="1"/>
          </p:cNvSpPr>
          <p:nvPr>
            <p:ph type="title"/>
          </p:nvPr>
        </p:nvSpPr>
        <p:spPr>
          <a:xfrm>
            <a:off x="457200" y="5157192"/>
            <a:ext cx="8135938" cy="1584176"/>
          </a:xfrm>
        </p:spPr>
        <p:txBody>
          <a:bodyPr/>
          <a:lstStyle/>
          <a:p>
            <a:r>
              <a:rPr lang="it-IT" sz="1600" dirty="0">
                <a:solidFill>
                  <a:schemeClr val="accent1">
                    <a:lumMod val="50000"/>
                  </a:schemeClr>
                </a:solidFill>
              </a:rPr>
              <a:t>Adele James </a:t>
            </a:r>
            <a:r>
              <a:rPr lang="it-IT" sz="1600" dirty="0"/>
              <a:t>e </a:t>
            </a:r>
            <a:r>
              <a:rPr lang="it-IT" sz="1600" dirty="0" err="1">
                <a:solidFill>
                  <a:srgbClr val="0070C0"/>
                </a:solidFill>
              </a:rPr>
              <a:t>Liz</a:t>
            </a:r>
            <a:r>
              <a:rPr lang="it-IT" sz="1600" dirty="0">
                <a:solidFill>
                  <a:srgbClr val="0070C0"/>
                </a:solidFill>
              </a:rPr>
              <a:t> Taylor</a:t>
            </a:r>
            <a:r>
              <a:rPr lang="it-IT" sz="1600" dirty="0"/>
              <a:t>, </a:t>
            </a:r>
            <a:r>
              <a:rPr lang="it-IT" sz="1600" dirty="0">
                <a:solidFill>
                  <a:schemeClr val="accent1">
                    <a:lumMod val="75000"/>
                  </a:schemeClr>
                </a:solidFill>
              </a:rPr>
              <a:t>una Cleopatra nera </a:t>
            </a:r>
            <a:r>
              <a:rPr lang="it-IT" sz="1600" dirty="0"/>
              <a:t>e </a:t>
            </a:r>
            <a:r>
              <a:rPr lang="it-IT" sz="1600" dirty="0">
                <a:solidFill>
                  <a:srgbClr val="0070C0"/>
                </a:solidFill>
              </a:rPr>
              <a:t>una Cleopatra bianca a confronto.</a:t>
            </a:r>
          </a:p>
        </p:txBody>
      </p:sp>
    </p:spTree>
    <p:extLst>
      <p:ext uri="{BB962C8B-B14F-4D97-AF65-F5344CB8AC3E}">
        <p14:creationId xmlns:p14="http://schemas.microsoft.com/office/powerpoint/2010/main" val="3505351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7358EA-1D9C-0F41-ACD8-7FA10B8FB4EE}"/>
              </a:ext>
            </a:extLst>
          </p:cNvPr>
          <p:cNvSpPr>
            <a:spLocks noGrp="1"/>
          </p:cNvSpPr>
          <p:nvPr>
            <p:ph type="title"/>
          </p:nvPr>
        </p:nvSpPr>
        <p:spPr>
          <a:xfrm>
            <a:off x="457200" y="5949280"/>
            <a:ext cx="8135938" cy="908720"/>
          </a:xfrm>
        </p:spPr>
        <p:txBody>
          <a:bodyPr/>
          <a:lstStyle/>
          <a:p>
            <a:r>
              <a:rPr lang="it-IT" sz="1600" dirty="0"/>
              <a:t>QUEEN CLEPATRA, </a:t>
            </a:r>
            <a:r>
              <a:rPr lang="it-IT" sz="1600" dirty="0" err="1"/>
              <a:t>Netflix</a:t>
            </a:r>
            <a:r>
              <a:rPr lang="it-IT" sz="1600" dirty="0"/>
              <a:t>, 2023. Una scena.</a:t>
            </a:r>
          </a:p>
        </p:txBody>
      </p:sp>
      <p:pic>
        <p:nvPicPr>
          <p:cNvPr id="4" name="Immagine 3">
            <a:extLst>
              <a:ext uri="{FF2B5EF4-FFF2-40B4-BE49-F238E27FC236}">
                <a16:creationId xmlns:a16="http://schemas.microsoft.com/office/drawing/2014/main" id="{9E6812F5-5240-5045-9A3C-BEAC2C533632}"/>
              </a:ext>
            </a:extLst>
          </p:cNvPr>
          <p:cNvPicPr>
            <a:picLocks noChangeAspect="1"/>
          </p:cNvPicPr>
          <p:nvPr/>
        </p:nvPicPr>
        <p:blipFill>
          <a:blip r:embed="rId2"/>
          <a:stretch>
            <a:fillRect/>
          </a:stretch>
        </p:blipFill>
        <p:spPr>
          <a:xfrm>
            <a:off x="539750" y="1162050"/>
            <a:ext cx="8064500" cy="4533900"/>
          </a:xfrm>
          <a:prstGeom prst="rect">
            <a:avLst/>
          </a:prstGeom>
        </p:spPr>
      </p:pic>
    </p:spTree>
    <p:extLst>
      <p:ext uri="{BB962C8B-B14F-4D97-AF65-F5344CB8AC3E}">
        <p14:creationId xmlns:p14="http://schemas.microsoft.com/office/powerpoint/2010/main" val="11468757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QUEEN CLEOPATRA.Trailer 2023.mp4">
            <a:hlinkClick r:id="" action="ppaction://media"/>
            <a:extLst>
              <a:ext uri="{FF2B5EF4-FFF2-40B4-BE49-F238E27FC236}">
                <a16:creationId xmlns:a16="http://schemas.microsoft.com/office/drawing/2014/main" id="{31151FD7-782E-8F4D-8E07-49A1E4B7AAB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1418049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0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C57074-4788-4144-AFE6-7C5E27B951E2}"/>
              </a:ext>
            </a:extLst>
          </p:cNvPr>
          <p:cNvSpPr>
            <a:spLocks noGrp="1"/>
          </p:cNvSpPr>
          <p:nvPr>
            <p:ph type="title"/>
          </p:nvPr>
        </p:nvSpPr>
        <p:spPr>
          <a:xfrm>
            <a:off x="4499992" y="5805264"/>
            <a:ext cx="1944216" cy="1052736"/>
          </a:xfrm>
        </p:spPr>
        <p:txBody>
          <a:bodyPr/>
          <a:lstStyle/>
          <a:p>
            <a:pPr algn="l"/>
            <a:r>
              <a:rPr lang="it-IT" sz="1600" dirty="0">
                <a:solidFill>
                  <a:srgbClr val="002060"/>
                </a:solidFill>
              </a:rPr>
              <a:t>Michelangelo.</a:t>
            </a:r>
            <a:br>
              <a:rPr lang="it-IT" sz="1600" dirty="0"/>
            </a:br>
            <a:r>
              <a:rPr lang="it-IT" sz="1600" dirty="0">
                <a:solidFill>
                  <a:srgbClr val="977616"/>
                </a:solidFill>
              </a:rPr>
              <a:t>Testa di Cleopatra.</a:t>
            </a:r>
          </a:p>
        </p:txBody>
      </p:sp>
      <p:pic>
        <p:nvPicPr>
          <p:cNvPr id="6" name="Immagine 5">
            <a:extLst>
              <a:ext uri="{FF2B5EF4-FFF2-40B4-BE49-F238E27FC236}">
                <a16:creationId xmlns:a16="http://schemas.microsoft.com/office/drawing/2014/main" id="{35A99E98-DEC0-FB43-BF3E-B3E96097AFB1}"/>
              </a:ext>
            </a:extLst>
          </p:cNvPr>
          <p:cNvPicPr>
            <a:picLocks noChangeAspect="1"/>
          </p:cNvPicPr>
          <p:nvPr/>
        </p:nvPicPr>
        <p:blipFill>
          <a:blip r:embed="rId2"/>
          <a:stretch>
            <a:fillRect/>
          </a:stretch>
        </p:blipFill>
        <p:spPr>
          <a:xfrm>
            <a:off x="0" y="1052736"/>
            <a:ext cx="4211960" cy="5805264"/>
          </a:xfrm>
          <a:prstGeom prst="rect">
            <a:avLst/>
          </a:prstGeom>
        </p:spPr>
      </p:pic>
    </p:spTree>
    <p:extLst>
      <p:ext uri="{BB962C8B-B14F-4D97-AF65-F5344CB8AC3E}">
        <p14:creationId xmlns:p14="http://schemas.microsoft.com/office/powerpoint/2010/main" val="27704410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9FB418CB-202C-F643-B500-E445AAE9273F}"/>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16503458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5CAD0A15-1948-2842-B576-53C08012D167}"/>
              </a:ext>
            </a:extLst>
          </p:cNvPr>
          <p:cNvPicPr>
            <a:picLocks noChangeAspect="1"/>
          </p:cNvPicPr>
          <p:nvPr/>
        </p:nvPicPr>
        <p:blipFill>
          <a:blip r:embed="rId2"/>
          <a:stretch>
            <a:fillRect/>
          </a:stretch>
        </p:blipFill>
        <p:spPr>
          <a:xfrm>
            <a:off x="0" y="1464468"/>
            <a:ext cx="9144000" cy="3929063"/>
          </a:xfrm>
          <a:prstGeom prst="rect">
            <a:avLst/>
          </a:prstGeom>
        </p:spPr>
      </p:pic>
    </p:spTree>
    <p:extLst>
      <p:ext uri="{BB962C8B-B14F-4D97-AF65-F5344CB8AC3E}">
        <p14:creationId xmlns:p14="http://schemas.microsoft.com/office/powerpoint/2010/main" val="18153428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37E5DB9-A0D7-9045-ABA8-39539ADA9F6B}"/>
              </a:ext>
            </a:extLst>
          </p:cNvPr>
          <p:cNvSpPr>
            <a:spLocks noGrp="1"/>
          </p:cNvSpPr>
          <p:nvPr>
            <p:ph type="title"/>
          </p:nvPr>
        </p:nvSpPr>
        <p:spPr>
          <a:xfrm>
            <a:off x="2771800" y="5805264"/>
            <a:ext cx="5821338" cy="1052736"/>
          </a:xfrm>
        </p:spPr>
        <p:txBody>
          <a:bodyPr/>
          <a:lstStyle/>
          <a:p>
            <a:pPr algn="l"/>
            <a:r>
              <a:rPr lang="it-IT" sz="1600" dirty="0">
                <a:solidFill>
                  <a:srgbClr val="0070C0"/>
                </a:solidFill>
              </a:rPr>
              <a:t>Statua di Cleopatra in basalto.</a:t>
            </a:r>
            <a:br>
              <a:rPr lang="it-IT" sz="1600" dirty="0">
                <a:solidFill>
                  <a:srgbClr val="0070C0"/>
                </a:solidFill>
              </a:rPr>
            </a:br>
            <a:r>
              <a:rPr lang="it-IT" sz="1600" dirty="0" err="1">
                <a:solidFill>
                  <a:srgbClr val="977616"/>
                </a:solidFill>
              </a:rPr>
              <a:t>Ermitage</a:t>
            </a:r>
            <a:r>
              <a:rPr lang="it-IT" sz="1600" dirty="0">
                <a:solidFill>
                  <a:srgbClr val="977616"/>
                </a:solidFill>
              </a:rPr>
              <a:t>, San Pietroburgo.</a:t>
            </a:r>
          </a:p>
        </p:txBody>
      </p:sp>
      <p:pic>
        <p:nvPicPr>
          <p:cNvPr id="5" name="Immagine 4">
            <a:extLst>
              <a:ext uri="{FF2B5EF4-FFF2-40B4-BE49-F238E27FC236}">
                <a16:creationId xmlns:a16="http://schemas.microsoft.com/office/drawing/2014/main" id="{F9DC2016-1194-F24D-AF71-AC207C84FDB3}"/>
              </a:ext>
            </a:extLst>
          </p:cNvPr>
          <p:cNvPicPr>
            <a:picLocks noChangeAspect="1"/>
          </p:cNvPicPr>
          <p:nvPr/>
        </p:nvPicPr>
        <p:blipFill>
          <a:blip r:embed="rId2"/>
          <a:stretch>
            <a:fillRect/>
          </a:stretch>
        </p:blipFill>
        <p:spPr>
          <a:xfrm>
            <a:off x="466511" y="260648"/>
            <a:ext cx="2006600" cy="6426200"/>
          </a:xfrm>
          <a:prstGeom prst="rect">
            <a:avLst/>
          </a:prstGeom>
        </p:spPr>
      </p:pic>
    </p:spTree>
    <p:extLst>
      <p:ext uri="{BB962C8B-B14F-4D97-AF65-F5344CB8AC3E}">
        <p14:creationId xmlns:p14="http://schemas.microsoft.com/office/powerpoint/2010/main" val="8252610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C0372C-B855-5E4D-BB91-2C2E6F0AD54C}"/>
              </a:ext>
            </a:extLst>
          </p:cNvPr>
          <p:cNvSpPr>
            <a:spLocks noGrp="1"/>
          </p:cNvSpPr>
          <p:nvPr>
            <p:ph type="title"/>
          </p:nvPr>
        </p:nvSpPr>
        <p:spPr>
          <a:xfrm>
            <a:off x="457200" y="5949280"/>
            <a:ext cx="8135938" cy="908720"/>
          </a:xfrm>
        </p:spPr>
        <p:txBody>
          <a:bodyPr/>
          <a:lstStyle/>
          <a:p>
            <a:r>
              <a:rPr lang="it-IT" sz="1600" dirty="0">
                <a:solidFill>
                  <a:srgbClr val="C00000"/>
                </a:solidFill>
              </a:rPr>
              <a:t>Cleopatra in versione moderna su papiro per turisti</a:t>
            </a:r>
            <a:r>
              <a:rPr lang="it-IT" sz="1600" dirty="0">
                <a:solidFill>
                  <a:srgbClr val="002060"/>
                </a:solidFill>
              </a:rPr>
              <a:t>.</a:t>
            </a:r>
          </a:p>
        </p:txBody>
      </p:sp>
      <p:pic>
        <p:nvPicPr>
          <p:cNvPr id="7" name="Immagine 6">
            <a:extLst>
              <a:ext uri="{FF2B5EF4-FFF2-40B4-BE49-F238E27FC236}">
                <a16:creationId xmlns:a16="http://schemas.microsoft.com/office/drawing/2014/main" id="{6F103CE6-4454-1B41-A886-C7812577619B}"/>
              </a:ext>
            </a:extLst>
          </p:cNvPr>
          <p:cNvPicPr>
            <a:picLocks noChangeAspect="1"/>
          </p:cNvPicPr>
          <p:nvPr/>
        </p:nvPicPr>
        <p:blipFill>
          <a:blip r:embed="rId2"/>
          <a:stretch>
            <a:fillRect/>
          </a:stretch>
        </p:blipFill>
        <p:spPr>
          <a:xfrm>
            <a:off x="2123728" y="406441"/>
            <a:ext cx="4392488" cy="5422825"/>
          </a:xfrm>
          <a:prstGeom prst="rect">
            <a:avLst/>
          </a:prstGeom>
        </p:spPr>
      </p:pic>
    </p:spTree>
    <p:extLst>
      <p:ext uri="{BB962C8B-B14F-4D97-AF65-F5344CB8AC3E}">
        <p14:creationId xmlns:p14="http://schemas.microsoft.com/office/powerpoint/2010/main" val="1325074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2566266-26C2-3442-9BA3-D428C9C2E8EC}"/>
              </a:ext>
            </a:extLst>
          </p:cNvPr>
          <p:cNvPicPr>
            <a:picLocks noChangeAspect="1"/>
          </p:cNvPicPr>
          <p:nvPr/>
        </p:nvPicPr>
        <p:blipFill>
          <a:blip r:embed="rId2"/>
          <a:stretch>
            <a:fillRect/>
          </a:stretch>
        </p:blipFill>
        <p:spPr>
          <a:xfrm>
            <a:off x="467544" y="764704"/>
            <a:ext cx="8414888" cy="5400600"/>
          </a:xfrm>
          <a:prstGeom prst="rect">
            <a:avLst/>
          </a:prstGeom>
        </p:spPr>
      </p:pic>
    </p:spTree>
    <p:extLst>
      <p:ext uri="{BB962C8B-B14F-4D97-AF65-F5344CB8AC3E}">
        <p14:creationId xmlns:p14="http://schemas.microsoft.com/office/powerpoint/2010/main" val="18185440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7200" b="1" dirty="0">
                <a:solidFill>
                  <a:srgbClr val="C00000"/>
                </a:solidFill>
                <a:latin typeface="+mn-lt"/>
              </a:rPr>
              <a:t>GRAZIE</a:t>
            </a:r>
          </a:p>
        </p:txBody>
      </p:sp>
      <p:sp>
        <p:nvSpPr>
          <p:cNvPr id="3" name="Segnaposto contenuto 2">
            <a:extLst>
              <a:ext uri="{FF2B5EF4-FFF2-40B4-BE49-F238E27FC236}">
                <a16:creationId xmlns:a16="http://schemas.microsoft.com/office/drawing/2014/main" id="{78616753-358E-844C-ABFD-01045E921BBF}"/>
              </a:ext>
            </a:extLst>
          </p:cNvPr>
          <p:cNvSpPr>
            <a:spLocks noGrp="1"/>
          </p:cNvSpPr>
          <p:nvPr>
            <p:ph idx="1"/>
          </p:nvPr>
        </p:nvSpPr>
        <p:spPr/>
        <p:txBody>
          <a:bodyPr/>
          <a:lstStyle/>
          <a:p>
            <a:pPr algn="ctr"/>
            <a:r>
              <a:rPr lang="it-IT" dirty="0">
                <a:solidFill>
                  <a:schemeClr val="accent6">
                    <a:lumMod val="40000"/>
                    <a:lumOff val="60000"/>
                  </a:schemeClr>
                </a:solidFill>
              </a:rPr>
              <a:t>Alla prossima</a:t>
            </a:r>
          </a:p>
          <a:p>
            <a:pPr algn="ctr"/>
            <a:r>
              <a:rPr lang="it-IT" dirty="0">
                <a:solidFill>
                  <a:schemeClr val="accent6">
                    <a:lumMod val="40000"/>
                    <a:lumOff val="60000"/>
                  </a:schemeClr>
                </a:solidFill>
              </a:rPr>
              <a:t>Giovedì</a:t>
            </a:r>
            <a:r>
              <a:rPr lang="it-IT">
                <a:solidFill>
                  <a:schemeClr val="accent6">
                    <a:lumMod val="40000"/>
                    <a:lumOff val="60000"/>
                  </a:schemeClr>
                </a:solidFill>
              </a:rPr>
              <a:t>,  19 </a:t>
            </a:r>
            <a:r>
              <a:rPr lang="it-IT" dirty="0">
                <a:solidFill>
                  <a:schemeClr val="accent6">
                    <a:lumMod val="40000"/>
                    <a:lumOff val="60000"/>
                  </a:schemeClr>
                </a:solidFill>
              </a:rPr>
              <a:t>ottobre 2023</a:t>
            </a:r>
          </a:p>
          <a:p>
            <a:pPr algn="ctr"/>
            <a:endParaRPr lang="it-IT" dirty="0">
              <a:solidFill>
                <a:schemeClr val="accent6">
                  <a:lumMod val="40000"/>
                  <a:lumOff val="60000"/>
                </a:schemeClr>
              </a:solidFill>
            </a:endParaRPr>
          </a:p>
          <a:p>
            <a:pPr algn="ctr"/>
            <a:r>
              <a:rPr lang="it-IT" sz="6000" dirty="0">
                <a:solidFill>
                  <a:srgbClr val="2700F8"/>
                </a:solidFill>
              </a:rPr>
              <a:t>ROMEO</a:t>
            </a:r>
            <a:r>
              <a:rPr lang="it-IT" sz="6000" dirty="0"/>
              <a:t> E </a:t>
            </a:r>
            <a:r>
              <a:rPr lang="it-IT" sz="6000" dirty="0">
                <a:solidFill>
                  <a:srgbClr val="B913C9"/>
                </a:solidFill>
              </a:rPr>
              <a:t>GIULIETTA</a:t>
            </a:r>
          </a:p>
          <a:p>
            <a:pPr algn="ctr"/>
            <a:r>
              <a:rPr lang="it-IT" sz="5400" i="1" dirty="0">
                <a:solidFill>
                  <a:srgbClr val="0070C0"/>
                </a:solidFill>
              </a:rPr>
              <a:t>Eros e Thanatos </a:t>
            </a:r>
          </a:p>
          <a:p>
            <a:pPr algn="ctr"/>
            <a:r>
              <a:rPr lang="it-IT" sz="5400" i="1" dirty="0">
                <a:solidFill>
                  <a:srgbClr val="0070C0"/>
                </a:solidFill>
              </a:rPr>
              <a:t>nella Verona del ‘300</a:t>
            </a:r>
            <a:r>
              <a:rPr lang="it-IT" sz="5400" dirty="0">
                <a:solidFill>
                  <a:srgbClr val="002060"/>
                </a:solidFill>
              </a:rPr>
              <a:t>.</a:t>
            </a:r>
          </a:p>
        </p:txBody>
      </p:sp>
    </p:spTree>
    <p:extLst>
      <p:ext uri="{BB962C8B-B14F-4D97-AF65-F5344CB8AC3E}">
        <p14:creationId xmlns:p14="http://schemas.microsoft.com/office/powerpoint/2010/main" val="4011561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530138A-5B41-D240-B5DB-C0BFA8BE674D}"/>
              </a:ext>
            </a:extLst>
          </p:cNvPr>
          <p:cNvSpPr>
            <a:spLocks noGrp="1"/>
          </p:cNvSpPr>
          <p:nvPr>
            <p:ph type="title"/>
          </p:nvPr>
        </p:nvSpPr>
        <p:spPr>
          <a:xfrm>
            <a:off x="457200" y="5229200"/>
            <a:ext cx="8135938" cy="1628800"/>
          </a:xfrm>
        </p:spPr>
        <p:txBody>
          <a:bodyPr/>
          <a:lstStyle/>
          <a:p>
            <a:r>
              <a:rPr lang="it-IT" sz="1600" dirty="0">
                <a:solidFill>
                  <a:srgbClr val="FFC000"/>
                </a:solidFill>
              </a:rPr>
              <a:t>Alessandria d’Egitto</a:t>
            </a:r>
            <a:r>
              <a:rPr lang="it-IT" sz="1600" dirty="0"/>
              <a:t>. </a:t>
            </a:r>
            <a:r>
              <a:rPr lang="it-IT" sz="1600" dirty="0">
                <a:solidFill>
                  <a:schemeClr val="accent1">
                    <a:lumMod val="50000"/>
                  </a:schemeClr>
                </a:solidFill>
              </a:rPr>
              <a:t>Ricostruzione.</a:t>
            </a:r>
          </a:p>
        </p:txBody>
      </p:sp>
      <p:pic>
        <p:nvPicPr>
          <p:cNvPr id="4" name="Immagine 3">
            <a:extLst>
              <a:ext uri="{FF2B5EF4-FFF2-40B4-BE49-F238E27FC236}">
                <a16:creationId xmlns:a16="http://schemas.microsoft.com/office/drawing/2014/main" id="{62C5280E-C516-3649-A897-AC19EEDB965D}"/>
              </a:ext>
            </a:extLst>
          </p:cNvPr>
          <p:cNvPicPr>
            <a:picLocks noChangeAspect="1"/>
          </p:cNvPicPr>
          <p:nvPr/>
        </p:nvPicPr>
        <p:blipFill>
          <a:blip r:embed="rId2"/>
          <a:stretch>
            <a:fillRect/>
          </a:stretch>
        </p:blipFill>
        <p:spPr>
          <a:xfrm>
            <a:off x="971600" y="188640"/>
            <a:ext cx="7378096" cy="5406132"/>
          </a:xfrm>
          <a:prstGeom prst="rect">
            <a:avLst/>
          </a:prstGeom>
        </p:spPr>
      </p:pic>
    </p:spTree>
    <p:extLst>
      <p:ext uri="{BB962C8B-B14F-4D97-AF65-F5344CB8AC3E}">
        <p14:creationId xmlns:p14="http://schemas.microsoft.com/office/powerpoint/2010/main" val="3203875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388D8B0-8E22-F247-9E36-9C78405B8999}"/>
              </a:ext>
            </a:extLst>
          </p:cNvPr>
          <p:cNvSpPr>
            <a:spLocks noGrp="1"/>
          </p:cNvSpPr>
          <p:nvPr>
            <p:ph type="title"/>
          </p:nvPr>
        </p:nvSpPr>
        <p:spPr>
          <a:xfrm>
            <a:off x="107504" y="4941168"/>
            <a:ext cx="2736304" cy="1916832"/>
          </a:xfrm>
        </p:spPr>
        <p:txBody>
          <a:bodyPr/>
          <a:lstStyle/>
          <a:p>
            <a:r>
              <a:rPr lang="it-IT" sz="1600" dirty="0">
                <a:solidFill>
                  <a:srgbClr val="002060"/>
                </a:solidFill>
              </a:rPr>
              <a:t>Incisione del 1876 che raffigura l'interno della Biblioteca di Alessandria fondata verso il 290 a.C. da Tolomeo I, successore di Alessandro Magno in Egitto, insieme al Museo.</a:t>
            </a:r>
          </a:p>
        </p:txBody>
      </p:sp>
      <p:pic>
        <p:nvPicPr>
          <p:cNvPr id="4" name="Immagine 3">
            <a:extLst>
              <a:ext uri="{FF2B5EF4-FFF2-40B4-BE49-F238E27FC236}">
                <a16:creationId xmlns:a16="http://schemas.microsoft.com/office/drawing/2014/main" id="{087A87AC-0F35-F148-B304-42DE4D1D2518}"/>
              </a:ext>
            </a:extLst>
          </p:cNvPr>
          <p:cNvPicPr>
            <a:picLocks noChangeAspect="1"/>
          </p:cNvPicPr>
          <p:nvPr/>
        </p:nvPicPr>
        <p:blipFill>
          <a:blip r:embed="rId2"/>
          <a:stretch>
            <a:fillRect/>
          </a:stretch>
        </p:blipFill>
        <p:spPr>
          <a:xfrm>
            <a:off x="3010771" y="0"/>
            <a:ext cx="6132340" cy="6858000"/>
          </a:xfrm>
          <a:prstGeom prst="rect">
            <a:avLst/>
          </a:prstGeom>
        </p:spPr>
      </p:pic>
    </p:spTree>
    <p:extLst>
      <p:ext uri="{BB962C8B-B14F-4D97-AF65-F5344CB8AC3E}">
        <p14:creationId xmlns:p14="http://schemas.microsoft.com/office/powerpoint/2010/main" val="726854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FA8EAAF-3BC8-2D4E-BF43-53C2FA0F62DE}"/>
              </a:ext>
            </a:extLst>
          </p:cNvPr>
          <p:cNvPicPr>
            <a:picLocks noChangeAspect="1"/>
          </p:cNvPicPr>
          <p:nvPr/>
        </p:nvPicPr>
        <p:blipFill>
          <a:blip r:embed="rId2"/>
          <a:stretch>
            <a:fillRect/>
          </a:stretch>
        </p:blipFill>
        <p:spPr>
          <a:xfrm>
            <a:off x="0" y="0"/>
            <a:ext cx="4725581" cy="6858000"/>
          </a:xfrm>
          <a:prstGeom prst="rect">
            <a:avLst/>
          </a:prstGeom>
        </p:spPr>
      </p:pic>
      <p:sp>
        <p:nvSpPr>
          <p:cNvPr id="4" name="Titolo 3">
            <a:extLst>
              <a:ext uri="{FF2B5EF4-FFF2-40B4-BE49-F238E27FC236}">
                <a16:creationId xmlns:a16="http://schemas.microsoft.com/office/drawing/2014/main" id="{5F47F3D6-49E7-0E4D-92B9-5BE7C5AD3283}"/>
              </a:ext>
            </a:extLst>
          </p:cNvPr>
          <p:cNvSpPr>
            <a:spLocks noGrp="1"/>
          </p:cNvSpPr>
          <p:nvPr>
            <p:ph type="title"/>
          </p:nvPr>
        </p:nvSpPr>
        <p:spPr>
          <a:xfrm>
            <a:off x="4932040" y="5229200"/>
            <a:ext cx="3661098" cy="1628800"/>
          </a:xfrm>
        </p:spPr>
        <p:txBody>
          <a:bodyPr/>
          <a:lstStyle/>
          <a:p>
            <a:pPr algn="l"/>
            <a:r>
              <a:rPr lang="it-IT" sz="1600" dirty="0">
                <a:solidFill>
                  <a:srgbClr val="7030A0"/>
                </a:solidFill>
              </a:rPr>
              <a:t>Cleopatra. </a:t>
            </a:r>
            <a:br>
              <a:rPr lang="it-IT" sz="1600" dirty="0">
                <a:solidFill>
                  <a:srgbClr val="6F2B15"/>
                </a:solidFill>
              </a:rPr>
            </a:br>
            <a:r>
              <a:rPr lang="it-IT" sz="1600" dirty="0">
                <a:solidFill>
                  <a:srgbClr val="6F2B15"/>
                </a:solidFill>
              </a:rPr>
              <a:t>Busto marmoreo di scuola alessandrina, anni 40-30 a.C. </a:t>
            </a:r>
            <a:br>
              <a:rPr lang="it-IT" sz="1600" dirty="0">
                <a:solidFill>
                  <a:srgbClr val="6F2B15"/>
                </a:solidFill>
              </a:rPr>
            </a:br>
            <a:r>
              <a:rPr lang="it-IT" sz="1600" dirty="0" err="1">
                <a:solidFill>
                  <a:srgbClr val="6F2B15"/>
                </a:solidFill>
              </a:rPr>
              <a:t>Altes</a:t>
            </a:r>
            <a:r>
              <a:rPr lang="it-IT" sz="1600" dirty="0">
                <a:solidFill>
                  <a:srgbClr val="6F2B15"/>
                </a:solidFill>
              </a:rPr>
              <a:t> </a:t>
            </a:r>
            <a:r>
              <a:rPr lang="it-IT" sz="1600" dirty="0" err="1">
                <a:solidFill>
                  <a:srgbClr val="6F2B15"/>
                </a:solidFill>
              </a:rPr>
              <a:t>Museum</a:t>
            </a:r>
            <a:r>
              <a:rPr lang="it-IT" sz="1600" dirty="0">
                <a:solidFill>
                  <a:srgbClr val="6F2B15"/>
                </a:solidFill>
              </a:rPr>
              <a:t>, Berlino.</a:t>
            </a:r>
            <a:endParaRPr lang="it-IT" sz="1600" dirty="0"/>
          </a:p>
        </p:txBody>
      </p:sp>
    </p:spTree>
    <p:extLst>
      <p:ext uri="{BB962C8B-B14F-4D97-AF65-F5344CB8AC3E}">
        <p14:creationId xmlns:p14="http://schemas.microsoft.com/office/powerpoint/2010/main" val="3978098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A213E20B-44C0-D142-A37C-6482E198B18A}"/>
              </a:ext>
            </a:extLst>
          </p:cNvPr>
          <p:cNvPicPr>
            <a:picLocks noChangeAspect="1"/>
          </p:cNvPicPr>
          <p:nvPr/>
        </p:nvPicPr>
        <p:blipFill>
          <a:blip r:embed="rId2"/>
          <a:stretch>
            <a:fillRect/>
          </a:stretch>
        </p:blipFill>
        <p:spPr>
          <a:xfrm>
            <a:off x="732494" y="836712"/>
            <a:ext cx="7874000" cy="4191000"/>
          </a:xfrm>
          <a:prstGeom prst="rect">
            <a:avLst/>
          </a:prstGeom>
        </p:spPr>
      </p:pic>
      <p:sp>
        <p:nvSpPr>
          <p:cNvPr id="3" name="Titolo 2">
            <a:extLst>
              <a:ext uri="{FF2B5EF4-FFF2-40B4-BE49-F238E27FC236}">
                <a16:creationId xmlns:a16="http://schemas.microsoft.com/office/drawing/2014/main" id="{C17CC287-8EE4-AE4D-A0D8-5249E2070C65}"/>
              </a:ext>
            </a:extLst>
          </p:cNvPr>
          <p:cNvSpPr>
            <a:spLocks noGrp="1"/>
          </p:cNvSpPr>
          <p:nvPr>
            <p:ph type="title"/>
          </p:nvPr>
        </p:nvSpPr>
        <p:spPr>
          <a:xfrm>
            <a:off x="457200" y="4653136"/>
            <a:ext cx="8135938" cy="2016224"/>
          </a:xfrm>
        </p:spPr>
        <p:txBody>
          <a:bodyPr/>
          <a:lstStyle/>
          <a:p>
            <a:r>
              <a:rPr lang="it-IT" sz="1600" dirty="0">
                <a:solidFill>
                  <a:srgbClr val="6F2B15"/>
                </a:solidFill>
              </a:rPr>
              <a:t>Testa in marmo di Tolomeo XIII, fratello di Cleopatra e faraone d’Egitto.</a:t>
            </a:r>
          </a:p>
        </p:txBody>
      </p:sp>
    </p:spTree>
    <p:extLst>
      <p:ext uri="{BB962C8B-B14F-4D97-AF65-F5344CB8AC3E}">
        <p14:creationId xmlns:p14="http://schemas.microsoft.com/office/powerpoint/2010/main" val="2725578703"/>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it-IT" sz="1800" b="0" i="0" u="none" strike="noStrike" cap="none" normalizeH="0" baseline="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it-IT" sz="1800" b="0" i="0" u="none" strike="noStrike" cap="none" normalizeH="0" baseline="0">
            <a:ln>
              <a:noFill/>
            </a:ln>
            <a:solidFill>
              <a:schemeClr val="bg1"/>
            </a:solidFill>
            <a:effectLst/>
            <a:latin typeface="Arial" charset="0"/>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Enrico Berlinguer. Il "comunismo dal volto umano"</Template>
  <TotalTime>5485</TotalTime>
  <Words>755</Words>
  <Application>Microsoft Macintosh PowerPoint</Application>
  <PresentationFormat>Presentazione su schermo (4:3)</PresentationFormat>
  <Paragraphs>55</Paragraphs>
  <Slides>59</Slides>
  <Notes>4</Notes>
  <HiddenSlides>0</HiddenSlides>
  <MMClips>6</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59</vt:i4>
      </vt:variant>
    </vt:vector>
  </HeadingPairs>
  <TitlesOfParts>
    <vt:vector size="62" baseType="lpstr">
      <vt:lpstr>Arial</vt:lpstr>
      <vt:lpstr>Times New Roman</vt:lpstr>
      <vt:lpstr>Tema di Office</vt:lpstr>
      <vt:lpstr>UTE – Università Cardinal Colombo - MILANO Giovedì, 12 ottobre 2023</vt:lpstr>
      <vt:lpstr>John William Waterhouse, Cleopatra sul trono.</vt:lpstr>
      <vt:lpstr>Presentazione standard di PowerPoint</vt:lpstr>
      <vt:lpstr>Liz Taylor – Il regista polacco Joseph Leo Mankievich – Richard Burton.</vt:lpstr>
      <vt:lpstr>Presentazione standard di PowerPoint</vt:lpstr>
      <vt:lpstr>Alessandria d’Egitto. Ricostruzione.</vt:lpstr>
      <vt:lpstr>Incisione del 1876 che raffigura l'interno della Biblioteca di Alessandria fondata verso il 290 a.C. da Tolomeo I, successore di Alessandro Magno in Egitto, insieme al Museo.</vt:lpstr>
      <vt:lpstr>Cleopatra.  Busto marmoreo di scuola alessandrina, anni 40-30 a.C.  Altes Museum, Berlino.</vt:lpstr>
      <vt:lpstr>Testa in marmo di Tolomeo XIII, fratello di Cleopatra e faraone d’Egitto.</vt:lpstr>
      <vt:lpstr>Caio Giulio Cesare                                          Gneo Pompeo Magno</vt:lpstr>
      <vt:lpstr>Gaetano Gandolfi. La testa di Pompeo offerta in dono a Cesare.  Olio su tela, Sec. XVIII.</vt:lpstr>
      <vt:lpstr>Jean-Leon-Gerome. Cleopatra davanti a Cesare. Olio su tela, 183x129cm, 1866, Collezione privata.</vt:lpstr>
      <vt:lpstr>Cleopatra, Liz Taylor, incontra Cesare, Rex Harrison.</vt:lpstr>
      <vt:lpstr>Presentazione standard di PowerPoint</vt:lpstr>
      <vt:lpstr>Cesarione Illustrazione   Clopatra e Cesarione al tempio di Dendera  Testa di statua di Tolomeo XV</vt:lpstr>
      <vt:lpstr>Cleopatra, Liz Taylor, e Cesare, Rex Harrison.</vt:lpstr>
      <vt:lpstr>Presentazione standard di PowerPoint</vt:lpstr>
      <vt:lpstr>Presentazione standard di PowerPoint</vt:lpstr>
      <vt:lpstr>Presentazione standard di PowerPoint</vt:lpstr>
      <vt:lpstr>Le regina Cleopatra, Liz Taylor, sul trono.</vt:lpstr>
      <vt:lpstr>Vincenzo Camuccini. La morte di Cesare. Olio su tela, 1806circa, Museo Capodimonte, Napoli. </vt:lpstr>
      <vt:lpstr>Il 3 ottobre 42 a.C. I triumviri Ottaviano e Antonio  nei pressi di Filippi sconfiggono gli uccisori di Cesare. </vt:lpstr>
      <vt:lpstr>Anno 42 a.C.</vt:lpstr>
      <vt:lpstr>Battaglia di Filippi, 42 a.C.</vt:lpstr>
      <vt:lpstr>Presentazione standard di PowerPoint</vt:lpstr>
      <vt:lpstr>Sir Alma Tadema. L’incontro di Antonio e Cleopatra. Olio su tavola, 65x91cm, 1885, Collezione privata.</vt:lpstr>
      <vt:lpstr>Frederick Arthur Bridgman. Cleopatra sulla Terrazza di Philae.  Olio su tela,1896, Museum of Art, New York.</vt:lpstr>
      <vt:lpstr>Presentazione standard di PowerPoint</vt:lpstr>
      <vt:lpstr>Presentazione standard di PowerPoint</vt:lpstr>
      <vt:lpstr>Il set del film dl 1963 ad Alessandria d’Egitto.</vt:lpstr>
      <vt:lpstr>Presentazione standard di PowerPoint</vt:lpstr>
      <vt:lpstr>Liz Taylor e Richard Burton, Cleopatra e Antonio.</vt:lpstr>
      <vt:lpstr>2 settembre 31 a.C. Battaglia navale di Azio.</vt:lpstr>
      <vt:lpstr>Lorenzo Alberto Castro. La battaglia di Azio.  Olio su tela, 1672.</vt:lpstr>
      <vt:lpstr>Johann G. Platzer. Il trionfo di Ottaviano ad Azio. Olio su tela, XVIII secolo.</vt:lpstr>
      <vt:lpstr>Ottaviano vincitore!</vt:lpstr>
      <vt:lpstr>Presentazione standard di PowerPoint</vt:lpstr>
      <vt:lpstr>Charles François Jalabert. Orazio, Virgilio e Vario nella villa di Mecenate. Olio su tela, Collezione privata.</vt:lpstr>
      <vt:lpstr>Presentazione standard di PowerPoint</vt:lpstr>
      <vt:lpstr>William Blake. Il cerchio dei Lussuriosi o Il turbine degli amanti.  Olio su tela 1824-1826. «Cleopatràs lussuriosa» Inferno, Canto V, verso 63.</vt:lpstr>
      <vt:lpstr>Piero di Cosimo.  Simonetta Vespucci come Cleopatra. Olio su tavola, 57x42cm, 148ca,  Museo Condé, Chantilly.  </vt:lpstr>
      <vt:lpstr>Guido Reni. Cleopatra punta dall'aspide.  Olio su tela, 113x95cm, 1630,  Royal Collection at Windsor Castle,  Londra.</vt:lpstr>
      <vt:lpstr>Jean-André Rixens La Morte di Cleopatra. Olio su tela, 1874, Musée des Augustins di Tolosa. </vt:lpstr>
      <vt:lpstr>Presentazione standard di PowerPoint</vt:lpstr>
      <vt:lpstr>Presentazione standard di PowerPoint</vt:lpstr>
      <vt:lpstr>Giambattista Tiepolo. Il Banchetto di Antonio e Cleopatra. Olio su tela 1743-'44, National Gallery of Victoria, Melbourne.  </vt:lpstr>
      <vt:lpstr>Da «Cléopâtre» di Jules Massenet Atto III   CLEOPATRA J'ai versè le poison dans cette coupe d'or. Quiconque effleura ses bords en la vidant boira la mort. Mais a celui qui prendra mon baiser viendra repondre a son baiser! Et j'offrirai mon regard le plus tendre. O mes asclaves, parmi vous, en est-il un qui m'aime et me desir assez. Pour voloir se griser d'une caresse? Il connaitra mon plus tendre baiser! (Des esclaves tendent des bras.  Elle en choisit un) (Cleopatre, lui tendant la coupe) Viens, toi! Je suis la mort divine, enchanteresse! </vt:lpstr>
      <vt:lpstr>Presentazione standard di PowerPoint</vt:lpstr>
      <vt:lpstr>Anno 2023</vt:lpstr>
      <vt:lpstr>Adele James e Liz Taylor, una Cleopatra nera e una Cleopatra bianca a confronto.</vt:lpstr>
      <vt:lpstr>QUEEN CLEPATRA, Netflix, 2023. Una scena.</vt:lpstr>
      <vt:lpstr>Presentazione standard di PowerPoint</vt:lpstr>
      <vt:lpstr>Michelangelo. Testa di Cleopatra.</vt:lpstr>
      <vt:lpstr>Presentazione standard di PowerPoint</vt:lpstr>
      <vt:lpstr>Presentazione standard di PowerPoint</vt:lpstr>
      <vt:lpstr>Statua di Cleopatra in basalto. Ermitage, San Pietroburgo.</vt:lpstr>
      <vt:lpstr>Cleopatra in versione moderna su papiro per turisti.</vt:lpstr>
      <vt:lpstr>Presentazione standard di PowerPoint</vt:lpstr>
      <vt:lpstr>GRAZIE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UTE Cardinal Colombo – MI Giovedì, 12 dicembre 2019 </dc:title>
  <dc:creator>Utente di Microsoft Office</dc:creator>
  <cp:lastModifiedBy>Microsoft Office User</cp:lastModifiedBy>
  <cp:revision>620</cp:revision>
  <cp:lastPrinted>1601-01-01T00:00:00Z</cp:lastPrinted>
  <dcterms:created xsi:type="dcterms:W3CDTF">2019-12-08T15:27:53Z</dcterms:created>
  <dcterms:modified xsi:type="dcterms:W3CDTF">2023-10-10T13:32:49Z</dcterms:modified>
</cp:coreProperties>
</file>