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sldIdLst>
    <p:sldId id="256" r:id="rId2"/>
    <p:sldId id="876" r:id="rId3"/>
    <p:sldId id="749" r:id="rId4"/>
    <p:sldId id="819" r:id="rId5"/>
    <p:sldId id="820" r:id="rId6"/>
    <p:sldId id="821" r:id="rId7"/>
    <p:sldId id="845" r:id="rId8"/>
    <p:sldId id="844" r:id="rId9"/>
    <p:sldId id="850" r:id="rId10"/>
    <p:sldId id="858" r:id="rId11"/>
    <p:sldId id="860" r:id="rId12"/>
    <p:sldId id="846" r:id="rId13"/>
    <p:sldId id="847" r:id="rId14"/>
    <p:sldId id="822" r:id="rId15"/>
    <p:sldId id="823" r:id="rId16"/>
    <p:sldId id="824" r:id="rId17"/>
    <p:sldId id="825" r:id="rId18"/>
    <p:sldId id="829" r:id="rId19"/>
    <p:sldId id="826" r:id="rId20"/>
    <p:sldId id="827" r:id="rId21"/>
    <p:sldId id="877" r:id="rId22"/>
    <p:sldId id="828" r:id="rId23"/>
    <p:sldId id="831" r:id="rId24"/>
    <p:sldId id="848" r:id="rId25"/>
    <p:sldId id="830" r:id="rId26"/>
    <p:sldId id="832" r:id="rId27"/>
    <p:sldId id="835" r:id="rId28"/>
    <p:sldId id="836" r:id="rId29"/>
    <p:sldId id="849" r:id="rId30"/>
    <p:sldId id="851" r:id="rId31"/>
    <p:sldId id="838" r:id="rId32"/>
    <p:sldId id="852" r:id="rId33"/>
    <p:sldId id="861" r:id="rId34"/>
    <p:sldId id="855" r:id="rId35"/>
    <p:sldId id="856" r:id="rId36"/>
    <p:sldId id="853" r:id="rId37"/>
    <p:sldId id="841" r:id="rId38"/>
    <p:sldId id="842" r:id="rId39"/>
    <p:sldId id="859" r:id="rId40"/>
    <p:sldId id="862" r:id="rId41"/>
    <p:sldId id="857" r:id="rId42"/>
    <p:sldId id="854" r:id="rId43"/>
    <p:sldId id="874" r:id="rId44"/>
    <p:sldId id="816" r:id="rId45"/>
    <p:sldId id="817" r:id="rId46"/>
    <p:sldId id="752" r:id="rId47"/>
    <p:sldId id="753" r:id="rId48"/>
    <p:sldId id="756" r:id="rId49"/>
    <p:sldId id="878" r:id="rId50"/>
    <p:sldId id="757" r:id="rId51"/>
    <p:sldId id="758" r:id="rId52"/>
    <p:sldId id="791" r:id="rId53"/>
    <p:sldId id="875" r:id="rId54"/>
    <p:sldId id="871" r:id="rId55"/>
    <p:sldId id="872" r:id="rId56"/>
    <p:sldId id="873" r:id="rId57"/>
    <p:sldId id="746" r:id="rId58"/>
    <p:sldId id="863" r:id="rId59"/>
    <p:sldId id="864" r:id="rId60"/>
    <p:sldId id="865" r:id="rId61"/>
    <p:sldId id="866" r:id="rId62"/>
    <p:sldId id="869" r:id="rId63"/>
    <p:sldId id="868" r:id="rId64"/>
    <p:sldId id="805" r:id="rId65"/>
    <p:sldId id="870" r:id="rId66"/>
    <p:sldId id="436" r:id="rId67"/>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B8A07"/>
    <a:srgbClr val="860000"/>
    <a:srgbClr val="944D16"/>
    <a:srgbClr val="2700F8"/>
    <a:srgbClr val="6F2B15"/>
    <a:srgbClr val="F9C309"/>
    <a:srgbClr val="7D4917"/>
    <a:srgbClr val="E00EDF"/>
    <a:srgbClr val="E69EEB"/>
    <a:srgbClr val="6D65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p:restoredTop sz="50000"/>
  </p:normalViewPr>
  <p:slideViewPr>
    <p:cSldViewPr>
      <p:cViewPr varScale="1">
        <p:scale>
          <a:sx n="63" d="100"/>
          <a:sy n="63" d="100"/>
        </p:scale>
        <p:origin x="1040"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 Id="rId5" Type="http://schemas.openxmlformats.org/officeDocument/2006/relationships/image" Target="../media/image56.jpg"/><Relationship Id="rId4" Type="http://schemas.openxmlformats.org/officeDocument/2006/relationships/image" Target="../media/image55.jp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  26 ottobre 2023</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 y="1412776"/>
            <a:ext cx="5004047" cy="5445223"/>
          </a:xfrm>
        </p:spPr>
        <p:txBody>
          <a:bodyPr/>
          <a:lstStyle/>
          <a:p>
            <a:pPr algn="ctr"/>
            <a:endParaRPr lang="it-IT" sz="1800" dirty="0">
              <a:solidFill>
                <a:srgbClr val="7030A0"/>
              </a:solidFill>
            </a:endParaRPr>
          </a:p>
          <a:p>
            <a:pPr lvl="0" algn="ctr">
              <a:lnSpc>
                <a:spcPct val="80000"/>
              </a:lnSpc>
            </a:pPr>
            <a:r>
              <a:rPr lang="it-IT" sz="6600" dirty="0">
                <a:solidFill>
                  <a:srgbClr val="C00000"/>
                </a:solidFill>
              </a:rPr>
              <a:t>«CHRISTNE </a:t>
            </a:r>
          </a:p>
          <a:p>
            <a:pPr lvl="0" algn="ctr">
              <a:lnSpc>
                <a:spcPct val="80000"/>
              </a:lnSpc>
            </a:pPr>
            <a:r>
              <a:rPr lang="it-IT" sz="6600">
                <a:solidFill>
                  <a:srgbClr val="C00000"/>
                </a:solidFill>
              </a:rPr>
              <a:t>DE PIZAN»</a:t>
            </a:r>
            <a:endParaRPr lang="it-IT" sz="6600" dirty="0">
              <a:solidFill>
                <a:srgbClr val="C00000"/>
              </a:solidFill>
            </a:endParaRPr>
          </a:p>
          <a:p>
            <a:pPr lvl="0" algn="ctr">
              <a:lnSpc>
                <a:spcPct val="80000"/>
              </a:lnSpc>
            </a:pPr>
            <a:r>
              <a:rPr lang="it-IT" sz="5400" i="1" dirty="0">
                <a:solidFill>
                  <a:srgbClr val="FC5502"/>
                </a:solidFill>
              </a:rPr>
              <a:t>La prima </a:t>
            </a:r>
          </a:p>
          <a:p>
            <a:pPr lvl="0" algn="ctr">
              <a:lnSpc>
                <a:spcPct val="80000"/>
              </a:lnSpc>
            </a:pPr>
            <a:r>
              <a:rPr lang="it-IT" sz="5400" i="1" dirty="0">
                <a:solidFill>
                  <a:srgbClr val="FC5502"/>
                </a:solidFill>
              </a:rPr>
              <a:t>scrittrice europea</a:t>
            </a:r>
          </a:p>
          <a:p>
            <a:pPr lvl="0" algn="ctr">
              <a:lnSpc>
                <a:spcPct val="80000"/>
              </a:lnSpc>
            </a:pPr>
            <a:r>
              <a:rPr lang="it-IT" sz="5400" i="1" dirty="0">
                <a:solidFill>
                  <a:srgbClr val="FC5502"/>
                </a:solidFill>
              </a:rPr>
              <a:t>di professione. </a:t>
            </a:r>
          </a:p>
        </p:txBody>
      </p:sp>
      <p:pic>
        <p:nvPicPr>
          <p:cNvPr id="7" name="Immagine 6">
            <a:extLst>
              <a:ext uri="{FF2B5EF4-FFF2-40B4-BE49-F238E27FC236}">
                <a16:creationId xmlns:a16="http://schemas.microsoft.com/office/drawing/2014/main" id="{22021136-FB28-D743-885F-E37E9C6BB531}"/>
              </a:ext>
            </a:extLst>
          </p:cNvPr>
          <p:cNvPicPr>
            <a:picLocks noChangeAspect="1"/>
          </p:cNvPicPr>
          <p:nvPr/>
        </p:nvPicPr>
        <p:blipFill>
          <a:blip r:embed="rId3"/>
          <a:stretch>
            <a:fillRect/>
          </a:stretch>
        </p:blipFill>
        <p:spPr>
          <a:xfrm>
            <a:off x="4644008" y="1443893"/>
            <a:ext cx="5417840" cy="541784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A4D5A8B-8CE3-B548-B31F-3070E17CB91E}"/>
              </a:ext>
            </a:extLst>
          </p:cNvPr>
          <p:cNvPicPr>
            <a:picLocks noChangeAspect="1"/>
          </p:cNvPicPr>
          <p:nvPr/>
        </p:nvPicPr>
        <p:blipFill>
          <a:blip r:embed="rId2"/>
          <a:stretch>
            <a:fillRect/>
          </a:stretch>
        </p:blipFill>
        <p:spPr>
          <a:xfrm>
            <a:off x="1403648" y="548680"/>
            <a:ext cx="6408712" cy="6021288"/>
          </a:xfrm>
          <a:prstGeom prst="rect">
            <a:avLst/>
          </a:prstGeom>
        </p:spPr>
      </p:pic>
    </p:spTree>
    <p:extLst>
      <p:ext uri="{BB962C8B-B14F-4D97-AF65-F5344CB8AC3E}">
        <p14:creationId xmlns:p14="http://schemas.microsoft.com/office/powerpoint/2010/main" val="2829632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C177F5-7C30-4C4D-BCB5-102895A23EFC}"/>
              </a:ext>
            </a:extLst>
          </p:cNvPr>
          <p:cNvPicPr>
            <a:picLocks noChangeAspect="1"/>
          </p:cNvPicPr>
          <p:nvPr/>
        </p:nvPicPr>
        <p:blipFill>
          <a:blip r:embed="rId2"/>
          <a:stretch>
            <a:fillRect/>
          </a:stretch>
        </p:blipFill>
        <p:spPr>
          <a:xfrm>
            <a:off x="0" y="2204864"/>
            <a:ext cx="9144000" cy="3429000"/>
          </a:xfrm>
          <a:prstGeom prst="rect">
            <a:avLst/>
          </a:prstGeom>
        </p:spPr>
      </p:pic>
      <p:sp>
        <p:nvSpPr>
          <p:cNvPr id="4" name="Titolo 3">
            <a:extLst>
              <a:ext uri="{FF2B5EF4-FFF2-40B4-BE49-F238E27FC236}">
                <a16:creationId xmlns:a16="http://schemas.microsoft.com/office/drawing/2014/main" id="{56FC87C2-C693-8948-91F8-A1E6FB6AE217}"/>
              </a:ext>
            </a:extLst>
          </p:cNvPr>
          <p:cNvSpPr>
            <a:spLocks noGrp="1"/>
          </p:cNvSpPr>
          <p:nvPr>
            <p:ph type="title"/>
          </p:nvPr>
        </p:nvSpPr>
        <p:spPr>
          <a:xfrm>
            <a:off x="457200" y="5733256"/>
            <a:ext cx="8135938" cy="792088"/>
          </a:xfrm>
        </p:spPr>
        <p:txBody>
          <a:bodyPr/>
          <a:lstStyle/>
          <a:p>
            <a:r>
              <a:rPr lang="it-IT" sz="1600" dirty="0">
                <a:solidFill>
                  <a:srgbClr val="860000"/>
                </a:solidFill>
              </a:rPr>
              <a:t>Gli attori del film </a:t>
            </a:r>
            <a:r>
              <a:rPr lang="it-IT" sz="1600" b="1" dirty="0">
                <a:solidFill>
                  <a:srgbClr val="860000"/>
                </a:solidFill>
              </a:rPr>
              <a:t>CRISTINE-CRISTINA, </a:t>
            </a:r>
            <a:r>
              <a:rPr lang="it-IT" sz="1600" dirty="0">
                <a:solidFill>
                  <a:srgbClr val="860000"/>
                </a:solidFill>
              </a:rPr>
              <a:t>2009.</a:t>
            </a:r>
          </a:p>
        </p:txBody>
      </p:sp>
    </p:spTree>
    <p:extLst>
      <p:ext uri="{BB962C8B-B14F-4D97-AF65-F5344CB8AC3E}">
        <p14:creationId xmlns:p14="http://schemas.microsoft.com/office/powerpoint/2010/main" val="213429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m 2009 Trailer.m. 1.20 mp4.mp4">
            <a:hlinkClick r:id="" action="ppaction://media"/>
            <a:extLst>
              <a:ext uri="{FF2B5EF4-FFF2-40B4-BE49-F238E27FC236}">
                <a16:creationId xmlns:a16="http://schemas.microsoft.com/office/drawing/2014/main" id="{8F7727C3-D1C2-7748-89B2-37B40E933F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02906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8C01970-D81B-E941-92C7-DF49F7541ED1}"/>
              </a:ext>
            </a:extLst>
          </p:cNvPr>
          <p:cNvPicPr>
            <a:picLocks noChangeAspect="1"/>
          </p:cNvPicPr>
          <p:nvPr/>
        </p:nvPicPr>
        <p:blipFill>
          <a:blip r:embed="rId2">
            <a:lum/>
            <a:alphaModFix/>
          </a:blip>
          <a:srcRect/>
          <a:stretch>
            <a:fillRect/>
          </a:stretch>
        </p:blipFill>
        <p:spPr bwMode="auto">
          <a:xfrm>
            <a:off x="1547664" y="135869"/>
            <a:ext cx="6048672" cy="6722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16792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BF38C1D-3D9E-ED4B-93AD-B3A05A6FB4A5}"/>
              </a:ext>
            </a:extLst>
          </p:cNvPr>
          <p:cNvSpPr>
            <a:spLocks noGrp="1"/>
          </p:cNvSpPr>
          <p:nvPr>
            <p:ph type="title"/>
          </p:nvPr>
        </p:nvSpPr>
        <p:spPr>
          <a:xfrm>
            <a:off x="1835696" y="2924944"/>
            <a:ext cx="2808312" cy="3922222"/>
          </a:xfrm>
        </p:spPr>
        <p:txBody>
          <a:bodyPr/>
          <a:lstStyle/>
          <a:p>
            <a:r>
              <a:rPr lang="it-IT" sz="1600" dirty="0">
                <a:solidFill>
                  <a:srgbClr val="860000"/>
                </a:solidFill>
              </a:rPr>
              <a:t>«Ahimè, mio Dio, </a:t>
            </a:r>
            <a:br>
              <a:rPr lang="it-IT" sz="1600" dirty="0">
                <a:solidFill>
                  <a:srgbClr val="860000"/>
                </a:solidFill>
              </a:rPr>
            </a:br>
            <a:r>
              <a:rPr lang="it-IT" sz="1600" dirty="0">
                <a:solidFill>
                  <a:srgbClr val="860000"/>
                </a:solidFill>
              </a:rPr>
              <a:t>perché non mi hai fatto nascere maschio? </a:t>
            </a:r>
            <a:br>
              <a:rPr lang="it-IT" sz="1600" dirty="0">
                <a:solidFill>
                  <a:srgbClr val="860000"/>
                </a:solidFill>
              </a:rPr>
            </a:br>
            <a:r>
              <a:rPr lang="it-IT" sz="1600" dirty="0">
                <a:solidFill>
                  <a:srgbClr val="860000"/>
                </a:solidFill>
              </a:rPr>
              <a:t>Tutte le mie capacità sarebbero state </a:t>
            </a:r>
            <a:br>
              <a:rPr lang="it-IT" sz="1600" dirty="0">
                <a:solidFill>
                  <a:srgbClr val="860000"/>
                </a:solidFill>
              </a:rPr>
            </a:br>
            <a:r>
              <a:rPr lang="it-IT" sz="1600" dirty="0">
                <a:solidFill>
                  <a:srgbClr val="860000"/>
                </a:solidFill>
              </a:rPr>
              <a:t>al tuo servizio, </a:t>
            </a:r>
            <a:br>
              <a:rPr lang="it-IT" sz="1600" dirty="0">
                <a:solidFill>
                  <a:srgbClr val="860000"/>
                </a:solidFill>
              </a:rPr>
            </a:br>
            <a:r>
              <a:rPr lang="it-IT" sz="1600" dirty="0">
                <a:solidFill>
                  <a:srgbClr val="860000"/>
                </a:solidFill>
              </a:rPr>
              <a:t>non mi sbaglierei in nulla </a:t>
            </a:r>
            <a:br>
              <a:rPr lang="it-IT" sz="1600" dirty="0">
                <a:solidFill>
                  <a:srgbClr val="860000"/>
                </a:solidFill>
              </a:rPr>
            </a:br>
            <a:r>
              <a:rPr lang="it-IT" sz="1600" dirty="0">
                <a:solidFill>
                  <a:srgbClr val="860000"/>
                </a:solidFill>
              </a:rPr>
              <a:t>e sarei perfetta in tutto, </a:t>
            </a:r>
            <a:br>
              <a:rPr lang="it-IT" sz="1600" dirty="0">
                <a:solidFill>
                  <a:srgbClr val="860000"/>
                </a:solidFill>
              </a:rPr>
            </a:br>
            <a:r>
              <a:rPr lang="it-IT" sz="1600" dirty="0">
                <a:solidFill>
                  <a:srgbClr val="860000"/>
                </a:solidFill>
              </a:rPr>
              <a:t>come gli uomini </a:t>
            </a:r>
            <a:br>
              <a:rPr lang="it-IT" sz="1600" dirty="0">
                <a:solidFill>
                  <a:srgbClr val="860000"/>
                </a:solidFill>
              </a:rPr>
            </a:br>
            <a:r>
              <a:rPr lang="it-IT" sz="1600" dirty="0">
                <a:solidFill>
                  <a:srgbClr val="860000"/>
                </a:solidFill>
              </a:rPr>
              <a:t>dicono di essere».</a:t>
            </a:r>
            <a:br>
              <a:rPr lang="it-IT" sz="1600" dirty="0"/>
            </a:br>
            <a:r>
              <a:rPr lang="it-IT" sz="1600" i="1" dirty="0">
                <a:solidFill>
                  <a:srgbClr val="0070C0"/>
                </a:solidFill>
              </a:rPr>
              <a:t>Christine de </a:t>
            </a:r>
            <a:r>
              <a:rPr lang="it-IT" sz="1600" i="1" dirty="0" err="1">
                <a:solidFill>
                  <a:srgbClr val="0070C0"/>
                </a:solidFill>
              </a:rPr>
              <a:t>Pizan</a:t>
            </a:r>
            <a:r>
              <a:rPr lang="it-IT" sz="1600" i="1" dirty="0">
                <a:solidFill>
                  <a:srgbClr val="0070C0"/>
                </a:solidFill>
              </a:rPr>
              <a:t>.</a:t>
            </a:r>
            <a:br>
              <a:rPr lang="it-IT" sz="1600" i="1" dirty="0">
                <a:solidFill>
                  <a:srgbClr val="0070C0"/>
                </a:solidFill>
              </a:rPr>
            </a:br>
            <a:r>
              <a:rPr lang="it-IT" sz="1600" i="1" dirty="0">
                <a:solidFill>
                  <a:srgbClr val="0070C0"/>
                </a:solidFill>
              </a:rPr>
              <a:t>Da «La città delle Dame».</a:t>
            </a:r>
          </a:p>
        </p:txBody>
      </p:sp>
      <p:pic>
        <p:nvPicPr>
          <p:cNvPr id="4" name="Immagine 3">
            <a:extLst>
              <a:ext uri="{FF2B5EF4-FFF2-40B4-BE49-F238E27FC236}">
                <a16:creationId xmlns:a16="http://schemas.microsoft.com/office/drawing/2014/main" id="{FCBF630C-3AB0-9A4D-9E72-337D99DDC463}"/>
              </a:ext>
            </a:extLst>
          </p:cNvPr>
          <p:cNvPicPr>
            <a:picLocks noChangeAspect="1"/>
          </p:cNvPicPr>
          <p:nvPr/>
        </p:nvPicPr>
        <p:blipFill>
          <a:blip r:embed="rId2">
            <a:lum/>
            <a:alphaModFix/>
          </a:blip>
          <a:srcRect/>
          <a:stretch>
            <a:fillRect/>
          </a:stretch>
        </p:blipFill>
        <p:spPr>
          <a:xfrm>
            <a:off x="5004046" y="1700808"/>
            <a:ext cx="4169753" cy="5156890"/>
          </a:xfrm>
          <a:prstGeom prst="rect">
            <a:avLst/>
          </a:prstGeom>
          <a:noFill/>
          <a:ln>
            <a:noFill/>
          </a:ln>
        </p:spPr>
      </p:pic>
    </p:spTree>
    <p:extLst>
      <p:ext uri="{BB962C8B-B14F-4D97-AF65-F5344CB8AC3E}">
        <p14:creationId xmlns:p14="http://schemas.microsoft.com/office/powerpoint/2010/main" val="3572207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0C2E413-C77E-D049-96C4-6422AB865484}"/>
              </a:ext>
            </a:extLst>
          </p:cNvPr>
          <p:cNvPicPr>
            <a:picLocks noChangeAspect="1"/>
          </p:cNvPicPr>
          <p:nvPr/>
        </p:nvPicPr>
        <p:blipFill>
          <a:blip r:embed="rId2"/>
          <a:stretch>
            <a:fillRect/>
          </a:stretch>
        </p:blipFill>
        <p:spPr>
          <a:xfrm>
            <a:off x="539552" y="980728"/>
            <a:ext cx="8317119" cy="5636143"/>
          </a:xfrm>
          <a:prstGeom prst="rect">
            <a:avLst/>
          </a:prstGeom>
        </p:spPr>
      </p:pic>
    </p:spTree>
    <p:extLst>
      <p:ext uri="{BB962C8B-B14F-4D97-AF65-F5344CB8AC3E}">
        <p14:creationId xmlns:p14="http://schemas.microsoft.com/office/powerpoint/2010/main" val="3806323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6C19C8-7210-944F-AF47-E0AD9393F52B}"/>
              </a:ext>
            </a:extLst>
          </p:cNvPr>
          <p:cNvSpPr>
            <a:spLocks noGrp="1"/>
          </p:cNvSpPr>
          <p:nvPr>
            <p:ph type="title"/>
          </p:nvPr>
        </p:nvSpPr>
        <p:spPr>
          <a:xfrm>
            <a:off x="4932040" y="5373216"/>
            <a:ext cx="3661098" cy="1484784"/>
          </a:xfrm>
        </p:spPr>
        <p:txBody>
          <a:bodyPr/>
          <a:lstStyle/>
          <a:p>
            <a:pPr algn="l"/>
            <a:r>
              <a:rPr lang="it-IT" sz="1600" dirty="0">
                <a:solidFill>
                  <a:srgbClr val="6F2B15"/>
                </a:solidFill>
              </a:rPr>
              <a:t>Carlo V, re di Francia, </a:t>
            </a:r>
            <a:br>
              <a:rPr lang="it-IT" sz="1600" dirty="0">
                <a:solidFill>
                  <a:srgbClr val="6F2B15"/>
                </a:solidFill>
              </a:rPr>
            </a:br>
            <a:r>
              <a:rPr lang="it-IT" sz="1600" dirty="0">
                <a:solidFill>
                  <a:srgbClr val="6F2B15"/>
                </a:solidFill>
              </a:rPr>
              <a:t>detto il Saggio.</a:t>
            </a:r>
          </a:p>
        </p:txBody>
      </p:sp>
      <p:pic>
        <p:nvPicPr>
          <p:cNvPr id="4" name="Immagine 3">
            <a:extLst>
              <a:ext uri="{FF2B5EF4-FFF2-40B4-BE49-F238E27FC236}">
                <a16:creationId xmlns:a16="http://schemas.microsoft.com/office/drawing/2014/main" id="{685E64F7-AC53-FE41-82B6-DEB1B536A7D2}"/>
              </a:ext>
            </a:extLst>
          </p:cNvPr>
          <p:cNvPicPr>
            <a:picLocks noChangeAspect="1"/>
          </p:cNvPicPr>
          <p:nvPr/>
        </p:nvPicPr>
        <p:blipFill>
          <a:blip r:embed="rId2"/>
          <a:stretch>
            <a:fillRect/>
          </a:stretch>
        </p:blipFill>
        <p:spPr>
          <a:xfrm>
            <a:off x="0" y="836712"/>
            <a:ext cx="4716016" cy="6021288"/>
          </a:xfrm>
          <a:prstGeom prst="rect">
            <a:avLst/>
          </a:prstGeom>
        </p:spPr>
      </p:pic>
    </p:spTree>
    <p:extLst>
      <p:ext uri="{BB962C8B-B14F-4D97-AF65-F5344CB8AC3E}">
        <p14:creationId xmlns:p14="http://schemas.microsoft.com/office/powerpoint/2010/main" val="2440245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7FDC8E-62DC-9743-8910-C39F4980A792}"/>
              </a:ext>
            </a:extLst>
          </p:cNvPr>
          <p:cNvSpPr>
            <a:spLocks noGrp="1"/>
          </p:cNvSpPr>
          <p:nvPr>
            <p:ph type="title"/>
          </p:nvPr>
        </p:nvSpPr>
        <p:spPr>
          <a:xfrm>
            <a:off x="5004048" y="5373216"/>
            <a:ext cx="3589090" cy="1484784"/>
          </a:xfrm>
        </p:spPr>
        <p:txBody>
          <a:bodyPr/>
          <a:lstStyle/>
          <a:p>
            <a:pPr algn="l"/>
            <a:r>
              <a:rPr lang="it-IT" sz="1600" dirty="0">
                <a:solidFill>
                  <a:srgbClr val="C00000"/>
                </a:solidFill>
              </a:rPr>
              <a:t>Ingresso di Carlo V </a:t>
            </a:r>
            <a:br>
              <a:rPr lang="it-IT" sz="1600" dirty="0">
                <a:solidFill>
                  <a:srgbClr val="C00000"/>
                </a:solidFill>
              </a:rPr>
            </a:br>
            <a:r>
              <a:rPr lang="it-IT" sz="1600" dirty="0">
                <a:solidFill>
                  <a:srgbClr val="C00000"/>
                </a:solidFill>
              </a:rPr>
              <a:t>a Parigi, </a:t>
            </a:r>
            <a:br>
              <a:rPr lang="it-IT" sz="1600" dirty="0">
                <a:solidFill>
                  <a:srgbClr val="C00000"/>
                </a:solidFill>
              </a:rPr>
            </a:br>
            <a:r>
              <a:rPr lang="it-IT" sz="1600" dirty="0">
                <a:solidFill>
                  <a:srgbClr val="C00000"/>
                </a:solidFill>
              </a:rPr>
              <a:t>2 agosto 1358.</a:t>
            </a:r>
          </a:p>
        </p:txBody>
      </p:sp>
      <p:pic>
        <p:nvPicPr>
          <p:cNvPr id="4" name="Immagine 3">
            <a:extLst>
              <a:ext uri="{FF2B5EF4-FFF2-40B4-BE49-F238E27FC236}">
                <a16:creationId xmlns:a16="http://schemas.microsoft.com/office/drawing/2014/main" id="{DDE1348C-78B9-BC40-AA0D-EAB8D531E3FF}"/>
              </a:ext>
            </a:extLst>
          </p:cNvPr>
          <p:cNvPicPr>
            <a:picLocks noChangeAspect="1"/>
          </p:cNvPicPr>
          <p:nvPr/>
        </p:nvPicPr>
        <p:blipFill>
          <a:blip r:embed="rId2"/>
          <a:stretch>
            <a:fillRect/>
          </a:stretch>
        </p:blipFill>
        <p:spPr>
          <a:xfrm>
            <a:off x="0" y="0"/>
            <a:ext cx="4876800" cy="6858000"/>
          </a:xfrm>
          <a:prstGeom prst="rect">
            <a:avLst/>
          </a:prstGeom>
        </p:spPr>
      </p:pic>
    </p:spTree>
    <p:extLst>
      <p:ext uri="{BB962C8B-B14F-4D97-AF65-F5344CB8AC3E}">
        <p14:creationId xmlns:p14="http://schemas.microsoft.com/office/powerpoint/2010/main" val="250725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38D72-C988-E44B-AA7C-59E03EC58EBE}"/>
              </a:ext>
            </a:extLst>
          </p:cNvPr>
          <p:cNvSpPr>
            <a:spLocks noGrp="1"/>
          </p:cNvSpPr>
          <p:nvPr>
            <p:ph type="title"/>
          </p:nvPr>
        </p:nvSpPr>
        <p:spPr>
          <a:xfrm>
            <a:off x="6084168" y="5373216"/>
            <a:ext cx="2508970" cy="1512168"/>
          </a:xfrm>
        </p:spPr>
        <p:txBody>
          <a:bodyPr/>
          <a:lstStyle/>
          <a:p>
            <a:r>
              <a:rPr lang="it-IT" sz="1600" dirty="0">
                <a:solidFill>
                  <a:srgbClr val="002060"/>
                </a:solidFill>
              </a:rPr>
              <a:t>Parigi. L’ambiente di corte del tempo in una miniatura.</a:t>
            </a:r>
          </a:p>
        </p:txBody>
      </p:sp>
      <p:pic>
        <p:nvPicPr>
          <p:cNvPr id="3" name="Immagine 2">
            <a:extLst>
              <a:ext uri="{FF2B5EF4-FFF2-40B4-BE49-F238E27FC236}">
                <a16:creationId xmlns:a16="http://schemas.microsoft.com/office/drawing/2014/main" id="{9127BC08-D3FA-914A-A9D6-C1949CE8301E}"/>
              </a:ext>
            </a:extLst>
          </p:cNvPr>
          <p:cNvPicPr>
            <a:picLocks noChangeAspect="1"/>
          </p:cNvPicPr>
          <p:nvPr/>
        </p:nvPicPr>
        <p:blipFill>
          <a:blip r:embed="rId2">
            <a:lum/>
            <a:alphaModFix/>
          </a:blip>
          <a:srcRect/>
          <a:stretch>
            <a:fillRect/>
          </a:stretch>
        </p:blipFill>
        <p:spPr bwMode="auto">
          <a:xfrm>
            <a:off x="0" y="0"/>
            <a:ext cx="5940152" cy="6834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465047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B3B43-A370-D94B-AF12-122E1866176A}"/>
              </a:ext>
            </a:extLst>
          </p:cNvPr>
          <p:cNvSpPr>
            <a:spLocks noGrp="1"/>
          </p:cNvSpPr>
          <p:nvPr>
            <p:ph type="title"/>
          </p:nvPr>
        </p:nvSpPr>
        <p:spPr>
          <a:xfrm>
            <a:off x="4932040" y="5445224"/>
            <a:ext cx="3661098" cy="1412776"/>
          </a:xfrm>
        </p:spPr>
        <p:txBody>
          <a:bodyPr/>
          <a:lstStyle/>
          <a:p>
            <a:pPr algn="l"/>
            <a:r>
              <a:rPr lang="it-IT" sz="1600" dirty="0">
                <a:solidFill>
                  <a:srgbClr val="6D6514"/>
                </a:solidFill>
              </a:rPr>
              <a:t>Il re Carlo V, </a:t>
            </a:r>
            <a:br>
              <a:rPr lang="it-IT" sz="1600" dirty="0">
                <a:solidFill>
                  <a:srgbClr val="6D6514"/>
                </a:solidFill>
              </a:rPr>
            </a:br>
            <a:r>
              <a:rPr lang="it-IT" sz="1600" dirty="0">
                <a:solidFill>
                  <a:srgbClr val="6D6514"/>
                </a:solidFill>
              </a:rPr>
              <a:t>Il Saggio,</a:t>
            </a:r>
            <a:br>
              <a:rPr lang="it-IT" sz="1600" dirty="0">
                <a:solidFill>
                  <a:srgbClr val="6D6514"/>
                </a:solidFill>
              </a:rPr>
            </a:br>
            <a:r>
              <a:rPr lang="it-IT" sz="1600" dirty="0">
                <a:solidFill>
                  <a:srgbClr val="6D6514"/>
                </a:solidFill>
              </a:rPr>
              <a:t>dedito agli studi.</a:t>
            </a:r>
          </a:p>
        </p:txBody>
      </p:sp>
      <p:pic>
        <p:nvPicPr>
          <p:cNvPr id="5" name="Immagine 4">
            <a:extLst>
              <a:ext uri="{FF2B5EF4-FFF2-40B4-BE49-F238E27FC236}">
                <a16:creationId xmlns:a16="http://schemas.microsoft.com/office/drawing/2014/main" id="{9E4B7C7A-FB87-624E-99DB-393CA9878B12}"/>
              </a:ext>
            </a:extLst>
          </p:cNvPr>
          <p:cNvPicPr>
            <a:picLocks noChangeAspect="1"/>
          </p:cNvPicPr>
          <p:nvPr/>
        </p:nvPicPr>
        <p:blipFill>
          <a:blip r:embed="rId2"/>
          <a:stretch>
            <a:fillRect/>
          </a:stretch>
        </p:blipFill>
        <p:spPr>
          <a:xfrm>
            <a:off x="32088" y="225996"/>
            <a:ext cx="4755936" cy="6632004"/>
          </a:xfrm>
          <a:prstGeom prst="rect">
            <a:avLst/>
          </a:prstGeom>
        </p:spPr>
      </p:pic>
    </p:spTree>
    <p:extLst>
      <p:ext uri="{BB962C8B-B14F-4D97-AF65-F5344CB8AC3E}">
        <p14:creationId xmlns:p14="http://schemas.microsoft.com/office/powerpoint/2010/main" val="3675238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90F09D0-CAA7-034E-90CC-740C0BDE88EE}"/>
              </a:ext>
            </a:extLst>
          </p:cNvPr>
          <p:cNvPicPr>
            <a:picLocks noChangeAspect="1"/>
          </p:cNvPicPr>
          <p:nvPr/>
        </p:nvPicPr>
        <p:blipFill>
          <a:blip r:embed="rId2"/>
          <a:stretch>
            <a:fillRect/>
          </a:stretch>
        </p:blipFill>
        <p:spPr>
          <a:xfrm>
            <a:off x="18332" y="1340768"/>
            <a:ext cx="9144000" cy="5290168"/>
          </a:xfrm>
          <a:prstGeom prst="rect">
            <a:avLst/>
          </a:prstGeom>
        </p:spPr>
      </p:pic>
    </p:spTree>
    <p:extLst>
      <p:ext uri="{BB962C8B-B14F-4D97-AF65-F5344CB8AC3E}">
        <p14:creationId xmlns:p14="http://schemas.microsoft.com/office/powerpoint/2010/main" val="3505759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44A30B-C9D0-3940-A0C1-8B02443D364F}"/>
              </a:ext>
            </a:extLst>
          </p:cNvPr>
          <p:cNvSpPr>
            <a:spLocks noGrp="1"/>
          </p:cNvSpPr>
          <p:nvPr>
            <p:ph type="title"/>
          </p:nvPr>
        </p:nvSpPr>
        <p:spPr>
          <a:xfrm>
            <a:off x="395536" y="5932220"/>
            <a:ext cx="8197602" cy="925780"/>
          </a:xfrm>
        </p:spPr>
        <p:txBody>
          <a:bodyPr/>
          <a:lstStyle/>
          <a:p>
            <a:r>
              <a:rPr lang="it-IT" sz="1600" dirty="0">
                <a:solidFill>
                  <a:srgbClr val="860000"/>
                </a:solidFill>
              </a:rPr>
              <a:t>La Biblioteca Nazionale di Francia fondata dal re Carlo V.</a:t>
            </a:r>
          </a:p>
        </p:txBody>
      </p:sp>
      <p:pic>
        <p:nvPicPr>
          <p:cNvPr id="4" name="Immagine 3">
            <a:extLst>
              <a:ext uri="{FF2B5EF4-FFF2-40B4-BE49-F238E27FC236}">
                <a16:creationId xmlns:a16="http://schemas.microsoft.com/office/drawing/2014/main" id="{76DDC7D5-9BC7-9E44-9F2E-E6D4AF517C1B}"/>
              </a:ext>
            </a:extLst>
          </p:cNvPr>
          <p:cNvPicPr>
            <a:picLocks noChangeAspect="1"/>
          </p:cNvPicPr>
          <p:nvPr/>
        </p:nvPicPr>
        <p:blipFill>
          <a:blip r:embed="rId2"/>
          <a:stretch>
            <a:fillRect/>
          </a:stretch>
        </p:blipFill>
        <p:spPr>
          <a:xfrm>
            <a:off x="0" y="-171400"/>
            <a:ext cx="9144000" cy="6103620"/>
          </a:xfrm>
          <a:prstGeom prst="rect">
            <a:avLst/>
          </a:prstGeom>
        </p:spPr>
      </p:pic>
    </p:spTree>
    <p:extLst>
      <p:ext uri="{BB962C8B-B14F-4D97-AF65-F5344CB8AC3E}">
        <p14:creationId xmlns:p14="http://schemas.microsoft.com/office/powerpoint/2010/main" val="2953176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FD3D14C-8F7D-9347-A532-781546C32D93}"/>
              </a:ext>
            </a:extLst>
          </p:cNvPr>
          <p:cNvPicPr>
            <a:picLocks noChangeAspect="1"/>
          </p:cNvPicPr>
          <p:nvPr/>
        </p:nvPicPr>
        <p:blipFill>
          <a:blip r:embed="rId2"/>
          <a:stretch>
            <a:fillRect/>
          </a:stretch>
        </p:blipFill>
        <p:spPr>
          <a:xfrm>
            <a:off x="1691680" y="798121"/>
            <a:ext cx="5305961" cy="6074581"/>
          </a:xfrm>
          <a:prstGeom prst="rect">
            <a:avLst/>
          </a:prstGeom>
        </p:spPr>
      </p:pic>
    </p:spTree>
    <p:extLst>
      <p:ext uri="{BB962C8B-B14F-4D97-AF65-F5344CB8AC3E}">
        <p14:creationId xmlns:p14="http://schemas.microsoft.com/office/powerpoint/2010/main" val="2641909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14C7E79-9819-844B-B203-9EBFBBB658D4}"/>
              </a:ext>
            </a:extLst>
          </p:cNvPr>
          <p:cNvSpPr>
            <a:spLocks noGrp="1"/>
          </p:cNvSpPr>
          <p:nvPr>
            <p:ph type="title"/>
          </p:nvPr>
        </p:nvSpPr>
        <p:spPr>
          <a:xfrm>
            <a:off x="323528" y="836712"/>
            <a:ext cx="4320480" cy="6021288"/>
          </a:xfrm>
        </p:spPr>
        <p:txBody>
          <a:bodyPr/>
          <a:lstStyle/>
          <a:p>
            <a:r>
              <a:rPr lang="it-IT" sz="1600" b="1" dirty="0">
                <a:solidFill>
                  <a:srgbClr val="860000"/>
                </a:solidFill>
              </a:rPr>
              <a:t>SE</a:t>
            </a:r>
            <a:r>
              <a:rPr lang="it-IT" sz="1600" b="1" dirty="0">
                <a:solidFill>
                  <a:srgbClr val="6F2B15"/>
                </a:solidFill>
              </a:rPr>
              <a:t>ULETE SUI – SONO SOLA</a:t>
            </a:r>
            <a:br>
              <a:rPr lang="it-IT" sz="1600" b="1" i="1" dirty="0">
                <a:solidFill>
                  <a:srgbClr val="6F2B15"/>
                </a:solidFill>
              </a:rPr>
            </a:br>
            <a:r>
              <a:rPr lang="it-IT" sz="1600" b="1" i="1" dirty="0">
                <a:solidFill>
                  <a:srgbClr val="6F2B15"/>
                </a:solidFill>
              </a:rPr>
              <a:t>Ballata della solitudine.</a:t>
            </a:r>
            <a:br>
              <a:rPr lang="it-IT" sz="1600" i="1" dirty="0">
                <a:solidFill>
                  <a:srgbClr val="860000"/>
                </a:solidFill>
              </a:rPr>
            </a:br>
            <a:br>
              <a:rPr lang="it-IT" sz="1600" dirty="0">
                <a:solidFill>
                  <a:srgbClr val="C00000"/>
                </a:solidFill>
              </a:rPr>
            </a:br>
            <a:r>
              <a:rPr lang="it-IT" sz="1600" dirty="0" err="1">
                <a:solidFill>
                  <a:srgbClr val="C00000"/>
                </a:solidFill>
              </a:rPr>
              <a:t>Seulete</a:t>
            </a:r>
            <a:r>
              <a:rPr lang="it-IT" sz="1600" dirty="0">
                <a:solidFill>
                  <a:srgbClr val="C00000"/>
                </a:solidFill>
              </a:rPr>
              <a:t> </a:t>
            </a:r>
            <a:r>
              <a:rPr lang="it-IT" sz="1600" dirty="0" err="1">
                <a:solidFill>
                  <a:srgbClr val="C00000"/>
                </a:solidFill>
              </a:rPr>
              <a:t>suy</a:t>
            </a:r>
            <a:r>
              <a:rPr lang="it-IT" sz="1600" dirty="0">
                <a:solidFill>
                  <a:srgbClr val="C00000"/>
                </a:solidFill>
              </a:rPr>
              <a:t> et </a:t>
            </a:r>
            <a:r>
              <a:rPr lang="it-IT" sz="1600" dirty="0" err="1">
                <a:solidFill>
                  <a:srgbClr val="C00000"/>
                </a:solidFill>
              </a:rPr>
              <a:t>seulete</a:t>
            </a:r>
            <a:r>
              <a:rPr lang="it-IT" sz="1600" dirty="0">
                <a:solidFill>
                  <a:srgbClr val="C00000"/>
                </a:solidFill>
              </a:rPr>
              <a:t> </a:t>
            </a:r>
            <a:r>
              <a:rPr lang="it-IT" sz="1600" dirty="0" err="1">
                <a:solidFill>
                  <a:srgbClr val="C00000"/>
                </a:solidFill>
              </a:rPr>
              <a:t>veuil</a:t>
            </a:r>
            <a:r>
              <a:rPr lang="it-IT" sz="1600" dirty="0">
                <a:solidFill>
                  <a:srgbClr val="C00000"/>
                </a:solidFill>
              </a:rPr>
              <a:t> </a:t>
            </a:r>
            <a:r>
              <a:rPr lang="it-IT" sz="1600" dirty="0" err="1">
                <a:solidFill>
                  <a:srgbClr val="C00000"/>
                </a:solidFill>
              </a:rPr>
              <a:t>estre</a:t>
            </a:r>
            <a:r>
              <a:rPr lang="it-IT" sz="1600" dirty="0">
                <a:solidFill>
                  <a:srgbClr val="C00000"/>
                </a:solidFill>
              </a:rPr>
              <a:t>,</a:t>
            </a:r>
            <a:br>
              <a:rPr lang="it-IT" sz="1600" dirty="0">
                <a:solidFill>
                  <a:srgbClr val="C00000"/>
                </a:solidFill>
              </a:rPr>
            </a:br>
            <a:r>
              <a:rPr lang="it-IT" sz="1600" dirty="0" err="1">
                <a:solidFill>
                  <a:srgbClr val="C00000"/>
                </a:solidFill>
              </a:rPr>
              <a:t>seulete</a:t>
            </a:r>
            <a:r>
              <a:rPr lang="it-IT" sz="1600" dirty="0">
                <a:solidFill>
                  <a:srgbClr val="C00000"/>
                </a:solidFill>
              </a:rPr>
              <a:t> m’a </a:t>
            </a:r>
            <a:r>
              <a:rPr lang="it-IT" sz="1600" dirty="0" err="1">
                <a:solidFill>
                  <a:srgbClr val="C00000"/>
                </a:solidFill>
              </a:rPr>
              <a:t>mon</a:t>
            </a:r>
            <a:r>
              <a:rPr lang="it-IT" sz="1600" dirty="0">
                <a:solidFill>
                  <a:srgbClr val="C00000"/>
                </a:solidFill>
              </a:rPr>
              <a:t> </a:t>
            </a:r>
            <a:r>
              <a:rPr lang="it-IT" sz="1600" dirty="0" err="1">
                <a:solidFill>
                  <a:srgbClr val="C00000"/>
                </a:solidFill>
              </a:rPr>
              <a:t>doulz</a:t>
            </a:r>
            <a:r>
              <a:rPr lang="it-IT" sz="1600" dirty="0">
                <a:solidFill>
                  <a:srgbClr val="C00000"/>
                </a:solidFill>
              </a:rPr>
              <a:t> ami </a:t>
            </a:r>
            <a:r>
              <a:rPr lang="it-IT" sz="1600" dirty="0" err="1">
                <a:solidFill>
                  <a:srgbClr val="C00000"/>
                </a:solidFill>
              </a:rPr>
              <a:t>laissiée</a:t>
            </a:r>
            <a:r>
              <a:rPr lang="it-IT" sz="1600" dirty="0">
                <a:solidFill>
                  <a:srgbClr val="C00000"/>
                </a:solidFill>
              </a:rPr>
              <a:t>;</a:t>
            </a:r>
            <a:br>
              <a:rPr lang="it-IT" sz="1600" dirty="0">
                <a:solidFill>
                  <a:srgbClr val="C00000"/>
                </a:solidFill>
              </a:rPr>
            </a:br>
            <a:r>
              <a:rPr lang="it-IT" sz="1600" dirty="0" err="1">
                <a:solidFill>
                  <a:srgbClr val="C00000"/>
                </a:solidFill>
              </a:rPr>
              <a:t>seulete</a:t>
            </a:r>
            <a:r>
              <a:rPr lang="it-IT" sz="1600" dirty="0">
                <a:solidFill>
                  <a:srgbClr val="C00000"/>
                </a:solidFill>
              </a:rPr>
              <a:t> </a:t>
            </a:r>
            <a:r>
              <a:rPr lang="it-IT" sz="1600" dirty="0" err="1">
                <a:solidFill>
                  <a:srgbClr val="C00000"/>
                </a:solidFill>
              </a:rPr>
              <a:t>suy</a:t>
            </a:r>
            <a:r>
              <a:rPr lang="it-IT" sz="1600" dirty="0">
                <a:solidFill>
                  <a:srgbClr val="C00000"/>
                </a:solidFill>
              </a:rPr>
              <a:t>, </a:t>
            </a:r>
            <a:r>
              <a:rPr lang="it-IT" sz="1600" dirty="0" err="1">
                <a:solidFill>
                  <a:srgbClr val="C00000"/>
                </a:solidFill>
              </a:rPr>
              <a:t>sanz</a:t>
            </a:r>
            <a:r>
              <a:rPr lang="it-IT" sz="1600" dirty="0">
                <a:solidFill>
                  <a:srgbClr val="C00000"/>
                </a:solidFill>
              </a:rPr>
              <a:t> </a:t>
            </a:r>
            <a:r>
              <a:rPr lang="it-IT" sz="1600" dirty="0" err="1">
                <a:solidFill>
                  <a:srgbClr val="C00000"/>
                </a:solidFill>
              </a:rPr>
              <a:t>compaignon</a:t>
            </a:r>
            <a:r>
              <a:rPr lang="it-IT" sz="1600" dirty="0">
                <a:solidFill>
                  <a:srgbClr val="C00000"/>
                </a:solidFill>
              </a:rPr>
              <a:t> ne </a:t>
            </a:r>
            <a:r>
              <a:rPr lang="it-IT" sz="1600" dirty="0" err="1">
                <a:solidFill>
                  <a:srgbClr val="C00000"/>
                </a:solidFill>
              </a:rPr>
              <a:t>maistre</a:t>
            </a:r>
            <a:r>
              <a:rPr lang="it-IT" sz="1600" dirty="0">
                <a:solidFill>
                  <a:srgbClr val="C00000"/>
                </a:solidFill>
              </a:rPr>
              <a:t>,</a:t>
            </a:r>
            <a:br>
              <a:rPr lang="it-IT" sz="1600" dirty="0">
                <a:solidFill>
                  <a:srgbClr val="C00000"/>
                </a:solidFill>
              </a:rPr>
            </a:br>
            <a:r>
              <a:rPr lang="it-IT" sz="1600" dirty="0" err="1">
                <a:solidFill>
                  <a:srgbClr val="C00000"/>
                </a:solidFill>
              </a:rPr>
              <a:t>seulete</a:t>
            </a:r>
            <a:r>
              <a:rPr lang="it-IT" sz="1600" dirty="0">
                <a:solidFill>
                  <a:srgbClr val="C00000"/>
                </a:solidFill>
              </a:rPr>
              <a:t> </a:t>
            </a:r>
            <a:r>
              <a:rPr lang="it-IT" sz="1600" dirty="0" err="1">
                <a:solidFill>
                  <a:srgbClr val="C00000"/>
                </a:solidFill>
              </a:rPr>
              <a:t>suy</a:t>
            </a:r>
            <a:r>
              <a:rPr lang="it-IT" sz="1600" dirty="0">
                <a:solidFill>
                  <a:srgbClr val="C00000"/>
                </a:solidFill>
              </a:rPr>
              <a:t>, dolente et </a:t>
            </a:r>
            <a:r>
              <a:rPr lang="it-IT" sz="1600" dirty="0" err="1">
                <a:solidFill>
                  <a:srgbClr val="C00000"/>
                </a:solidFill>
              </a:rPr>
              <a:t>courrouciée</a:t>
            </a:r>
            <a:r>
              <a:rPr lang="it-IT" sz="1600" dirty="0">
                <a:solidFill>
                  <a:srgbClr val="C00000"/>
                </a:solidFill>
              </a:rPr>
              <a:t>…</a:t>
            </a:r>
            <a:br>
              <a:rPr lang="it-IT" sz="1600" dirty="0">
                <a:solidFill>
                  <a:srgbClr val="C00000"/>
                </a:solidFill>
              </a:rPr>
            </a:br>
            <a:br>
              <a:rPr lang="it-IT" sz="1600" dirty="0">
                <a:solidFill>
                  <a:srgbClr val="C00000"/>
                </a:solidFill>
              </a:rPr>
            </a:br>
            <a:r>
              <a:rPr lang="it-IT" sz="1600" dirty="0">
                <a:solidFill>
                  <a:srgbClr val="C00000"/>
                </a:solidFill>
              </a:rPr>
              <a:t>Sono sola e sola voglio rimanere.</a:t>
            </a:r>
            <a:br>
              <a:rPr lang="it-IT" sz="1600" dirty="0">
                <a:solidFill>
                  <a:srgbClr val="C00000"/>
                </a:solidFill>
              </a:rPr>
            </a:br>
            <a:r>
              <a:rPr lang="it-IT" sz="1600" dirty="0">
                <a:solidFill>
                  <a:srgbClr val="C00000"/>
                </a:solidFill>
              </a:rPr>
              <a:t>Sono sola, mi ha lasciata il mio dolce amico;</a:t>
            </a:r>
            <a:br>
              <a:rPr lang="it-IT" sz="1600" dirty="0">
                <a:solidFill>
                  <a:srgbClr val="C00000"/>
                </a:solidFill>
              </a:rPr>
            </a:br>
            <a:r>
              <a:rPr lang="it-IT" sz="1600" dirty="0">
                <a:solidFill>
                  <a:srgbClr val="C00000"/>
                </a:solidFill>
              </a:rPr>
              <a:t>sono sola, senza compagno né maestro,</a:t>
            </a:r>
            <a:br>
              <a:rPr lang="it-IT" sz="1600" dirty="0">
                <a:solidFill>
                  <a:srgbClr val="C00000"/>
                </a:solidFill>
              </a:rPr>
            </a:br>
            <a:r>
              <a:rPr lang="it-IT" sz="1600" dirty="0">
                <a:solidFill>
                  <a:srgbClr val="C00000"/>
                </a:solidFill>
              </a:rPr>
              <a:t>sono sola, dolente e triste,</a:t>
            </a:r>
            <a:br>
              <a:rPr lang="it-IT" sz="1600" dirty="0">
                <a:solidFill>
                  <a:srgbClr val="C00000"/>
                </a:solidFill>
              </a:rPr>
            </a:br>
            <a:r>
              <a:rPr lang="it-IT" sz="1600" dirty="0">
                <a:solidFill>
                  <a:srgbClr val="C00000"/>
                </a:solidFill>
              </a:rPr>
              <a:t>sono sola, a languire sofferente,</a:t>
            </a:r>
            <a:br>
              <a:rPr lang="it-IT" sz="1600" dirty="0">
                <a:solidFill>
                  <a:srgbClr val="C00000"/>
                </a:solidFill>
              </a:rPr>
            </a:br>
            <a:r>
              <a:rPr lang="it-IT" sz="1600" dirty="0">
                <a:solidFill>
                  <a:srgbClr val="C00000"/>
                </a:solidFill>
              </a:rPr>
              <a:t>sono sola, smarrita come nessuna,</a:t>
            </a:r>
            <a:br>
              <a:rPr lang="it-IT" sz="1600" dirty="0">
                <a:solidFill>
                  <a:srgbClr val="C00000"/>
                </a:solidFill>
              </a:rPr>
            </a:br>
            <a:r>
              <a:rPr lang="it-IT" sz="1600" dirty="0">
                <a:solidFill>
                  <a:srgbClr val="C00000"/>
                </a:solidFill>
              </a:rPr>
              <a:t>sono sola, rimasta senz’ amico.</a:t>
            </a:r>
            <a:br>
              <a:rPr lang="it-IT" sz="1600" dirty="0">
                <a:solidFill>
                  <a:srgbClr val="C00000"/>
                </a:solidFill>
              </a:rPr>
            </a:br>
            <a:r>
              <a:rPr lang="it-IT" sz="1600" dirty="0">
                <a:solidFill>
                  <a:srgbClr val="C00000"/>
                </a:solidFill>
              </a:rPr>
              <a:t>Sono sola, alla porta o alla finestra,</a:t>
            </a:r>
            <a:br>
              <a:rPr lang="it-IT" sz="1600" dirty="0">
                <a:solidFill>
                  <a:srgbClr val="C00000"/>
                </a:solidFill>
              </a:rPr>
            </a:br>
            <a:r>
              <a:rPr lang="it-IT" sz="1600" dirty="0">
                <a:solidFill>
                  <a:srgbClr val="C00000"/>
                </a:solidFill>
              </a:rPr>
              <a:t>sono sola, nascosta in un angolo,</a:t>
            </a:r>
            <a:br>
              <a:rPr lang="it-IT" sz="1600" dirty="0">
                <a:solidFill>
                  <a:srgbClr val="C00000"/>
                </a:solidFill>
              </a:rPr>
            </a:br>
            <a:r>
              <a:rPr lang="it-IT" sz="1600" dirty="0">
                <a:solidFill>
                  <a:srgbClr val="C00000"/>
                </a:solidFill>
              </a:rPr>
              <a:t>sono sola, mi nutro di lacrime,</a:t>
            </a:r>
            <a:br>
              <a:rPr lang="it-IT" sz="1600" dirty="0">
                <a:solidFill>
                  <a:srgbClr val="C00000"/>
                </a:solidFill>
              </a:rPr>
            </a:br>
            <a:r>
              <a:rPr lang="it-IT" sz="1600" dirty="0">
                <a:solidFill>
                  <a:srgbClr val="C00000"/>
                </a:solidFill>
              </a:rPr>
              <a:t>sono sola, dolente o quieta,</a:t>
            </a:r>
            <a:br>
              <a:rPr lang="it-IT" sz="1600" dirty="0">
                <a:solidFill>
                  <a:srgbClr val="C00000"/>
                </a:solidFill>
              </a:rPr>
            </a:br>
            <a:r>
              <a:rPr lang="it-IT" sz="1600" dirty="0">
                <a:solidFill>
                  <a:srgbClr val="C00000"/>
                </a:solidFill>
              </a:rPr>
              <a:t>sono sola, non c’è nulla di più triste,</a:t>
            </a:r>
            <a:br>
              <a:rPr lang="it-IT" sz="1600" dirty="0">
                <a:solidFill>
                  <a:srgbClr val="C00000"/>
                </a:solidFill>
              </a:rPr>
            </a:br>
            <a:r>
              <a:rPr lang="it-IT" sz="1600" dirty="0">
                <a:solidFill>
                  <a:srgbClr val="C00000"/>
                </a:solidFill>
              </a:rPr>
              <a:t>sono sola, chiusa nella mia stanza,</a:t>
            </a:r>
            <a:br>
              <a:rPr lang="it-IT" sz="1600" dirty="0">
                <a:solidFill>
                  <a:srgbClr val="C00000"/>
                </a:solidFill>
              </a:rPr>
            </a:br>
            <a:r>
              <a:rPr lang="it-IT" sz="1600" dirty="0">
                <a:solidFill>
                  <a:srgbClr val="C00000"/>
                </a:solidFill>
              </a:rPr>
              <a:t>sono sola, rimasta senz’amico.</a:t>
            </a:r>
            <a:br>
              <a:rPr lang="it-IT" sz="1600" dirty="0">
                <a:solidFill>
                  <a:srgbClr val="0047FF"/>
                </a:solidFill>
              </a:rPr>
            </a:br>
            <a:br>
              <a:rPr lang="it-IT" sz="1600" dirty="0"/>
            </a:br>
            <a:br>
              <a:rPr lang="it-IT" sz="1600" dirty="0"/>
            </a:br>
            <a:endParaRPr lang="it-IT" sz="1600" dirty="0"/>
          </a:p>
        </p:txBody>
      </p:sp>
      <p:pic>
        <p:nvPicPr>
          <p:cNvPr id="6" name="Immagine 5">
            <a:extLst>
              <a:ext uri="{FF2B5EF4-FFF2-40B4-BE49-F238E27FC236}">
                <a16:creationId xmlns:a16="http://schemas.microsoft.com/office/drawing/2014/main" id="{CF8C9475-7207-7E43-8621-16681D793452}"/>
              </a:ext>
            </a:extLst>
          </p:cNvPr>
          <p:cNvPicPr>
            <a:picLocks noChangeAspect="1"/>
          </p:cNvPicPr>
          <p:nvPr/>
        </p:nvPicPr>
        <p:blipFill>
          <a:blip r:embed="rId2"/>
          <a:stretch>
            <a:fillRect/>
          </a:stretch>
        </p:blipFill>
        <p:spPr>
          <a:xfrm>
            <a:off x="4644008" y="836712"/>
            <a:ext cx="4248472" cy="5328592"/>
          </a:xfrm>
          <a:prstGeom prst="rect">
            <a:avLst/>
          </a:prstGeom>
        </p:spPr>
      </p:pic>
    </p:spTree>
    <p:extLst>
      <p:ext uri="{BB962C8B-B14F-4D97-AF65-F5344CB8AC3E}">
        <p14:creationId xmlns:p14="http://schemas.microsoft.com/office/powerpoint/2010/main" val="187042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A0AF58-C0B7-454F-AA9E-958AB47CB624}"/>
              </a:ext>
            </a:extLst>
          </p:cNvPr>
          <p:cNvSpPr>
            <a:spLocks noGrp="1"/>
          </p:cNvSpPr>
          <p:nvPr>
            <p:ph type="title"/>
          </p:nvPr>
        </p:nvSpPr>
        <p:spPr>
          <a:xfrm>
            <a:off x="899592" y="908720"/>
            <a:ext cx="4320480" cy="3456384"/>
          </a:xfrm>
        </p:spPr>
        <p:txBody>
          <a:bodyPr/>
          <a:lstStyle/>
          <a:p>
            <a:pPr lvl="0"/>
            <a:r>
              <a:rPr lang="it-IT" sz="1600" dirty="0">
                <a:solidFill>
                  <a:srgbClr val="C00000"/>
                </a:solidFill>
              </a:rPr>
              <a:t>Sono sola, dovunque e ovunque io sia;</a:t>
            </a:r>
            <a:br>
              <a:rPr lang="it-IT" sz="1600" dirty="0">
                <a:solidFill>
                  <a:srgbClr val="C00000"/>
                </a:solidFill>
              </a:rPr>
            </a:br>
            <a:r>
              <a:rPr lang="it-IT" sz="1600" dirty="0">
                <a:solidFill>
                  <a:srgbClr val="C00000"/>
                </a:solidFill>
              </a:rPr>
              <a:t>sono sola, che io vada o che rimanga,</a:t>
            </a:r>
            <a:br>
              <a:rPr lang="it-IT" sz="1600" dirty="0">
                <a:solidFill>
                  <a:srgbClr val="C00000"/>
                </a:solidFill>
              </a:rPr>
            </a:br>
            <a:r>
              <a:rPr lang="it-IT" sz="1600" dirty="0">
                <a:solidFill>
                  <a:srgbClr val="C00000"/>
                </a:solidFill>
              </a:rPr>
              <a:t>sono sola, più d’ogni altra creatura della terra</a:t>
            </a:r>
            <a:br>
              <a:rPr lang="it-IT" sz="1600" dirty="0">
                <a:solidFill>
                  <a:srgbClr val="C00000"/>
                </a:solidFill>
              </a:rPr>
            </a:br>
            <a:r>
              <a:rPr lang="it-IT" sz="1600" dirty="0">
                <a:solidFill>
                  <a:srgbClr val="C00000"/>
                </a:solidFill>
              </a:rPr>
              <a:t>sono sola, abbandonata da tutti,</a:t>
            </a:r>
            <a:br>
              <a:rPr lang="it-IT" sz="1600" dirty="0">
                <a:solidFill>
                  <a:srgbClr val="C00000"/>
                </a:solidFill>
              </a:rPr>
            </a:br>
            <a:r>
              <a:rPr lang="it-IT" sz="1600" dirty="0">
                <a:solidFill>
                  <a:srgbClr val="C00000"/>
                </a:solidFill>
              </a:rPr>
              <a:t>sono sola, duramente umiliata,</a:t>
            </a:r>
            <a:br>
              <a:rPr lang="it-IT" sz="1600" dirty="0">
                <a:solidFill>
                  <a:srgbClr val="C00000"/>
                </a:solidFill>
              </a:rPr>
            </a:br>
            <a:r>
              <a:rPr lang="it-IT" sz="1600" dirty="0">
                <a:solidFill>
                  <a:srgbClr val="C00000"/>
                </a:solidFill>
              </a:rPr>
              <a:t>sono sola, sovente tutta in lacrime,</a:t>
            </a:r>
            <a:br>
              <a:rPr lang="it-IT" sz="1600" dirty="0">
                <a:solidFill>
                  <a:srgbClr val="C00000"/>
                </a:solidFill>
              </a:rPr>
            </a:br>
            <a:r>
              <a:rPr lang="it-IT" sz="1600" dirty="0">
                <a:solidFill>
                  <a:srgbClr val="C00000"/>
                </a:solidFill>
              </a:rPr>
              <a:t>sono sola, senza più amico.</a:t>
            </a:r>
            <a:br>
              <a:rPr lang="it-IT" sz="1600" dirty="0">
                <a:solidFill>
                  <a:srgbClr val="C00000"/>
                </a:solidFill>
              </a:rPr>
            </a:br>
            <a:r>
              <a:rPr lang="it-IT" sz="1600" dirty="0">
                <a:solidFill>
                  <a:srgbClr val="C00000"/>
                </a:solidFill>
              </a:rPr>
              <a:t>Principi, iniziata è ora la mia pena:</a:t>
            </a:r>
            <a:br>
              <a:rPr lang="it-IT" sz="1600" dirty="0">
                <a:solidFill>
                  <a:srgbClr val="C00000"/>
                </a:solidFill>
              </a:rPr>
            </a:br>
            <a:r>
              <a:rPr lang="it-IT" sz="1600" dirty="0">
                <a:solidFill>
                  <a:srgbClr val="C00000"/>
                </a:solidFill>
              </a:rPr>
              <a:t>sono sola, minacciata dal dolore,</a:t>
            </a:r>
            <a:br>
              <a:rPr lang="it-IT" sz="1600" dirty="0">
                <a:solidFill>
                  <a:srgbClr val="C00000"/>
                </a:solidFill>
              </a:rPr>
            </a:br>
            <a:r>
              <a:rPr lang="it-IT" sz="1600" dirty="0">
                <a:solidFill>
                  <a:srgbClr val="C00000"/>
                </a:solidFill>
              </a:rPr>
              <a:t>sono sola, più nera del nero,</a:t>
            </a:r>
            <a:br>
              <a:rPr lang="it-IT" sz="1600" dirty="0">
                <a:solidFill>
                  <a:srgbClr val="C00000"/>
                </a:solidFill>
              </a:rPr>
            </a:br>
            <a:r>
              <a:rPr lang="it-IT" sz="1600" dirty="0">
                <a:solidFill>
                  <a:srgbClr val="C00000"/>
                </a:solidFill>
              </a:rPr>
              <a:t>sono sola, senza più amico, abbandonata</a:t>
            </a:r>
            <a:r>
              <a:rPr lang="it-IT" sz="1600" dirty="0">
                <a:solidFill>
                  <a:srgbClr val="0047FF"/>
                </a:solidFill>
              </a:rPr>
              <a:t>.</a:t>
            </a:r>
          </a:p>
        </p:txBody>
      </p:sp>
      <p:pic>
        <p:nvPicPr>
          <p:cNvPr id="3" name="Immagine 2">
            <a:extLst>
              <a:ext uri="{FF2B5EF4-FFF2-40B4-BE49-F238E27FC236}">
                <a16:creationId xmlns:a16="http://schemas.microsoft.com/office/drawing/2014/main" id="{14F9B0A2-DDAF-5044-B445-A17CB45BD21D}"/>
              </a:ext>
            </a:extLst>
          </p:cNvPr>
          <p:cNvPicPr>
            <a:picLocks noChangeAspect="1"/>
          </p:cNvPicPr>
          <p:nvPr/>
        </p:nvPicPr>
        <p:blipFill>
          <a:blip r:embed="rId2"/>
          <a:stretch>
            <a:fillRect/>
          </a:stretch>
        </p:blipFill>
        <p:spPr>
          <a:xfrm>
            <a:off x="5436096" y="1340768"/>
            <a:ext cx="2664296" cy="2778286"/>
          </a:xfrm>
          <a:prstGeom prst="rect">
            <a:avLst/>
          </a:prstGeom>
        </p:spPr>
      </p:pic>
    </p:spTree>
    <p:extLst>
      <p:ext uri="{BB962C8B-B14F-4D97-AF65-F5344CB8AC3E}">
        <p14:creationId xmlns:p14="http://schemas.microsoft.com/office/powerpoint/2010/main" val="34998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 città delle Dame in Spagnolo. m.1,00 mp4.mp4">
            <a:hlinkClick r:id="" action="ppaction://media"/>
            <a:extLst>
              <a:ext uri="{FF2B5EF4-FFF2-40B4-BE49-F238E27FC236}">
                <a16:creationId xmlns:a16="http://schemas.microsoft.com/office/drawing/2014/main" id="{8CB2392C-0201-F049-B8BB-390693F8D4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4118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E9D288-DAF3-BD4D-B3A7-2B033406CE63}"/>
              </a:ext>
            </a:extLst>
          </p:cNvPr>
          <p:cNvSpPr>
            <a:spLocks noGrp="1"/>
          </p:cNvSpPr>
          <p:nvPr>
            <p:ph type="title"/>
          </p:nvPr>
        </p:nvSpPr>
        <p:spPr>
          <a:xfrm>
            <a:off x="4572000" y="5733256"/>
            <a:ext cx="2376264" cy="1124744"/>
          </a:xfrm>
        </p:spPr>
        <p:txBody>
          <a:bodyPr/>
          <a:lstStyle/>
          <a:p>
            <a:pPr algn="l"/>
            <a:r>
              <a:rPr lang="it-IT" sz="1600" dirty="0">
                <a:solidFill>
                  <a:srgbClr val="2700F8"/>
                </a:solidFill>
              </a:rPr>
              <a:t>Re Carlo VI di Francia, </a:t>
            </a:r>
            <a:br>
              <a:rPr lang="it-IT" sz="1600" dirty="0">
                <a:solidFill>
                  <a:srgbClr val="2700F8"/>
                </a:solidFill>
              </a:rPr>
            </a:br>
            <a:r>
              <a:rPr lang="it-IT" sz="1600" dirty="0">
                <a:solidFill>
                  <a:srgbClr val="2700F8"/>
                </a:solidFill>
              </a:rPr>
              <a:t>Le </a:t>
            </a:r>
            <a:r>
              <a:rPr lang="it-IT" sz="1600" dirty="0" err="1">
                <a:solidFill>
                  <a:srgbClr val="2700F8"/>
                </a:solidFill>
              </a:rPr>
              <a:t>Fou</a:t>
            </a:r>
            <a:r>
              <a:rPr lang="it-IT" sz="1600" dirty="0">
                <a:solidFill>
                  <a:srgbClr val="2700F8"/>
                </a:solidFill>
              </a:rPr>
              <a:t> - Il pazzo.</a:t>
            </a:r>
          </a:p>
        </p:txBody>
      </p:sp>
      <p:pic>
        <p:nvPicPr>
          <p:cNvPr id="4" name="Immagine 3">
            <a:extLst>
              <a:ext uri="{FF2B5EF4-FFF2-40B4-BE49-F238E27FC236}">
                <a16:creationId xmlns:a16="http://schemas.microsoft.com/office/drawing/2014/main" id="{53846E7D-E646-5947-AA3D-D61671F92E9C}"/>
              </a:ext>
            </a:extLst>
          </p:cNvPr>
          <p:cNvPicPr>
            <a:picLocks noChangeAspect="1"/>
          </p:cNvPicPr>
          <p:nvPr/>
        </p:nvPicPr>
        <p:blipFill>
          <a:blip r:embed="rId2"/>
          <a:stretch>
            <a:fillRect/>
          </a:stretch>
        </p:blipFill>
        <p:spPr>
          <a:xfrm>
            <a:off x="0" y="1772816"/>
            <a:ext cx="4427984" cy="5085184"/>
          </a:xfrm>
          <a:prstGeom prst="rect">
            <a:avLst/>
          </a:prstGeom>
        </p:spPr>
      </p:pic>
    </p:spTree>
    <p:extLst>
      <p:ext uri="{BB962C8B-B14F-4D97-AF65-F5344CB8AC3E}">
        <p14:creationId xmlns:p14="http://schemas.microsoft.com/office/powerpoint/2010/main" val="74095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F73628-44DC-4843-A92C-AC792927180A}"/>
              </a:ext>
            </a:extLst>
          </p:cNvPr>
          <p:cNvSpPr>
            <a:spLocks noGrp="1"/>
          </p:cNvSpPr>
          <p:nvPr>
            <p:ph type="title"/>
          </p:nvPr>
        </p:nvSpPr>
        <p:spPr>
          <a:xfrm>
            <a:off x="5148064" y="5445224"/>
            <a:ext cx="3445074" cy="1412776"/>
          </a:xfrm>
        </p:spPr>
        <p:txBody>
          <a:bodyPr/>
          <a:lstStyle/>
          <a:p>
            <a:pPr algn="l"/>
            <a:r>
              <a:rPr lang="it-IT" sz="1600" dirty="0">
                <a:solidFill>
                  <a:srgbClr val="6F2B15"/>
                </a:solidFill>
              </a:rPr>
              <a:t>L’assassinio del Duca di Orleans </a:t>
            </a:r>
            <a:br>
              <a:rPr lang="it-IT" sz="1600" dirty="0">
                <a:solidFill>
                  <a:srgbClr val="6F2B15"/>
                </a:solidFill>
              </a:rPr>
            </a:br>
            <a:r>
              <a:rPr lang="it-IT" sz="1600" dirty="0">
                <a:solidFill>
                  <a:srgbClr val="6F2B15"/>
                </a:solidFill>
              </a:rPr>
              <a:t>in una miniatura.</a:t>
            </a:r>
          </a:p>
        </p:txBody>
      </p:sp>
      <p:pic>
        <p:nvPicPr>
          <p:cNvPr id="4" name="Immagine 3">
            <a:extLst>
              <a:ext uri="{FF2B5EF4-FFF2-40B4-BE49-F238E27FC236}">
                <a16:creationId xmlns:a16="http://schemas.microsoft.com/office/drawing/2014/main" id="{F61DD45B-0EAC-E44F-818E-6F9359A20723}"/>
              </a:ext>
            </a:extLst>
          </p:cNvPr>
          <p:cNvPicPr>
            <a:picLocks noChangeAspect="1"/>
          </p:cNvPicPr>
          <p:nvPr/>
        </p:nvPicPr>
        <p:blipFill>
          <a:blip r:embed="rId2"/>
          <a:stretch>
            <a:fillRect/>
          </a:stretch>
        </p:blipFill>
        <p:spPr>
          <a:xfrm>
            <a:off x="107504" y="620688"/>
            <a:ext cx="4896544" cy="6237312"/>
          </a:xfrm>
          <a:prstGeom prst="rect">
            <a:avLst/>
          </a:prstGeom>
        </p:spPr>
      </p:pic>
    </p:spTree>
    <p:extLst>
      <p:ext uri="{BB962C8B-B14F-4D97-AF65-F5344CB8AC3E}">
        <p14:creationId xmlns:p14="http://schemas.microsoft.com/office/powerpoint/2010/main" val="1739421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4E1FA2-B712-B04D-A6A7-5E44DC01F3E2}"/>
              </a:ext>
            </a:extLst>
          </p:cNvPr>
          <p:cNvSpPr>
            <a:spLocks noGrp="1"/>
          </p:cNvSpPr>
          <p:nvPr>
            <p:ph type="title"/>
          </p:nvPr>
        </p:nvSpPr>
        <p:spPr>
          <a:xfrm>
            <a:off x="1331640" y="5805264"/>
            <a:ext cx="2232248" cy="1037568"/>
          </a:xfrm>
        </p:spPr>
        <p:txBody>
          <a:bodyPr/>
          <a:lstStyle/>
          <a:p>
            <a:r>
              <a:rPr lang="it-IT" sz="1600" dirty="0">
                <a:solidFill>
                  <a:srgbClr val="0070C0"/>
                </a:solidFill>
              </a:rPr>
              <a:t>L’attrice-regista Stefania Sandrelli.</a:t>
            </a:r>
          </a:p>
        </p:txBody>
      </p:sp>
      <p:pic>
        <p:nvPicPr>
          <p:cNvPr id="4" name="Immagine 3">
            <a:extLst>
              <a:ext uri="{FF2B5EF4-FFF2-40B4-BE49-F238E27FC236}">
                <a16:creationId xmlns:a16="http://schemas.microsoft.com/office/drawing/2014/main" id="{1DA4D736-B576-1B47-B2B0-D74E92847192}"/>
              </a:ext>
            </a:extLst>
          </p:cNvPr>
          <p:cNvPicPr>
            <a:picLocks noChangeAspect="1"/>
          </p:cNvPicPr>
          <p:nvPr/>
        </p:nvPicPr>
        <p:blipFill>
          <a:blip r:embed="rId2"/>
          <a:stretch>
            <a:fillRect/>
          </a:stretch>
        </p:blipFill>
        <p:spPr>
          <a:xfrm>
            <a:off x="3810000" y="1788233"/>
            <a:ext cx="5334000" cy="5054600"/>
          </a:xfrm>
          <a:prstGeom prst="rect">
            <a:avLst/>
          </a:prstGeom>
        </p:spPr>
      </p:pic>
    </p:spTree>
    <p:extLst>
      <p:ext uri="{BB962C8B-B14F-4D97-AF65-F5344CB8AC3E}">
        <p14:creationId xmlns:p14="http://schemas.microsoft.com/office/powerpoint/2010/main" val="683749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6A596-EFC2-FF42-A3E0-B6049331B979}"/>
              </a:ext>
            </a:extLst>
          </p:cNvPr>
          <p:cNvSpPr>
            <a:spLocks noGrp="1"/>
          </p:cNvSpPr>
          <p:nvPr>
            <p:ph type="title"/>
          </p:nvPr>
        </p:nvSpPr>
        <p:spPr>
          <a:xfrm>
            <a:off x="6012160" y="5733256"/>
            <a:ext cx="2580978" cy="1124744"/>
          </a:xfrm>
        </p:spPr>
        <p:txBody>
          <a:bodyPr/>
          <a:lstStyle/>
          <a:p>
            <a:pPr algn="l"/>
            <a:r>
              <a:rPr lang="it-IT" sz="1800" b="1" dirty="0">
                <a:solidFill>
                  <a:srgbClr val="C00000"/>
                </a:solidFill>
              </a:rPr>
              <a:t>Anno 2009</a:t>
            </a:r>
            <a:endParaRPr lang="it-IT" sz="1800" dirty="0">
              <a:solidFill>
                <a:srgbClr val="C00000"/>
              </a:solidFill>
            </a:endParaRPr>
          </a:p>
        </p:txBody>
      </p:sp>
      <p:pic>
        <p:nvPicPr>
          <p:cNvPr id="5" name="Immagine 4">
            <a:extLst>
              <a:ext uri="{FF2B5EF4-FFF2-40B4-BE49-F238E27FC236}">
                <a16:creationId xmlns:a16="http://schemas.microsoft.com/office/drawing/2014/main" id="{88B96D19-9A58-F548-AE46-46539ADC7A27}"/>
              </a:ext>
            </a:extLst>
          </p:cNvPr>
          <p:cNvPicPr>
            <a:picLocks noChangeAspect="1"/>
          </p:cNvPicPr>
          <p:nvPr/>
        </p:nvPicPr>
        <p:blipFill>
          <a:blip r:embed="rId2"/>
          <a:stretch>
            <a:fillRect/>
          </a:stretch>
        </p:blipFill>
        <p:spPr>
          <a:xfrm>
            <a:off x="755576" y="332656"/>
            <a:ext cx="4896544" cy="6408712"/>
          </a:xfrm>
          <a:prstGeom prst="rect">
            <a:avLst/>
          </a:prstGeom>
        </p:spPr>
      </p:pic>
    </p:spTree>
    <p:extLst>
      <p:ext uri="{BB962C8B-B14F-4D97-AF65-F5344CB8AC3E}">
        <p14:creationId xmlns:p14="http://schemas.microsoft.com/office/powerpoint/2010/main" val="1981220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7ED71C1-EE84-6E43-A21F-8747940E9AD6}"/>
              </a:ext>
            </a:extLst>
          </p:cNvPr>
          <p:cNvPicPr>
            <a:picLocks noChangeAspect="1"/>
          </p:cNvPicPr>
          <p:nvPr/>
        </p:nvPicPr>
        <p:blipFill>
          <a:blip r:embed="rId2"/>
          <a:stretch>
            <a:fillRect/>
          </a:stretch>
        </p:blipFill>
        <p:spPr>
          <a:xfrm>
            <a:off x="872692" y="1484784"/>
            <a:ext cx="7304954" cy="4104456"/>
          </a:xfrm>
          <a:prstGeom prst="rect">
            <a:avLst/>
          </a:prstGeom>
        </p:spPr>
      </p:pic>
    </p:spTree>
    <p:extLst>
      <p:ext uri="{BB962C8B-B14F-4D97-AF65-F5344CB8AC3E}">
        <p14:creationId xmlns:p14="http://schemas.microsoft.com/office/powerpoint/2010/main" val="302675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CB33F94-AD2E-6D42-9FD7-1C2DD6BA803C}"/>
              </a:ext>
            </a:extLst>
          </p:cNvPr>
          <p:cNvPicPr>
            <a:picLocks noChangeAspect="1"/>
          </p:cNvPicPr>
          <p:nvPr/>
        </p:nvPicPr>
        <p:blipFill>
          <a:blip r:embed="rId2">
            <a:lum/>
            <a:alphaModFix/>
          </a:blip>
          <a:srcRect/>
          <a:stretch>
            <a:fillRect/>
          </a:stretch>
        </p:blipFill>
        <p:spPr>
          <a:xfrm>
            <a:off x="4284000" y="0"/>
            <a:ext cx="4860000" cy="6858000"/>
          </a:xfrm>
          <a:prstGeom prst="rect">
            <a:avLst/>
          </a:prstGeom>
          <a:noFill/>
          <a:ln>
            <a:noFill/>
          </a:ln>
        </p:spPr>
      </p:pic>
      <p:sp>
        <p:nvSpPr>
          <p:cNvPr id="2" name="Titolo 1">
            <a:extLst>
              <a:ext uri="{FF2B5EF4-FFF2-40B4-BE49-F238E27FC236}">
                <a16:creationId xmlns:a16="http://schemas.microsoft.com/office/drawing/2014/main" id="{9125AF2F-CC14-7A41-BD79-33DBC1B2692F}"/>
              </a:ext>
            </a:extLst>
          </p:cNvPr>
          <p:cNvSpPr>
            <a:spLocks noGrp="1"/>
          </p:cNvSpPr>
          <p:nvPr>
            <p:ph type="title"/>
          </p:nvPr>
        </p:nvSpPr>
        <p:spPr>
          <a:xfrm>
            <a:off x="457200" y="5085184"/>
            <a:ext cx="3538736" cy="1772816"/>
          </a:xfrm>
        </p:spPr>
        <p:txBody>
          <a:bodyPr/>
          <a:lstStyle/>
          <a:p>
            <a:r>
              <a:rPr lang="it-IT" sz="1600" dirty="0"/>
              <a:t>Christine de </a:t>
            </a:r>
            <a:r>
              <a:rPr lang="it-IT" sz="1600" dirty="0" err="1"/>
              <a:t>Pizan</a:t>
            </a:r>
            <a:r>
              <a:rPr lang="it-IT" sz="1600" dirty="0"/>
              <a:t>.</a:t>
            </a:r>
            <a:br>
              <a:rPr lang="it-IT" sz="1600" dirty="0"/>
            </a:br>
            <a:r>
              <a:rPr lang="it-IT" sz="1600" dirty="0"/>
              <a:t>Cristina da </a:t>
            </a:r>
            <a:r>
              <a:rPr lang="it-IT" sz="1600" dirty="0" err="1"/>
              <a:t>Pozzano</a:t>
            </a:r>
            <a:r>
              <a:rPr lang="it-IT" sz="1600" dirty="0"/>
              <a:t>.</a:t>
            </a:r>
            <a:br>
              <a:rPr lang="it-IT" sz="1600" dirty="0"/>
            </a:br>
            <a:r>
              <a:rPr lang="it-IT" sz="1600" dirty="0"/>
              <a:t>(Venezia, </a:t>
            </a:r>
          </a:p>
        </p:txBody>
      </p:sp>
    </p:spTree>
    <p:extLst>
      <p:ext uri="{BB962C8B-B14F-4D97-AF65-F5344CB8AC3E}">
        <p14:creationId xmlns:p14="http://schemas.microsoft.com/office/powerpoint/2010/main" val="565526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 regista Stefania Sandrelli.m.2.44 mp4.mp4">
            <a:hlinkClick r:id="" action="ppaction://media"/>
            <a:extLst>
              <a:ext uri="{FF2B5EF4-FFF2-40B4-BE49-F238E27FC236}">
                <a16:creationId xmlns:a16="http://schemas.microsoft.com/office/drawing/2014/main" id="{E6A337D0-FBC8-EF4D-8BC1-A2D7FB806F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339960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3F56FB-A185-F44A-9FAB-F63AB2F3A58F}"/>
              </a:ext>
            </a:extLst>
          </p:cNvPr>
          <p:cNvSpPr>
            <a:spLocks noGrp="1"/>
          </p:cNvSpPr>
          <p:nvPr>
            <p:ph type="title"/>
          </p:nvPr>
        </p:nvSpPr>
        <p:spPr>
          <a:xfrm>
            <a:off x="539552" y="3356992"/>
            <a:ext cx="4608512" cy="3501008"/>
          </a:xfrm>
        </p:spPr>
        <p:txBody>
          <a:bodyPr/>
          <a:lstStyle/>
          <a:p>
            <a:pPr algn="l"/>
            <a:br>
              <a:rPr lang="it-IT" sz="1600" dirty="0">
                <a:solidFill>
                  <a:srgbClr val="C00000"/>
                </a:solidFill>
              </a:rPr>
            </a:br>
            <a:r>
              <a:rPr lang="it-IT" sz="1600" dirty="0">
                <a:solidFill>
                  <a:srgbClr val="0070C0"/>
                </a:solidFill>
              </a:rPr>
              <a:t>FRANCESE</a:t>
            </a:r>
            <a:br>
              <a:rPr lang="it-IT" sz="1600" dirty="0">
                <a:solidFill>
                  <a:srgbClr val="C00000"/>
                </a:solidFill>
              </a:rPr>
            </a:br>
            <a:r>
              <a:rPr lang="it-IT" sz="1600" dirty="0">
                <a:solidFill>
                  <a:srgbClr val="C00000"/>
                </a:solidFill>
              </a:rPr>
              <a:t>Or </a:t>
            </a:r>
            <a:r>
              <a:rPr lang="it-IT" sz="1600" dirty="0" err="1">
                <a:solidFill>
                  <a:srgbClr val="C00000"/>
                </a:solidFill>
              </a:rPr>
              <a:t>fus</a:t>
            </a:r>
            <a:r>
              <a:rPr lang="it-IT" sz="1600" dirty="0">
                <a:solidFill>
                  <a:srgbClr val="C00000"/>
                </a:solidFill>
              </a:rPr>
              <a:t> </a:t>
            </a:r>
            <a:r>
              <a:rPr lang="it-IT" sz="1600" dirty="0" err="1">
                <a:solidFill>
                  <a:srgbClr val="C00000"/>
                </a:solidFill>
              </a:rPr>
              <a:t>jee</a:t>
            </a:r>
            <a:r>
              <a:rPr lang="it-IT" sz="1600" dirty="0">
                <a:solidFill>
                  <a:srgbClr val="C00000"/>
                </a:solidFill>
              </a:rPr>
              <a:t> </a:t>
            </a:r>
            <a:r>
              <a:rPr lang="it-IT" sz="1600" dirty="0" err="1">
                <a:solidFill>
                  <a:srgbClr val="C00000"/>
                </a:solidFill>
              </a:rPr>
              <a:t>vrais</a:t>
            </a:r>
            <a:r>
              <a:rPr lang="it-IT" sz="1600" dirty="0">
                <a:solidFill>
                  <a:srgbClr val="C00000"/>
                </a:solidFill>
              </a:rPr>
              <a:t> </a:t>
            </a:r>
            <a:r>
              <a:rPr lang="it-IT" sz="1600" dirty="0" err="1">
                <a:solidFill>
                  <a:srgbClr val="C00000"/>
                </a:solidFill>
              </a:rPr>
              <a:t>homs</a:t>
            </a:r>
            <a:r>
              <a:rPr lang="it-IT" sz="1600" dirty="0">
                <a:solidFill>
                  <a:srgbClr val="C00000"/>
                </a:solidFill>
              </a:rPr>
              <a:t>, n'est </a:t>
            </a:r>
            <a:r>
              <a:rPr lang="it-IT" sz="1600" dirty="0" err="1">
                <a:solidFill>
                  <a:srgbClr val="C00000"/>
                </a:solidFill>
              </a:rPr>
              <a:t>pa</a:t>
            </a:r>
            <a:r>
              <a:rPr lang="it-IT" sz="1600" dirty="0">
                <a:solidFill>
                  <a:srgbClr val="C00000"/>
                </a:solidFill>
              </a:rPr>
              <a:t> </a:t>
            </a:r>
            <a:r>
              <a:rPr lang="it-IT" sz="1600" dirty="0" err="1">
                <a:solidFill>
                  <a:srgbClr val="C00000"/>
                </a:solidFill>
              </a:rPr>
              <a:t>fable</a:t>
            </a:r>
            <a:r>
              <a:rPr lang="it-IT" sz="1600" dirty="0">
                <a:solidFill>
                  <a:srgbClr val="C00000"/>
                </a:solidFill>
              </a:rPr>
              <a:t>,</a:t>
            </a:r>
            <a:br>
              <a:rPr lang="it-IT" sz="1600" dirty="0">
                <a:solidFill>
                  <a:srgbClr val="C00000"/>
                </a:solidFill>
              </a:rPr>
            </a:br>
            <a:r>
              <a:rPr lang="it-IT" sz="1600" dirty="0">
                <a:solidFill>
                  <a:srgbClr val="C00000"/>
                </a:solidFill>
              </a:rPr>
              <a:t>De </a:t>
            </a:r>
            <a:r>
              <a:rPr lang="it-IT" sz="1600" dirty="0" err="1">
                <a:solidFill>
                  <a:srgbClr val="C00000"/>
                </a:solidFill>
              </a:rPr>
              <a:t>nefs</a:t>
            </a:r>
            <a:r>
              <a:rPr lang="it-IT" sz="1600" dirty="0">
                <a:solidFill>
                  <a:srgbClr val="C00000"/>
                </a:solidFill>
              </a:rPr>
              <a:t> </a:t>
            </a:r>
            <a:r>
              <a:rPr lang="it-IT" sz="1600" dirty="0" err="1">
                <a:solidFill>
                  <a:srgbClr val="C00000"/>
                </a:solidFill>
              </a:rPr>
              <a:t>mener</a:t>
            </a:r>
            <a:r>
              <a:rPr lang="it-IT" sz="1600" dirty="0">
                <a:solidFill>
                  <a:srgbClr val="C00000"/>
                </a:solidFill>
              </a:rPr>
              <a:t> </a:t>
            </a:r>
            <a:r>
              <a:rPr lang="it-IT" sz="1600" dirty="0" err="1">
                <a:solidFill>
                  <a:srgbClr val="C00000"/>
                </a:solidFill>
              </a:rPr>
              <a:t>entremettable</a:t>
            </a:r>
            <a:br>
              <a:rPr lang="it-IT" sz="1600" dirty="0">
                <a:solidFill>
                  <a:srgbClr val="7030A0"/>
                </a:solidFill>
              </a:rPr>
            </a:br>
            <a:br>
              <a:rPr lang="it-IT" sz="1600" dirty="0">
                <a:solidFill>
                  <a:srgbClr val="7030A0"/>
                </a:solidFill>
              </a:rPr>
            </a:br>
            <a:r>
              <a:rPr lang="it-IT" sz="1600" dirty="0">
                <a:solidFill>
                  <a:srgbClr val="0070C0"/>
                </a:solidFill>
              </a:rPr>
              <a:t>ITALIANO</a:t>
            </a:r>
            <a:br>
              <a:rPr lang="it-IT" sz="1600" dirty="0">
                <a:solidFill>
                  <a:srgbClr val="7030A0"/>
                </a:solidFill>
              </a:rPr>
            </a:br>
            <a:r>
              <a:rPr lang="it-IT" sz="1600" dirty="0">
                <a:solidFill>
                  <a:srgbClr val="860000"/>
                </a:solidFill>
              </a:rPr>
              <a:t>Allora diventai un vero uomo, non è una favola,</a:t>
            </a:r>
            <a:br>
              <a:rPr lang="it-IT" sz="1600" dirty="0">
                <a:solidFill>
                  <a:srgbClr val="860000"/>
                </a:solidFill>
              </a:rPr>
            </a:br>
            <a:r>
              <a:rPr lang="it-IT" sz="1600" dirty="0">
                <a:solidFill>
                  <a:srgbClr val="860000"/>
                </a:solidFill>
              </a:rPr>
              <a:t>in grado di condurre le navi.)</a:t>
            </a:r>
            <a:br>
              <a:rPr lang="it-IT" sz="1600" dirty="0">
                <a:solidFill>
                  <a:srgbClr val="C00000"/>
                </a:solidFill>
              </a:rPr>
            </a:br>
            <a:br>
              <a:rPr lang="it-IT" sz="1600" dirty="0">
                <a:solidFill>
                  <a:srgbClr val="C00000"/>
                </a:solidFill>
              </a:rPr>
            </a:br>
            <a:endParaRPr lang="it-IT" sz="1600" dirty="0">
              <a:solidFill>
                <a:srgbClr val="C00000"/>
              </a:solidFill>
            </a:endParaRPr>
          </a:p>
        </p:txBody>
      </p:sp>
      <p:pic>
        <p:nvPicPr>
          <p:cNvPr id="5" name="Immagine 4">
            <a:extLst>
              <a:ext uri="{FF2B5EF4-FFF2-40B4-BE49-F238E27FC236}">
                <a16:creationId xmlns:a16="http://schemas.microsoft.com/office/drawing/2014/main" id="{A3177E8F-1FA4-D04B-8CE6-ACF566E8AC89}"/>
              </a:ext>
            </a:extLst>
          </p:cNvPr>
          <p:cNvPicPr>
            <a:picLocks noChangeAspect="1"/>
          </p:cNvPicPr>
          <p:nvPr/>
        </p:nvPicPr>
        <p:blipFill>
          <a:blip r:embed="rId2">
            <a:lum/>
            <a:alphaModFix/>
          </a:blip>
          <a:srcRect/>
          <a:stretch>
            <a:fillRect/>
          </a:stretch>
        </p:blipFill>
        <p:spPr>
          <a:xfrm>
            <a:off x="5004046" y="1700808"/>
            <a:ext cx="4169753" cy="5156890"/>
          </a:xfrm>
          <a:prstGeom prst="rect">
            <a:avLst/>
          </a:prstGeom>
          <a:noFill/>
          <a:ln>
            <a:noFill/>
          </a:ln>
        </p:spPr>
      </p:pic>
    </p:spTree>
    <p:extLst>
      <p:ext uri="{BB962C8B-B14F-4D97-AF65-F5344CB8AC3E}">
        <p14:creationId xmlns:p14="http://schemas.microsoft.com/office/powerpoint/2010/main" val="396666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DF1E7EA-91F5-8445-9153-1C728689BA0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1342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5C56D01-6AB2-6A40-B5CD-4937AE33E57C}"/>
              </a:ext>
            </a:extLst>
          </p:cNvPr>
          <p:cNvPicPr>
            <a:picLocks noChangeAspect="1"/>
          </p:cNvPicPr>
          <p:nvPr/>
        </p:nvPicPr>
        <p:blipFill>
          <a:blip r:embed="rId2"/>
          <a:stretch>
            <a:fillRect/>
          </a:stretch>
        </p:blipFill>
        <p:spPr>
          <a:xfrm>
            <a:off x="1043608" y="1772816"/>
            <a:ext cx="6770447" cy="3888432"/>
          </a:xfrm>
          <a:prstGeom prst="rect">
            <a:avLst/>
          </a:prstGeom>
        </p:spPr>
      </p:pic>
    </p:spTree>
    <p:extLst>
      <p:ext uri="{BB962C8B-B14F-4D97-AF65-F5344CB8AC3E}">
        <p14:creationId xmlns:p14="http://schemas.microsoft.com/office/powerpoint/2010/main" val="3394181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ndicanti sec. 50.mp4">
            <a:hlinkClick r:id="" action="ppaction://media"/>
            <a:extLst>
              <a:ext uri="{FF2B5EF4-FFF2-40B4-BE49-F238E27FC236}">
                <a16:creationId xmlns:a16="http://schemas.microsoft.com/office/drawing/2014/main" id="{5543CAD1-C44F-BB44-8D0B-7808A6322C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2311400"/>
            <a:ext cx="4064000" cy="2235200"/>
          </a:xfrm>
          <a:prstGeom prst="rect">
            <a:avLst/>
          </a:prstGeom>
        </p:spPr>
      </p:pic>
    </p:spTree>
    <p:extLst>
      <p:ext uri="{BB962C8B-B14F-4D97-AF65-F5344CB8AC3E}">
        <p14:creationId xmlns:p14="http://schemas.microsoft.com/office/powerpoint/2010/main" val="415318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AC47563-333C-1040-90A8-5A9864D7A809}"/>
              </a:ext>
            </a:extLst>
          </p:cNvPr>
          <p:cNvPicPr>
            <a:picLocks noChangeAspect="1"/>
          </p:cNvPicPr>
          <p:nvPr/>
        </p:nvPicPr>
        <p:blipFill>
          <a:blip r:embed="rId2">
            <a:lum/>
            <a:alphaModFix/>
          </a:blip>
          <a:srcRect/>
          <a:stretch>
            <a:fillRect/>
          </a:stretch>
        </p:blipFill>
        <p:spPr bwMode="auto">
          <a:xfrm>
            <a:off x="1073131" y="836712"/>
            <a:ext cx="6904076"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3" name="Titolo 2">
            <a:extLst>
              <a:ext uri="{FF2B5EF4-FFF2-40B4-BE49-F238E27FC236}">
                <a16:creationId xmlns:a16="http://schemas.microsoft.com/office/drawing/2014/main" id="{0CC1452B-A9CC-0644-B070-C9AA73383AEB}"/>
              </a:ext>
            </a:extLst>
          </p:cNvPr>
          <p:cNvSpPr>
            <a:spLocks noGrp="1"/>
          </p:cNvSpPr>
          <p:nvPr>
            <p:ph type="title"/>
          </p:nvPr>
        </p:nvSpPr>
        <p:spPr>
          <a:xfrm>
            <a:off x="457200" y="5270829"/>
            <a:ext cx="8135938" cy="1254515"/>
          </a:xfrm>
        </p:spPr>
        <p:txBody>
          <a:bodyPr/>
          <a:lstStyle/>
          <a:p>
            <a:r>
              <a:rPr lang="it-IT" sz="1600" dirty="0">
                <a:solidFill>
                  <a:srgbClr val="944D16"/>
                </a:solidFill>
              </a:rPr>
              <a:t>Una intensa…caravaggesca Amanda Sandrelli Christine-Cristina.</a:t>
            </a:r>
          </a:p>
        </p:txBody>
      </p:sp>
    </p:spTree>
    <p:extLst>
      <p:ext uri="{BB962C8B-B14F-4D97-AF65-F5344CB8AC3E}">
        <p14:creationId xmlns:p14="http://schemas.microsoft.com/office/powerpoint/2010/main" val="1680931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ena del porto. m.1.06 mp4.mp4">
            <a:hlinkClick r:id="" action="ppaction://media"/>
            <a:extLst>
              <a:ext uri="{FF2B5EF4-FFF2-40B4-BE49-F238E27FC236}">
                <a16:creationId xmlns:a16="http://schemas.microsoft.com/office/drawing/2014/main" id="{BFFBD252-2E99-1748-93D5-A9935B022C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80406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54E116-E1F3-1B45-97E8-81314996F701}"/>
              </a:ext>
            </a:extLst>
          </p:cNvPr>
          <p:cNvSpPr>
            <a:spLocks noGrp="1"/>
          </p:cNvSpPr>
          <p:nvPr>
            <p:ph type="title"/>
          </p:nvPr>
        </p:nvSpPr>
        <p:spPr>
          <a:xfrm>
            <a:off x="0" y="5517232"/>
            <a:ext cx="2843808" cy="1340768"/>
          </a:xfrm>
        </p:spPr>
        <p:txBody>
          <a:bodyPr/>
          <a:lstStyle/>
          <a:p>
            <a:pPr algn="r"/>
            <a:r>
              <a:rPr lang="it-IT" sz="1600" dirty="0" err="1">
                <a:solidFill>
                  <a:srgbClr val="002060"/>
                </a:solidFill>
              </a:rPr>
              <a:t>Charleton</a:t>
            </a:r>
            <a:r>
              <a:rPr lang="it-IT" sz="1600" dirty="0">
                <a:solidFill>
                  <a:srgbClr val="002060"/>
                </a:solidFill>
              </a:rPr>
              <a:t>, un bislacco cantastorie, l’attore Alessandro </a:t>
            </a:r>
            <a:r>
              <a:rPr lang="it-IT" sz="1600" dirty="0" err="1">
                <a:solidFill>
                  <a:srgbClr val="002060"/>
                </a:solidFill>
              </a:rPr>
              <a:t>Haber</a:t>
            </a:r>
            <a:r>
              <a:rPr lang="it-IT" sz="1600" dirty="0">
                <a:solidFill>
                  <a:srgbClr val="002060"/>
                </a:solidFill>
              </a:rPr>
              <a:t>.</a:t>
            </a:r>
          </a:p>
        </p:txBody>
      </p:sp>
      <p:pic>
        <p:nvPicPr>
          <p:cNvPr id="4" name="Immagine 3">
            <a:extLst>
              <a:ext uri="{FF2B5EF4-FFF2-40B4-BE49-F238E27FC236}">
                <a16:creationId xmlns:a16="http://schemas.microsoft.com/office/drawing/2014/main" id="{DAD13EA3-A3A8-1044-94D5-39DE1D766DA5}"/>
              </a:ext>
            </a:extLst>
          </p:cNvPr>
          <p:cNvPicPr>
            <a:picLocks noChangeAspect="1"/>
          </p:cNvPicPr>
          <p:nvPr/>
        </p:nvPicPr>
        <p:blipFill>
          <a:blip r:embed="rId2"/>
          <a:stretch>
            <a:fillRect/>
          </a:stretch>
        </p:blipFill>
        <p:spPr>
          <a:xfrm>
            <a:off x="2843808" y="1844824"/>
            <a:ext cx="6264696" cy="5013176"/>
          </a:xfrm>
          <a:prstGeom prst="rect">
            <a:avLst/>
          </a:prstGeom>
        </p:spPr>
      </p:pic>
    </p:spTree>
    <p:extLst>
      <p:ext uri="{BB962C8B-B14F-4D97-AF65-F5344CB8AC3E}">
        <p14:creationId xmlns:p14="http://schemas.microsoft.com/office/powerpoint/2010/main" val="628396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6EE68-FF4D-CB4A-BE68-792FD2932AF6}"/>
              </a:ext>
            </a:extLst>
          </p:cNvPr>
          <p:cNvSpPr>
            <a:spLocks noGrp="1"/>
          </p:cNvSpPr>
          <p:nvPr>
            <p:ph type="title"/>
          </p:nvPr>
        </p:nvSpPr>
        <p:spPr>
          <a:xfrm>
            <a:off x="107504" y="5589240"/>
            <a:ext cx="2376264" cy="1268760"/>
          </a:xfrm>
        </p:spPr>
        <p:txBody>
          <a:bodyPr/>
          <a:lstStyle/>
          <a:p>
            <a:pPr algn="r"/>
            <a:r>
              <a:rPr lang="it-IT" sz="1600" dirty="0">
                <a:solidFill>
                  <a:srgbClr val="6F2B15"/>
                </a:solidFill>
              </a:rPr>
              <a:t>Jean </a:t>
            </a:r>
            <a:r>
              <a:rPr lang="it-IT" sz="1600" dirty="0" err="1">
                <a:solidFill>
                  <a:srgbClr val="6F2B15"/>
                </a:solidFill>
              </a:rPr>
              <a:t>Gerson</a:t>
            </a:r>
            <a:r>
              <a:rPr lang="it-IT" sz="1600" dirty="0">
                <a:solidFill>
                  <a:srgbClr val="6F2B15"/>
                </a:solidFill>
              </a:rPr>
              <a:t>, studioso di Teologia, l’attore Alessio Boni.</a:t>
            </a:r>
          </a:p>
        </p:txBody>
      </p:sp>
      <p:pic>
        <p:nvPicPr>
          <p:cNvPr id="4" name="Immagine 3">
            <a:extLst>
              <a:ext uri="{FF2B5EF4-FFF2-40B4-BE49-F238E27FC236}">
                <a16:creationId xmlns:a16="http://schemas.microsoft.com/office/drawing/2014/main" id="{7A26AAFE-F5C5-B544-9A76-7F244D0E2EF8}"/>
              </a:ext>
            </a:extLst>
          </p:cNvPr>
          <p:cNvPicPr>
            <a:picLocks noChangeAspect="1"/>
          </p:cNvPicPr>
          <p:nvPr/>
        </p:nvPicPr>
        <p:blipFill>
          <a:blip r:embed="rId2"/>
          <a:stretch>
            <a:fillRect/>
          </a:stretch>
        </p:blipFill>
        <p:spPr>
          <a:xfrm>
            <a:off x="2627784" y="1844824"/>
            <a:ext cx="6483251" cy="5013176"/>
          </a:xfrm>
          <a:prstGeom prst="rect">
            <a:avLst/>
          </a:prstGeom>
        </p:spPr>
      </p:pic>
    </p:spTree>
    <p:extLst>
      <p:ext uri="{BB962C8B-B14F-4D97-AF65-F5344CB8AC3E}">
        <p14:creationId xmlns:p14="http://schemas.microsoft.com/office/powerpoint/2010/main" val="125178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1D53BD-5A79-4942-B741-C81C45292C3B}"/>
              </a:ext>
            </a:extLst>
          </p:cNvPr>
          <p:cNvSpPr>
            <a:spLocks noGrp="1"/>
          </p:cNvSpPr>
          <p:nvPr>
            <p:ph type="title"/>
          </p:nvPr>
        </p:nvSpPr>
        <p:spPr>
          <a:xfrm>
            <a:off x="457200" y="5301208"/>
            <a:ext cx="2890664" cy="1556792"/>
          </a:xfrm>
        </p:spPr>
        <p:txBody>
          <a:bodyPr/>
          <a:lstStyle/>
          <a:p>
            <a:pPr algn="r"/>
            <a:r>
              <a:rPr lang="it-IT" sz="1600" dirty="0">
                <a:solidFill>
                  <a:srgbClr val="7D4917"/>
                </a:solidFill>
              </a:rPr>
              <a:t>Roberto </a:t>
            </a:r>
            <a:r>
              <a:rPr lang="it-IT" sz="1600" dirty="0" err="1">
                <a:solidFill>
                  <a:srgbClr val="7D4917"/>
                </a:solidFill>
              </a:rPr>
              <a:t>Herlitzka</a:t>
            </a:r>
            <a:br>
              <a:rPr lang="it-IT" sz="1600" dirty="0">
                <a:solidFill>
                  <a:srgbClr val="7D4917"/>
                </a:solidFill>
              </a:rPr>
            </a:br>
            <a:r>
              <a:rPr lang="it-IT" sz="1600" dirty="0" err="1">
                <a:solidFill>
                  <a:srgbClr val="7D4917"/>
                </a:solidFill>
              </a:rPr>
              <a:t>Sartorius</a:t>
            </a:r>
            <a:r>
              <a:rPr lang="it-IT" sz="1600" dirty="0">
                <a:solidFill>
                  <a:srgbClr val="7D4917"/>
                </a:solidFill>
              </a:rPr>
              <a:t>, Rettore dell'università di Parigi.</a:t>
            </a:r>
          </a:p>
        </p:txBody>
      </p:sp>
      <p:pic>
        <p:nvPicPr>
          <p:cNvPr id="4" name="Immagine 3">
            <a:extLst>
              <a:ext uri="{FF2B5EF4-FFF2-40B4-BE49-F238E27FC236}">
                <a16:creationId xmlns:a16="http://schemas.microsoft.com/office/drawing/2014/main" id="{9DD5B398-4707-0248-9FBF-6C75AE9FB68B}"/>
              </a:ext>
            </a:extLst>
          </p:cNvPr>
          <p:cNvPicPr>
            <a:picLocks noChangeAspect="1"/>
          </p:cNvPicPr>
          <p:nvPr/>
        </p:nvPicPr>
        <p:blipFill>
          <a:blip r:embed="rId2"/>
          <a:stretch>
            <a:fillRect/>
          </a:stretch>
        </p:blipFill>
        <p:spPr>
          <a:xfrm>
            <a:off x="3429000" y="0"/>
            <a:ext cx="5715000" cy="6858000"/>
          </a:xfrm>
          <a:prstGeom prst="rect">
            <a:avLst/>
          </a:prstGeom>
        </p:spPr>
      </p:pic>
    </p:spTree>
    <p:extLst>
      <p:ext uri="{BB962C8B-B14F-4D97-AF65-F5344CB8AC3E}">
        <p14:creationId xmlns:p14="http://schemas.microsoft.com/office/powerpoint/2010/main" val="306455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6701F29-29AA-5446-A740-36D26B402EE1}"/>
              </a:ext>
            </a:extLst>
          </p:cNvPr>
          <p:cNvPicPr>
            <a:picLocks noChangeAspect="1"/>
          </p:cNvPicPr>
          <p:nvPr/>
        </p:nvPicPr>
        <p:blipFill>
          <a:blip r:embed="rId2">
            <a:lum/>
            <a:alphaModFix/>
          </a:blip>
          <a:srcRect/>
          <a:stretch>
            <a:fillRect/>
          </a:stretch>
        </p:blipFill>
        <p:spPr bwMode="auto">
          <a:xfrm>
            <a:off x="2123728" y="908720"/>
            <a:ext cx="5018841" cy="5577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481996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689D806-6714-924D-AFF7-AD91029A5B5F}"/>
              </a:ext>
            </a:extLst>
          </p:cNvPr>
          <p:cNvPicPr>
            <a:picLocks noChangeAspect="1"/>
          </p:cNvPicPr>
          <p:nvPr/>
        </p:nvPicPr>
        <p:blipFill>
          <a:blip r:embed="rId2"/>
          <a:stretch>
            <a:fillRect/>
          </a:stretch>
        </p:blipFill>
        <p:spPr>
          <a:xfrm>
            <a:off x="468699" y="1124744"/>
            <a:ext cx="7652102" cy="4968552"/>
          </a:xfrm>
          <a:prstGeom prst="rect">
            <a:avLst/>
          </a:prstGeom>
        </p:spPr>
      </p:pic>
    </p:spTree>
    <p:extLst>
      <p:ext uri="{BB962C8B-B14F-4D97-AF65-F5344CB8AC3E}">
        <p14:creationId xmlns:p14="http://schemas.microsoft.com/office/powerpoint/2010/main" val="3315309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efania Sandrelli parla della sua Christine-Cristna sec. 50. mp4.mp4">
            <a:hlinkClick r:id="" action="ppaction://media"/>
            <a:extLst>
              <a:ext uri="{FF2B5EF4-FFF2-40B4-BE49-F238E27FC236}">
                <a16:creationId xmlns:a16="http://schemas.microsoft.com/office/drawing/2014/main" id="{CCBD630E-BC48-0C4B-ACFE-4F11523550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1143000"/>
            <a:ext cx="5715000" cy="4572000"/>
          </a:xfrm>
          <a:prstGeom prst="rect">
            <a:avLst/>
          </a:prstGeom>
        </p:spPr>
      </p:pic>
    </p:spTree>
    <p:extLst>
      <p:ext uri="{BB962C8B-B14F-4D97-AF65-F5344CB8AC3E}">
        <p14:creationId xmlns:p14="http://schemas.microsoft.com/office/powerpoint/2010/main" val="155168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CE1AEE4-10F4-F24E-8F50-B8E58261D7D0}"/>
              </a:ext>
            </a:extLst>
          </p:cNvPr>
          <p:cNvSpPr>
            <a:spLocks noGrp="1"/>
          </p:cNvSpPr>
          <p:nvPr>
            <p:ph type="title"/>
          </p:nvPr>
        </p:nvSpPr>
        <p:spPr>
          <a:xfrm>
            <a:off x="457200" y="5558861"/>
            <a:ext cx="8135938" cy="1299139"/>
          </a:xfrm>
        </p:spPr>
        <p:txBody>
          <a:bodyPr/>
          <a:lstStyle/>
          <a:p>
            <a:r>
              <a:rPr lang="it-IT" sz="1600" dirty="0">
                <a:solidFill>
                  <a:srgbClr val="C00000"/>
                </a:solidFill>
              </a:rPr>
              <a:t>Christine de </a:t>
            </a:r>
            <a:r>
              <a:rPr lang="it-IT" sz="1600" dirty="0" err="1">
                <a:solidFill>
                  <a:srgbClr val="C00000"/>
                </a:solidFill>
              </a:rPr>
              <a:t>Pizan</a:t>
            </a:r>
            <a:r>
              <a:rPr lang="it-IT" sz="1600" dirty="0">
                <a:solidFill>
                  <a:srgbClr val="C00000"/>
                </a:solidFill>
              </a:rPr>
              <a:t>, responsabile di uno </a:t>
            </a:r>
            <a:r>
              <a:rPr lang="it-IT" sz="1600" dirty="0" err="1">
                <a:solidFill>
                  <a:srgbClr val="C00000"/>
                </a:solidFill>
              </a:rPr>
              <a:t>scriptorium</a:t>
            </a:r>
            <a:r>
              <a:rPr lang="it-IT" sz="1600" dirty="0"/>
              <a:t>. </a:t>
            </a:r>
          </a:p>
        </p:txBody>
      </p:sp>
      <p:pic>
        <p:nvPicPr>
          <p:cNvPr id="4" name="Immagine 3">
            <a:extLst>
              <a:ext uri="{FF2B5EF4-FFF2-40B4-BE49-F238E27FC236}">
                <a16:creationId xmlns:a16="http://schemas.microsoft.com/office/drawing/2014/main" id="{5343A329-7691-184D-B491-B7DA2BD54155}"/>
              </a:ext>
            </a:extLst>
          </p:cNvPr>
          <p:cNvPicPr>
            <a:picLocks noChangeAspect="1"/>
          </p:cNvPicPr>
          <p:nvPr/>
        </p:nvPicPr>
        <p:blipFill>
          <a:blip r:embed="rId2">
            <a:lum/>
            <a:alphaModFix/>
          </a:blip>
          <a:srcRect/>
          <a:stretch>
            <a:fillRect/>
          </a:stretch>
        </p:blipFill>
        <p:spPr bwMode="auto">
          <a:xfrm>
            <a:off x="842190" y="1124744"/>
            <a:ext cx="7365958"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18063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EB8280B-6715-3246-B8D7-455389912027}"/>
              </a:ext>
            </a:extLst>
          </p:cNvPr>
          <p:cNvPicPr>
            <a:picLocks noChangeAspect="1"/>
          </p:cNvPicPr>
          <p:nvPr/>
        </p:nvPicPr>
        <p:blipFill>
          <a:blip r:embed="rId2"/>
          <a:stretch>
            <a:fillRect/>
          </a:stretch>
        </p:blipFill>
        <p:spPr>
          <a:xfrm>
            <a:off x="2699792" y="620688"/>
            <a:ext cx="3888432" cy="5843272"/>
          </a:xfrm>
          <a:prstGeom prst="rect">
            <a:avLst/>
          </a:prstGeom>
        </p:spPr>
      </p:pic>
    </p:spTree>
    <p:extLst>
      <p:ext uri="{BB962C8B-B14F-4D97-AF65-F5344CB8AC3E}">
        <p14:creationId xmlns:p14="http://schemas.microsoft.com/office/powerpoint/2010/main" val="2284280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60963-6B25-974C-B7BF-B15C15BAE293}"/>
              </a:ext>
            </a:extLst>
          </p:cNvPr>
          <p:cNvSpPr>
            <a:spLocks noGrp="1"/>
          </p:cNvSpPr>
          <p:nvPr>
            <p:ph type="title"/>
          </p:nvPr>
        </p:nvSpPr>
        <p:spPr>
          <a:xfrm>
            <a:off x="467544" y="4797152"/>
            <a:ext cx="3528392" cy="2060848"/>
          </a:xfrm>
        </p:spPr>
        <p:txBody>
          <a:bodyPr/>
          <a:lstStyle/>
          <a:p>
            <a:pPr algn="r"/>
            <a:r>
              <a:rPr lang="it-IT" sz="1600" i="1" dirty="0">
                <a:solidFill>
                  <a:srgbClr val="7E0021"/>
                </a:solidFill>
              </a:rPr>
              <a:t>Christine de </a:t>
            </a:r>
            <a:r>
              <a:rPr lang="it-IT" sz="1600" i="1" dirty="0" err="1">
                <a:solidFill>
                  <a:srgbClr val="7E0021"/>
                </a:solidFill>
              </a:rPr>
              <a:t>Pizan</a:t>
            </a:r>
            <a:r>
              <a:rPr lang="it-IT" sz="1600" i="1" dirty="0">
                <a:solidFill>
                  <a:srgbClr val="7E0021"/>
                </a:solidFill>
              </a:rPr>
              <a:t> </a:t>
            </a:r>
            <a:br>
              <a:rPr lang="it-IT" sz="1600" i="1" dirty="0">
                <a:solidFill>
                  <a:srgbClr val="7E0021"/>
                </a:solidFill>
              </a:rPr>
            </a:br>
            <a:r>
              <a:rPr lang="it-IT" sz="1600" i="1" dirty="0">
                <a:solidFill>
                  <a:srgbClr val="7E0021"/>
                </a:solidFill>
              </a:rPr>
              <a:t>offre il suo lavoro </a:t>
            </a:r>
            <a:br>
              <a:rPr lang="it-IT" sz="1600" i="1" dirty="0">
                <a:solidFill>
                  <a:srgbClr val="7E0021"/>
                </a:solidFill>
              </a:rPr>
            </a:br>
            <a:r>
              <a:rPr lang="it-IT" sz="1600" i="1" dirty="0">
                <a:solidFill>
                  <a:srgbClr val="7E0021"/>
                </a:solidFill>
              </a:rPr>
              <a:t>alla regina Elisabetta </a:t>
            </a:r>
            <a:br>
              <a:rPr lang="it-IT" sz="1600" i="1" dirty="0">
                <a:solidFill>
                  <a:srgbClr val="7E0021"/>
                </a:solidFill>
              </a:rPr>
            </a:br>
            <a:r>
              <a:rPr lang="it-IT" sz="1600" i="1" dirty="0">
                <a:solidFill>
                  <a:srgbClr val="7E0021"/>
                </a:solidFill>
              </a:rPr>
              <a:t>di Baviera</a:t>
            </a:r>
            <a:r>
              <a:rPr lang="it-IT" sz="1600" dirty="0">
                <a:solidFill>
                  <a:srgbClr val="7E0021"/>
                </a:solidFill>
              </a:rPr>
              <a:t>, </a:t>
            </a:r>
            <a:br>
              <a:rPr lang="it-IT" sz="1600" dirty="0">
                <a:solidFill>
                  <a:srgbClr val="7E0021"/>
                </a:solidFill>
              </a:rPr>
            </a:br>
            <a:r>
              <a:rPr lang="it-IT" sz="1600" dirty="0">
                <a:solidFill>
                  <a:srgbClr val="7E0021"/>
                </a:solidFill>
              </a:rPr>
              <a:t>consorte del re Carlo VI, </a:t>
            </a:r>
            <a:br>
              <a:rPr lang="it-IT" sz="1600" dirty="0">
                <a:solidFill>
                  <a:srgbClr val="7E0021"/>
                </a:solidFill>
              </a:rPr>
            </a:br>
            <a:r>
              <a:rPr lang="it-IT" sz="1600" i="1" dirty="0">
                <a:solidFill>
                  <a:srgbClr val="7E0021"/>
                </a:solidFill>
              </a:rPr>
              <a:t>Le </a:t>
            </a:r>
            <a:r>
              <a:rPr lang="it-IT" sz="1600" i="1" dirty="0" err="1">
                <a:solidFill>
                  <a:srgbClr val="7E0021"/>
                </a:solidFill>
              </a:rPr>
              <a:t>fou</a:t>
            </a:r>
            <a:r>
              <a:rPr lang="it-IT" sz="1600" dirty="0">
                <a:solidFill>
                  <a:srgbClr val="7E0021"/>
                </a:solidFill>
              </a:rPr>
              <a:t> (Particolare)</a:t>
            </a:r>
            <a:endParaRPr lang="it-IT" sz="1600" dirty="0">
              <a:solidFill>
                <a:srgbClr val="6F2B15"/>
              </a:solidFill>
            </a:endParaRPr>
          </a:p>
        </p:txBody>
      </p:sp>
      <p:pic>
        <p:nvPicPr>
          <p:cNvPr id="4" name="Immagine 3">
            <a:extLst>
              <a:ext uri="{FF2B5EF4-FFF2-40B4-BE49-F238E27FC236}">
                <a16:creationId xmlns:a16="http://schemas.microsoft.com/office/drawing/2014/main" id="{12855F09-16F1-1645-974D-3842BF324421}"/>
              </a:ext>
            </a:extLst>
          </p:cNvPr>
          <p:cNvPicPr>
            <a:picLocks noChangeAspect="1"/>
          </p:cNvPicPr>
          <p:nvPr/>
        </p:nvPicPr>
        <p:blipFill>
          <a:blip r:embed="rId2">
            <a:lum/>
            <a:alphaModFix/>
          </a:blip>
          <a:srcRect/>
          <a:stretch>
            <a:fillRect/>
          </a:stretch>
        </p:blipFill>
        <p:spPr bwMode="auto">
          <a:xfrm>
            <a:off x="4139952" y="1268760"/>
            <a:ext cx="5004048" cy="5589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71079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0F0E1B3-F202-1D45-ADB5-93148BF6C9C9}"/>
              </a:ext>
            </a:extLst>
          </p:cNvPr>
          <p:cNvPicPr>
            <a:picLocks noChangeAspect="1"/>
          </p:cNvPicPr>
          <p:nvPr/>
        </p:nvPicPr>
        <p:blipFill>
          <a:blip r:embed="rId2">
            <a:lum/>
            <a:alphaModFix/>
          </a:blip>
          <a:srcRect/>
          <a:stretch>
            <a:fillRect/>
          </a:stretch>
        </p:blipFill>
        <p:spPr>
          <a:xfrm>
            <a:off x="0" y="754920"/>
            <a:ext cx="9143643" cy="6103080"/>
          </a:xfrm>
          <a:prstGeom prst="rect">
            <a:avLst/>
          </a:prstGeom>
          <a:noFill/>
          <a:ln cap="flat">
            <a:noFill/>
          </a:ln>
        </p:spPr>
      </p:pic>
    </p:spTree>
    <p:extLst>
      <p:ext uri="{BB962C8B-B14F-4D97-AF65-F5344CB8AC3E}">
        <p14:creationId xmlns:p14="http://schemas.microsoft.com/office/powerpoint/2010/main" val="503043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57FC1-391A-8D46-BD17-BA7D79E6AE55}"/>
              </a:ext>
            </a:extLst>
          </p:cNvPr>
          <p:cNvSpPr>
            <a:spLocks noGrp="1"/>
          </p:cNvSpPr>
          <p:nvPr>
            <p:ph type="title"/>
          </p:nvPr>
        </p:nvSpPr>
        <p:spPr>
          <a:xfrm>
            <a:off x="457199" y="5229200"/>
            <a:ext cx="8363273" cy="1628800"/>
          </a:xfrm>
        </p:spPr>
        <p:txBody>
          <a:bodyPr/>
          <a:lstStyle/>
          <a:p>
            <a:r>
              <a:rPr lang="it-IT" sz="1600" dirty="0">
                <a:solidFill>
                  <a:srgbClr val="FF420E"/>
                </a:solidFill>
              </a:rPr>
              <a:t>Christine presenta il manoscritto alla regina Isabella di Baviera.</a:t>
            </a:r>
            <a:br>
              <a:rPr lang="it-IT" sz="1600" dirty="0">
                <a:solidFill>
                  <a:srgbClr val="FF420E"/>
                </a:solidFill>
              </a:rPr>
            </a:br>
            <a:r>
              <a:rPr lang="it-IT" sz="1600" dirty="0">
                <a:solidFill>
                  <a:srgbClr val="7D4917"/>
                </a:solidFill>
              </a:rPr>
              <a:t>Londra, </a:t>
            </a:r>
            <a:r>
              <a:rPr lang="it-IT" sz="1600" dirty="0" err="1">
                <a:solidFill>
                  <a:srgbClr val="7D4917"/>
                </a:solidFill>
              </a:rPr>
              <a:t>British</a:t>
            </a:r>
            <a:r>
              <a:rPr lang="it-IT" sz="1600" dirty="0">
                <a:solidFill>
                  <a:srgbClr val="7D4917"/>
                </a:solidFill>
              </a:rPr>
              <a:t> Library, Manoscritto Harley 4431, </a:t>
            </a:r>
            <a:r>
              <a:rPr lang="it-IT" sz="1600" dirty="0" err="1">
                <a:solidFill>
                  <a:srgbClr val="7D4917"/>
                </a:solidFill>
              </a:rPr>
              <a:t>f</a:t>
            </a:r>
            <a:r>
              <a:rPr lang="it-IT" sz="1600" dirty="0">
                <a:solidFill>
                  <a:srgbClr val="7D4917"/>
                </a:solidFill>
              </a:rPr>
              <a:t>. 3r.</a:t>
            </a:r>
          </a:p>
        </p:txBody>
      </p:sp>
      <p:pic>
        <p:nvPicPr>
          <p:cNvPr id="5" name="Immagine 4">
            <a:extLst>
              <a:ext uri="{FF2B5EF4-FFF2-40B4-BE49-F238E27FC236}">
                <a16:creationId xmlns:a16="http://schemas.microsoft.com/office/drawing/2014/main" id="{6D4308D2-EC38-D442-A608-75FD98F749C7}"/>
              </a:ext>
            </a:extLst>
          </p:cNvPr>
          <p:cNvPicPr>
            <a:picLocks noChangeAspect="1"/>
          </p:cNvPicPr>
          <p:nvPr/>
        </p:nvPicPr>
        <p:blipFill>
          <a:blip r:embed="rId2">
            <a:lum/>
            <a:alphaModFix/>
          </a:blip>
          <a:srcRect/>
          <a:stretch>
            <a:fillRect/>
          </a:stretch>
        </p:blipFill>
        <p:spPr bwMode="auto">
          <a:xfrm>
            <a:off x="2821017" y="1124744"/>
            <a:ext cx="3635636"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516131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8F4980-33F5-434C-9E65-28DBCE2BF0BD}"/>
              </a:ext>
            </a:extLst>
          </p:cNvPr>
          <p:cNvSpPr>
            <a:spLocks noGrp="1"/>
          </p:cNvSpPr>
          <p:nvPr>
            <p:ph type="title"/>
          </p:nvPr>
        </p:nvSpPr>
        <p:spPr>
          <a:xfrm>
            <a:off x="5652120" y="5733256"/>
            <a:ext cx="3384376" cy="1124744"/>
          </a:xfrm>
        </p:spPr>
        <p:txBody>
          <a:bodyPr/>
          <a:lstStyle/>
          <a:p>
            <a:pPr algn="l"/>
            <a:r>
              <a:rPr lang="it-IT" sz="1600" dirty="0">
                <a:solidFill>
                  <a:srgbClr val="B80047"/>
                </a:solidFill>
              </a:rPr>
              <a:t>Maestro di Bedford.</a:t>
            </a:r>
            <a:r>
              <a:rPr lang="it-IT" sz="1600" dirty="0">
                <a:solidFill>
                  <a:srgbClr val="2300DC"/>
                </a:solidFill>
              </a:rPr>
              <a:t> </a:t>
            </a:r>
            <a:br>
              <a:rPr lang="it-IT" sz="1600" dirty="0">
                <a:solidFill>
                  <a:srgbClr val="2300DC"/>
                </a:solidFill>
              </a:rPr>
            </a:br>
            <a:r>
              <a:rPr lang="it-IT" sz="1600" dirty="0">
                <a:solidFill>
                  <a:srgbClr val="2300DC"/>
                </a:solidFill>
              </a:rPr>
              <a:t>Christine educa suo figlio.</a:t>
            </a:r>
            <a:br>
              <a:rPr lang="it-IT" sz="1600" i="1" dirty="0">
                <a:solidFill>
                  <a:srgbClr val="2300DC"/>
                </a:solidFill>
              </a:rPr>
            </a:br>
            <a:r>
              <a:rPr lang="it-IT" sz="1600" dirty="0">
                <a:solidFill>
                  <a:srgbClr val="6D6514"/>
                </a:solidFill>
              </a:rPr>
              <a:t>Miniatura.</a:t>
            </a:r>
          </a:p>
        </p:txBody>
      </p:sp>
      <p:pic>
        <p:nvPicPr>
          <p:cNvPr id="5" name="Immagine 4">
            <a:extLst>
              <a:ext uri="{FF2B5EF4-FFF2-40B4-BE49-F238E27FC236}">
                <a16:creationId xmlns:a16="http://schemas.microsoft.com/office/drawing/2014/main" id="{64C5A27C-C8C4-EB4C-A031-5CF554E75625}"/>
              </a:ext>
            </a:extLst>
          </p:cNvPr>
          <p:cNvPicPr>
            <a:picLocks noChangeAspect="1"/>
          </p:cNvPicPr>
          <p:nvPr/>
        </p:nvPicPr>
        <p:blipFill>
          <a:blip r:embed="rId2">
            <a:lum/>
            <a:alphaModFix/>
          </a:blip>
          <a:srcRect/>
          <a:stretch>
            <a:fillRect/>
          </a:stretch>
        </p:blipFill>
        <p:spPr>
          <a:xfrm>
            <a:off x="-32495" y="950044"/>
            <a:ext cx="5532842" cy="5907956"/>
          </a:xfrm>
          <a:prstGeom prst="rect">
            <a:avLst/>
          </a:prstGeom>
          <a:noFill/>
          <a:ln cap="flat">
            <a:noFill/>
          </a:ln>
        </p:spPr>
      </p:pic>
    </p:spTree>
    <p:extLst>
      <p:ext uri="{BB962C8B-B14F-4D97-AF65-F5344CB8AC3E}">
        <p14:creationId xmlns:p14="http://schemas.microsoft.com/office/powerpoint/2010/main" val="3031726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4B556E1-4261-6E41-9E21-B56CE3122731}"/>
              </a:ext>
            </a:extLst>
          </p:cNvPr>
          <p:cNvPicPr>
            <a:picLocks noChangeAspect="1"/>
          </p:cNvPicPr>
          <p:nvPr/>
        </p:nvPicPr>
        <p:blipFill>
          <a:blip r:embed="rId2">
            <a:lum/>
            <a:alphaModFix/>
          </a:blip>
          <a:srcRect/>
          <a:stretch>
            <a:fillRect/>
          </a:stretch>
        </p:blipFill>
        <p:spPr>
          <a:xfrm>
            <a:off x="0" y="0"/>
            <a:ext cx="4594464" cy="6858000"/>
          </a:xfrm>
          <a:prstGeom prst="rect">
            <a:avLst/>
          </a:prstGeom>
          <a:noFill/>
          <a:ln cap="flat">
            <a:noFill/>
          </a:ln>
        </p:spPr>
      </p:pic>
      <p:pic>
        <p:nvPicPr>
          <p:cNvPr id="4" name="Immagine 3">
            <a:extLst>
              <a:ext uri="{FF2B5EF4-FFF2-40B4-BE49-F238E27FC236}">
                <a16:creationId xmlns:a16="http://schemas.microsoft.com/office/drawing/2014/main" id="{F6CA3B5C-CEC7-D24B-876B-BAA9F87F69A1}"/>
              </a:ext>
            </a:extLst>
          </p:cNvPr>
          <p:cNvPicPr>
            <a:picLocks noChangeAspect="1"/>
          </p:cNvPicPr>
          <p:nvPr/>
        </p:nvPicPr>
        <p:blipFill>
          <a:blip r:embed="rId3"/>
          <a:stretch>
            <a:fillRect/>
          </a:stretch>
        </p:blipFill>
        <p:spPr>
          <a:xfrm>
            <a:off x="4594464" y="0"/>
            <a:ext cx="4567428" cy="6858000"/>
          </a:xfrm>
          <a:prstGeom prst="rect">
            <a:avLst/>
          </a:prstGeom>
        </p:spPr>
      </p:pic>
    </p:spTree>
    <p:extLst>
      <p:ext uri="{BB962C8B-B14F-4D97-AF65-F5344CB8AC3E}">
        <p14:creationId xmlns:p14="http://schemas.microsoft.com/office/powerpoint/2010/main" val="948818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8C679CB-890D-6F4D-A94B-5EBCC5023255}"/>
              </a:ext>
            </a:extLst>
          </p:cNvPr>
          <p:cNvPicPr>
            <a:picLocks noChangeAspect="1"/>
          </p:cNvPicPr>
          <p:nvPr/>
        </p:nvPicPr>
        <p:blipFill>
          <a:blip r:embed="rId2"/>
          <a:stretch>
            <a:fillRect/>
          </a:stretch>
        </p:blipFill>
        <p:spPr>
          <a:xfrm>
            <a:off x="611560" y="1710711"/>
            <a:ext cx="8307923" cy="5112568"/>
          </a:xfrm>
          <a:prstGeom prst="rect">
            <a:avLst/>
          </a:prstGeom>
        </p:spPr>
      </p:pic>
    </p:spTree>
    <p:extLst>
      <p:ext uri="{BB962C8B-B14F-4D97-AF65-F5344CB8AC3E}">
        <p14:creationId xmlns:p14="http://schemas.microsoft.com/office/powerpoint/2010/main" val="1821285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116A4CA-A6E6-E54F-95C7-AC59AE57880F}"/>
              </a:ext>
            </a:extLst>
          </p:cNvPr>
          <p:cNvPicPr>
            <a:picLocks noChangeAspect="1"/>
          </p:cNvPicPr>
          <p:nvPr/>
        </p:nvPicPr>
        <p:blipFill>
          <a:blip r:embed="rId2">
            <a:lum/>
            <a:alphaModFix/>
          </a:blip>
          <a:srcRect/>
          <a:stretch>
            <a:fillRect/>
          </a:stretch>
        </p:blipFill>
        <p:spPr>
          <a:xfrm>
            <a:off x="0" y="357"/>
            <a:ext cx="4962960" cy="6857643"/>
          </a:xfrm>
          <a:prstGeom prst="rect">
            <a:avLst/>
          </a:prstGeom>
          <a:noFill/>
          <a:ln cap="flat">
            <a:noFill/>
          </a:ln>
        </p:spPr>
      </p:pic>
      <p:sp>
        <p:nvSpPr>
          <p:cNvPr id="3" name="Titolo 2">
            <a:extLst>
              <a:ext uri="{FF2B5EF4-FFF2-40B4-BE49-F238E27FC236}">
                <a16:creationId xmlns:a16="http://schemas.microsoft.com/office/drawing/2014/main" id="{06D5E9AD-9323-1F42-BEF9-31612EBEF26D}"/>
              </a:ext>
            </a:extLst>
          </p:cNvPr>
          <p:cNvSpPr>
            <a:spLocks noGrp="1"/>
          </p:cNvSpPr>
          <p:nvPr>
            <p:ph type="title"/>
          </p:nvPr>
        </p:nvSpPr>
        <p:spPr>
          <a:xfrm>
            <a:off x="5148064" y="5373216"/>
            <a:ext cx="3445074" cy="1484784"/>
          </a:xfrm>
        </p:spPr>
        <p:txBody>
          <a:bodyPr/>
          <a:lstStyle/>
          <a:p>
            <a:pPr algn="l"/>
            <a:r>
              <a:rPr lang="it-IT" sz="1600" dirty="0">
                <a:solidFill>
                  <a:srgbClr val="C00000"/>
                </a:solidFill>
              </a:rPr>
              <a:t>Christine nel suo studio.</a:t>
            </a:r>
            <a:br>
              <a:rPr lang="it-IT" sz="1600" dirty="0">
                <a:solidFill>
                  <a:srgbClr val="C00000"/>
                </a:solidFill>
              </a:rPr>
            </a:br>
            <a:r>
              <a:rPr lang="it-IT" sz="1600" dirty="0">
                <a:solidFill>
                  <a:srgbClr val="6D6514"/>
                </a:solidFill>
              </a:rPr>
              <a:t>Londra, </a:t>
            </a:r>
            <a:r>
              <a:rPr lang="it-IT" sz="1600" dirty="0" err="1">
                <a:solidFill>
                  <a:srgbClr val="6D6514"/>
                </a:solidFill>
              </a:rPr>
              <a:t>British</a:t>
            </a:r>
            <a:r>
              <a:rPr lang="it-IT" sz="1600" dirty="0">
                <a:solidFill>
                  <a:srgbClr val="6D6514"/>
                </a:solidFill>
              </a:rPr>
              <a:t> Library, Manoscritto Harley 4431, </a:t>
            </a:r>
            <a:r>
              <a:rPr lang="it-IT" sz="1600" dirty="0" err="1">
                <a:solidFill>
                  <a:srgbClr val="6D6514"/>
                </a:solidFill>
              </a:rPr>
              <a:t>f</a:t>
            </a:r>
            <a:r>
              <a:rPr lang="it-IT" sz="1600" dirty="0">
                <a:solidFill>
                  <a:srgbClr val="6D6514"/>
                </a:solidFill>
              </a:rPr>
              <a:t>. 4r da Cent </a:t>
            </a:r>
            <a:r>
              <a:rPr lang="it-IT" sz="1600" dirty="0" err="1">
                <a:solidFill>
                  <a:srgbClr val="6D6514"/>
                </a:solidFill>
              </a:rPr>
              <a:t>Ballades</a:t>
            </a:r>
            <a:r>
              <a:rPr lang="it-IT" sz="1600" dirty="0">
                <a:solidFill>
                  <a:srgbClr val="6D6514"/>
                </a:solidFill>
              </a:rPr>
              <a:t>.</a:t>
            </a:r>
          </a:p>
        </p:txBody>
      </p:sp>
    </p:spTree>
    <p:extLst>
      <p:ext uri="{BB962C8B-B14F-4D97-AF65-F5344CB8AC3E}">
        <p14:creationId xmlns:p14="http://schemas.microsoft.com/office/powerpoint/2010/main" val="1682419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F59B2-BCA0-A642-B409-A7411476997A}"/>
              </a:ext>
            </a:extLst>
          </p:cNvPr>
          <p:cNvSpPr>
            <a:spLocks noGrp="1"/>
          </p:cNvSpPr>
          <p:nvPr>
            <p:ph type="title"/>
          </p:nvPr>
        </p:nvSpPr>
        <p:spPr>
          <a:xfrm>
            <a:off x="-108520" y="5013176"/>
            <a:ext cx="3744416" cy="1844824"/>
          </a:xfrm>
        </p:spPr>
        <p:txBody>
          <a:bodyPr/>
          <a:lstStyle/>
          <a:p>
            <a:pPr algn="r"/>
            <a:r>
              <a:rPr lang="en-US" sz="1600" dirty="0">
                <a:solidFill>
                  <a:srgbClr val="E00EDF"/>
                </a:solidFill>
                <a:latin typeface="Geneva" pitchFamily="34"/>
              </a:rPr>
              <a:t>Christine e la </a:t>
            </a:r>
            <a:r>
              <a:rPr lang="en-US" sz="1600" dirty="0" err="1">
                <a:solidFill>
                  <a:srgbClr val="E00EDF"/>
                </a:solidFill>
                <a:latin typeface="Geneva" pitchFamily="34"/>
              </a:rPr>
              <a:t>Sibilla</a:t>
            </a:r>
            <a:r>
              <a:rPr lang="en-US" sz="1600" dirty="0">
                <a:solidFill>
                  <a:srgbClr val="E00EDF"/>
                </a:solidFill>
                <a:latin typeface="Geneva" pitchFamily="34"/>
              </a:rPr>
              <a:t> </a:t>
            </a:r>
            <a:br>
              <a:rPr lang="en-US" sz="1600" dirty="0">
                <a:solidFill>
                  <a:srgbClr val="E00EDF"/>
                </a:solidFill>
                <a:latin typeface="Geneva" pitchFamily="34"/>
              </a:rPr>
            </a:br>
            <a:r>
              <a:rPr lang="en-US" sz="1600" dirty="0" err="1">
                <a:solidFill>
                  <a:srgbClr val="E00EDF"/>
                </a:solidFill>
                <a:latin typeface="Geneva" pitchFamily="34"/>
              </a:rPr>
              <a:t>alla</a:t>
            </a:r>
            <a:r>
              <a:rPr lang="en-US" sz="1600" dirty="0">
                <a:solidFill>
                  <a:srgbClr val="E00EDF"/>
                </a:solidFill>
                <a:latin typeface="Geneva" pitchFamily="34"/>
              </a:rPr>
              <a:t> Fontana </a:t>
            </a:r>
            <a:r>
              <a:rPr lang="en-US" sz="1600" dirty="0" err="1">
                <a:solidFill>
                  <a:srgbClr val="E00EDF"/>
                </a:solidFill>
                <a:latin typeface="Geneva" pitchFamily="34"/>
              </a:rPr>
              <a:t>della</a:t>
            </a:r>
            <a:r>
              <a:rPr lang="en-US" sz="1600" dirty="0">
                <a:solidFill>
                  <a:srgbClr val="E00EDF"/>
                </a:solidFill>
                <a:latin typeface="Geneva" pitchFamily="34"/>
              </a:rPr>
              <a:t> Sapienza</a:t>
            </a:r>
            <a:r>
              <a:rPr lang="it-IT" sz="1600" dirty="0">
                <a:solidFill>
                  <a:srgbClr val="E00EDF"/>
                </a:solidFill>
              </a:rPr>
              <a:t>. </a:t>
            </a:r>
            <a:br>
              <a:rPr lang="it-IT" sz="1600" dirty="0"/>
            </a:br>
            <a:r>
              <a:rPr lang="en-US" sz="1600" dirty="0" err="1">
                <a:solidFill>
                  <a:srgbClr val="7D4917"/>
                </a:solidFill>
                <a:latin typeface="Geneva" pitchFamily="34"/>
              </a:rPr>
              <a:t>Manoscritto</a:t>
            </a:r>
            <a:r>
              <a:rPr lang="en-US" sz="1600" dirty="0">
                <a:solidFill>
                  <a:srgbClr val="7D4917"/>
                </a:solidFill>
                <a:latin typeface="Geneva" pitchFamily="34"/>
              </a:rPr>
              <a:t> 836, </a:t>
            </a:r>
            <a:br>
              <a:rPr lang="en-US" sz="1600" dirty="0">
                <a:solidFill>
                  <a:srgbClr val="7D4917"/>
                </a:solidFill>
                <a:latin typeface="Geneva" pitchFamily="34"/>
              </a:rPr>
            </a:br>
            <a:r>
              <a:rPr lang="en-US" sz="1600" dirty="0">
                <a:solidFill>
                  <a:srgbClr val="7D4917"/>
                </a:solidFill>
                <a:latin typeface="Geneva" pitchFamily="34"/>
              </a:rPr>
              <a:t>Le Livre du </a:t>
            </a:r>
            <a:r>
              <a:rPr lang="en-US" sz="1600" dirty="0" err="1">
                <a:solidFill>
                  <a:srgbClr val="7D4917"/>
                </a:solidFill>
                <a:latin typeface="Geneva" pitchFamily="34"/>
              </a:rPr>
              <a:t>Chemin</a:t>
            </a:r>
            <a:r>
              <a:rPr lang="en-US" sz="1600" dirty="0">
                <a:solidFill>
                  <a:srgbClr val="7D4917"/>
                </a:solidFill>
                <a:latin typeface="Geneva" pitchFamily="34"/>
              </a:rPr>
              <a:t> </a:t>
            </a:r>
            <a:br>
              <a:rPr lang="en-US" sz="1600" dirty="0">
                <a:solidFill>
                  <a:srgbClr val="7D4917"/>
                </a:solidFill>
                <a:latin typeface="Geneva" pitchFamily="34"/>
              </a:rPr>
            </a:br>
            <a:r>
              <a:rPr lang="en-US" sz="1600" dirty="0">
                <a:solidFill>
                  <a:srgbClr val="7D4917"/>
                </a:solidFill>
                <a:latin typeface="Geneva" pitchFamily="34"/>
              </a:rPr>
              <a:t>de Long Etude, </a:t>
            </a:r>
            <a:br>
              <a:rPr lang="en-US" sz="1600" dirty="0">
                <a:solidFill>
                  <a:srgbClr val="7D4917"/>
                </a:solidFill>
                <a:latin typeface="Geneva" pitchFamily="34"/>
              </a:rPr>
            </a:br>
            <a:r>
              <a:rPr lang="en-US" sz="1600" dirty="0">
                <a:solidFill>
                  <a:srgbClr val="7D4917"/>
                </a:solidFill>
                <a:latin typeface="Geneva" pitchFamily="34"/>
              </a:rPr>
              <a:t>1405, BNF, </a:t>
            </a:r>
            <a:r>
              <a:rPr lang="en-US" sz="1600" dirty="0" err="1">
                <a:solidFill>
                  <a:srgbClr val="7D4917"/>
                </a:solidFill>
                <a:latin typeface="Geneva" pitchFamily="34"/>
              </a:rPr>
              <a:t>Parigi</a:t>
            </a:r>
            <a:r>
              <a:rPr lang="en-US" sz="1600" dirty="0">
                <a:solidFill>
                  <a:srgbClr val="579D1C"/>
                </a:solidFill>
                <a:latin typeface="Geneva" pitchFamily="34"/>
              </a:rPr>
              <a:t>. </a:t>
            </a:r>
            <a:endParaRPr lang="it-IT" sz="1600" dirty="0"/>
          </a:p>
        </p:txBody>
      </p:sp>
      <p:pic>
        <p:nvPicPr>
          <p:cNvPr id="4" name="Immagine 3">
            <a:extLst>
              <a:ext uri="{FF2B5EF4-FFF2-40B4-BE49-F238E27FC236}">
                <a16:creationId xmlns:a16="http://schemas.microsoft.com/office/drawing/2014/main" id="{2086E97A-2FC2-1140-8D35-798BA3B1B42E}"/>
              </a:ext>
            </a:extLst>
          </p:cNvPr>
          <p:cNvPicPr>
            <a:picLocks noChangeAspect="1"/>
          </p:cNvPicPr>
          <p:nvPr/>
        </p:nvPicPr>
        <p:blipFill>
          <a:blip r:embed="rId2">
            <a:lum/>
            <a:alphaModFix/>
          </a:blip>
          <a:srcRect/>
          <a:stretch>
            <a:fillRect/>
          </a:stretch>
        </p:blipFill>
        <p:spPr bwMode="auto">
          <a:xfrm>
            <a:off x="3923928" y="1641701"/>
            <a:ext cx="5220072" cy="5216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738403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574401-F8BC-6546-83DC-C8009F86D277}"/>
              </a:ext>
            </a:extLst>
          </p:cNvPr>
          <p:cNvSpPr>
            <a:spLocks noGrp="1"/>
          </p:cNvSpPr>
          <p:nvPr>
            <p:ph type="title"/>
          </p:nvPr>
        </p:nvSpPr>
        <p:spPr>
          <a:xfrm>
            <a:off x="1547664" y="5733256"/>
            <a:ext cx="6192688" cy="1296144"/>
          </a:xfrm>
        </p:spPr>
        <p:txBody>
          <a:bodyPr/>
          <a:lstStyle/>
          <a:p>
            <a:r>
              <a:rPr lang="en-US" sz="1600" dirty="0">
                <a:solidFill>
                  <a:srgbClr val="944D16"/>
                </a:solidFill>
                <a:latin typeface="Geneva" pitchFamily="34"/>
              </a:rPr>
              <a:t>Le Livre du </a:t>
            </a:r>
            <a:r>
              <a:rPr lang="en-US" sz="1600" dirty="0" err="1">
                <a:solidFill>
                  <a:srgbClr val="944D16"/>
                </a:solidFill>
                <a:latin typeface="Geneva" pitchFamily="34"/>
              </a:rPr>
              <a:t>Chemin</a:t>
            </a:r>
            <a:r>
              <a:rPr lang="en-US" sz="1600" dirty="0">
                <a:solidFill>
                  <a:srgbClr val="944D16"/>
                </a:solidFill>
                <a:latin typeface="Geneva" pitchFamily="34"/>
              </a:rPr>
              <a:t> de Long Etude.</a:t>
            </a:r>
            <a:endParaRPr lang="it-IT" sz="1600" dirty="0">
              <a:solidFill>
                <a:srgbClr val="944D16"/>
              </a:solidFill>
            </a:endParaRPr>
          </a:p>
        </p:txBody>
      </p:sp>
      <p:pic>
        <p:nvPicPr>
          <p:cNvPr id="5" name="Immagine 4">
            <a:extLst>
              <a:ext uri="{FF2B5EF4-FFF2-40B4-BE49-F238E27FC236}">
                <a16:creationId xmlns:a16="http://schemas.microsoft.com/office/drawing/2014/main" id="{F64B02CC-9993-4B40-90CA-19A4BF935DC8}"/>
              </a:ext>
            </a:extLst>
          </p:cNvPr>
          <p:cNvPicPr>
            <a:picLocks noChangeAspect="1"/>
          </p:cNvPicPr>
          <p:nvPr/>
        </p:nvPicPr>
        <p:blipFill>
          <a:blip r:embed="rId2">
            <a:lum/>
            <a:alphaModFix/>
          </a:blip>
          <a:srcRect/>
          <a:stretch>
            <a:fillRect/>
          </a:stretch>
        </p:blipFill>
        <p:spPr>
          <a:xfrm>
            <a:off x="179512" y="23913"/>
            <a:ext cx="9143643" cy="6098398"/>
          </a:xfrm>
          <a:prstGeom prst="rect">
            <a:avLst/>
          </a:prstGeom>
          <a:noFill/>
          <a:ln cap="flat">
            <a:noFill/>
          </a:ln>
        </p:spPr>
      </p:pic>
    </p:spTree>
    <p:extLst>
      <p:ext uri="{BB962C8B-B14F-4D97-AF65-F5344CB8AC3E}">
        <p14:creationId xmlns:p14="http://schemas.microsoft.com/office/powerpoint/2010/main" val="1534927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ED6705-66A5-1D4C-BF2D-66ECC074D850}"/>
              </a:ext>
            </a:extLst>
          </p:cNvPr>
          <p:cNvSpPr>
            <a:spLocks noGrp="1"/>
          </p:cNvSpPr>
          <p:nvPr>
            <p:ph type="title"/>
          </p:nvPr>
        </p:nvSpPr>
        <p:spPr>
          <a:xfrm>
            <a:off x="6156176" y="5877272"/>
            <a:ext cx="2436962" cy="980728"/>
          </a:xfrm>
        </p:spPr>
        <p:txBody>
          <a:bodyPr/>
          <a:lstStyle/>
          <a:p>
            <a:r>
              <a:rPr lang="it-IT" sz="1800" b="1" dirty="0">
                <a:solidFill>
                  <a:srgbClr val="FB8A07"/>
                </a:solidFill>
              </a:rPr>
              <a:t>Anno, 1404-1405.</a:t>
            </a:r>
          </a:p>
        </p:txBody>
      </p:sp>
      <p:pic>
        <p:nvPicPr>
          <p:cNvPr id="4" name="Immagine 3">
            <a:extLst>
              <a:ext uri="{FF2B5EF4-FFF2-40B4-BE49-F238E27FC236}">
                <a16:creationId xmlns:a16="http://schemas.microsoft.com/office/drawing/2014/main" id="{21CFCCB4-C30E-AA41-A42A-DFB7B349E5B7}"/>
              </a:ext>
            </a:extLst>
          </p:cNvPr>
          <p:cNvPicPr>
            <a:picLocks noChangeAspect="1"/>
          </p:cNvPicPr>
          <p:nvPr/>
        </p:nvPicPr>
        <p:blipFill>
          <a:blip r:embed="rId2">
            <a:lum/>
            <a:alphaModFix/>
          </a:blip>
          <a:srcRect/>
          <a:stretch>
            <a:fillRect/>
          </a:stretch>
        </p:blipFill>
        <p:spPr bwMode="auto">
          <a:xfrm>
            <a:off x="0" y="149065"/>
            <a:ext cx="6048672" cy="6722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776212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FE5285D-9635-F445-84A0-182302BA8AEA}"/>
              </a:ext>
            </a:extLst>
          </p:cNvPr>
          <p:cNvSpPr>
            <a:spLocks noGrp="1"/>
          </p:cNvSpPr>
          <p:nvPr>
            <p:ph type="title"/>
          </p:nvPr>
        </p:nvSpPr>
        <p:spPr>
          <a:xfrm>
            <a:off x="3851920" y="5517232"/>
            <a:ext cx="4741218" cy="1340768"/>
          </a:xfrm>
        </p:spPr>
        <p:txBody>
          <a:bodyPr/>
          <a:lstStyle/>
          <a:p>
            <a:pPr algn="l"/>
            <a:r>
              <a:rPr lang="it-IT" sz="1600" dirty="0">
                <a:solidFill>
                  <a:srgbClr val="C00000"/>
                </a:solidFill>
              </a:rPr>
              <a:t>De Civitate Dei – La Città di Dio </a:t>
            </a:r>
            <a:br>
              <a:rPr lang="it-IT" sz="1600" dirty="0">
                <a:solidFill>
                  <a:srgbClr val="C00000"/>
                </a:solidFill>
              </a:rPr>
            </a:br>
            <a:r>
              <a:rPr lang="it-IT" sz="1600" dirty="0">
                <a:solidFill>
                  <a:srgbClr val="C00000"/>
                </a:solidFill>
              </a:rPr>
              <a:t>di Sant’Agostino.</a:t>
            </a:r>
          </a:p>
        </p:txBody>
      </p:sp>
      <p:pic>
        <p:nvPicPr>
          <p:cNvPr id="5" name="Immagine 4">
            <a:extLst>
              <a:ext uri="{FF2B5EF4-FFF2-40B4-BE49-F238E27FC236}">
                <a16:creationId xmlns:a16="http://schemas.microsoft.com/office/drawing/2014/main" id="{63381BEA-52EA-9447-8B39-E306A869D01A}"/>
              </a:ext>
            </a:extLst>
          </p:cNvPr>
          <p:cNvPicPr>
            <a:picLocks noChangeAspect="1"/>
          </p:cNvPicPr>
          <p:nvPr/>
        </p:nvPicPr>
        <p:blipFill>
          <a:blip r:embed="rId2"/>
          <a:stretch>
            <a:fillRect/>
          </a:stretch>
        </p:blipFill>
        <p:spPr>
          <a:xfrm>
            <a:off x="0" y="1412776"/>
            <a:ext cx="3635896" cy="5445224"/>
          </a:xfrm>
          <a:prstGeom prst="rect">
            <a:avLst/>
          </a:prstGeom>
        </p:spPr>
      </p:pic>
    </p:spTree>
    <p:extLst>
      <p:ext uri="{BB962C8B-B14F-4D97-AF65-F5344CB8AC3E}">
        <p14:creationId xmlns:p14="http://schemas.microsoft.com/office/powerpoint/2010/main" val="14478419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75E7D7A-B414-B24B-926B-953A35458673}"/>
              </a:ext>
            </a:extLst>
          </p:cNvPr>
          <p:cNvSpPr>
            <a:spLocks noGrp="1"/>
          </p:cNvSpPr>
          <p:nvPr>
            <p:ph type="title"/>
          </p:nvPr>
        </p:nvSpPr>
        <p:spPr>
          <a:xfrm>
            <a:off x="5508104" y="4869160"/>
            <a:ext cx="3085034" cy="1988840"/>
          </a:xfrm>
        </p:spPr>
        <p:txBody>
          <a:bodyPr/>
          <a:lstStyle/>
          <a:p>
            <a:pPr algn="l"/>
            <a:r>
              <a:rPr lang="it-IT" sz="1600" dirty="0">
                <a:solidFill>
                  <a:srgbClr val="C00000"/>
                </a:solidFill>
              </a:rPr>
              <a:t>Manoscritto del </a:t>
            </a:r>
            <a:br>
              <a:rPr lang="it-IT" sz="1600" dirty="0">
                <a:solidFill>
                  <a:srgbClr val="C00000"/>
                </a:solidFill>
              </a:rPr>
            </a:br>
            <a:r>
              <a:rPr lang="it-IT" sz="1600" dirty="0">
                <a:solidFill>
                  <a:srgbClr val="C00000"/>
                </a:solidFill>
              </a:rPr>
              <a:t>Roman de la Rose, </a:t>
            </a:r>
            <a:br>
              <a:rPr lang="it-IT" sz="1600" dirty="0">
                <a:solidFill>
                  <a:srgbClr val="C00000"/>
                </a:solidFill>
              </a:rPr>
            </a:br>
            <a:r>
              <a:rPr lang="it-IT" sz="1600" dirty="0">
                <a:solidFill>
                  <a:srgbClr val="C00000"/>
                </a:solidFill>
              </a:rPr>
              <a:t>1420-1430</a:t>
            </a:r>
            <a:r>
              <a:rPr lang="it-IT" sz="1600" dirty="0"/>
              <a:t>.</a:t>
            </a:r>
          </a:p>
        </p:txBody>
      </p:sp>
      <p:pic>
        <p:nvPicPr>
          <p:cNvPr id="6" name="Immagine 5">
            <a:extLst>
              <a:ext uri="{FF2B5EF4-FFF2-40B4-BE49-F238E27FC236}">
                <a16:creationId xmlns:a16="http://schemas.microsoft.com/office/drawing/2014/main" id="{CF9B1E4D-9636-A44F-9199-7BB8F0505098}"/>
              </a:ext>
            </a:extLst>
          </p:cNvPr>
          <p:cNvPicPr>
            <a:picLocks noChangeAspect="1"/>
          </p:cNvPicPr>
          <p:nvPr/>
        </p:nvPicPr>
        <p:blipFill>
          <a:blip r:embed="rId2"/>
          <a:stretch>
            <a:fillRect/>
          </a:stretch>
        </p:blipFill>
        <p:spPr>
          <a:xfrm>
            <a:off x="0" y="1268760"/>
            <a:ext cx="5292080" cy="5373216"/>
          </a:xfrm>
          <a:prstGeom prst="rect">
            <a:avLst/>
          </a:prstGeom>
        </p:spPr>
      </p:pic>
    </p:spTree>
    <p:extLst>
      <p:ext uri="{BB962C8B-B14F-4D97-AF65-F5344CB8AC3E}">
        <p14:creationId xmlns:p14="http://schemas.microsoft.com/office/powerpoint/2010/main" val="1711195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B086610-81F2-4640-9A63-5872F31E1005}"/>
              </a:ext>
            </a:extLst>
          </p:cNvPr>
          <p:cNvPicPr>
            <a:picLocks noChangeAspect="1"/>
          </p:cNvPicPr>
          <p:nvPr/>
        </p:nvPicPr>
        <p:blipFill>
          <a:blip r:embed="rId2"/>
          <a:stretch>
            <a:fillRect/>
          </a:stretch>
        </p:blipFill>
        <p:spPr>
          <a:xfrm>
            <a:off x="683568" y="1052736"/>
            <a:ext cx="4030713" cy="4968552"/>
          </a:xfrm>
          <a:prstGeom prst="rect">
            <a:avLst/>
          </a:prstGeom>
        </p:spPr>
      </p:pic>
      <p:sp>
        <p:nvSpPr>
          <p:cNvPr id="5" name="Titolo 4">
            <a:extLst>
              <a:ext uri="{FF2B5EF4-FFF2-40B4-BE49-F238E27FC236}">
                <a16:creationId xmlns:a16="http://schemas.microsoft.com/office/drawing/2014/main" id="{F47862DB-71AF-944D-BB6F-420CB2790459}"/>
              </a:ext>
            </a:extLst>
          </p:cNvPr>
          <p:cNvSpPr>
            <a:spLocks noGrp="1"/>
          </p:cNvSpPr>
          <p:nvPr>
            <p:ph type="title"/>
          </p:nvPr>
        </p:nvSpPr>
        <p:spPr>
          <a:xfrm>
            <a:off x="5220072" y="2060848"/>
            <a:ext cx="3373066" cy="3960440"/>
          </a:xfrm>
        </p:spPr>
        <p:txBody>
          <a:bodyPr/>
          <a:lstStyle/>
          <a:p>
            <a:r>
              <a:rPr lang="it-IT" sz="1600" dirty="0"/>
              <a:t>“</a:t>
            </a:r>
            <a:r>
              <a:rPr lang="it-IT" sz="1600" dirty="0">
                <a:solidFill>
                  <a:srgbClr val="C00000"/>
                </a:solidFill>
              </a:rPr>
              <a:t>Dio fece le donne </a:t>
            </a:r>
            <a:br>
              <a:rPr lang="it-IT" sz="1600" dirty="0">
                <a:solidFill>
                  <a:srgbClr val="C00000"/>
                </a:solidFill>
              </a:rPr>
            </a:br>
            <a:r>
              <a:rPr lang="it-IT" sz="1600" dirty="0">
                <a:solidFill>
                  <a:srgbClr val="C00000"/>
                </a:solidFill>
              </a:rPr>
              <a:t>per piangere, </a:t>
            </a:r>
            <a:br>
              <a:rPr lang="it-IT" sz="1600" dirty="0">
                <a:solidFill>
                  <a:srgbClr val="C00000"/>
                </a:solidFill>
              </a:rPr>
            </a:br>
            <a:r>
              <a:rPr lang="it-IT" sz="1600" dirty="0">
                <a:solidFill>
                  <a:srgbClr val="C00000"/>
                </a:solidFill>
              </a:rPr>
              <a:t>parlare e filare”.</a:t>
            </a:r>
            <a:br>
              <a:rPr lang="it-IT" sz="1600" dirty="0"/>
            </a:br>
            <a:r>
              <a:rPr lang="it-IT" sz="1600" i="1" dirty="0">
                <a:solidFill>
                  <a:srgbClr val="002060"/>
                </a:solidFill>
              </a:rPr>
              <a:t>Proverbio francese.</a:t>
            </a:r>
            <a:br>
              <a:rPr lang="it-IT" sz="1600" i="1" dirty="0">
                <a:solidFill>
                  <a:srgbClr val="002060"/>
                </a:solidFill>
              </a:rPr>
            </a:br>
            <a:br>
              <a:rPr lang="it-IT" sz="1600" dirty="0"/>
            </a:br>
            <a:br>
              <a:rPr lang="it-IT" sz="1600" dirty="0"/>
            </a:br>
            <a:br>
              <a:rPr lang="it-IT" sz="1600" dirty="0">
                <a:solidFill>
                  <a:srgbClr val="860000"/>
                </a:solidFill>
              </a:rPr>
            </a:br>
            <a:r>
              <a:rPr lang="it-IT" sz="1600" dirty="0">
                <a:solidFill>
                  <a:srgbClr val="860000"/>
                </a:solidFill>
              </a:rPr>
              <a:t>«Sembrano tutti parlare </a:t>
            </a:r>
            <a:br>
              <a:rPr lang="it-IT" sz="1600" dirty="0">
                <a:solidFill>
                  <a:srgbClr val="860000"/>
                </a:solidFill>
              </a:rPr>
            </a:br>
            <a:r>
              <a:rPr lang="it-IT" sz="1600" dirty="0">
                <a:solidFill>
                  <a:srgbClr val="860000"/>
                </a:solidFill>
              </a:rPr>
              <a:t>con la stessa bocca,</a:t>
            </a:r>
            <a:br>
              <a:rPr lang="it-IT" sz="1600" dirty="0">
                <a:solidFill>
                  <a:srgbClr val="860000"/>
                </a:solidFill>
              </a:rPr>
            </a:br>
            <a:r>
              <a:rPr lang="it-IT" sz="1600" dirty="0">
                <a:solidFill>
                  <a:srgbClr val="860000"/>
                </a:solidFill>
              </a:rPr>
              <a:t> tutti d'accordo </a:t>
            </a:r>
            <a:br>
              <a:rPr lang="it-IT" sz="1600" dirty="0">
                <a:solidFill>
                  <a:srgbClr val="860000"/>
                </a:solidFill>
              </a:rPr>
            </a:br>
            <a:r>
              <a:rPr lang="it-IT" sz="1600" dirty="0">
                <a:solidFill>
                  <a:srgbClr val="860000"/>
                </a:solidFill>
              </a:rPr>
              <a:t>nella medesima conclusione,</a:t>
            </a:r>
            <a:br>
              <a:rPr lang="it-IT" sz="1600" dirty="0">
                <a:solidFill>
                  <a:srgbClr val="860000"/>
                </a:solidFill>
              </a:rPr>
            </a:br>
            <a:r>
              <a:rPr lang="it-IT" sz="1600" dirty="0">
                <a:solidFill>
                  <a:srgbClr val="860000"/>
                </a:solidFill>
              </a:rPr>
              <a:t> che il comportamento </a:t>
            </a:r>
            <a:br>
              <a:rPr lang="it-IT" sz="1600" dirty="0">
                <a:solidFill>
                  <a:srgbClr val="860000"/>
                </a:solidFill>
              </a:rPr>
            </a:br>
            <a:r>
              <a:rPr lang="it-IT" sz="1600" dirty="0">
                <a:solidFill>
                  <a:srgbClr val="860000"/>
                </a:solidFill>
              </a:rPr>
              <a:t>delle donne </a:t>
            </a:r>
            <a:br>
              <a:rPr lang="it-IT" sz="1600" dirty="0">
                <a:solidFill>
                  <a:srgbClr val="860000"/>
                </a:solidFill>
              </a:rPr>
            </a:br>
            <a:r>
              <a:rPr lang="it-IT" sz="1600" dirty="0">
                <a:solidFill>
                  <a:srgbClr val="860000"/>
                </a:solidFill>
              </a:rPr>
              <a:t>è incline </a:t>
            </a:r>
            <a:br>
              <a:rPr lang="it-IT" sz="1600" dirty="0">
                <a:solidFill>
                  <a:srgbClr val="860000"/>
                </a:solidFill>
              </a:rPr>
            </a:br>
            <a:r>
              <a:rPr lang="it-IT" sz="1600" dirty="0">
                <a:solidFill>
                  <a:srgbClr val="860000"/>
                </a:solidFill>
              </a:rPr>
              <a:t>ad ogni tipo di vizio».</a:t>
            </a:r>
            <a:br>
              <a:rPr lang="it-IT" sz="1600" dirty="0">
                <a:solidFill>
                  <a:srgbClr val="860000"/>
                </a:solidFill>
              </a:rPr>
            </a:br>
            <a:r>
              <a:rPr lang="it-IT" sz="1600" i="1" dirty="0">
                <a:solidFill>
                  <a:srgbClr val="00B0F0"/>
                </a:solidFill>
              </a:rPr>
              <a:t>Christine de </a:t>
            </a:r>
            <a:r>
              <a:rPr lang="it-IT" sz="1600" i="1" dirty="0" err="1">
                <a:solidFill>
                  <a:srgbClr val="00B0F0"/>
                </a:solidFill>
              </a:rPr>
              <a:t>Pizan</a:t>
            </a:r>
            <a:r>
              <a:rPr lang="it-IT" sz="1600" i="1" dirty="0">
                <a:solidFill>
                  <a:srgbClr val="00B0F0"/>
                </a:solidFill>
              </a:rPr>
              <a:t>.</a:t>
            </a:r>
          </a:p>
        </p:txBody>
      </p:sp>
    </p:spTree>
    <p:extLst>
      <p:ext uri="{BB962C8B-B14F-4D97-AF65-F5344CB8AC3E}">
        <p14:creationId xmlns:p14="http://schemas.microsoft.com/office/powerpoint/2010/main" val="120492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AAD96C3-F4CE-114D-BFF8-7FBD4CCE818F}"/>
              </a:ext>
            </a:extLst>
          </p:cNvPr>
          <p:cNvPicPr>
            <a:picLocks noChangeAspect="1"/>
          </p:cNvPicPr>
          <p:nvPr/>
        </p:nvPicPr>
        <p:blipFill>
          <a:blip r:embed="rId2">
            <a:lum/>
            <a:alphaModFix/>
          </a:blip>
          <a:srcRect/>
          <a:stretch>
            <a:fillRect/>
          </a:stretch>
        </p:blipFill>
        <p:spPr bwMode="auto">
          <a:xfrm>
            <a:off x="1547664" y="135869"/>
            <a:ext cx="6048672" cy="6722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416500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D7DF3-C5B8-5C41-9ACC-98A28880E563}"/>
              </a:ext>
            </a:extLst>
          </p:cNvPr>
          <p:cNvSpPr>
            <a:spLocks noGrp="1"/>
          </p:cNvSpPr>
          <p:nvPr>
            <p:ph type="title"/>
          </p:nvPr>
        </p:nvSpPr>
        <p:spPr>
          <a:xfrm>
            <a:off x="457200" y="5517232"/>
            <a:ext cx="8147248" cy="1340768"/>
          </a:xfrm>
        </p:spPr>
        <p:txBody>
          <a:bodyPr/>
          <a:lstStyle/>
          <a:p>
            <a:r>
              <a:rPr lang="it-IT" sz="1600" dirty="0">
                <a:solidFill>
                  <a:srgbClr val="002060"/>
                </a:solidFill>
              </a:rPr>
              <a:t>Rita </a:t>
            </a:r>
            <a:r>
              <a:rPr lang="it-IT" sz="1600" dirty="0" err="1">
                <a:solidFill>
                  <a:srgbClr val="002060"/>
                </a:solidFill>
              </a:rPr>
              <a:t>Petruccioli</a:t>
            </a:r>
            <a:r>
              <a:rPr lang="it-IT" sz="1600" dirty="0">
                <a:solidFill>
                  <a:srgbClr val="002060"/>
                </a:solidFill>
              </a:rPr>
              <a:t>.</a:t>
            </a:r>
            <a:br>
              <a:rPr lang="it-IT" sz="1600" dirty="0">
                <a:solidFill>
                  <a:srgbClr val="CC6633"/>
                </a:solidFill>
              </a:rPr>
            </a:br>
            <a:r>
              <a:rPr lang="it-IT" sz="1600" dirty="0">
                <a:solidFill>
                  <a:srgbClr val="CC6633"/>
                </a:solidFill>
              </a:rPr>
              <a:t>Donna Ragione, donna Rettitudine, donna Giustizia.</a:t>
            </a:r>
            <a:br>
              <a:rPr lang="it-IT" sz="1600" dirty="0">
                <a:solidFill>
                  <a:srgbClr val="CC6633"/>
                </a:solidFill>
              </a:rPr>
            </a:br>
            <a:r>
              <a:rPr lang="it-IT" sz="1600" dirty="0">
                <a:solidFill>
                  <a:srgbClr val="6F2B15"/>
                </a:solidFill>
              </a:rPr>
              <a:t>Illustrazione.</a:t>
            </a:r>
            <a:br>
              <a:rPr lang="it-IT" sz="1600" dirty="0">
                <a:solidFill>
                  <a:srgbClr val="CC6633"/>
                </a:solidFill>
              </a:rPr>
            </a:br>
            <a:endParaRPr lang="it-IT" sz="1600" dirty="0">
              <a:solidFill>
                <a:srgbClr val="002060"/>
              </a:solidFill>
            </a:endParaRPr>
          </a:p>
        </p:txBody>
      </p:sp>
      <p:pic>
        <p:nvPicPr>
          <p:cNvPr id="5" name="Immagine 4">
            <a:extLst>
              <a:ext uri="{FF2B5EF4-FFF2-40B4-BE49-F238E27FC236}">
                <a16:creationId xmlns:a16="http://schemas.microsoft.com/office/drawing/2014/main" id="{08ED2CEE-0678-A54C-9BD6-87AE9B841987}"/>
              </a:ext>
            </a:extLst>
          </p:cNvPr>
          <p:cNvPicPr>
            <a:picLocks noChangeAspect="1"/>
          </p:cNvPicPr>
          <p:nvPr/>
        </p:nvPicPr>
        <p:blipFill>
          <a:blip r:embed="rId2">
            <a:lum/>
            <a:alphaModFix/>
          </a:blip>
          <a:srcRect/>
          <a:stretch>
            <a:fillRect/>
          </a:stretch>
        </p:blipFill>
        <p:spPr bwMode="auto">
          <a:xfrm>
            <a:off x="983565" y="1196752"/>
            <a:ext cx="7094518"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304301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349F6FC-8D85-7841-87A4-2AF2B6CBDAB9}"/>
              </a:ext>
            </a:extLst>
          </p:cNvPr>
          <p:cNvPicPr>
            <a:picLocks noChangeAspect="1"/>
          </p:cNvPicPr>
          <p:nvPr/>
        </p:nvPicPr>
        <p:blipFill>
          <a:blip r:embed="rId2"/>
          <a:stretch>
            <a:fillRect/>
          </a:stretch>
        </p:blipFill>
        <p:spPr>
          <a:xfrm>
            <a:off x="4932040" y="0"/>
            <a:ext cx="4570884" cy="6858000"/>
          </a:xfrm>
          <a:prstGeom prst="rect">
            <a:avLst/>
          </a:prstGeom>
        </p:spPr>
      </p:pic>
      <p:pic>
        <p:nvPicPr>
          <p:cNvPr id="8" name="Immagine 7">
            <a:extLst>
              <a:ext uri="{FF2B5EF4-FFF2-40B4-BE49-F238E27FC236}">
                <a16:creationId xmlns:a16="http://schemas.microsoft.com/office/drawing/2014/main" id="{B743F1FC-0CE2-3B4E-9FFE-21B15170EE23}"/>
              </a:ext>
            </a:extLst>
          </p:cNvPr>
          <p:cNvPicPr>
            <a:picLocks noChangeAspect="1"/>
          </p:cNvPicPr>
          <p:nvPr/>
        </p:nvPicPr>
        <p:blipFill>
          <a:blip r:embed="rId3"/>
          <a:stretch>
            <a:fillRect/>
          </a:stretch>
        </p:blipFill>
        <p:spPr>
          <a:xfrm>
            <a:off x="323528" y="0"/>
            <a:ext cx="4464496" cy="6858000"/>
          </a:xfrm>
          <a:prstGeom prst="rect">
            <a:avLst/>
          </a:prstGeom>
        </p:spPr>
      </p:pic>
    </p:spTree>
    <p:extLst>
      <p:ext uri="{BB962C8B-B14F-4D97-AF65-F5344CB8AC3E}">
        <p14:creationId xmlns:p14="http://schemas.microsoft.com/office/powerpoint/2010/main" val="3954804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EFD9906-4F19-F445-AA9F-27746F30B3BA}"/>
              </a:ext>
            </a:extLst>
          </p:cNvPr>
          <p:cNvPicPr>
            <a:picLocks noChangeAspect="1"/>
          </p:cNvPicPr>
          <p:nvPr/>
        </p:nvPicPr>
        <p:blipFill>
          <a:blip r:embed="rId2">
            <a:lum/>
            <a:alphaModFix/>
          </a:blip>
          <a:srcRect/>
          <a:stretch>
            <a:fillRect/>
          </a:stretch>
        </p:blipFill>
        <p:spPr bwMode="auto">
          <a:xfrm>
            <a:off x="-740000" y="-121172"/>
            <a:ext cx="4519912" cy="3478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 name="Immagine 2">
            <a:extLst>
              <a:ext uri="{FF2B5EF4-FFF2-40B4-BE49-F238E27FC236}">
                <a16:creationId xmlns:a16="http://schemas.microsoft.com/office/drawing/2014/main" id="{8541FB08-1A2A-374A-AEE2-EBDE11BFB6F6}"/>
              </a:ext>
            </a:extLst>
          </p:cNvPr>
          <p:cNvPicPr>
            <a:picLocks noChangeAspect="1"/>
          </p:cNvPicPr>
          <p:nvPr/>
        </p:nvPicPr>
        <p:blipFill>
          <a:blip r:embed="rId3">
            <a:lum/>
            <a:alphaModFix/>
          </a:blip>
          <a:srcRect/>
          <a:stretch>
            <a:fillRect/>
          </a:stretch>
        </p:blipFill>
        <p:spPr bwMode="auto">
          <a:xfrm>
            <a:off x="5436096" y="0"/>
            <a:ext cx="3779912" cy="3501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4" name="Titolo 3">
            <a:extLst>
              <a:ext uri="{FF2B5EF4-FFF2-40B4-BE49-F238E27FC236}">
                <a16:creationId xmlns:a16="http://schemas.microsoft.com/office/drawing/2014/main" id="{EAAC948A-C151-4347-B2A2-261EAADC29CC}"/>
              </a:ext>
            </a:extLst>
          </p:cNvPr>
          <p:cNvSpPr>
            <a:spLocks noGrp="1"/>
          </p:cNvSpPr>
          <p:nvPr>
            <p:ph type="title"/>
          </p:nvPr>
        </p:nvSpPr>
        <p:spPr>
          <a:xfrm>
            <a:off x="3960380" y="692696"/>
            <a:ext cx="1475716" cy="5400600"/>
          </a:xfrm>
        </p:spPr>
        <p:txBody>
          <a:bodyPr/>
          <a:lstStyle/>
          <a:p>
            <a:br>
              <a:rPr lang="it-IT" sz="1600" dirty="0"/>
            </a:br>
            <a:br>
              <a:rPr lang="it-IT" sz="1600" dirty="0"/>
            </a:br>
            <a:r>
              <a:rPr lang="it-IT" sz="1600" dirty="0" err="1">
                <a:solidFill>
                  <a:srgbClr val="2700F8"/>
                </a:solidFill>
              </a:rPr>
              <a:t>Semiramide</a:t>
            </a:r>
            <a:br>
              <a:rPr lang="it-IT" sz="1600" dirty="0"/>
            </a:br>
            <a:br>
              <a:rPr lang="it-IT" sz="1600" dirty="0"/>
            </a:br>
            <a:br>
              <a:rPr lang="it-IT" sz="1600" dirty="0"/>
            </a:br>
            <a:br>
              <a:rPr lang="it-IT" sz="1600" dirty="0"/>
            </a:br>
            <a:br>
              <a:rPr lang="it-IT" sz="1600" dirty="0"/>
            </a:br>
            <a:br>
              <a:rPr lang="it-IT" sz="1600" dirty="0"/>
            </a:br>
            <a:r>
              <a:rPr lang="it-IT" sz="1600" dirty="0" err="1">
                <a:solidFill>
                  <a:srgbClr val="FB8A07"/>
                </a:solidFill>
              </a:rPr>
              <a:t>Didone</a:t>
            </a:r>
            <a:br>
              <a:rPr lang="it-IT" sz="1600" dirty="0"/>
            </a:br>
            <a:br>
              <a:rPr lang="it-IT" sz="1600" dirty="0"/>
            </a:br>
            <a:br>
              <a:rPr lang="it-IT" sz="1600" dirty="0"/>
            </a:br>
            <a:br>
              <a:rPr lang="it-IT" sz="1600" dirty="0"/>
            </a:br>
            <a:br>
              <a:rPr lang="it-IT" sz="1600" dirty="0"/>
            </a:br>
            <a:br>
              <a:rPr lang="it-IT" sz="1600" dirty="0"/>
            </a:br>
            <a:br>
              <a:rPr lang="it-IT" sz="1600" dirty="0"/>
            </a:br>
            <a:br>
              <a:rPr lang="it-IT" sz="1600" dirty="0"/>
            </a:br>
            <a:r>
              <a:rPr lang="it-IT" sz="1600" dirty="0">
                <a:solidFill>
                  <a:srgbClr val="860000"/>
                </a:solidFill>
              </a:rPr>
              <a:t>Saffo</a:t>
            </a:r>
            <a:br>
              <a:rPr lang="it-IT" sz="1600" dirty="0"/>
            </a:br>
            <a:br>
              <a:rPr lang="it-IT" sz="1600" dirty="0"/>
            </a:br>
            <a:br>
              <a:rPr lang="it-IT" sz="1600" dirty="0"/>
            </a:br>
            <a:br>
              <a:rPr lang="it-IT" sz="1600" dirty="0"/>
            </a:br>
            <a:br>
              <a:rPr lang="it-IT" sz="1600" dirty="0"/>
            </a:br>
            <a:br>
              <a:rPr lang="it-IT" sz="1600" dirty="0"/>
            </a:br>
            <a:r>
              <a:rPr lang="it-IT" sz="1600" dirty="0">
                <a:solidFill>
                  <a:srgbClr val="944D16"/>
                </a:solidFill>
              </a:rPr>
              <a:t>Lucrezia</a:t>
            </a:r>
          </a:p>
        </p:txBody>
      </p:sp>
      <p:pic>
        <p:nvPicPr>
          <p:cNvPr id="5" name="Immagine 4">
            <a:extLst>
              <a:ext uri="{FF2B5EF4-FFF2-40B4-BE49-F238E27FC236}">
                <a16:creationId xmlns:a16="http://schemas.microsoft.com/office/drawing/2014/main" id="{2691FBCE-85C0-1F45-8802-C58D07385AEB}"/>
              </a:ext>
            </a:extLst>
          </p:cNvPr>
          <p:cNvPicPr>
            <a:picLocks noChangeAspect="1"/>
          </p:cNvPicPr>
          <p:nvPr/>
        </p:nvPicPr>
        <p:blipFill>
          <a:blip r:embed="rId4">
            <a:lum/>
            <a:alphaModFix/>
          </a:blip>
          <a:srcRect/>
          <a:stretch>
            <a:fillRect/>
          </a:stretch>
        </p:blipFill>
        <p:spPr bwMode="auto">
          <a:xfrm>
            <a:off x="0" y="3356992"/>
            <a:ext cx="3779912" cy="3888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6" name="Immagine 5">
            <a:extLst>
              <a:ext uri="{FF2B5EF4-FFF2-40B4-BE49-F238E27FC236}">
                <a16:creationId xmlns:a16="http://schemas.microsoft.com/office/drawing/2014/main" id="{00118E68-59B8-BD43-B5D9-90E766C03DCA}"/>
              </a:ext>
            </a:extLst>
          </p:cNvPr>
          <p:cNvPicPr>
            <a:picLocks noChangeAspect="1"/>
          </p:cNvPicPr>
          <p:nvPr/>
        </p:nvPicPr>
        <p:blipFill>
          <a:blip r:embed="rId5">
            <a:lum/>
            <a:alphaModFix/>
          </a:blip>
          <a:srcRect/>
          <a:stretch>
            <a:fillRect/>
          </a:stretch>
        </p:blipFill>
        <p:spPr bwMode="auto">
          <a:xfrm>
            <a:off x="5436097" y="3501008"/>
            <a:ext cx="3707904" cy="5184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91944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21B7C96-1CBD-1E4B-AFBA-2A850497922A}"/>
              </a:ext>
            </a:extLst>
          </p:cNvPr>
          <p:cNvPicPr>
            <a:picLocks noChangeAspect="1"/>
          </p:cNvPicPr>
          <p:nvPr/>
        </p:nvPicPr>
        <p:blipFill>
          <a:blip r:embed="rId2"/>
          <a:stretch>
            <a:fillRect/>
          </a:stretch>
        </p:blipFill>
        <p:spPr>
          <a:xfrm>
            <a:off x="2026664" y="0"/>
            <a:ext cx="5090672" cy="6858000"/>
          </a:xfrm>
          <a:prstGeom prst="rect">
            <a:avLst/>
          </a:prstGeom>
        </p:spPr>
      </p:pic>
    </p:spTree>
    <p:extLst>
      <p:ext uri="{BB962C8B-B14F-4D97-AF65-F5344CB8AC3E}">
        <p14:creationId xmlns:p14="http://schemas.microsoft.com/office/powerpoint/2010/main" val="2319462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FFA994-3E24-8844-9DF6-51EB1505A8C1}"/>
              </a:ext>
            </a:extLst>
          </p:cNvPr>
          <p:cNvSpPr>
            <a:spLocks noGrp="1"/>
          </p:cNvSpPr>
          <p:nvPr>
            <p:ph type="title"/>
          </p:nvPr>
        </p:nvSpPr>
        <p:spPr>
          <a:xfrm>
            <a:off x="457200" y="5157192"/>
            <a:ext cx="8135938" cy="1700808"/>
          </a:xfrm>
        </p:spPr>
        <p:txBody>
          <a:bodyPr/>
          <a:lstStyle/>
          <a:p>
            <a:r>
              <a:rPr lang="it-IT" sz="1600" dirty="0">
                <a:solidFill>
                  <a:srgbClr val="280099"/>
                </a:solidFill>
              </a:rPr>
              <a:t>LA CITTA' delle DAME.</a:t>
            </a:r>
            <a:r>
              <a:rPr lang="it-IT" sz="1600" i="1" dirty="0">
                <a:solidFill>
                  <a:srgbClr val="99284C"/>
                </a:solidFill>
              </a:rPr>
              <a:t> </a:t>
            </a:r>
            <a:r>
              <a:rPr lang="it-IT" sz="1600" dirty="0">
                <a:solidFill>
                  <a:srgbClr val="99284C"/>
                </a:solidFill>
              </a:rPr>
              <a:t>Lavoro intellettuale e Lavoro manuale.</a:t>
            </a:r>
            <a:endParaRPr lang="it-IT" sz="1600" dirty="0"/>
          </a:p>
        </p:txBody>
      </p:sp>
      <p:pic>
        <p:nvPicPr>
          <p:cNvPr id="4" name="Immagine 3">
            <a:extLst>
              <a:ext uri="{FF2B5EF4-FFF2-40B4-BE49-F238E27FC236}">
                <a16:creationId xmlns:a16="http://schemas.microsoft.com/office/drawing/2014/main" id="{7E2E300A-2237-8C43-B955-213794CBDAE4}"/>
              </a:ext>
            </a:extLst>
          </p:cNvPr>
          <p:cNvPicPr>
            <a:picLocks noChangeAspect="1"/>
          </p:cNvPicPr>
          <p:nvPr/>
        </p:nvPicPr>
        <p:blipFill>
          <a:blip r:embed="rId2">
            <a:lum/>
            <a:alphaModFix/>
          </a:blip>
          <a:srcRect/>
          <a:stretch>
            <a:fillRect/>
          </a:stretch>
        </p:blipFill>
        <p:spPr bwMode="auto">
          <a:xfrm>
            <a:off x="899592" y="476672"/>
            <a:ext cx="7500435" cy="4931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85006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06B8C-413B-0E4D-BE92-9F271CB1D90D}"/>
              </a:ext>
            </a:extLst>
          </p:cNvPr>
          <p:cNvSpPr>
            <a:spLocks noGrp="1"/>
          </p:cNvSpPr>
          <p:nvPr>
            <p:ph type="title"/>
          </p:nvPr>
        </p:nvSpPr>
        <p:spPr>
          <a:xfrm>
            <a:off x="6516216" y="5445224"/>
            <a:ext cx="2448272" cy="1412776"/>
          </a:xfrm>
        </p:spPr>
        <p:txBody>
          <a:bodyPr/>
          <a:lstStyle/>
          <a:p>
            <a:pPr algn="l"/>
            <a:r>
              <a:rPr lang="it-IT" sz="1600" dirty="0">
                <a:solidFill>
                  <a:srgbClr val="2700F8"/>
                </a:solidFill>
              </a:rPr>
              <a:t>Christine de </a:t>
            </a:r>
            <a:r>
              <a:rPr lang="it-IT" sz="1600" dirty="0" err="1">
                <a:solidFill>
                  <a:srgbClr val="2700F8"/>
                </a:solidFill>
              </a:rPr>
              <a:t>Pizan</a:t>
            </a:r>
            <a:r>
              <a:rPr lang="it-IT" sz="1600" dirty="0">
                <a:solidFill>
                  <a:srgbClr val="2700F8"/>
                </a:solidFill>
              </a:rPr>
              <a:t> </a:t>
            </a:r>
            <a:br>
              <a:rPr lang="it-IT" sz="1600" dirty="0">
                <a:solidFill>
                  <a:srgbClr val="2700F8"/>
                </a:solidFill>
              </a:rPr>
            </a:br>
            <a:r>
              <a:rPr lang="it-IT" sz="1600" dirty="0">
                <a:solidFill>
                  <a:srgbClr val="2700F8"/>
                </a:solidFill>
              </a:rPr>
              <a:t>a lezione in cattedra.</a:t>
            </a:r>
            <a:endParaRPr lang="it-IT" sz="1600" dirty="0">
              <a:solidFill>
                <a:srgbClr val="C00000"/>
              </a:solidFill>
            </a:endParaRPr>
          </a:p>
        </p:txBody>
      </p:sp>
      <p:pic>
        <p:nvPicPr>
          <p:cNvPr id="3" name="Immagine 2">
            <a:extLst>
              <a:ext uri="{FF2B5EF4-FFF2-40B4-BE49-F238E27FC236}">
                <a16:creationId xmlns:a16="http://schemas.microsoft.com/office/drawing/2014/main" id="{2488359F-89FA-9F47-A7DE-A9EE7388BDB4}"/>
              </a:ext>
            </a:extLst>
          </p:cNvPr>
          <p:cNvPicPr>
            <a:picLocks noChangeAspect="1"/>
          </p:cNvPicPr>
          <p:nvPr/>
        </p:nvPicPr>
        <p:blipFill>
          <a:blip r:embed="rId2">
            <a:lum/>
            <a:alphaModFix/>
          </a:blip>
          <a:srcRect/>
          <a:stretch>
            <a:fillRect/>
          </a:stretch>
        </p:blipFill>
        <p:spPr>
          <a:xfrm>
            <a:off x="0" y="357"/>
            <a:ext cx="6373797" cy="6857643"/>
          </a:xfrm>
          <a:prstGeom prst="rect">
            <a:avLst/>
          </a:prstGeom>
          <a:noFill/>
          <a:ln cap="flat">
            <a:noFill/>
          </a:ln>
        </p:spPr>
      </p:pic>
    </p:spTree>
    <p:extLst>
      <p:ext uri="{BB962C8B-B14F-4D97-AF65-F5344CB8AC3E}">
        <p14:creationId xmlns:p14="http://schemas.microsoft.com/office/powerpoint/2010/main" val="3359158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BC4846F-4DAA-CA44-A7B3-976F0BA3CA5B}"/>
              </a:ext>
            </a:extLst>
          </p:cNvPr>
          <p:cNvPicPr>
            <a:picLocks noChangeAspect="1"/>
          </p:cNvPicPr>
          <p:nvPr/>
        </p:nvPicPr>
        <p:blipFill>
          <a:blip r:embed="rId2">
            <a:lum/>
            <a:alphaModFix/>
          </a:blip>
          <a:srcRect/>
          <a:stretch>
            <a:fillRect/>
          </a:stretch>
        </p:blipFill>
        <p:spPr>
          <a:xfrm>
            <a:off x="357" y="-243408"/>
            <a:ext cx="9143643" cy="6103080"/>
          </a:xfrm>
          <a:prstGeom prst="rect">
            <a:avLst/>
          </a:prstGeom>
          <a:noFill/>
          <a:ln cap="flat">
            <a:noFill/>
          </a:ln>
        </p:spPr>
      </p:pic>
      <p:sp>
        <p:nvSpPr>
          <p:cNvPr id="4" name="Titolo 3">
            <a:extLst>
              <a:ext uri="{FF2B5EF4-FFF2-40B4-BE49-F238E27FC236}">
                <a16:creationId xmlns:a16="http://schemas.microsoft.com/office/drawing/2014/main" id="{F68A926C-97F5-C748-A425-CA4258CC7C7C}"/>
              </a:ext>
            </a:extLst>
          </p:cNvPr>
          <p:cNvSpPr>
            <a:spLocks noGrp="1"/>
          </p:cNvSpPr>
          <p:nvPr>
            <p:ph type="title"/>
          </p:nvPr>
        </p:nvSpPr>
        <p:spPr>
          <a:xfrm>
            <a:off x="457200" y="5715656"/>
            <a:ext cx="8135938" cy="1142344"/>
          </a:xfrm>
        </p:spPr>
        <p:txBody>
          <a:bodyPr/>
          <a:lstStyle/>
          <a:p>
            <a:r>
              <a:rPr lang="it-IT" sz="1600" dirty="0">
                <a:solidFill>
                  <a:srgbClr val="FB8A07"/>
                </a:solidFill>
              </a:rPr>
              <a:t>«Sono certa che quest’opera farà discutere a lungo i maldicenti»</a:t>
            </a:r>
            <a:br>
              <a:rPr lang="it-IT" sz="1600" dirty="0">
                <a:solidFill>
                  <a:srgbClr val="FB8A07"/>
                </a:solidFill>
              </a:rPr>
            </a:br>
            <a:r>
              <a:rPr lang="it-IT" sz="1600" i="1" dirty="0">
                <a:solidFill>
                  <a:srgbClr val="00B0F0"/>
                </a:solidFill>
              </a:rPr>
              <a:t>Christine de </a:t>
            </a:r>
            <a:r>
              <a:rPr lang="it-IT" sz="1600" i="1" dirty="0" err="1">
                <a:solidFill>
                  <a:srgbClr val="00B0F0"/>
                </a:solidFill>
              </a:rPr>
              <a:t>Pizan</a:t>
            </a:r>
            <a:r>
              <a:rPr lang="it-IT" sz="1600" i="1" dirty="0">
                <a:solidFill>
                  <a:srgbClr val="00B0F0"/>
                </a:solidFill>
              </a:rPr>
              <a:t>.</a:t>
            </a:r>
          </a:p>
        </p:txBody>
      </p:sp>
    </p:spTree>
    <p:extLst>
      <p:ext uri="{BB962C8B-B14F-4D97-AF65-F5344CB8AC3E}">
        <p14:creationId xmlns:p14="http://schemas.microsoft.com/office/powerpoint/2010/main" val="1926148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90CF27-D639-7E4B-B48A-C9FF754BE729}"/>
              </a:ext>
            </a:extLst>
          </p:cNvPr>
          <p:cNvSpPr>
            <a:spLocks noGrp="1"/>
          </p:cNvSpPr>
          <p:nvPr>
            <p:ph type="title"/>
          </p:nvPr>
        </p:nvSpPr>
        <p:spPr>
          <a:xfrm>
            <a:off x="1331640" y="5445224"/>
            <a:ext cx="7261498" cy="864096"/>
          </a:xfrm>
        </p:spPr>
        <p:txBody>
          <a:bodyPr/>
          <a:lstStyle/>
          <a:p>
            <a:r>
              <a:rPr lang="it-IT" sz="1600" dirty="0">
                <a:solidFill>
                  <a:srgbClr val="944D16"/>
                </a:solidFill>
              </a:rPr>
              <a:t>Poissy. </a:t>
            </a:r>
            <a:r>
              <a:rPr lang="it-IT" sz="1600" dirty="0">
                <a:solidFill>
                  <a:srgbClr val="002060"/>
                </a:solidFill>
              </a:rPr>
              <a:t>L’ingresso all’Abbazia.</a:t>
            </a:r>
          </a:p>
        </p:txBody>
      </p:sp>
      <p:pic>
        <p:nvPicPr>
          <p:cNvPr id="4" name="Immagine 3">
            <a:extLst>
              <a:ext uri="{FF2B5EF4-FFF2-40B4-BE49-F238E27FC236}">
                <a16:creationId xmlns:a16="http://schemas.microsoft.com/office/drawing/2014/main" id="{0147735C-E302-6941-9269-5929F2BA132C}"/>
              </a:ext>
            </a:extLst>
          </p:cNvPr>
          <p:cNvPicPr>
            <a:picLocks noChangeAspect="1"/>
          </p:cNvPicPr>
          <p:nvPr/>
        </p:nvPicPr>
        <p:blipFill>
          <a:blip r:embed="rId2"/>
          <a:stretch>
            <a:fillRect/>
          </a:stretch>
        </p:blipFill>
        <p:spPr>
          <a:xfrm>
            <a:off x="1454494" y="620688"/>
            <a:ext cx="7015790" cy="4683040"/>
          </a:xfrm>
          <a:prstGeom prst="rect">
            <a:avLst/>
          </a:prstGeom>
        </p:spPr>
      </p:pic>
    </p:spTree>
    <p:extLst>
      <p:ext uri="{BB962C8B-B14F-4D97-AF65-F5344CB8AC3E}">
        <p14:creationId xmlns:p14="http://schemas.microsoft.com/office/powerpoint/2010/main" val="560535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4B186EB-7F24-3E43-8130-23735A31AB1D}"/>
              </a:ext>
            </a:extLst>
          </p:cNvPr>
          <p:cNvSpPr>
            <a:spLocks noGrp="1"/>
          </p:cNvSpPr>
          <p:nvPr>
            <p:ph type="title"/>
          </p:nvPr>
        </p:nvSpPr>
        <p:spPr>
          <a:xfrm>
            <a:off x="5004048" y="5301208"/>
            <a:ext cx="2304256" cy="1556792"/>
          </a:xfrm>
        </p:spPr>
        <p:txBody>
          <a:bodyPr/>
          <a:lstStyle/>
          <a:p>
            <a:pPr algn="l"/>
            <a:r>
              <a:rPr lang="it-IT" sz="1600" dirty="0">
                <a:solidFill>
                  <a:srgbClr val="002060"/>
                </a:solidFill>
              </a:rPr>
              <a:t>Mary </a:t>
            </a:r>
            <a:r>
              <a:rPr lang="it-IT" sz="1600" dirty="0" err="1">
                <a:solidFill>
                  <a:srgbClr val="002060"/>
                </a:solidFill>
              </a:rPr>
              <a:t>Yaeger</a:t>
            </a:r>
            <a:r>
              <a:rPr lang="it-IT" sz="1600" dirty="0">
                <a:solidFill>
                  <a:srgbClr val="002060"/>
                </a:solidFill>
              </a:rPr>
              <a:t>.  </a:t>
            </a:r>
            <a:br>
              <a:rPr lang="it-IT" sz="1600" dirty="0">
                <a:solidFill>
                  <a:srgbClr val="579D1C"/>
                </a:solidFill>
              </a:rPr>
            </a:br>
            <a:r>
              <a:rPr lang="it-IT" sz="1600" dirty="0">
                <a:solidFill>
                  <a:srgbClr val="B84747"/>
                </a:solidFill>
              </a:rPr>
              <a:t>Christine de </a:t>
            </a:r>
            <a:r>
              <a:rPr lang="it-IT" sz="1600" dirty="0" err="1">
                <a:solidFill>
                  <a:srgbClr val="B84747"/>
                </a:solidFill>
              </a:rPr>
              <a:t>Pizan</a:t>
            </a:r>
            <a:r>
              <a:rPr lang="it-IT" sz="1600" dirty="0">
                <a:solidFill>
                  <a:srgbClr val="B84747"/>
                </a:solidFill>
              </a:rPr>
              <a:t> </a:t>
            </a:r>
            <a:br>
              <a:rPr lang="it-IT" sz="1600" dirty="0">
                <a:solidFill>
                  <a:srgbClr val="B84747"/>
                </a:solidFill>
              </a:rPr>
            </a:br>
            <a:r>
              <a:rPr lang="it-IT" sz="1600" dirty="0">
                <a:solidFill>
                  <a:srgbClr val="B84747"/>
                </a:solidFill>
              </a:rPr>
              <a:t>al Computer</a:t>
            </a:r>
            <a:r>
              <a:rPr lang="it-IT" sz="1600" dirty="0">
                <a:solidFill>
                  <a:srgbClr val="579D1C"/>
                </a:solidFill>
              </a:rPr>
              <a:t>,</a:t>
            </a:r>
            <a:br>
              <a:rPr lang="it-IT" sz="1600" dirty="0">
                <a:solidFill>
                  <a:srgbClr val="579D1C"/>
                </a:solidFill>
              </a:rPr>
            </a:br>
            <a:r>
              <a:rPr lang="it-IT" sz="1600" dirty="0">
                <a:solidFill>
                  <a:srgbClr val="7D4917"/>
                </a:solidFill>
              </a:rPr>
              <a:t>anno 1999.</a:t>
            </a:r>
          </a:p>
        </p:txBody>
      </p:sp>
      <p:pic>
        <p:nvPicPr>
          <p:cNvPr id="7" name="Immagine 6">
            <a:extLst>
              <a:ext uri="{FF2B5EF4-FFF2-40B4-BE49-F238E27FC236}">
                <a16:creationId xmlns:a16="http://schemas.microsoft.com/office/drawing/2014/main" id="{2DE01B8C-9537-9F4A-8533-E99BDF12EA8D}"/>
              </a:ext>
            </a:extLst>
          </p:cNvPr>
          <p:cNvPicPr>
            <a:picLocks noChangeAspect="1"/>
          </p:cNvPicPr>
          <p:nvPr/>
        </p:nvPicPr>
        <p:blipFill>
          <a:blip r:embed="rId2">
            <a:lum/>
            <a:alphaModFix/>
          </a:blip>
          <a:srcRect/>
          <a:stretch>
            <a:fillRect/>
          </a:stretch>
        </p:blipFill>
        <p:spPr bwMode="auto">
          <a:xfrm>
            <a:off x="0" y="1484784"/>
            <a:ext cx="4716016" cy="5373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393483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9921E1F-FD27-314E-91C6-BBEA51A16A36}"/>
              </a:ext>
            </a:extLst>
          </p:cNvPr>
          <p:cNvPicPr>
            <a:picLocks noChangeAspect="1"/>
          </p:cNvPicPr>
          <p:nvPr/>
        </p:nvPicPr>
        <p:blipFill>
          <a:blip r:embed="rId2"/>
          <a:stretch>
            <a:fillRect/>
          </a:stretch>
        </p:blipFill>
        <p:spPr>
          <a:xfrm>
            <a:off x="3203848" y="0"/>
            <a:ext cx="3168352" cy="3024336"/>
          </a:xfrm>
          <a:prstGeom prst="rect">
            <a:avLst/>
          </a:prstGeom>
        </p:spPr>
      </p:pic>
      <p:pic>
        <p:nvPicPr>
          <p:cNvPr id="2" name="Immagine 1">
            <a:extLst>
              <a:ext uri="{FF2B5EF4-FFF2-40B4-BE49-F238E27FC236}">
                <a16:creationId xmlns:a16="http://schemas.microsoft.com/office/drawing/2014/main" id="{4A891C9A-7233-514B-BED1-A36C060B025A}"/>
              </a:ext>
            </a:extLst>
          </p:cNvPr>
          <p:cNvPicPr>
            <a:picLocks noChangeAspect="1"/>
          </p:cNvPicPr>
          <p:nvPr/>
        </p:nvPicPr>
        <p:blipFill>
          <a:blip r:embed="rId3"/>
          <a:stretch>
            <a:fillRect/>
          </a:stretch>
        </p:blipFill>
        <p:spPr>
          <a:xfrm>
            <a:off x="26838" y="1844824"/>
            <a:ext cx="9144000" cy="5290168"/>
          </a:xfrm>
          <a:prstGeom prst="rect">
            <a:avLst/>
          </a:prstGeom>
        </p:spPr>
      </p:pic>
    </p:spTree>
    <p:extLst>
      <p:ext uri="{BB962C8B-B14F-4D97-AF65-F5344CB8AC3E}">
        <p14:creationId xmlns:p14="http://schemas.microsoft.com/office/powerpoint/2010/main" val="3038338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8000" dirty="0">
                <a:solidFill>
                  <a:srgbClr val="2700F8"/>
                </a:solidFill>
                <a:latin typeface="Arial" panose="020B0604020202020204" pitchFamily="34" charset="0"/>
                <a:cs typeface="Arial" panose="020B0604020202020204" pitchFamily="34" charset="0"/>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600200"/>
            <a:ext cx="8291264" cy="4432300"/>
          </a:xfrm>
        </p:spPr>
        <p:txBody>
          <a:bodyPr/>
          <a:lstStyle/>
          <a:p>
            <a:pPr algn="ctr"/>
            <a:r>
              <a:rPr lang="it-IT" dirty="0">
                <a:solidFill>
                  <a:schemeClr val="accent6">
                    <a:lumMod val="40000"/>
                    <a:lumOff val="60000"/>
                  </a:schemeClr>
                </a:solidFill>
                <a:latin typeface="Arial" panose="020B0604020202020204" pitchFamily="34" charset="0"/>
                <a:cs typeface="Arial" panose="020B0604020202020204" pitchFamily="34" charset="0"/>
              </a:rPr>
              <a:t>Alla prossima</a:t>
            </a:r>
          </a:p>
          <a:p>
            <a:pPr algn="ctr"/>
            <a:r>
              <a:rPr lang="it-IT" dirty="0">
                <a:solidFill>
                  <a:schemeClr val="accent6">
                    <a:lumMod val="40000"/>
                    <a:lumOff val="60000"/>
                  </a:schemeClr>
                </a:solidFill>
                <a:latin typeface="Arial" panose="020B0604020202020204" pitchFamily="34" charset="0"/>
                <a:cs typeface="Arial" panose="020B0604020202020204" pitchFamily="34" charset="0"/>
              </a:rPr>
              <a:t>Giovedì, 9 novembre 2023</a:t>
            </a:r>
          </a:p>
          <a:p>
            <a:pPr algn="ctr"/>
            <a:r>
              <a:rPr lang="it-IT" sz="6600" dirty="0">
                <a:solidFill>
                  <a:srgbClr val="CB30C7"/>
                </a:solidFill>
                <a:latin typeface="Arial" panose="020B0604020202020204" pitchFamily="34" charset="0"/>
                <a:cs typeface="Arial" panose="020B0604020202020204" pitchFamily="34" charset="0"/>
              </a:rPr>
              <a:t>LE DUE VITE </a:t>
            </a:r>
          </a:p>
          <a:p>
            <a:pPr algn="ctr"/>
            <a:r>
              <a:rPr lang="it-IT" sz="6000" dirty="0">
                <a:solidFill>
                  <a:srgbClr val="CB30C7"/>
                </a:solidFill>
                <a:latin typeface="Arial" panose="020B0604020202020204" pitchFamily="34" charset="0"/>
                <a:cs typeface="Arial" panose="020B0604020202020204" pitchFamily="34" charset="0"/>
              </a:rPr>
              <a:t>DI LUCREZIA BORGIA.</a:t>
            </a:r>
          </a:p>
          <a:p>
            <a:pPr algn="ctr"/>
            <a:r>
              <a:rPr lang="it-IT" sz="4400" i="1" dirty="0">
                <a:solidFill>
                  <a:srgbClr val="E69EEB"/>
                </a:solidFill>
                <a:latin typeface="Arial" panose="020B0604020202020204" pitchFamily="34" charset="0"/>
                <a:cs typeface="Arial" panose="020B0604020202020204" pitchFamily="34" charset="0"/>
              </a:rPr>
              <a:t>Il destino di una </a:t>
            </a:r>
            <a:r>
              <a:rPr lang="it-IT" sz="4400" i="1">
                <a:solidFill>
                  <a:srgbClr val="E69EEB"/>
                </a:solidFill>
                <a:latin typeface="Arial" panose="020B0604020202020204" pitchFamily="34" charset="0"/>
                <a:cs typeface="Arial" panose="020B0604020202020204" pitchFamily="34" charset="0"/>
              </a:rPr>
              <a:t>nobildonna </a:t>
            </a:r>
          </a:p>
          <a:p>
            <a:pPr algn="ctr"/>
            <a:r>
              <a:rPr lang="it-IT" sz="4400" i="1">
                <a:solidFill>
                  <a:srgbClr val="E69EEB"/>
                </a:solidFill>
                <a:latin typeface="Arial" panose="020B0604020202020204" pitchFamily="34" charset="0"/>
                <a:cs typeface="Arial" panose="020B0604020202020204" pitchFamily="34" charset="0"/>
              </a:rPr>
              <a:t>a </a:t>
            </a:r>
            <a:r>
              <a:rPr lang="it-IT" sz="4400" i="1" dirty="0">
                <a:solidFill>
                  <a:srgbClr val="E69EEB"/>
                </a:solidFill>
                <a:latin typeface="Arial" panose="020B0604020202020204" pitchFamily="34" charset="0"/>
                <a:cs typeface="Arial" panose="020B0604020202020204" pitchFamily="34" charset="0"/>
              </a:rPr>
              <a:t>cavallo del ‘500.</a:t>
            </a:r>
          </a:p>
        </p:txBody>
      </p:sp>
    </p:spTree>
    <p:extLst>
      <p:ext uri="{BB962C8B-B14F-4D97-AF65-F5344CB8AC3E}">
        <p14:creationId xmlns:p14="http://schemas.microsoft.com/office/powerpoint/2010/main" val="401156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0919E3C-DF56-EC41-B23D-AC25B4422BFE}"/>
              </a:ext>
            </a:extLst>
          </p:cNvPr>
          <p:cNvPicPr>
            <a:picLocks noChangeAspect="1"/>
          </p:cNvPicPr>
          <p:nvPr/>
        </p:nvPicPr>
        <p:blipFill>
          <a:blip r:embed="rId2"/>
          <a:stretch>
            <a:fillRect/>
          </a:stretch>
        </p:blipFill>
        <p:spPr>
          <a:xfrm>
            <a:off x="0" y="382905"/>
            <a:ext cx="9144000" cy="6092190"/>
          </a:xfrm>
          <a:prstGeom prst="rect">
            <a:avLst/>
          </a:prstGeom>
        </p:spPr>
      </p:pic>
    </p:spTree>
    <p:extLst>
      <p:ext uri="{BB962C8B-B14F-4D97-AF65-F5344CB8AC3E}">
        <p14:creationId xmlns:p14="http://schemas.microsoft.com/office/powerpoint/2010/main" val="4017356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9FFF028-95B1-334F-9CB8-39C3B5F29D34}"/>
              </a:ext>
            </a:extLst>
          </p:cNvPr>
          <p:cNvPicPr>
            <a:picLocks noChangeAspect="1"/>
          </p:cNvPicPr>
          <p:nvPr/>
        </p:nvPicPr>
        <p:blipFill>
          <a:blip r:embed="rId2">
            <a:lum/>
            <a:alphaModFix/>
          </a:blip>
          <a:srcRect/>
          <a:stretch>
            <a:fillRect/>
          </a:stretch>
        </p:blipFill>
        <p:spPr>
          <a:xfrm>
            <a:off x="2520004" y="673844"/>
            <a:ext cx="4356252" cy="6184156"/>
          </a:xfrm>
          <a:prstGeom prst="rect">
            <a:avLst/>
          </a:prstGeom>
          <a:noFill/>
          <a:ln cap="flat">
            <a:noFill/>
          </a:ln>
        </p:spPr>
      </p:pic>
    </p:spTree>
    <p:extLst>
      <p:ext uri="{BB962C8B-B14F-4D97-AF65-F5344CB8AC3E}">
        <p14:creationId xmlns:p14="http://schemas.microsoft.com/office/powerpoint/2010/main" val="524691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781187E-3EAD-D44A-9EDD-E7861EBD6CC6}"/>
              </a:ext>
            </a:extLst>
          </p:cNvPr>
          <p:cNvPicPr>
            <a:picLocks noChangeAspect="1"/>
          </p:cNvPicPr>
          <p:nvPr/>
        </p:nvPicPr>
        <p:blipFill>
          <a:blip r:embed="rId2"/>
          <a:stretch>
            <a:fillRect/>
          </a:stretch>
        </p:blipFill>
        <p:spPr>
          <a:xfrm>
            <a:off x="13852" y="925652"/>
            <a:ext cx="4423866" cy="5953614"/>
          </a:xfrm>
          <a:prstGeom prst="rect">
            <a:avLst/>
          </a:prstGeom>
        </p:spPr>
      </p:pic>
      <p:sp>
        <p:nvSpPr>
          <p:cNvPr id="3" name="Titolo 2">
            <a:extLst>
              <a:ext uri="{FF2B5EF4-FFF2-40B4-BE49-F238E27FC236}">
                <a16:creationId xmlns:a16="http://schemas.microsoft.com/office/drawing/2014/main" id="{988D1A7D-531D-F04E-A3ED-DDAAF11159CD}"/>
              </a:ext>
            </a:extLst>
          </p:cNvPr>
          <p:cNvSpPr>
            <a:spLocks noGrp="1"/>
          </p:cNvSpPr>
          <p:nvPr>
            <p:ph type="title"/>
          </p:nvPr>
        </p:nvSpPr>
        <p:spPr>
          <a:xfrm>
            <a:off x="4788024" y="5301208"/>
            <a:ext cx="3805114" cy="1578058"/>
          </a:xfrm>
        </p:spPr>
        <p:txBody>
          <a:bodyPr/>
          <a:lstStyle/>
          <a:p>
            <a:pPr algn="l"/>
            <a:r>
              <a:rPr lang="it-IT" sz="1600" dirty="0">
                <a:solidFill>
                  <a:srgbClr val="C00000"/>
                </a:solidFill>
              </a:rPr>
              <a:t>Amanda Sandrelli </a:t>
            </a:r>
            <a:br>
              <a:rPr lang="it-IT" sz="1600" dirty="0">
                <a:solidFill>
                  <a:srgbClr val="C00000"/>
                </a:solidFill>
              </a:rPr>
            </a:br>
            <a:r>
              <a:rPr lang="it-IT" sz="1600" dirty="0">
                <a:solidFill>
                  <a:srgbClr val="C00000"/>
                </a:solidFill>
              </a:rPr>
              <a:t>nel ruolo di </a:t>
            </a:r>
            <a:br>
              <a:rPr lang="it-IT" sz="1600" dirty="0">
                <a:solidFill>
                  <a:srgbClr val="C00000"/>
                </a:solidFill>
              </a:rPr>
            </a:br>
            <a:r>
              <a:rPr lang="it-IT" sz="1600" dirty="0">
                <a:solidFill>
                  <a:srgbClr val="C00000"/>
                </a:solidFill>
              </a:rPr>
              <a:t>Christine-Cristina.</a:t>
            </a:r>
          </a:p>
        </p:txBody>
      </p:sp>
    </p:spTree>
    <p:extLst>
      <p:ext uri="{BB962C8B-B14F-4D97-AF65-F5344CB8AC3E}">
        <p14:creationId xmlns:p14="http://schemas.microsoft.com/office/powerpoint/2010/main" val="2299988470"/>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5661</TotalTime>
  <Words>264</Words>
  <Application>Microsoft Macintosh PowerPoint</Application>
  <PresentationFormat>Presentazione su schermo (4:3)</PresentationFormat>
  <Paragraphs>52</Paragraphs>
  <Slides>66</Slides>
  <Notes>1</Notes>
  <HiddenSlides>0</HiddenSlides>
  <MMClips>6</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66</vt:i4>
      </vt:variant>
    </vt:vector>
  </HeadingPairs>
  <TitlesOfParts>
    <vt:vector size="71" baseType="lpstr">
      <vt:lpstr>Arial Unicode MS</vt:lpstr>
      <vt:lpstr>Arial</vt:lpstr>
      <vt:lpstr>Geneva</vt:lpstr>
      <vt:lpstr>Times New Roman</vt:lpstr>
      <vt:lpstr>Tema di Office</vt:lpstr>
      <vt:lpstr>UTE – Cardinal Colombo - MILANO Giovedì,  26 ottobre 2023</vt:lpstr>
      <vt:lpstr>Presentazione standard di PowerPoint</vt:lpstr>
      <vt:lpstr>Christine de Pizan. Cristina da Pozzano. (Venezia, </vt:lpstr>
      <vt:lpstr>Presentazione standard di PowerPoint</vt:lpstr>
      <vt:lpstr>Christine nel suo studio. Londra, British Library, Manoscritto Harley 4431, f. 4r da Cent Ballades.</vt:lpstr>
      <vt:lpstr>Presentazione standard di PowerPoint</vt:lpstr>
      <vt:lpstr>Presentazione standard di PowerPoint</vt:lpstr>
      <vt:lpstr>Presentazione standard di PowerPoint</vt:lpstr>
      <vt:lpstr>Amanda Sandrelli  nel ruolo di  Christine-Cristina.</vt:lpstr>
      <vt:lpstr>Presentazione standard di PowerPoint</vt:lpstr>
      <vt:lpstr>Gli attori del film CRISTINE-CRISTINA, 2009.</vt:lpstr>
      <vt:lpstr>Presentazione standard di PowerPoint</vt:lpstr>
      <vt:lpstr>Presentazione standard di PowerPoint</vt:lpstr>
      <vt:lpstr>«Ahimè, mio Dio,  perché non mi hai fatto nascere maschio?  Tutte le mie capacità sarebbero state  al tuo servizio,  non mi sbaglierei in nulla  e sarei perfetta in tutto,  come gli uomini  dicono di essere». Christine de Pizan. Da «La città delle Dame».</vt:lpstr>
      <vt:lpstr>Presentazione standard di PowerPoint</vt:lpstr>
      <vt:lpstr>Carlo V, re di Francia,  detto il Saggio.</vt:lpstr>
      <vt:lpstr>Ingresso di Carlo V  a Parigi,  2 agosto 1358.</vt:lpstr>
      <vt:lpstr>Parigi. L’ambiente di corte del tempo in una miniatura.</vt:lpstr>
      <vt:lpstr>Il re Carlo V,  Il Saggio, dedito agli studi.</vt:lpstr>
      <vt:lpstr>La Biblioteca Nazionale di Francia fondata dal re Carlo V.</vt:lpstr>
      <vt:lpstr>Presentazione standard di PowerPoint</vt:lpstr>
      <vt:lpstr>SEULETE SUI – SONO SOLA Ballata della solitudine.  Seulete suy et seulete veuil estre, seulete m’a mon doulz ami laissiée; seulete suy, sanz compaignon ne maistre, seulete suy, dolente et courrouciée…  Sono sola e sola voglio rimanere. Sono sola, mi ha lasciata il mio dolce amico; sono sola, senza compagno né maestro, sono sola, dolente e triste, sono sola, a languire sofferente, sono sola, smarrita come nessuna, sono sola, rimasta senz’ amico. Sono sola, alla porta o alla finestra, sono sola, nascosta in un angolo, sono sola, mi nutro di lacrime, sono sola, dolente o quieta, sono sola, non c’è nulla di più triste, sono sola, chiusa nella mia stanza, sono sola, rimasta senz’amico.   </vt:lpstr>
      <vt:lpstr>Sono sola, dovunque e ovunque io sia; sono sola, che io vada o che rimanga, sono sola, più d’ogni altra creatura della terra sono sola, abbandonata da tutti, sono sola, duramente umiliata, sono sola, sovente tutta in lacrime, sono sola, senza più amico. Principi, iniziata è ora la mia pena: sono sola, minacciata dal dolore, sono sola, più nera del nero, sono sola, senza più amico, abbandonata.</vt:lpstr>
      <vt:lpstr>Presentazione standard di PowerPoint</vt:lpstr>
      <vt:lpstr>Re Carlo VI di Francia,  Le Fou - Il pazzo.</vt:lpstr>
      <vt:lpstr>L’assassinio del Duca di Orleans  in una miniatura.</vt:lpstr>
      <vt:lpstr>L’attrice-regista Stefania Sandrelli.</vt:lpstr>
      <vt:lpstr>Anno 2009</vt:lpstr>
      <vt:lpstr>Presentazione standard di PowerPoint</vt:lpstr>
      <vt:lpstr>Presentazione standard di PowerPoint</vt:lpstr>
      <vt:lpstr> FRANCESE Or fus jee vrais homs, n'est pa fable, De nefs mener entremettable  ITALIANO Allora diventai un vero uomo, non è una favola, in grado di condurre le navi.)  </vt:lpstr>
      <vt:lpstr>Presentazione standard di PowerPoint</vt:lpstr>
      <vt:lpstr>Presentazione standard di PowerPoint</vt:lpstr>
      <vt:lpstr>Presentazione standard di PowerPoint</vt:lpstr>
      <vt:lpstr>Una intensa…caravaggesca Amanda Sandrelli Christine-Cristina.</vt:lpstr>
      <vt:lpstr>Presentazione standard di PowerPoint</vt:lpstr>
      <vt:lpstr>Charleton, un bislacco cantastorie, l’attore Alessandro Haber.</vt:lpstr>
      <vt:lpstr>Jean Gerson, studioso di Teologia, l’attore Alessio Boni.</vt:lpstr>
      <vt:lpstr>Roberto Herlitzka Sartorius, Rettore dell'università di Parigi.</vt:lpstr>
      <vt:lpstr>Presentazione standard di PowerPoint</vt:lpstr>
      <vt:lpstr>Presentazione standard di PowerPoint</vt:lpstr>
      <vt:lpstr>Christine de Pizan, responsabile di uno scriptorium. </vt:lpstr>
      <vt:lpstr>Presentazione standard di PowerPoint</vt:lpstr>
      <vt:lpstr>Christine de Pizan  offre il suo lavoro  alla regina Elisabetta  di Baviera,  consorte del re Carlo VI,  Le fou (Particolare)</vt:lpstr>
      <vt:lpstr>Presentazione standard di PowerPoint</vt:lpstr>
      <vt:lpstr>Christine presenta il manoscritto alla regina Isabella di Baviera. Londra, British Library, Manoscritto Harley 4431, f. 3r.</vt:lpstr>
      <vt:lpstr>Maestro di Bedford.  Christine educa suo figlio. Miniatura.</vt:lpstr>
      <vt:lpstr>Presentazione standard di PowerPoint</vt:lpstr>
      <vt:lpstr>Presentazione standard di PowerPoint</vt:lpstr>
      <vt:lpstr>Christine e la Sibilla  alla Fontana della Sapienza.  Manoscritto 836,  Le Livre du Chemin  de Long Etude,  1405, BNF, Parigi. </vt:lpstr>
      <vt:lpstr>Le Livre du Chemin de Long Etude.</vt:lpstr>
      <vt:lpstr>Anno, 1404-1405.</vt:lpstr>
      <vt:lpstr>De Civitate Dei – La Città di Dio  di Sant’Agostino.</vt:lpstr>
      <vt:lpstr>Manoscritto del  Roman de la Rose,  1420-1430.</vt:lpstr>
      <vt:lpstr>“Dio fece le donne  per piangere,  parlare e filare”. Proverbio francese.    «Sembrano tutti parlare  con la stessa bocca,  tutti d'accordo  nella medesima conclusione,  che il comportamento  delle donne  è incline  ad ogni tipo di vizio». Christine de Pizan.</vt:lpstr>
      <vt:lpstr>Presentazione standard di PowerPoint</vt:lpstr>
      <vt:lpstr>Rita Petruccioli. Donna Ragione, donna Rettitudine, donna Giustizia. Illustrazione. </vt:lpstr>
      <vt:lpstr>Presentazione standard di PowerPoint</vt:lpstr>
      <vt:lpstr>  Semiramide      Didone        Saffo      Lucrezia</vt:lpstr>
      <vt:lpstr>LA CITTA' delle DAME. Lavoro intellettuale e Lavoro manuale.</vt:lpstr>
      <vt:lpstr>Christine de Pizan  a lezione in cattedra.</vt:lpstr>
      <vt:lpstr>«Sono certa che quest’opera farà discutere a lungo i maldicenti» Christine de Pizan.</vt:lpstr>
      <vt:lpstr>Poissy. L’ingresso all’Abbazia.</vt:lpstr>
      <vt:lpstr>Mary Yaeger.   Christine de Pizan  al Computer, anno 1999.</vt:lpstr>
      <vt:lpstr>Presentazione standard di PowerPoint</vt:lpstr>
      <vt:lpstr>GRAZIE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636</cp:revision>
  <cp:lastPrinted>1601-01-01T00:00:00Z</cp:lastPrinted>
  <dcterms:created xsi:type="dcterms:W3CDTF">2019-12-08T15:27:53Z</dcterms:created>
  <dcterms:modified xsi:type="dcterms:W3CDTF">2023-10-04T15:36:27Z</dcterms:modified>
</cp:coreProperties>
</file>