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  <p:sldId id="265" r:id="rId11"/>
    <p:sldId id="266" r:id="rId1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5C5B94-BEF5-B989-F089-07A274F68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DB98D9-42CA-47F0-B5F6-9B99F00F5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784353-C0AA-7EAD-BFA9-0F0A78828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1395-F430-4E45-94DE-4DA224CC6A5F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910DE6-71CA-CE2D-53A2-9E576B4A6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2B35A9-9588-2F18-191E-C7B5E20B5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58CB-1811-49C1-9D1C-B0ADDB0D4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30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148938-6BC2-81D0-CF19-4340C480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D49C60A-4860-A22A-21DD-99C2B93D5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D74CB17-C4BC-DADF-4E07-697A757BD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1395-F430-4E45-94DE-4DA224CC6A5F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ABA3DC4-8ED3-BBB2-C4FC-8691265A2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F8D6119-3063-5A37-B142-4B2565E36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58CB-1811-49C1-9D1C-B0ADDB0D4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409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4CD7ECC-70D6-0D32-80D4-E3D8776253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799259F-BB81-BE2D-5E29-BF63153D29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490313-415D-AC26-69DE-B8B5A98C5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1395-F430-4E45-94DE-4DA224CC6A5F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D6B6B5-7626-8CEA-36E5-17D3D6DB1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A72C31-C2DA-1216-6F93-F6FBF5FDF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58CB-1811-49C1-9D1C-B0ADDB0D4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098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FDFD56-9171-A5C9-B63F-A319C9295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389E39-EB52-A6C6-7EF3-CEE0BF5EE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4B51A04-5F73-BBB8-3F9B-504083585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1395-F430-4E45-94DE-4DA224CC6A5F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E712717-C72C-2CD0-CC69-5B4437D0A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B752804-1DA4-A969-28F9-1A14DAD49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58CB-1811-49C1-9D1C-B0ADDB0D4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67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F8B56D-2E07-091C-A2E4-CA3332BE0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6D03F17-EDA7-EDD2-A4B5-4A7CC1457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F8A0D8-F600-AFEA-317F-1AB621D24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1395-F430-4E45-94DE-4DA224CC6A5F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848ECE-3A36-38EC-88E7-548BBE69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38CCE6D-8B66-1CAD-61C9-5C19CBD19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58CB-1811-49C1-9D1C-B0ADDB0D4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918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598F89-6610-C124-40E4-E8459FB74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D42E651-43B7-EFEA-795D-06AA8C583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D610352-55AF-F7C3-51B4-E5FCB07803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62BFE7D-CFD5-9C07-28FA-BBB188A09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1395-F430-4E45-94DE-4DA224CC6A5F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5B6F2E-5FFA-DA05-054E-7FF065DC0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CA395F2-5CB3-0358-44F9-2F6F784F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58CB-1811-49C1-9D1C-B0ADDB0D4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223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3EA71B-ADB4-A3CB-B975-FAE1F55ED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804B64-F241-F007-8BBA-E72A48DBD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F0772E7-BDE1-F477-5C73-219BEB9D96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9D6E041-3F81-D3BA-E95D-029039EB65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5D1BA1C-9240-6E39-ADE1-B59C0F8C6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5A572C5-EC2A-5F30-4A7B-E4B946CE5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1395-F430-4E45-94DE-4DA224CC6A5F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B0D7217-5C73-98FC-3EDE-456D26761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D7FF305-2560-F529-9F7A-A2F061EBA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58CB-1811-49C1-9D1C-B0ADDB0D4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711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6FC03C-4B21-7250-0140-F559EC37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9121671-CFB2-225F-6620-67CD5C62E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1395-F430-4E45-94DE-4DA224CC6A5F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F2CFF6-CE31-D5DC-166F-F81111BFE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4DBB7C1-1DBD-1DD1-90D7-144EE4D1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58CB-1811-49C1-9D1C-B0ADDB0D4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013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F32C8E1-52E4-780F-7EB9-2BB58E24F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1395-F430-4E45-94DE-4DA224CC6A5F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A284071-400B-892C-D546-35F65674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7619C77-7509-981C-F5F5-2853933D6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58CB-1811-49C1-9D1C-B0ADDB0D4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2398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79C6CEB-4BD3-3DA0-9291-7C9D314B8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EEF932-4ACF-B200-4955-E8C88F0BD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16BFFAC-E171-13E2-317B-9E1150188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758FF6-A653-1954-3A36-72BE76C9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1395-F430-4E45-94DE-4DA224CC6A5F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910CAB9-04B6-3FCD-E644-800D1245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FA3425-0BC9-3BAE-2A4B-A9B5A06D0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58CB-1811-49C1-9D1C-B0ADDB0D4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500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2B524F-DBDC-F03A-6E49-284C7E4F0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E7B3119C-39CF-264C-A63D-6CAECE3F1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C03CF4F-0D21-FC65-2410-04C486E062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74AC4EF-3F12-CE8D-BCA6-AEA9ABF4D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D1395-F430-4E45-94DE-4DA224CC6A5F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AB4249E-0802-E560-9898-6244CC406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AD8100-7924-8DCB-4C2F-086DD386A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B58CB-1811-49C1-9D1C-B0ADDB0D4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68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F5EDF3A-8744-3539-9D6F-9923268D0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46795D-49D5-5CB3-F9DF-7A0AB9888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54E3D3-B470-7279-32D5-CFC89F08AA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D1395-F430-4E45-94DE-4DA224CC6A5F}" type="datetimeFigureOut">
              <a:rPr lang="it-IT" smtClean="0"/>
              <a:t>28/10/2023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D71D121-8061-66AA-7FEB-23ECB29B6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DAD98B-8813-9AF3-4E18-9E9F95459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B58CB-1811-49C1-9D1C-B0ADDB0D48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87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E4520C1-31E3-3D2F-A080-D2B9C5BE78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084" b="232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079E67A-4948-8292-C112-7B1242827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età dell’uomo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8D63229-D39D-235D-91BD-20FBE86B9C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Dall’età dell’oro all’età del ferro</a:t>
            </a:r>
          </a:p>
        </p:txBody>
      </p:sp>
    </p:spTree>
    <p:extLst>
      <p:ext uri="{BB962C8B-B14F-4D97-AF65-F5344CB8AC3E}">
        <p14:creationId xmlns:p14="http://schemas.microsoft.com/office/powerpoint/2010/main" val="1257424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8933A2-390D-DFC9-7C73-1966E3808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160"/>
            <a:ext cx="10515600" cy="5912803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Saturno fu confinato nelle tenebre del Tartaro e Giove assunse il comando del mondo, alla stirpe aurea subentrò quella argentea, di valore inferiore alla precedente ma superiore a quella dell’età del bronzo. Giove abbreviò il tempo della primavera e divise l’anno in quattro stagioni, cioè un inverno, un’estate, un instabile autunno e una fugace primavera. Allora per la prima volta l’aria, bruciata dall’ardore della canicola, diventò incandescente e per la prima volta apparvero stalattiti di ghiaccio modellate dai venti. Allora per la prima volta gli uomini andarono alla ricerca di un riparo: le loro case erano caverne e densi cespugli e capanne di verghe intrecciate. Allora si cominciò a tracciare solchi e a nascondervi la semente del grano e i giovenchi gemettero oppressi dal peso del giogo.</a:t>
            </a:r>
          </a:p>
        </p:txBody>
      </p:sp>
    </p:spTree>
    <p:extLst>
      <p:ext uri="{BB962C8B-B14F-4D97-AF65-F5344CB8AC3E}">
        <p14:creationId xmlns:p14="http://schemas.microsoft.com/office/powerpoint/2010/main" val="2095180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E50E7B-000F-D058-46AD-0C8F5AA3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Ovidio, la stirpe del bronzo e del ferro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189B38-1D84-9B41-4A3C-421501DD2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All’argentea successe la stirpe di bronzo, d’indole più feroce e più incline all’uso funesto delle armi, tuttavia non scellerata. L’ultima stirpe fu coniata nel duro ferro. E subito nell’era di quel metallo deteriore, fece irruzione ogni tipo di empietà: mentre il pudore, la verità e la fede fuggivano, al loro posto subentrarono la frode, l’inganno, l’insidia, la violenza e la turpe avarizia. Il navigante si diede a sciogliere le vele ai venti senza ben conoscerli e </a:t>
            </a:r>
            <a:r>
              <a:rPr lang="it-IT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navi, fatti di alberi cresciuti sui monti, si lanciarono a sfidare i flutti ignoti; la terra, che prima era proprietà di tutti come il sole e l’aria, fu misurata e delimitata con lunghi solchi dall’uomo, divenuto sospettoso…</a:t>
            </a:r>
          </a:p>
        </p:txBody>
      </p:sp>
    </p:spTree>
    <p:extLst>
      <p:ext uri="{BB962C8B-B14F-4D97-AF65-F5344CB8AC3E}">
        <p14:creationId xmlns:p14="http://schemas.microsoft.com/office/powerpoint/2010/main" val="253803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28BC1C-8669-99E9-B083-B522292DB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Esiodo,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opere e i giorni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A1A0656-F447-E3D6-5C2D-8222AFF41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Età dell’oro</a:t>
            </a: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Età dell’argento</a:t>
            </a: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Età del bronzo</a:t>
            </a: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Età degli eroi</a:t>
            </a:r>
          </a:p>
          <a:p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Età del ferro</a:t>
            </a:r>
          </a:p>
        </p:txBody>
      </p:sp>
    </p:spTree>
    <p:extLst>
      <p:ext uri="{BB962C8B-B14F-4D97-AF65-F5344CB8AC3E}">
        <p14:creationId xmlns:p14="http://schemas.microsoft.com/office/powerpoint/2010/main" val="844366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B39DEE-C7CE-35FE-4C9C-77D604F3D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Dante,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Purgatorio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XXVIII, 139-144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F758E49-B567-37F4-DEAD-F5306395B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Quelli ch'anticamente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poetaro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l'età de l'oro e suo stato felice,</a:t>
            </a:r>
          </a:p>
          <a:p>
            <a:pPr marL="0" indent="0">
              <a:buNone/>
            </a:pP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forse in Parnaso esco loco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sognaro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 fu innocente l'umana radice; </a:t>
            </a:r>
          </a:p>
          <a:p>
            <a:pPr marL="0" indent="0">
              <a:buNone/>
            </a:pPr>
            <a:r>
              <a:rPr lang="it-IT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qui primavera sempre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it-IT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ogne frutto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nettare è questo di che ciascun dice.</a:t>
            </a:r>
          </a:p>
        </p:txBody>
      </p:sp>
    </p:spTree>
    <p:extLst>
      <p:ext uri="{BB962C8B-B14F-4D97-AF65-F5344CB8AC3E}">
        <p14:creationId xmlns:p14="http://schemas.microsoft.com/office/powerpoint/2010/main" val="180393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63E762-A943-FD27-0258-8BBEDFB7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Ovidio,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Metamorfosi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89-112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F3AC8F8-5861-DBE9-52A3-A21D47590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Aurea prima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sata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est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aetas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quae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vindice nullo,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sponte sua, sine lege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fidem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rectumque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colebat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              90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poena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metusque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aberant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verba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minantia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fixo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aere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legebantur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supplex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turba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timebat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iudicis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 sui, </a:t>
            </a:r>
            <a:r>
              <a:rPr lang="it-IT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sed </a:t>
            </a:r>
            <a:r>
              <a:rPr lang="it-IT" b="0" i="0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erant</a:t>
            </a:r>
            <a:r>
              <a:rPr lang="it-IT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sine vindice tuti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nondum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caesa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suis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peregrinum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ut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viseret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orbem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montibus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liquidas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pinus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descenderat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undas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              95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nullaque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mortales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praeter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sua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litora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norant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nondum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praecipites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cingebant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oppida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fossae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 tuba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derecti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non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aeris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cornua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flexi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galeae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non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ensis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erat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sine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militis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usu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mollia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securae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peragebant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otia </a:t>
            </a:r>
            <a:r>
              <a:rPr lang="it-IT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gentes</a:t>
            </a:r>
            <a:r>
              <a:rPr lang="it-IT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    </a:t>
            </a:r>
            <a:r>
              <a:rPr lang="it-IT" b="0" i="0" dirty="0">
                <a:solidFill>
                  <a:srgbClr val="333333"/>
                </a:solidFill>
                <a:effectLst/>
                <a:latin typeface="book antiqua" panose="02040602050305030304" pitchFamily="18" charset="0"/>
              </a:rPr>
              <a:t>          100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582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5AF1FF-3F7C-12CE-2F3B-AE7C3D8DD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520"/>
            <a:ext cx="10515600" cy="63703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prima fiorì l’età dell’oro che, senza alcun controllo e senza bisogno di leggi, spontaneamente, rispettava la fedeltà e la giustizia. Non esisteva la paura delle punizioni né si leggevano incise nel bronzo formule minacciose: la gente non era costretta a supplicare, nel timore del verdetto di un giudice, perché non aveva bisogno di chi garantisse la sua sicurezza. I pini non erano stati ancora recisi dai loro monti e trascinati sulle onde del mare per andare alla scoperta di terre straniere: gli uomini non conoscevano altri lidi oltre i propri. Le città non erano ancora cinte da scoscesi fossati: non esistevano trombe, né forgiate diritte nel bronzo, né ricurve a forma di corno; non c’erano elmi o spade: ignorando l’arte militare, la gente viveva senza preoccupazioni in un blando clima di pace.</a:t>
            </a:r>
          </a:p>
        </p:txBody>
      </p:sp>
    </p:spTree>
    <p:extLst>
      <p:ext uri="{BB962C8B-B14F-4D97-AF65-F5344CB8AC3E}">
        <p14:creationId xmlns:p14="http://schemas.microsoft.com/office/powerpoint/2010/main" val="619806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5482424-1CAD-C6E7-7C08-C79D9B905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8160"/>
            <a:ext cx="10515600" cy="56588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ipsa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quoque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inmunis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rastroque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intacta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ullis</a:t>
            </a:r>
            <a:b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saucia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vomeribus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per se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dabat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omnia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tellus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contentique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cibis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nullo cogente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creatis</a:t>
            </a:r>
            <a:b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arbuteos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fetus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montanaque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fraga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legebant</a:t>
            </a:r>
            <a:b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cornaque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in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duris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haerentia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mora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rubetis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105</a:t>
            </a:r>
            <a:b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quae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deciderant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patula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Iovis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arbore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glandes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0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ver </a:t>
            </a:r>
            <a:r>
              <a:rPr lang="it-IT" sz="3000" b="0" i="0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erat</a:t>
            </a:r>
            <a:r>
              <a:rPr lang="it-IT" sz="3000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aeternum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placidique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tepentibus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auris</a:t>
            </a:r>
            <a:b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mulcebant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zephyri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natos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sine semine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flores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mox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etiam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fruges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tellus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inarata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ferebat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renovatus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ager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gravidis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canebat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aristis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               110</a:t>
            </a:r>
            <a:b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flumina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iam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lactis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iam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flumina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nectaris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ibant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it-IT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flavaque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de viridi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stillabant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ilice </a:t>
            </a:r>
            <a:r>
              <a:rPr lang="it-IT" sz="3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mella</a:t>
            </a:r>
            <a:r>
              <a:rPr lang="it-IT" sz="3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916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BC33F40-E10C-A7A2-C0F0-A105B2AFB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"/>
            <a:ext cx="10515600" cy="5994083"/>
          </a:xfrm>
        </p:spPr>
        <p:txBody>
          <a:bodyPr/>
          <a:lstStyle/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terra poi, libera da costrizioni, non lavorata dal rastrello o ferita dall’aratro, produceva tutto spontaneamente; gli uomini, accontentandosi dei cibi che crescevano senza bisogno di coltura, raccoglievano i corbezzoli, le fragole selvatiche, le corniole e le more tra le spine dei roveti, nonché le ghiande che cadevano dall’ampia chioma dell’albero di Giove. Regnava un’eterna primavera: i placidi Zefiri dal soffio tiepido accarezzavano i fiori sbocciati spontaneamente; e subito la terra produceva anche le messi senza essere stata arata; i campi, senza bisogno di riposarsi, biondeggiavano di spighe colme; scorrevano fiumi di latte e di nettare; biondo miele stillava dal verde leccio.</a:t>
            </a:r>
          </a:p>
        </p:txBody>
      </p:sp>
    </p:spTree>
    <p:extLst>
      <p:ext uri="{BB962C8B-B14F-4D97-AF65-F5344CB8AC3E}">
        <p14:creationId xmlns:p14="http://schemas.microsoft.com/office/powerpoint/2010/main" val="1596959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FFCF3F84-0B36-8E73-DF34-11D56B44A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143" y="0"/>
            <a:ext cx="5805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60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13F7F0-3795-2E72-710C-3F5415F54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Ovidio, 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Metamorfosi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I, 113-124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76E7AC-7E18-223C-3E30-A7A3FC3AE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096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Postquam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Saturno tenebrosa in Tartara misso</a:t>
            </a:r>
          </a:p>
          <a:p>
            <a:pPr marL="0" indent="0">
              <a:buNone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Iove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mundus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subiit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argentea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proles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auro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deterior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fulvo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pretiosior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aere.               115</a:t>
            </a:r>
          </a:p>
          <a:p>
            <a:pPr marL="0" indent="0">
              <a:buNone/>
            </a:pP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Iuppiter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antiqui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contraxit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tempora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veris</a:t>
            </a: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perque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hiemes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aestusque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inaequalis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autumnos</a:t>
            </a: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breve ver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spatiis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exegit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quattuor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annum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primum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siccis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aer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fervoribus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ustus</a:t>
            </a: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canduit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ventis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glacies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adstricta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pependit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          120</a:t>
            </a:r>
          </a:p>
          <a:p>
            <a:pPr marL="0" indent="0">
              <a:buNone/>
            </a:pP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primum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subiere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domos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domus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antra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fuerunt</a:t>
            </a: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densi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frutices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vinctae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cortice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virgae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semina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tum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primum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longis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Cerealia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sulcis</a:t>
            </a: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obruta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pressique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iugo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gemuere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iuvenci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1066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934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7" baseType="lpstr">
      <vt:lpstr>Arial</vt:lpstr>
      <vt:lpstr>book antiqua</vt:lpstr>
      <vt:lpstr>Calibri</vt:lpstr>
      <vt:lpstr>Calibri Light</vt:lpstr>
      <vt:lpstr>Times New Roman</vt:lpstr>
      <vt:lpstr>Tema di Office</vt:lpstr>
      <vt:lpstr>Le età dell’uomo</vt:lpstr>
      <vt:lpstr>Esiodo, Le opere e i giorni</vt:lpstr>
      <vt:lpstr>Dante, Purgatorio XXVIII, 139-144</vt:lpstr>
      <vt:lpstr>Ovidio, Metamorfosi I, 89-112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Ovidio, Metamorfosi I, 113-124</vt:lpstr>
      <vt:lpstr>Presentazione standard di PowerPoint</vt:lpstr>
      <vt:lpstr>Ovidio, la stirpe del bronzo e del ferro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età dell’uomo</dc:title>
  <dc:creator>Tancredi Greco</dc:creator>
  <cp:lastModifiedBy>Tancredi Greco</cp:lastModifiedBy>
  <cp:revision>1</cp:revision>
  <dcterms:created xsi:type="dcterms:W3CDTF">2023-10-28T16:26:09Z</dcterms:created>
  <dcterms:modified xsi:type="dcterms:W3CDTF">2023-10-28T18:51:57Z</dcterms:modified>
</cp:coreProperties>
</file>