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0"/>
  </p:notesMasterIdLst>
  <p:sldIdLst>
    <p:sldId id="256" r:id="rId2"/>
    <p:sldId id="886" r:id="rId3"/>
    <p:sldId id="749" r:id="rId4"/>
    <p:sldId id="885" r:id="rId5"/>
    <p:sldId id="820" r:id="rId6"/>
    <p:sldId id="855" r:id="rId7"/>
    <p:sldId id="822" r:id="rId8"/>
    <p:sldId id="824" r:id="rId9"/>
    <p:sldId id="826" r:id="rId10"/>
    <p:sldId id="830" r:id="rId11"/>
    <p:sldId id="832" r:id="rId12"/>
    <p:sldId id="835" r:id="rId13"/>
    <p:sldId id="833" r:id="rId14"/>
    <p:sldId id="836" r:id="rId15"/>
    <p:sldId id="839" r:id="rId16"/>
    <p:sldId id="843" r:id="rId17"/>
    <p:sldId id="838" r:id="rId18"/>
    <p:sldId id="840" r:id="rId19"/>
    <p:sldId id="841" r:id="rId20"/>
    <p:sldId id="878" r:id="rId21"/>
    <p:sldId id="845" r:id="rId22"/>
    <p:sldId id="879" r:id="rId23"/>
    <p:sldId id="842" r:id="rId24"/>
    <p:sldId id="875" r:id="rId25"/>
    <p:sldId id="849" r:id="rId26"/>
    <p:sldId id="850" r:id="rId27"/>
    <p:sldId id="683" r:id="rId28"/>
    <p:sldId id="751" r:id="rId29"/>
    <p:sldId id="813" r:id="rId30"/>
    <p:sldId id="816" r:id="rId31"/>
    <p:sldId id="817" r:id="rId32"/>
    <p:sldId id="752" r:id="rId33"/>
    <p:sldId id="853" r:id="rId34"/>
    <p:sldId id="753" r:id="rId35"/>
    <p:sldId id="851" r:id="rId36"/>
    <p:sldId id="852" r:id="rId37"/>
    <p:sldId id="757" r:id="rId38"/>
    <p:sldId id="758" r:id="rId39"/>
    <p:sldId id="854" r:id="rId40"/>
    <p:sldId id="791" r:id="rId41"/>
    <p:sldId id="881" r:id="rId42"/>
    <p:sldId id="876" r:id="rId43"/>
    <p:sldId id="883" r:id="rId44"/>
    <p:sldId id="884" r:id="rId45"/>
    <p:sldId id="877" r:id="rId46"/>
    <p:sldId id="746" r:id="rId47"/>
    <p:sldId id="805" r:id="rId48"/>
    <p:sldId id="887" r:id="rId49"/>
    <p:sldId id="747" r:id="rId50"/>
    <p:sldId id="675" r:id="rId51"/>
    <p:sldId id="802" r:id="rId52"/>
    <p:sldId id="566" r:id="rId53"/>
    <p:sldId id="861" r:id="rId54"/>
    <p:sldId id="815" r:id="rId55"/>
    <p:sldId id="857" r:id="rId56"/>
    <p:sldId id="856" r:id="rId57"/>
    <p:sldId id="799" r:id="rId58"/>
    <p:sldId id="862" r:id="rId59"/>
    <p:sldId id="860" r:id="rId60"/>
    <p:sldId id="858" r:id="rId61"/>
    <p:sldId id="859" r:id="rId62"/>
    <p:sldId id="709" r:id="rId63"/>
    <p:sldId id="866" r:id="rId64"/>
    <p:sldId id="871" r:id="rId65"/>
    <p:sldId id="868" r:id="rId66"/>
    <p:sldId id="869" r:id="rId67"/>
    <p:sldId id="801" r:id="rId68"/>
    <p:sldId id="810" r:id="rId69"/>
    <p:sldId id="278" r:id="rId70"/>
    <p:sldId id="880" r:id="rId71"/>
    <p:sldId id="888" r:id="rId72"/>
    <p:sldId id="872" r:id="rId73"/>
    <p:sldId id="281" r:id="rId74"/>
    <p:sldId id="769" r:id="rId75"/>
    <p:sldId id="873" r:id="rId76"/>
    <p:sldId id="863" r:id="rId77"/>
    <p:sldId id="761" r:id="rId78"/>
    <p:sldId id="874" r:id="rId79"/>
    <p:sldId id="803" r:id="rId80"/>
    <p:sldId id="691" r:id="rId81"/>
    <p:sldId id="635" r:id="rId82"/>
    <p:sldId id="766" r:id="rId83"/>
    <p:sldId id="792" r:id="rId84"/>
    <p:sldId id="795" r:id="rId85"/>
    <p:sldId id="807" r:id="rId86"/>
    <p:sldId id="574" r:id="rId87"/>
    <p:sldId id="889" r:id="rId88"/>
    <p:sldId id="436" r:id="rId8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A5415"/>
    <a:srgbClr val="861689"/>
    <a:srgbClr val="944116"/>
    <a:srgbClr val="6D6514"/>
    <a:srgbClr val="992B16"/>
    <a:srgbClr val="7C1689"/>
    <a:srgbClr val="847F17"/>
    <a:srgbClr val="F9C309"/>
    <a:srgbClr val="860000"/>
    <a:srgbClr val="FC5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57"/>
    <p:restoredTop sz="50000"/>
  </p:normalViewPr>
  <p:slideViewPr>
    <p:cSldViewPr>
      <p:cViewPr varScale="1">
        <p:scale>
          <a:sx n="115" d="100"/>
          <a:sy n="115" d="100"/>
        </p:scale>
        <p:origin x="1848" y="2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5ACD76D-A0A6-7E43-9327-FA62783FC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BCFA898-CF7E-224B-AD0D-C8E4572946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430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B0F2CCC-7E95-6B4A-97A8-DCC285C36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8BF9C69-30A6-2D4D-BF5D-B1862E3CF2C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2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9 NOVEMBRE 2023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0528" y="1340768"/>
            <a:ext cx="5976664" cy="5517231"/>
          </a:xfrm>
        </p:spPr>
        <p:txBody>
          <a:bodyPr/>
          <a:lstStyle/>
          <a:p>
            <a:pPr algn="ctr"/>
            <a:endParaRPr lang="it-IT" sz="1800" dirty="0">
              <a:solidFill>
                <a:srgbClr val="7030A0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4800" dirty="0">
                <a:solidFill>
                  <a:srgbClr val="FF0000"/>
                </a:solidFill>
              </a:rPr>
              <a:t>«</a:t>
            </a:r>
            <a:r>
              <a:rPr lang="it-IT" sz="4400" dirty="0">
                <a:solidFill>
                  <a:srgbClr val="FF0000"/>
                </a:solidFill>
              </a:rPr>
              <a:t>LE </a:t>
            </a:r>
          </a:p>
          <a:p>
            <a:pPr lvl="0" algn="ctr">
              <a:lnSpc>
                <a:spcPct val="80000"/>
              </a:lnSpc>
            </a:pPr>
            <a:r>
              <a:rPr lang="it-IT" sz="4400" dirty="0">
                <a:solidFill>
                  <a:srgbClr val="FF0000"/>
                </a:solidFill>
              </a:rPr>
              <a:t>DUE VITE </a:t>
            </a:r>
          </a:p>
          <a:p>
            <a:pPr lvl="0" algn="ctr">
              <a:lnSpc>
                <a:spcPct val="80000"/>
              </a:lnSpc>
            </a:pPr>
            <a:r>
              <a:rPr lang="it-IT" sz="4800" dirty="0">
                <a:solidFill>
                  <a:srgbClr val="FF0000"/>
                </a:solidFill>
              </a:rPr>
              <a:t>di</a:t>
            </a:r>
            <a:r>
              <a:rPr lang="it-IT" sz="5400" dirty="0">
                <a:solidFill>
                  <a:srgbClr val="FF0000"/>
                </a:solidFill>
              </a:rPr>
              <a:t> </a:t>
            </a:r>
          </a:p>
          <a:p>
            <a:pPr lvl="0" algn="ctr">
              <a:lnSpc>
                <a:spcPct val="80000"/>
              </a:lnSpc>
            </a:pPr>
            <a:r>
              <a:rPr lang="it-IT" sz="4000" dirty="0">
                <a:solidFill>
                  <a:srgbClr val="FF0000"/>
                </a:solidFill>
              </a:rPr>
              <a:t>LUCREZIA BORGIA»</a:t>
            </a:r>
          </a:p>
          <a:p>
            <a:pPr lvl="0" algn="ctr">
              <a:lnSpc>
                <a:spcPct val="80000"/>
              </a:lnSpc>
            </a:pPr>
            <a:endParaRPr lang="it-IT" sz="3600" i="1" dirty="0">
              <a:solidFill>
                <a:srgbClr val="C00000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3600" i="1" dirty="0">
                <a:solidFill>
                  <a:srgbClr val="C00000"/>
                </a:solidFill>
              </a:rPr>
              <a:t>Lo strano destino </a:t>
            </a:r>
          </a:p>
          <a:p>
            <a:pPr lvl="0" algn="ctr">
              <a:lnSpc>
                <a:spcPct val="80000"/>
              </a:lnSpc>
            </a:pPr>
            <a:r>
              <a:rPr lang="it-IT" sz="3600" i="1" dirty="0">
                <a:solidFill>
                  <a:srgbClr val="C00000"/>
                </a:solidFill>
              </a:rPr>
              <a:t>di una nobildonna </a:t>
            </a:r>
          </a:p>
          <a:p>
            <a:pPr lvl="0" algn="ctr">
              <a:lnSpc>
                <a:spcPct val="80000"/>
              </a:lnSpc>
            </a:pPr>
            <a:r>
              <a:rPr lang="it-IT" sz="3600" i="1" dirty="0">
                <a:solidFill>
                  <a:srgbClr val="C00000"/>
                </a:solidFill>
              </a:rPr>
              <a:t>a cavallo del ‘500.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B363762-E126-0C7D-1633-699DAE39E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3" y="1844825"/>
            <a:ext cx="3935184" cy="50131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661309D-566F-4846-B4B4-77FECD776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1"/>
            <a:ext cx="4730204" cy="68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5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F73628-44DC-4843-A92C-AC792927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6" y="4869160"/>
            <a:ext cx="2797002" cy="198884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Tiziano </a:t>
            </a:r>
            <a:r>
              <a:rPr lang="it-IT" sz="1600" dirty="0" err="1">
                <a:solidFill>
                  <a:srgbClr val="002060"/>
                </a:solidFill>
              </a:rPr>
              <a:t>Vecellio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Ritratto d'uomo detto Ariosto</a:t>
            </a:r>
            <a:r>
              <a:rPr lang="it-IT" sz="1600" dirty="0">
                <a:solidFill>
                  <a:srgbClr val="6F2B15"/>
                </a:solidFill>
              </a:rPr>
              <a:t>. Olio su tela, 1510ca, National Gallery, Londra.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F28F68F-9F78-264D-AAF8-F97FF01DB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68"/>
            <a:ext cx="5638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21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90827FB-82BF-CF41-A91F-5F49C8CBC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508000"/>
            <a:ext cx="4368800" cy="635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12933D6-7696-A04E-BFED-34DCA5761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176" y="5661248"/>
            <a:ext cx="2436962" cy="1196752"/>
          </a:xfrm>
        </p:spPr>
        <p:txBody>
          <a:bodyPr/>
          <a:lstStyle/>
          <a:p>
            <a:pPr algn="l"/>
            <a:r>
              <a:rPr lang="it-IT" sz="1800" b="1" dirty="0">
                <a:solidFill>
                  <a:srgbClr val="992B16"/>
                </a:solidFill>
              </a:rPr>
              <a:t>Anno 1833</a:t>
            </a:r>
          </a:p>
        </p:txBody>
      </p:sp>
    </p:spTree>
    <p:extLst>
      <p:ext uri="{BB962C8B-B14F-4D97-AF65-F5344CB8AC3E}">
        <p14:creationId xmlns:p14="http://schemas.microsoft.com/office/powerpoint/2010/main" val="683749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29AC3A-0A93-6747-AF21-565137584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4437112"/>
            <a:ext cx="7333506" cy="3024335"/>
          </a:xfrm>
        </p:spPr>
        <p:txBody>
          <a:bodyPr/>
          <a:lstStyle/>
          <a:p>
            <a:r>
              <a:rPr lang="it-IT" sz="1600" dirty="0">
                <a:solidFill>
                  <a:srgbClr val="992B16"/>
                </a:solidFill>
              </a:rPr>
              <a:t>Victor Hugo. Lucrezia Borgia, 1833, Atto I, Scena V, L’Affronto.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5B0B81-DC20-D047-9554-08FD6D1DD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8552948" cy="53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27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9F1F371-29EB-3240-BB62-92D9A92F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-45225"/>
            <a:ext cx="4666580" cy="690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20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56FF57-5B24-6641-B5F9-B54275BA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3682752" cy="1700808"/>
          </a:xfrm>
        </p:spPr>
        <p:txBody>
          <a:bodyPr/>
          <a:lstStyle/>
          <a:p>
            <a:pPr algn="r"/>
            <a:r>
              <a:rPr lang="it-IT" sz="1800" dirty="0">
                <a:solidFill>
                  <a:srgbClr val="860000"/>
                </a:solidFill>
              </a:rPr>
              <a:t>Prima rappresentazione</a:t>
            </a:r>
            <a:br>
              <a:rPr lang="it-IT" sz="1800" dirty="0">
                <a:solidFill>
                  <a:srgbClr val="860000"/>
                </a:solidFill>
              </a:rPr>
            </a:br>
            <a:r>
              <a:rPr lang="it-IT" sz="1800" dirty="0">
                <a:solidFill>
                  <a:srgbClr val="860000"/>
                </a:solidFill>
              </a:rPr>
              <a:t> Milano, Teatro alla Scala, </a:t>
            </a:r>
            <a:br>
              <a:rPr lang="it-IT" sz="1800" dirty="0">
                <a:solidFill>
                  <a:srgbClr val="860000"/>
                </a:solidFill>
              </a:rPr>
            </a:br>
            <a:r>
              <a:rPr lang="it-IT" sz="1800" dirty="0">
                <a:solidFill>
                  <a:srgbClr val="860000"/>
                </a:solidFill>
              </a:rPr>
              <a:t>26 dicembre 1833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A3E3AA7-927F-6344-9FC3-193386FCD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908" y="19143"/>
            <a:ext cx="4841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39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F4BF51-E61A-FA41-BE32-CB263EA23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84" y="22312"/>
            <a:ext cx="4211960" cy="62819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6D2D30-73C2-C144-A73C-58371DEC3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944" y="-531440"/>
            <a:ext cx="5164608" cy="7389440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540FAB6D-1737-D54A-893D-72A646B6F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81936"/>
            <a:ext cx="8135938" cy="576064"/>
          </a:xfrm>
        </p:spPr>
        <p:txBody>
          <a:bodyPr/>
          <a:lstStyle/>
          <a:p>
            <a:r>
              <a:rPr lang="it-IT" sz="2800" dirty="0">
                <a:solidFill>
                  <a:srgbClr val="FF0000"/>
                </a:solidFill>
              </a:rPr>
              <a:t>1922  </a:t>
            </a:r>
            <a:r>
              <a:rPr lang="it-IT" sz="2800" dirty="0"/>
              <a:t>                             		</a:t>
            </a:r>
            <a:r>
              <a:rPr lang="it-IT" sz="2800" dirty="0">
                <a:solidFill>
                  <a:srgbClr val="FC5502"/>
                </a:solidFill>
              </a:rPr>
              <a:t>1940</a:t>
            </a:r>
          </a:p>
        </p:txBody>
      </p:sp>
    </p:spTree>
    <p:extLst>
      <p:ext uri="{BB962C8B-B14F-4D97-AF65-F5344CB8AC3E}">
        <p14:creationId xmlns:p14="http://schemas.microsoft.com/office/powerpoint/2010/main" val="1658981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8A0C02F-E037-4A46-9145-68B73ACD2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4800600" cy="6858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D311947-5D21-7540-B297-053C69943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072" y="0"/>
            <a:ext cx="4776464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6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95DBBA6-8CEF-B84B-AA34-CD83EB9E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805264"/>
            <a:ext cx="7560840" cy="927572"/>
          </a:xfrm>
        </p:spPr>
        <p:txBody>
          <a:bodyPr/>
          <a:lstStyle/>
          <a:p>
            <a:r>
              <a:rPr lang="it-IT" sz="1800" b="1" dirty="0">
                <a:solidFill>
                  <a:srgbClr val="C00000"/>
                </a:solidFill>
              </a:rPr>
              <a:t>Poster Anno 1953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E8FFDC-481B-8547-AF5B-1ED6A4AB0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53316"/>
            <a:ext cx="7560840" cy="507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73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54E116-E1F3-1B45-97E8-81314996F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82" y="6021288"/>
            <a:ext cx="8130666" cy="836712"/>
          </a:xfrm>
        </p:spPr>
        <p:txBody>
          <a:bodyPr/>
          <a:lstStyle/>
          <a:p>
            <a:r>
              <a:rPr lang="it-IT" sz="1600" b="1" dirty="0">
                <a:solidFill>
                  <a:srgbClr val="F9C309"/>
                </a:solidFill>
              </a:rPr>
              <a:t>Erotico, Anno 1974                                                 </a:t>
            </a:r>
            <a:r>
              <a:rPr lang="it-IT" sz="1600" b="1" dirty="0">
                <a:solidFill>
                  <a:srgbClr val="7030A0"/>
                </a:solidFill>
              </a:rPr>
              <a:t>Erotico, Anno 1990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DA849EE-B9C7-7543-9001-BA6C60E4A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23" y="-255652"/>
            <a:ext cx="4427984" cy="63813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C451C49-A59E-3145-BB0C-77B6DA4AF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48" y="-246277"/>
            <a:ext cx="4098218" cy="63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96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F4C91BD-4733-9B0A-75EF-1297A0D2C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0"/>
            <a:ext cx="5724128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A2F4D712-BB48-42B3-4730-7B736A7CC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2674640" cy="162880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Bartolomeo Veneto.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FC5502"/>
                </a:solidFill>
              </a:rPr>
              <a:t>Ritratto di giovane donna </a:t>
            </a:r>
            <a:br>
              <a:rPr lang="it-IT" sz="1600" dirty="0">
                <a:solidFill>
                  <a:srgbClr val="FC5502"/>
                </a:solidFill>
              </a:rPr>
            </a:br>
            <a:r>
              <a:rPr lang="it-IT" sz="1600" dirty="0">
                <a:solidFill>
                  <a:srgbClr val="FC5502"/>
                </a:solidFill>
              </a:rPr>
              <a:t>in veste di Flora – </a:t>
            </a:r>
            <a:br>
              <a:rPr lang="it-IT" sz="1600" dirty="0">
                <a:solidFill>
                  <a:srgbClr val="FC5502"/>
                </a:solidFill>
              </a:rPr>
            </a:br>
            <a:r>
              <a:rPr lang="it-IT" sz="1600" dirty="0">
                <a:solidFill>
                  <a:srgbClr val="FC5502"/>
                </a:solidFill>
              </a:rPr>
              <a:t>Lucrezia Borgia.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777371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36CF7E-DF5C-C24F-BE04-6431E8D81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377" y="5445224"/>
            <a:ext cx="3308761" cy="1412776"/>
          </a:xfrm>
        </p:spPr>
        <p:txBody>
          <a:bodyPr/>
          <a:lstStyle/>
          <a:p>
            <a:pPr algn="l"/>
            <a:r>
              <a:rPr lang="it-IT" sz="1800" b="1" dirty="0">
                <a:solidFill>
                  <a:srgbClr val="C00000"/>
                </a:solidFill>
              </a:rPr>
              <a:t>Anno 1953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EB3BC8C-2C7D-CD4E-B927-5DAB32DE7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9" y="0"/>
            <a:ext cx="5259928" cy="731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46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C9A9247-E9F7-F04D-8469-4A80FFB2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77800"/>
            <a:ext cx="87376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44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u Borgia, 1953 Trailer.mp4">
            <a:hlinkClick r:id="" action="ppaction://media"/>
            <a:extLst>
              <a:ext uri="{FF2B5EF4-FFF2-40B4-BE49-F238E27FC236}">
                <a16:creationId xmlns:a16="http://schemas.microsoft.com/office/drawing/2014/main" id="{59692789-7F98-4B40-ABEC-0796F903AC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6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6EE68-FF4D-CB4A-BE68-792FD2932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6021288"/>
            <a:ext cx="8424936" cy="83671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2022. LU. DUCHESSA D’ESTE. Fame e Infamie di Lucrezia Borgia.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Nel ruolo di Lucrezia l’attrice Marina Lante della Rovere.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8C464C8-4F6F-5143-8F83-F98C58CB1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7424"/>
            <a:ext cx="9144000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8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iler del film. LU. Duchessa d'Este. Fama e Inamie di Lucrezia Borgia&quot; - Mardi Gras Produzioni.mp4">
            <a:hlinkClick r:id="" action="ppaction://media"/>
            <a:extLst>
              <a:ext uri="{FF2B5EF4-FFF2-40B4-BE49-F238E27FC236}">
                <a16:creationId xmlns:a16="http://schemas.microsoft.com/office/drawing/2014/main" id="{E334960B-EBBB-6749-A7F4-49381B6750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628800"/>
            <a:ext cx="81280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0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1F0ED95-7D86-904F-A386-3411D66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80741"/>
            <a:ext cx="4608512" cy="675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33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DE567EF-DF66-7F44-B510-8DDE97933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6712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2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E0F7FF8E-7089-AB47-8A2B-935B74FE7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77072"/>
            <a:ext cx="3635896" cy="278092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Bartolomeo Veneto.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FC5502"/>
                </a:solidFill>
              </a:rPr>
              <a:t>Ritratto di giovane donna </a:t>
            </a:r>
            <a:br>
              <a:rPr lang="it-IT" sz="1600" dirty="0">
                <a:solidFill>
                  <a:srgbClr val="FC5502"/>
                </a:solidFill>
              </a:rPr>
            </a:br>
            <a:r>
              <a:rPr lang="it-IT" sz="1600" dirty="0">
                <a:solidFill>
                  <a:srgbClr val="FC5502"/>
                </a:solidFill>
              </a:rPr>
              <a:t>in veste di  Flora</a:t>
            </a:r>
            <a:r>
              <a:rPr lang="it-IT" sz="1600" dirty="0">
                <a:solidFill>
                  <a:srgbClr val="C00000"/>
                </a:solidFill>
              </a:rPr>
              <a:t>.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Per diversi studiosi 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ritratto di Lucrezia Borgia.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Olio su pannello di pioppo, 44x34cm, 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1520, 	</a:t>
            </a:r>
            <a:r>
              <a:rPr lang="it-IT" sz="1600" dirty="0" err="1">
                <a:solidFill>
                  <a:srgbClr val="7030A0"/>
                </a:solidFill>
              </a:rPr>
              <a:t>Städel</a:t>
            </a:r>
            <a:r>
              <a:rPr lang="it-IT" sz="1600" dirty="0">
                <a:solidFill>
                  <a:srgbClr val="7030A0"/>
                </a:solidFill>
              </a:rPr>
              <a:t> </a:t>
            </a:r>
            <a:r>
              <a:rPr lang="it-IT" sz="1600" dirty="0" err="1">
                <a:solidFill>
                  <a:srgbClr val="7030A0"/>
                </a:solidFill>
              </a:rPr>
              <a:t>Museum</a:t>
            </a:r>
            <a:r>
              <a:rPr lang="it-IT" sz="1600" dirty="0">
                <a:solidFill>
                  <a:srgbClr val="7030A0"/>
                </a:solidFill>
              </a:rPr>
              <a:t>, Francoforte sul Meno, Germania.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A76A691-F24D-1F41-BD59-73504CAEF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0"/>
            <a:ext cx="5364088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08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DC26D5-E577-894F-942C-AE64E331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0608" y="5805264"/>
            <a:ext cx="10044608" cy="1052735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Bernardino Pinturicchio. </a:t>
            </a:r>
            <a:br>
              <a:rPr lang="it-IT" sz="1600" dirty="0">
                <a:solidFill>
                  <a:srgbClr val="A11787"/>
                </a:solidFill>
              </a:rPr>
            </a:br>
            <a:r>
              <a:rPr lang="it-IT" sz="1600" dirty="0">
                <a:solidFill>
                  <a:srgbClr val="A11787"/>
                </a:solidFill>
              </a:rPr>
              <a:t>Disputa di Santa Caterina d’Alessandria Part. </a:t>
            </a:r>
            <a:br>
              <a:rPr lang="it-IT" sz="1600" dirty="0">
                <a:solidFill>
                  <a:srgbClr val="A11787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Affresco, 1492-1494 Appartamento Borgia, Vaticano, Roma.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2FFA3B2-5824-EE4F-8622-E712DD130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1480"/>
            <a:ext cx="9144000" cy="68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13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6CD77D0-3796-2D4F-9364-EFC600988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4581128"/>
            <a:ext cx="4536504" cy="227687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Bernardino Pinturicchio.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Part.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>
                <a:solidFill>
                  <a:srgbClr val="FF0000"/>
                </a:solidFill>
              </a:rPr>
              <a:t>Lucrezia Borgia, 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FF0000"/>
                </a:solidFill>
              </a:rPr>
              <a:t>Disputa di Santa Caterina d’Alessandria, </a:t>
            </a:r>
            <a:br>
              <a:rPr lang="it-IT" sz="1600" dirty="0">
                <a:solidFill>
                  <a:srgbClr val="FF0000"/>
                </a:solidFill>
              </a:rPr>
            </a:br>
            <a:r>
              <a:rPr lang="it-IT" sz="1600" dirty="0">
                <a:solidFill>
                  <a:srgbClr val="847F17"/>
                </a:solidFill>
              </a:rPr>
              <a:t>Affresco, 1492-1494, </a:t>
            </a:r>
            <a:br>
              <a:rPr lang="it-IT" sz="1600" dirty="0">
                <a:solidFill>
                  <a:srgbClr val="847F17"/>
                </a:solidFill>
              </a:rPr>
            </a:br>
            <a:r>
              <a:rPr lang="it-IT" sz="1600" dirty="0">
                <a:solidFill>
                  <a:srgbClr val="847F17"/>
                </a:solidFill>
              </a:rPr>
              <a:t>Appartamento Borgia, </a:t>
            </a:r>
            <a:br>
              <a:rPr lang="it-IT" sz="1600" dirty="0">
                <a:solidFill>
                  <a:srgbClr val="847F17"/>
                </a:solidFill>
              </a:rPr>
            </a:br>
            <a:r>
              <a:rPr lang="it-IT" sz="1600" dirty="0">
                <a:solidFill>
                  <a:srgbClr val="847F17"/>
                </a:solidFill>
              </a:rPr>
              <a:t>Vaticano, Roma.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2B23CE9-84F6-8E43-BAE4-DF892E630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0"/>
            <a:ext cx="3203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0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6D40CE-E342-3346-ADEF-0F454471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3610744" cy="134076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Raffaello Sanzio</a:t>
            </a:r>
            <a:r>
              <a:rPr lang="it-IT" sz="1600" dirty="0"/>
              <a:t>. </a:t>
            </a:r>
            <a:br>
              <a:rPr lang="it-IT" sz="1600" dirty="0"/>
            </a:br>
            <a:r>
              <a:rPr lang="it-IT" sz="1600" dirty="0">
                <a:solidFill>
                  <a:srgbClr val="C00000"/>
                </a:solidFill>
              </a:rPr>
              <a:t>Ritratto di giovane. Pietro </a:t>
            </a:r>
            <a:r>
              <a:rPr lang="it-IT" sz="1600" dirty="0" err="1">
                <a:solidFill>
                  <a:srgbClr val="C00000"/>
                </a:solidFill>
              </a:rPr>
              <a:t>Bembo</a:t>
            </a:r>
            <a:r>
              <a:rPr lang="it-IT" sz="1600" dirty="0">
                <a:solidFill>
                  <a:srgbClr val="C00000"/>
                </a:solidFill>
              </a:rPr>
              <a:t>. </a:t>
            </a:r>
            <a:br>
              <a:rPr lang="it-IT" sz="1600" dirty="0"/>
            </a:br>
            <a:r>
              <a:rPr lang="it-IT" sz="1600" dirty="0">
                <a:solidFill>
                  <a:srgbClr val="847F17"/>
                </a:solidFill>
              </a:rPr>
              <a:t>Olio su tavola 54x39cm, 1503-’4, Museo delle Belle Arti, Budapest.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53A46C-961B-6245-AD8D-5FEAFB7A1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379" y="0"/>
            <a:ext cx="4834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26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B60963-6B25-974C-B7BF-B15C15BAE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733256"/>
            <a:ext cx="7344816" cy="112474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Primo piano di Lucrezia Borgia (Part.)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956B77-83F6-F448-A32B-FA6FD37CF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408"/>
            <a:ext cx="9144000" cy="616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79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2FA55-02C2-B84A-A81E-36010561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863" y="4221088"/>
            <a:ext cx="3362275" cy="263691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Dosso Dossi.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Ritratto di Lucrezia Borgia.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tela, 15151520, National Gallery of Victoria di Melbourne.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1D5A3D-D80E-204D-8054-0DE7F11B6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3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3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557FC1-391A-8D46-BD17-BA7D79E6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493420"/>
            <a:ext cx="8219257" cy="136458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Subiaco. Foto storica. Arco trionfale e, in alto, a sinistra, la Rocca dei Borgia.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86762D-DD00-6549-93FE-E04F710E1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27" y="908720"/>
            <a:ext cx="76200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31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F792E1-CFD5-8144-85D0-2DAAABB7E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4042792" cy="1844824"/>
          </a:xfrm>
        </p:spPr>
        <p:txBody>
          <a:bodyPr/>
          <a:lstStyle/>
          <a:p>
            <a:r>
              <a:rPr lang="it-IT" sz="1800" dirty="0">
                <a:solidFill>
                  <a:srgbClr val="FF0000"/>
                </a:solidFill>
              </a:rPr>
              <a:t>Stemma della famiglia Borgia.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C14FE9-E565-5240-B396-B04F4A038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45" y="0"/>
            <a:ext cx="5899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89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8F4980-33F5-434C-9E65-28DBCE2B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72" y="5229200"/>
            <a:ext cx="7704856" cy="1628800"/>
          </a:xfrm>
        </p:spPr>
        <p:txBody>
          <a:bodyPr/>
          <a:lstStyle/>
          <a:p>
            <a:r>
              <a:rPr lang="it-IT" sz="1600" dirty="0">
                <a:solidFill>
                  <a:srgbClr val="992B16"/>
                </a:solidFill>
              </a:rPr>
              <a:t>Subiaco. La Rocca dei Borgia.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D69B8A2-2F59-4F47-B442-806F3F3B0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" y="476672"/>
            <a:ext cx="7704856" cy="509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6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72C5F0-FB82-8D4E-ABCE-93285F3C1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3784402" cy="155679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Innocenzo da Imola.</a:t>
            </a:r>
            <a:br>
              <a:rPr lang="it-IT" sz="1600" dirty="0"/>
            </a:br>
            <a:r>
              <a:rPr lang="it-IT" sz="1600" dirty="0">
                <a:solidFill>
                  <a:srgbClr val="C00000"/>
                </a:solidFill>
              </a:rPr>
              <a:t>Possibile Ritratto di </a:t>
            </a:r>
            <a:r>
              <a:rPr lang="it-IT" sz="1600" dirty="0" err="1">
                <a:solidFill>
                  <a:srgbClr val="C00000"/>
                </a:solidFill>
              </a:rPr>
              <a:t>Vannozza</a:t>
            </a:r>
            <a:r>
              <a:rPr lang="it-IT" sz="1600" dirty="0">
                <a:solidFill>
                  <a:srgbClr val="C00000"/>
                </a:solidFill>
              </a:rPr>
              <a:t> Cattanei</a:t>
            </a:r>
            <a:r>
              <a:rPr lang="it-IT" sz="1600" dirty="0"/>
              <a:t>, </a:t>
            </a:r>
            <a:r>
              <a:rPr lang="it-IT" sz="1600" dirty="0">
                <a:solidFill>
                  <a:srgbClr val="6D6514"/>
                </a:solidFill>
              </a:rPr>
              <a:t>Galleria Borghese, Roma.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5813E64-F98D-1E44-9D5B-354C26D06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602" y="18421"/>
            <a:ext cx="4902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5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5C3BA1E-4607-F240-A455-5045AB8AF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700" y="548680"/>
            <a:ext cx="54006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28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7F59B2-BCA0-A642-B409-A7411476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725144"/>
            <a:ext cx="4320480" cy="213285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Raffaello Sanzio</a:t>
            </a:r>
            <a:r>
              <a:rPr lang="it-IT" sz="1600" dirty="0">
                <a:solidFill>
                  <a:srgbClr val="C00000"/>
                </a:solidFill>
              </a:rPr>
              <a:t>.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 Presunto ritratto di Giulia Farnese.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Dama col liocorno.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tela,  1505-1506 ca.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Galleria Borghese a Roma.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0A27966-4266-3842-A930-04740802A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548680"/>
            <a:ext cx="4427984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03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D574401-F8BC-6546-83DC-C8009F86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085184"/>
            <a:ext cx="8208912" cy="174881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C00000"/>
                </a:solidFill>
              </a:rPr>
              <a:t>Papa Alessandro VI Borgia ai piedi della Madonna con il volto di Giulia Farnese.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4F09A73-82D7-8344-BC1A-6E42D355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88640"/>
            <a:ext cx="5772748" cy="543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7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A377D3-F8A7-E949-8FF9-B6B8ABC26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088" y="5085184"/>
            <a:ext cx="3384376" cy="158417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Cristofano dell'Altissimo, </a:t>
            </a:r>
            <a:r>
              <a:rPr lang="it-IT" sz="1600" dirty="0" err="1">
                <a:solidFill>
                  <a:srgbClr val="C00000"/>
                </a:solidFill>
              </a:rPr>
              <a:t>Alessander</a:t>
            </a:r>
            <a:r>
              <a:rPr lang="it-IT" sz="1600" dirty="0">
                <a:solidFill>
                  <a:srgbClr val="C00000"/>
                </a:solidFill>
              </a:rPr>
              <a:t> VI </a:t>
            </a:r>
            <a:r>
              <a:rPr lang="it-IT" sz="1600" dirty="0" err="1">
                <a:solidFill>
                  <a:srgbClr val="C00000"/>
                </a:solidFill>
              </a:rPr>
              <a:t>Pontifex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 err="1">
                <a:solidFill>
                  <a:srgbClr val="C00000"/>
                </a:solidFill>
              </a:rPr>
              <a:t>Maximus</a:t>
            </a:r>
            <a:r>
              <a:rPr lang="it-IT" sz="1600" dirty="0">
                <a:solidFill>
                  <a:srgbClr val="C00000"/>
                </a:solidFill>
              </a:rPr>
              <a:t>.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Olio su tela, 59x44 cm, 1492ca,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Corridoio vasariano, Firenze.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41A21D2-C595-924B-87C9-10413CDD2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67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7ACC03-D733-C04C-3046-F478DA1DA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5144"/>
            <a:ext cx="3106688" cy="213285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Bartolomeo Veneto.</a:t>
            </a:r>
            <a:br>
              <a:rPr lang="it-IT" sz="1600" dirty="0"/>
            </a:br>
            <a:r>
              <a:rPr lang="it-IT" sz="1600" dirty="0">
                <a:solidFill>
                  <a:srgbClr val="7030A0"/>
                </a:solidFill>
              </a:rPr>
              <a:t>Lucrezia Borgia, 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Duchessa degli Estensi 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di Ferrara.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B700A7E-7C5A-CD81-C692-6DB2BE5F1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0"/>
            <a:ext cx="5381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24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ED6705-66A5-1D4C-BF2D-66ECC074D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42" y="4941168"/>
            <a:ext cx="1886857" cy="191683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Dante Gabriele Rossetti.</a:t>
            </a:r>
            <a:br>
              <a:rPr lang="it-IT" sz="1600" dirty="0"/>
            </a:br>
            <a:r>
              <a:rPr lang="it-IT" sz="1600" dirty="0">
                <a:solidFill>
                  <a:srgbClr val="C00000"/>
                </a:solidFill>
              </a:rPr>
              <a:t>The Borgia </a:t>
            </a:r>
            <a:r>
              <a:rPr lang="it-IT" sz="1600" dirty="0" err="1">
                <a:solidFill>
                  <a:srgbClr val="C00000"/>
                </a:solidFill>
              </a:rPr>
              <a:t>familly</a:t>
            </a:r>
            <a:r>
              <a:rPr lang="it-IT" sz="1600" dirty="0">
                <a:solidFill>
                  <a:srgbClr val="C00000"/>
                </a:solidFill>
              </a:rPr>
              <a:t>.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Olio su tela, 1863.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5AEA7B-AA04-DF4A-BE3B-2DCC17B66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67"/>
            <a:ext cx="725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12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DA86D29-6F0A-065C-8F8C-4AB696062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426"/>
            <a:ext cx="5334000" cy="637540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58C0AAB1-D8CE-BD38-E387-40EA6440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28" y="5301208"/>
            <a:ext cx="2869010" cy="1550618"/>
          </a:xfrm>
        </p:spPr>
        <p:txBody>
          <a:bodyPr/>
          <a:lstStyle/>
          <a:p>
            <a:pPr algn="l"/>
            <a:r>
              <a:rPr lang="it-IT" sz="1800" b="1" dirty="0">
                <a:solidFill>
                  <a:srgbClr val="C00000"/>
                </a:solidFill>
              </a:rPr>
              <a:t>Anno 2006</a:t>
            </a:r>
          </a:p>
        </p:txBody>
      </p:sp>
    </p:spTree>
    <p:extLst>
      <p:ext uri="{BB962C8B-B14F-4D97-AF65-F5344CB8AC3E}">
        <p14:creationId xmlns:p14="http://schemas.microsoft.com/office/powerpoint/2010/main" val="34849704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D1B8BA7-0233-E645-994B-A6D25CC8D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3826768" cy="1196752"/>
          </a:xfrm>
        </p:spPr>
        <p:txBody>
          <a:bodyPr/>
          <a:lstStyle/>
          <a:p>
            <a:pPr algn="r"/>
            <a:r>
              <a:rPr lang="it-IT" sz="1800" b="1" dirty="0">
                <a:solidFill>
                  <a:srgbClr val="861689"/>
                </a:solidFill>
              </a:rPr>
              <a:t>Serie TV 2011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90AEA66-3586-3045-B021-552F144E1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846" y="0"/>
            <a:ext cx="4664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4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. I BORGIA Promozione. 32 sec. mp4.mp4">
            <a:hlinkClick r:id="" action="ppaction://media"/>
            <a:extLst>
              <a:ext uri="{FF2B5EF4-FFF2-40B4-BE49-F238E27FC236}">
                <a16:creationId xmlns:a16="http://schemas.microsoft.com/office/drawing/2014/main" id="{B4BABE1E-2F7C-6F8F-3290-EB6AEB5F3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7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B19F92-3D33-BDC3-E24D-3FFF63F1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296144"/>
          </a:xfrm>
        </p:spPr>
        <p:txBody>
          <a:bodyPr/>
          <a:lstStyle/>
          <a:p>
            <a:r>
              <a:rPr lang="it-IT" sz="1600" dirty="0">
                <a:solidFill>
                  <a:srgbClr val="7C1689"/>
                </a:solidFill>
              </a:rPr>
              <a:t>Una scena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F9B5B6D-CA6E-B1B8-D7B3-F3974433A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1651000"/>
            <a:ext cx="79375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034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 Borgia  (serie tv 2011) TRAILER ITALIANO.mp4">
            <a:hlinkClick r:id="" action="ppaction://media"/>
            <a:extLst>
              <a:ext uri="{FF2B5EF4-FFF2-40B4-BE49-F238E27FC236}">
                <a16:creationId xmlns:a16="http://schemas.microsoft.com/office/drawing/2014/main" id="{E77FA41F-22E5-C64F-8EDF-216B3F3F88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4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AD7DF3-C5B8-5C41-9ACC-98A28880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56" y="5616624"/>
            <a:ext cx="3528392" cy="126876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Pedro </a:t>
            </a:r>
            <a:r>
              <a:rPr lang="it-IT" sz="1600" dirty="0" err="1">
                <a:solidFill>
                  <a:srgbClr val="002060"/>
                </a:solidFill>
              </a:rPr>
              <a:t>Berruguete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Ritratto di papa Alessandro VI,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tela, 1495ca, Pinacoteca Vaticana, Roma.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1503E3-10BA-F14E-A1C5-0387BC610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02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01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64B186EB-7F24-3E43-8130-23735A31A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29200"/>
            <a:ext cx="3347864" cy="1628800"/>
          </a:xfrm>
        </p:spPr>
        <p:txBody>
          <a:bodyPr/>
          <a:lstStyle/>
          <a:p>
            <a:pPr algn="r"/>
            <a:r>
              <a:rPr lang="it-IT" sz="1800" dirty="0">
                <a:solidFill>
                  <a:srgbClr val="002060"/>
                </a:solidFill>
              </a:rPr>
              <a:t>Cesare Borgia</a:t>
            </a:r>
            <a:br>
              <a:rPr lang="it-IT" sz="1800" dirty="0">
                <a:solidFill>
                  <a:srgbClr val="002060"/>
                </a:solidFill>
              </a:rPr>
            </a:br>
            <a:r>
              <a:rPr lang="it-IT" sz="1800" dirty="0">
                <a:solidFill>
                  <a:srgbClr val="002060"/>
                </a:solidFill>
              </a:rPr>
              <a:t>giovane</a:t>
            </a:r>
            <a:r>
              <a:rPr lang="it-IT" sz="1800" dirty="0">
                <a:solidFill>
                  <a:srgbClr val="6D6514"/>
                </a:solidFill>
              </a:rPr>
              <a:t>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34B10E7-13E5-8A4D-B8E1-DB46C9065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5686"/>
            <a:ext cx="4478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838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EECF42F-C6A3-63E5-5F61-2BA0785F1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772816"/>
            <a:ext cx="6585695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81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D1B2EA9-C3B1-6B46-A736-A94660D2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80728"/>
            <a:ext cx="7898059" cy="52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9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6D5E9AD-9323-1F42-BEF9-31612EBE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5301208"/>
            <a:ext cx="2448272" cy="155679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Henry Pierce Bone. </a:t>
            </a:r>
            <a:r>
              <a:rPr lang="it-IT" sz="1600" dirty="0">
                <a:solidFill>
                  <a:srgbClr val="C00000"/>
                </a:solidFill>
              </a:rPr>
              <a:t>Ritratto di Lord George Gordon Byron.</a:t>
            </a:r>
            <a:endParaRPr lang="it-IT" sz="1600" dirty="0">
              <a:solidFill>
                <a:srgbClr val="6D6514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0D157B-C276-FB4C-9088-99A93754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2132856"/>
            <a:ext cx="3995936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9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84C9B44-AA51-DC4E-9775-D890F79A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508000"/>
            <a:ext cx="47625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40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1CFCBE-F811-F14F-AA34-581B2B22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517232"/>
            <a:ext cx="2376264" cy="115212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Papa Alessandro VI Borgia con il Triregno.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79703E-C6C4-F848-91F1-8A0183D9E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399" y="0"/>
            <a:ext cx="646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7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1BABFB-E855-604A-A2C6-3DF0D735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6624"/>
            <a:ext cx="8135938" cy="1268760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Giovanni Sforza, il primo marito di Lucrezia Borgia,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D6A9C5C-3D44-3E40-8185-C42DA5CF4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96752"/>
            <a:ext cx="4402832" cy="43924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627B58B-A10C-4A47-B5EB-85FC9A1B6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196752"/>
            <a:ext cx="331236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536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920852C-666F-0C46-A2C8-5DEB08920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517232"/>
            <a:ext cx="2658515" cy="134076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Lucrezia Borgia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a colloquio col padre,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Papa Alessandro VI Borgia.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29118A1-6A84-984E-99D3-4A2D2DBE4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715" y="2132857"/>
            <a:ext cx="6028285" cy="50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850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6F3ECC-DD4E-3C49-AE7B-D4EA61903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3106688" cy="112474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Anonimo. </a:t>
            </a:r>
            <a:br>
              <a:rPr lang="it-IT" sz="1600" dirty="0"/>
            </a:br>
            <a:r>
              <a:rPr lang="it-IT" sz="1600" dirty="0">
                <a:solidFill>
                  <a:srgbClr val="860000"/>
                </a:solidFill>
              </a:rPr>
              <a:t>Carlo VIII, re di Francia. 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Palazzo di Versailles, Paris.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2EF06C-FC41-8243-82AA-967F84A3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394" y="0"/>
            <a:ext cx="5352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23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7E81F9-3424-2844-8A8C-375EC70ED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661248"/>
            <a:ext cx="2880320" cy="119675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Lucrezia Borgia danza alla corte del padre, Papa Alessandro VI Borgia, 1500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79266D-1645-7049-8CFE-CD6209007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204864"/>
            <a:ext cx="5940152" cy="51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26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308476-4136-E349-97CD-F040ADED6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3394720" cy="191683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Bernardino Pinturicchio</a:t>
            </a:r>
            <a:r>
              <a:rPr lang="it-IT" sz="1600" dirty="0"/>
              <a:t>. </a:t>
            </a:r>
            <a:br>
              <a:rPr lang="it-IT" sz="1600" dirty="0"/>
            </a:br>
            <a:r>
              <a:rPr lang="it-IT" sz="1600" dirty="0">
                <a:solidFill>
                  <a:srgbClr val="992B16"/>
                </a:solidFill>
              </a:rPr>
              <a:t>Ritratto di Alfonso d'Aragona, ragazzo, Duca di Bisceglie, </a:t>
            </a:r>
            <a:br>
              <a:rPr lang="it-IT" sz="1600" dirty="0">
                <a:solidFill>
                  <a:srgbClr val="992B16"/>
                </a:solidFill>
              </a:rPr>
            </a:br>
            <a:r>
              <a:rPr lang="it-IT" sz="1600" dirty="0">
                <a:solidFill>
                  <a:srgbClr val="992B16"/>
                </a:solidFill>
              </a:rPr>
              <a:t>2° marito di Lucrezia Borgia.</a:t>
            </a:r>
            <a:br>
              <a:rPr lang="it-IT" sz="1600" dirty="0">
                <a:solidFill>
                  <a:srgbClr val="992B16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tela, 1488.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282653-3BEF-2346-8B60-21C620F09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562100"/>
            <a:ext cx="5004048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58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5FCF4CFD-EB99-3941-8DF4-22BA5558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1218"/>
            <a:ext cx="8135938" cy="120613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Pala raffigurante, ai lati della Madonna, Lucrezia Borgia (a sinistra) con Rodrigo (a destra accanto a lei) e Alfonso d'Aragona (a destra), 1500.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05B0EB5-4034-3C4F-8509-BE092E8A1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764704"/>
            <a:ext cx="7341244" cy="462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904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3E4D73-B72C-9C49-9D73-F0C39F4EB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73216"/>
            <a:ext cx="2555776" cy="148478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John Collier.</a:t>
            </a:r>
            <a:br>
              <a:rPr lang="it-IT" sz="1600" dirty="0"/>
            </a:br>
            <a:r>
              <a:rPr lang="it-IT" sz="1600" dirty="0">
                <a:solidFill>
                  <a:srgbClr val="992B16"/>
                </a:solidFill>
              </a:rPr>
              <a:t>Un bicchiere di vino con</a:t>
            </a:r>
            <a:br>
              <a:rPr lang="it-IT" sz="1600" dirty="0">
                <a:solidFill>
                  <a:srgbClr val="992B16"/>
                </a:solidFill>
              </a:rPr>
            </a:br>
            <a:r>
              <a:rPr lang="it-IT" sz="1600" dirty="0">
                <a:solidFill>
                  <a:srgbClr val="992B16"/>
                </a:solidFill>
              </a:rPr>
              <a:t> Papa Alessandro VI, Lucrezia e Cesare Borgia.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22123F-FA01-7F40-B431-BCCFB6604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0"/>
            <a:ext cx="8764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37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BE6D623-2483-F247-8E07-E33727BD4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44" y="0"/>
            <a:ext cx="562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06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D050C09-5BBA-664B-B3E3-F59A805CB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72"/>
            <a:ext cx="9144000" cy="683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493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7E756D-E87F-374C-8866-94998483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355976" y="5085184"/>
            <a:ext cx="3744416" cy="1772816"/>
          </a:xfrm>
        </p:spPr>
        <p:txBody>
          <a:bodyPr/>
          <a:lstStyle/>
          <a:p>
            <a:pPr algn="l"/>
            <a:r>
              <a:rPr lang="it-IT" sz="1600" dirty="0" err="1">
                <a:solidFill>
                  <a:srgbClr val="002060"/>
                </a:solidFill>
              </a:rPr>
              <a:t>Charlotte_d'Albret</a:t>
            </a:r>
            <a:r>
              <a:rPr lang="it-IT" sz="1600" dirty="0">
                <a:solidFill>
                  <a:srgbClr val="002060"/>
                </a:solidFill>
              </a:rPr>
              <a:t>, la nobildonna francese, </a:t>
            </a:r>
            <a:r>
              <a:rPr lang="it-IT" sz="1600" dirty="0" err="1">
                <a:solidFill>
                  <a:srgbClr val="002060"/>
                </a:solidFill>
              </a:rPr>
              <a:t>moglie_di_Cesare_Borgia</a:t>
            </a:r>
            <a:r>
              <a:rPr lang="it-IT" sz="16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2B9852E-FA9D-C341-AF94-2570A5D12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4139952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50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C2453D-8E72-654F-9122-E2B7CD4B7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6309320"/>
            <a:ext cx="3805114" cy="54868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860000"/>
                </a:solidFill>
              </a:rPr>
              <a:t>Louis XII, </a:t>
            </a:r>
            <a:r>
              <a:rPr lang="it-IT" sz="1600" dirty="0" err="1">
                <a:solidFill>
                  <a:srgbClr val="860000"/>
                </a:solidFill>
              </a:rPr>
              <a:t>roi</a:t>
            </a:r>
            <a:r>
              <a:rPr lang="it-IT" sz="1600" dirty="0">
                <a:solidFill>
                  <a:srgbClr val="860000"/>
                </a:solidFill>
              </a:rPr>
              <a:t> de France.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1D99D0-747B-A847-AF03-E4F3CB63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4499992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420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7BB0FB-1042-9D49-BB18-A2C04D5CA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096" y="5733256"/>
            <a:ext cx="3707904" cy="1124744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70C0"/>
                </a:solidFill>
              </a:rPr>
              <a:t>Edoardo Perino. Illustrazione 1900.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 err="1">
                <a:solidFill>
                  <a:srgbClr val="860000"/>
                </a:solidFill>
              </a:rPr>
              <a:t>Michelotto</a:t>
            </a:r>
            <a:r>
              <a:rPr lang="it-IT" sz="1600" dirty="0">
                <a:solidFill>
                  <a:srgbClr val="860000"/>
                </a:solidFill>
              </a:rPr>
              <a:t> Corella uccide Alfonso d'Aragona, il 18 agosto 1500.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882EAFF-3284-E845-AF8C-065B8C6F5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220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864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7F48C31-7D2E-8642-8197-BDD8C0A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268760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Famiglia D’ESTE, signori di Ferrara.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259909B-4806-8A42-B51C-FD7DF55CE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009650"/>
            <a:ext cx="861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386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F3BBBC-BAB6-DC49-84E3-5ED3E5C58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8135938" cy="119675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Ferrara</a:t>
            </a:r>
            <a:r>
              <a:rPr lang="it-IT" sz="1600" dirty="0">
                <a:solidFill>
                  <a:srgbClr val="992B16"/>
                </a:solidFill>
              </a:rPr>
              <a:t>. Il Castello degli Estensi.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5A9463E-DAFB-5B46-B095-E6882450B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61" y="476672"/>
            <a:ext cx="7532415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525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DDA085-79CC-E741-93D4-715776952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37112"/>
            <a:ext cx="1944216" cy="2420888"/>
          </a:xfrm>
        </p:spPr>
        <p:txBody>
          <a:bodyPr/>
          <a:lstStyle/>
          <a:p>
            <a:r>
              <a:rPr lang="it-IT" sz="1600" dirty="0">
                <a:solidFill>
                  <a:srgbClr val="7C1689"/>
                </a:solidFill>
              </a:rPr>
              <a:t>Moneta del 1505  con l’effigie di Alfonso d’Este, Duca di Ferrara, Modena e Reggio Emilia, terzo marito di Lucrezia Borgia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84B71B5-B9C1-6F4F-8A30-D95C606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96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316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C86FE1-1695-A643-A556-23000450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53136"/>
            <a:ext cx="2411760" cy="208823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Giancristoforo Romano. </a:t>
            </a:r>
            <a:br>
              <a:rPr lang="it-IT" sz="1600" dirty="0">
                <a:solidFill>
                  <a:srgbClr val="944116"/>
                </a:solidFill>
              </a:rPr>
            </a:br>
            <a:r>
              <a:rPr lang="it-IT" sz="1600" dirty="0">
                <a:solidFill>
                  <a:srgbClr val="944116"/>
                </a:solidFill>
              </a:rPr>
              <a:t>Medaglia </a:t>
            </a:r>
            <a:br>
              <a:rPr lang="it-IT" sz="1600" dirty="0">
                <a:solidFill>
                  <a:srgbClr val="944116"/>
                </a:solidFill>
              </a:rPr>
            </a:br>
            <a:r>
              <a:rPr lang="it-IT" sz="1600" dirty="0">
                <a:solidFill>
                  <a:srgbClr val="944116"/>
                </a:solidFill>
              </a:rPr>
              <a:t>con l’effigie di </a:t>
            </a:r>
            <a:br>
              <a:rPr lang="it-IT" sz="1600" dirty="0">
                <a:solidFill>
                  <a:srgbClr val="944116"/>
                </a:solidFill>
              </a:rPr>
            </a:br>
            <a:r>
              <a:rPr lang="it-IT" sz="1600" dirty="0">
                <a:solidFill>
                  <a:srgbClr val="944116"/>
                </a:solidFill>
              </a:rPr>
              <a:t>Lucrezia Borgia, </a:t>
            </a:r>
            <a:br>
              <a:rPr lang="it-IT" sz="1600" dirty="0">
                <a:solidFill>
                  <a:srgbClr val="944116"/>
                </a:solidFill>
              </a:rPr>
            </a:br>
            <a:r>
              <a:rPr lang="it-IT" sz="1600" dirty="0">
                <a:solidFill>
                  <a:srgbClr val="944116"/>
                </a:solidFill>
              </a:rPr>
              <a:t>1502.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98FED7-C862-044C-AD88-A135B4112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0"/>
            <a:ext cx="854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008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115809B-4B50-F94B-B23E-FDF81191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3106688" cy="148478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Sebastiano Filippi, </a:t>
            </a:r>
            <a:br>
              <a:rPr lang="it-IT" sz="1600" dirty="0">
                <a:solidFill>
                  <a:srgbClr val="5F5911"/>
                </a:solidFill>
              </a:rPr>
            </a:br>
            <a:r>
              <a:rPr lang="it-IT" sz="1600" dirty="0">
                <a:solidFill>
                  <a:srgbClr val="944116"/>
                </a:solidFill>
              </a:rPr>
              <a:t>Ritratto di Alfonso I d'Este</a:t>
            </a:r>
            <a:r>
              <a:rPr lang="it-IT" sz="1600" dirty="0">
                <a:solidFill>
                  <a:srgbClr val="5F5911"/>
                </a:solidFill>
              </a:rPr>
              <a:t>.</a:t>
            </a:r>
            <a:br>
              <a:rPr lang="it-IT" sz="1600" dirty="0">
                <a:solidFill>
                  <a:srgbClr val="5F5911"/>
                </a:solidFill>
              </a:rPr>
            </a:br>
            <a:r>
              <a:rPr lang="it-IT" sz="1600" dirty="0">
                <a:solidFill>
                  <a:srgbClr val="5F5911"/>
                </a:solidFill>
              </a:rPr>
              <a:t>Olio su tela, Palazzo Pitti </a:t>
            </a:r>
            <a:br>
              <a:rPr lang="it-IT" sz="1600" dirty="0">
                <a:solidFill>
                  <a:srgbClr val="5F5911"/>
                </a:solidFill>
              </a:rPr>
            </a:br>
            <a:r>
              <a:rPr lang="it-IT" sz="1600" dirty="0">
                <a:solidFill>
                  <a:srgbClr val="5F5911"/>
                </a:solidFill>
              </a:rPr>
              <a:t>di Firenze.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780258-4823-3F47-B6A0-203AC44A0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476672"/>
            <a:ext cx="5364088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425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8CC94D-7205-5F4B-BD54-B5C1B35D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49080"/>
            <a:ext cx="2818656" cy="2808312"/>
          </a:xfrm>
        </p:spPr>
        <p:txBody>
          <a:bodyPr/>
          <a:lstStyle/>
          <a:p>
            <a:r>
              <a:rPr lang="it-IT" sz="1600" dirty="0">
                <a:solidFill>
                  <a:srgbClr val="F9C309"/>
                </a:solidFill>
              </a:rPr>
              <a:t>Stemma di Lucrezia Borgia, Duchessa </a:t>
            </a:r>
            <a:br>
              <a:rPr lang="it-IT" sz="1600" dirty="0">
                <a:solidFill>
                  <a:srgbClr val="F9C309"/>
                </a:solidFill>
              </a:rPr>
            </a:br>
            <a:r>
              <a:rPr lang="it-IT" sz="1600" dirty="0">
                <a:solidFill>
                  <a:srgbClr val="F9C309"/>
                </a:solidFill>
              </a:rPr>
              <a:t>di Ferrara.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D3CD64-18B5-6440-96DE-E03F1FCFF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676" y="0"/>
            <a:ext cx="6234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102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BA31AC-B50A-924A-B577-92CEDF935AF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64088" y="5497048"/>
            <a:ext cx="3779912" cy="1325620"/>
          </a:xfrm>
        </p:spPr>
        <p:txBody>
          <a:bodyPr wrap="square">
            <a:spAutoFit/>
          </a:bodyPr>
          <a:lstStyle/>
          <a:p>
            <a:pPr lvl="0" algn="l"/>
            <a:r>
              <a:rPr lang="it-IT" sz="1600" dirty="0">
                <a:solidFill>
                  <a:srgbClr val="002060"/>
                </a:solidFill>
              </a:rPr>
              <a:t>Battista Dossi. </a:t>
            </a:r>
            <a:br>
              <a:rPr lang="it-IT" sz="1600" dirty="0"/>
            </a:br>
            <a:r>
              <a:rPr lang="it-IT" sz="1600" dirty="0">
                <a:solidFill>
                  <a:srgbClr val="7C1689"/>
                </a:solidFill>
              </a:rPr>
              <a:t>Ritratto di Alfonso I d'Este,</a:t>
            </a:r>
            <a:br>
              <a:rPr lang="it-IT" sz="1600" dirty="0">
                <a:solidFill>
                  <a:srgbClr val="7C1689"/>
                </a:solidFill>
              </a:rPr>
            </a:br>
            <a:r>
              <a:rPr lang="it-IT" sz="1600" dirty="0">
                <a:solidFill>
                  <a:srgbClr val="7C1689"/>
                </a:solidFill>
              </a:rPr>
              <a:t>Duca di Ferrara. 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Olio su tela, 1530ca,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Galleria Estense, Ferrara</a:t>
            </a:r>
            <a:r>
              <a:rPr lang="it-IT" sz="16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83F7954-3826-C34F-9EAD-5239DCEBD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664"/>
            <a:ext cx="522007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BF38C1D-3D9E-ED4B-93AD-B3A05A6F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085184"/>
            <a:ext cx="3492867" cy="176198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Benjamin Robert </a:t>
            </a:r>
            <a:r>
              <a:rPr lang="it-IT" sz="1600" dirty="0" err="1">
                <a:solidFill>
                  <a:srgbClr val="002060"/>
                </a:solidFill>
              </a:rPr>
              <a:t>Haydon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Ritratto di James Henry Leigh Hunt</a:t>
            </a:r>
            <a:r>
              <a:rPr lang="it-IT" sz="1600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E781E1E-92BA-1143-B91F-CF8F1209F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867" y="0"/>
            <a:ext cx="5627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77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. LU. Fama e infamie su Lucrezia Borgia.mp4">
            <a:hlinkClick r:id="" action="ppaction://media"/>
            <a:extLst>
              <a:ext uri="{FF2B5EF4-FFF2-40B4-BE49-F238E27FC236}">
                <a16:creationId xmlns:a16="http://schemas.microsoft.com/office/drawing/2014/main" id="{DD86DF0B-0970-3D4F-8611-F52D41D9DB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68B34AC-7CAC-D5D6-EC06-A1659493B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3591"/>
            <a:ext cx="6901132" cy="68580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F58444AC-1705-166F-18B5-264B2857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013176"/>
            <a:ext cx="2376264" cy="183123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Giancristoforo Romano</a:t>
            </a:r>
            <a:r>
              <a:rPr lang="it-IT" sz="1600" dirty="0">
                <a:solidFill>
                  <a:srgbClr val="944116"/>
                </a:solidFill>
              </a:rPr>
              <a:t>. </a:t>
            </a:r>
            <a:r>
              <a:rPr lang="it-IT" sz="1600" dirty="0">
                <a:solidFill>
                  <a:srgbClr val="7C1689"/>
                </a:solidFill>
              </a:rPr>
              <a:t>Lucrezia Borgia, </a:t>
            </a:r>
            <a:br>
              <a:rPr lang="it-IT" sz="1600" dirty="0">
                <a:solidFill>
                  <a:srgbClr val="7C1689"/>
                </a:solidFill>
              </a:rPr>
            </a:br>
            <a:r>
              <a:rPr lang="it-IT" sz="1600" dirty="0">
                <a:solidFill>
                  <a:srgbClr val="7C1689"/>
                </a:solidFill>
              </a:rPr>
              <a:t>moglie di Alfonso d’Este, duchessa di Ferrara.</a:t>
            </a:r>
          </a:p>
        </p:txBody>
      </p:sp>
    </p:spTree>
    <p:extLst>
      <p:ext uri="{BB962C8B-B14F-4D97-AF65-F5344CB8AC3E}">
        <p14:creationId xmlns:p14="http://schemas.microsoft.com/office/powerpoint/2010/main" val="21088453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B7AB58F-3346-F04F-90FE-7A6EC53E6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38643" cy="685800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FA212CAC-E753-1244-9E39-B2C47E47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144" y="5445224"/>
            <a:ext cx="2724994" cy="141277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Tiziano </a:t>
            </a:r>
            <a:r>
              <a:rPr lang="it-IT" sz="1600" dirty="0" err="1">
                <a:solidFill>
                  <a:srgbClr val="002060"/>
                </a:solidFill>
              </a:rPr>
              <a:t>Vecellio</a:t>
            </a:r>
            <a:r>
              <a:rPr lang="it-IT" sz="1600" dirty="0"/>
              <a:t>.</a:t>
            </a:r>
            <a:br>
              <a:rPr lang="it-IT" sz="1600" dirty="0"/>
            </a:br>
            <a:r>
              <a:rPr lang="it-IT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Presunto ritratto </a:t>
            </a:r>
            <a:br>
              <a:rPr lang="it-IT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it-IT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 Ludovico Ariosto.</a:t>
            </a:r>
          </a:p>
        </p:txBody>
      </p:sp>
    </p:spTree>
    <p:extLst>
      <p:ext uri="{BB962C8B-B14F-4D97-AF65-F5344CB8AC3E}">
        <p14:creationId xmlns:p14="http://schemas.microsoft.com/office/powerpoint/2010/main" val="21235884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E5E8AA-8903-DC42-BDCC-E91DB42AE9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4869160"/>
            <a:ext cx="2818656" cy="1988840"/>
          </a:xfrm>
        </p:spPr>
        <p:txBody>
          <a:bodyPr/>
          <a:lstStyle/>
          <a:p>
            <a:pPr lvl="0" algn="r"/>
            <a:r>
              <a:rPr lang="it-IT" sz="1600" dirty="0">
                <a:solidFill>
                  <a:srgbClr val="002060"/>
                </a:solidFill>
              </a:rPr>
              <a:t>Tiziano </a:t>
            </a:r>
            <a:r>
              <a:rPr lang="it-IT" sz="1600" dirty="0" err="1">
                <a:solidFill>
                  <a:srgbClr val="002060"/>
                </a:solidFill>
              </a:rPr>
              <a:t>Vecellio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br>
              <a:rPr lang="it-IT" sz="1600" dirty="0"/>
            </a:br>
            <a:r>
              <a:rPr lang="it-IT" sz="1600" dirty="0">
                <a:solidFill>
                  <a:srgbClr val="860000"/>
                </a:solidFill>
              </a:rPr>
              <a:t>Ritratto del Cardinal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Pietro </a:t>
            </a:r>
            <a:r>
              <a:rPr lang="it-IT" sz="1600" dirty="0" err="1">
                <a:solidFill>
                  <a:srgbClr val="860000"/>
                </a:solidFill>
              </a:rPr>
              <a:t>Bembo</a:t>
            </a:r>
            <a:r>
              <a:rPr lang="it-IT" sz="1600" dirty="0">
                <a:solidFill>
                  <a:srgbClr val="860000"/>
                </a:solidFill>
              </a:rPr>
              <a:t>. 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Olio su tela 1539, National Gallery of Art Washington.</a:t>
            </a:r>
            <a:br>
              <a:rPr lang="it-IT" sz="1600" dirty="0"/>
            </a:b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42365C-D89F-854E-82DA-7CEEE3A2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247" y="203"/>
            <a:ext cx="5536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207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7A826A-B301-6944-A8BE-52B071F0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56" y="5301208"/>
            <a:ext cx="3346376" cy="155565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La cognata Isabella d’Este,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coltissima e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grande mecenate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del ‘500 italiano.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F26637D-81BC-C944-920E-D4E5F6A25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" y="-13245"/>
            <a:ext cx="4798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541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A61F55-5C68-E040-B7E8-FB47D4E38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360640"/>
            <a:ext cx="3322712" cy="148478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Bartolomeo Veneto. </a:t>
            </a:r>
            <a:br>
              <a:rPr lang="it-IT" sz="1600" dirty="0"/>
            </a:br>
            <a:r>
              <a:rPr lang="it-IT" sz="1600" dirty="0">
                <a:solidFill>
                  <a:srgbClr val="861689"/>
                </a:solidFill>
              </a:rPr>
              <a:t>Beata Beatrice II d'Este, con le fattezze di Lucrezia Borgia duchessa di Ferrara</a:t>
            </a:r>
            <a:r>
              <a:rPr lang="it-IT" sz="1600" dirty="0"/>
              <a:t>. 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Olio su tela, 1510.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2937814-A552-0B46-A8ED-EB8EF359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-12576"/>
            <a:ext cx="5203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539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32C7EC-24B8-5E4F-B89C-E177742A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81128"/>
            <a:ext cx="3106688" cy="227687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Bartolomeo Veneto</a:t>
            </a:r>
            <a:r>
              <a:rPr lang="it-IT" sz="1600" dirty="0"/>
              <a:t>. </a:t>
            </a:r>
            <a:br>
              <a:rPr lang="it-IT" sz="1600" dirty="0"/>
            </a:br>
            <a:r>
              <a:rPr lang="it-IT" sz="1600" dirty="0">
                <a:solidFill>
                  <a:srgbClr val="860000"/>
                </a:solidFill>
              </a:rPr>
              <a:t>Presunto ritratto di Lucrezia Borgia, Duchessa di Ferrara</a:t>
            </a:r>
            <a:r>
              <a:rPr lang="it-IT" sz="1600" dirty="0"/>
              <a:t>. 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Olio su tavola 55x35cm, 1510, </a:t>
            </a:r>
            <a:r>
              <a:rPr lang="it-IT" sz="1600" dirty="0" err="1">
                <a:solidFill>
                  <a:srgbClr val="6D6514"/>
                </a:solidFill>
              </a:rPr>
              <a:t>National_Gallery</a:t>
            </a:r>
            <a:r>
              <a:rPr lang="it-IT" sz="1600" dirty="0">
                <a:solidFill>
                  <a:srgbClr val="6D6514"/>
                </a:solidFill>
              </a:rPr>
              <a:t>, Londra.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9DDBE76-1B2A-0A42-9438-36DC23AFB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0"/>
            <a:ext cx="5381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15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EF44C1-D95C-C64C-AFA1-CF54D9DA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3898776" cy="141277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92B16"/>
                </a:solidFill>
              </a:rPr>
              <a:t>Ritratto di Francesco II Gonzaga</a:t>
            </a:r>
            <a:r>
              <a:rPr lang="it-IT" sz="1600" dirty="0">
                <a:solidFill>
                  <a:srgbClr val="7C1689"/>
                </a:solidFill>
              </a:rPr>
              <a:t>.</a:t>
            </a:r>
            <a:br>
              <a:rPr lang="it-IT" sz="1600" dirty="0">
                <a:solidFill>
                  <a:srgbClr val="7C1689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tela, Collezione del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Castello di </a:t>
            </a:r>
            <a:r>
              <a:rPr lang="it-IT" sz="1600" dirty="0" err="1">
                <a:solidFill>
                  <a:srgbClr val="6D6514"/>
                </a:solidFill>
              </a:rPr>
              <a:t>Ambras</a:t>
            </a:r>
            <a:r>
              <a:rPr lang="it-IT" sz="1600" dirty="0">
                <a:solidFill>
                  <a:srgbClr val="6D6514"/>
                </a:solidFill>
              </a:rPr>
              <a:t>, Innsbruck</a:t>
            </a:r>
            <a:r>
              <a:rPr lang="it-IT" sz="1600" dirty="0">
                <a:solidFill>
                  <a:srgbClr val="7C1689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EC1AB6-E394-B04C-802D-675B1316A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885" y="508000"/>
            <a:ext cx="46482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42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B151EB-16AC-924F-935E-9E6AC5A9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152" y="5301208"/>
            <a:ext cx="2664296" cy="155679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Bernardino Pinturicchio. </a:t>
            </a:r>
            <a:r>
              <a:rPr lang="it-IT" sz="1600" dirty="0">
                <a:solidFill>
                  <a:srgbClr val="861689"/>
                </a:solidFill>
              </a:rPr>
              <a:t>Papa Alessandro VI Borgia. </a:t>
            </a:r>
            <a:br>
              <a:rPr lang="it-IT" sz="1600" dirty="0"/>
            </a:br>
            <a:r>
              <a:rPr lang="it-IT" sz="1600" dirty="0">
                <a:solidFill>
                  <a:srgbClr val="847F17"/>
                </a:solidFill>
              </a:rPr>
              <a:t>Part. Resurrezione, Sala dei Misteri, Appartamento Borgia, Vaticano.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1AEAC9D-457A-8F4D-B4A9-32FE038D9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9" y="0"/>
            <a:ext cx="582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241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89BC70-8D64-6A40-A39A-CDC5715A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3754760" cy="141277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Papa Alessandro VI Borgia presumibilmente avvelenato a cena a casa del Cardinale Corneto, nel 1503. Ricostruzione.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E2AFAD-67A3-EF42-97BB-A4E3083F1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124745"/>
            <a:ext cx="4860032" cy="60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85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6C19C8-7210-944F-AF47-E0AD9393F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3645024"/>
            <a:ext cx="4104456" cy="321297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7030A0"/>
                </a:solidFill>
              </a:rPr>
              <a:t>Firma autografa di Lucrezia Borgia.</a:t>
            </a:r>
            <a:br>
              <a:rPr lang="it-IT" sz="1600" dirty="0">
                <a:solidFill>
                  <a:srgbClr val="002060"/>
                </a:solidFill>
              </a:rPr>
            </a:br>
            <a:br>
              <a:rPr lang="it-IT" sz="1600" dirty="0">
                <a:solidFill>
                  <a:srgbClr val="002060"/>
                </a:solidFill>
              </a:rPr>
            </a:br>
            <a:br>
              <a:rPr lang="it-IT" sz="1600" dirty="0">
                <a:solidFill>
                  <a:srgbClr val="002060"/>
                </a:solidFill>
              </a:rPr>
            </a:br>
            <a:br>
              <a:rPr lang="it-IT" sz="1600" dirty="0">
                <a:solidFill>
                  <a:srgbClr val="002060"/>
                </a:solidFill>
              </a:rPr>
            </a:b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Frank </a:t>
            </a:r>
            <a:r>
              <a:rPr lang="it-IT" sz="1600" dirty="0" err="1">
                <a:solidFill>
                  <a:srgbClr val="002060"/>
                </a:solidFill>
              </a:rPr>
              <a:t>Cadogan</a:t>
            </a:r>
            <a:r>
              <a:rPr lang="it-IT" sz="1600" dirty="0">
                <a:solidFill>
                  <a:srgbClr val="002060"/>
                </a:solidFill>
              </a:rPr>
              <a:t> Cowper.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992B16"/>
                </a:solidFill>
              </a:rPr>
              <a:t>Vanity - Ritratto di Lucrezia Borgia.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tela, 1907, Royal Academy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of </a:t>
            </a:r>
            <a:r>
              <a:rPr lang="it-IT" sz="1600" dirty="0" err="1">
                <a:solidFill>
                  <a:srgbClr val="6D6514"/>
                </a:solidFill>
              </a:rPr>
              <a:t>Arts</a:t>
            </a:r>
            <a:r>
              <a:rPr lang="it-IT" sz="1600" dirty="0">
                <a:solidFill>
                  <a:srgbClr val="6D6514"/>
                </a:solidFill>
              </a:rPr>
              <a:t>, Londra.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FBEBB2-BC3F-AC44-AC5F-AF08CA66A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79353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F768B05-FA1E-391B-670A-04EF1E55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64904"/>
            <a:ext cx="447935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452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5E608A83-1FBD-0A43-9C0D-31F37890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72" y="5229200"/>
            <a:ext cx="3024336" cy="1556792"/>
          </a:xfrm>
        </p:spPr>
        <p:txBody>
          <a:bodyPr/>
          <a:lstStyle/>
          <a:p>
            <a:pPr algn="l"/>
            <a:br>
              <a:rPr lang="it-IT" sz="1600" dirty="0">
                <a:solidFill>
                  <a:srgbClr val="002060"/>
                </a:solidFill>
              </a:rPr>
            </a:br>
            <a:br>
              <a:rPr lang="it-IT" sz="1600" dirty="0">
                <a:solidFill>
                  <a:srgbClr val="00B0F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Raffaello Sanzio.</a:t>
            </a:r>
            <a:br>
              <a:rPr lang="it-IT" sz="1600" dirty="0">
                <a:solidFill>
                  <a:srgbClr val="00B0F0"/>
                </a:solidFill>
              </a:rPr>
            </a:br>
            <a:r>
              <a:rPr lang="it-IT" sz="1600" dirty="0">
                <a:solidFill>
                  <a:srgbClr val="944116"/>
                </a:solidFill>
              </a:rPr>
              <a:t>Ritratto di Papa Giulio II.</a:t>
            </a:r>
            <a:br>
              <a:rPr lang="it-IT" sz="1600" dirty="0">
                <a:solidFill>
                  <a:srgbClr val="00B0F0"/>
                </a:solidFill>
              </a:rPr>
            </a:br>
            <a:r>
              <a:rPr lang="it-IT" sz="1600" dirty="0">
                <a:solidFill>
                  <a:srgbClr val="00B0F0"/>
                </a:solidFill>
              </a:rPr>
              <a:t> </a:t>
            </a:r>
            <a:r>
              <a:rPr lang="it-IT" sz="1600" dirty="0">
                <a:solidFill>
                  <a:srgbClr val="6D6514"/>
                </a:solidFill>
              </a:rPr>
              <a:t>Olio su tavola, 1511, National Gallery, Londra.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2AC2CB-9180-2A44-9273-588E36859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49"/>
            <a:ext cx="5047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691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88413F6-8388-C94F-A65E-46DE29B1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040560"/>
            <a:ext cx="4392488" cy="1844824"/>
          </a:xfrm>
        </p:spPr>
        <p:txBody>
          <a:bodyPr/>
          <a:lstStyle/>
          <a:p>
            <a:pPr algn="r"/>
            <a:r>
              <a:rPr lang="it-IT" sz="1800" dirty="0">
                <a:solidFill>
                  <a:srgbClr val="002060"/>
                </a:solidFill>
              </a:rPr>
              <a:t>Lucrezia Borgia, </a:t>
            </a:r>
            <a:br>
              <a:rPr lang="it-IT" sz="1800" dirty="0">
                <a:solidFill>
                  <a:srgbClr val="002060"/>
                </a:solidFill>
              </a:rPr>
            </a:br>
            <a:r>
              <a:rPr lang="it-IT" sz="1800" dirty="0">
                <a:solidFill>
                  <a:srgbClr val="002060"/>
                </a:solidFill>
              </a:rPr>
              <a:t>Duchessa di Ferrara,</a:t>
            </a:r>
            <a:br>
              <a:rPr lang="it-IT" sz="1800" dirty="0">
                <a:solidFill>
                  <a:srgbClr val="002060"/>
                </a:solidFill>
              </a:rPr>
            </a:br>
            <a:r>
              <a:rPr lang="it-IT" sz="1800" dirty="0">
                <a:solidFill>
                  <a:srgbClr val="002060"/>
                </a:solidFill>
              </a:rPr>
              <a:t>1512.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696854C-94A7-8B47-AB96-501F5C851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547" y="0"/>
            <a:ext cx="4277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723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BB1348-34B1-2F4B-B2C5-C9D4B39D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73216"/>
            <a:ext cx="3744416" cy="148478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Bartolomeo Veneto. 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7C1689"/>
                </a:solidFill>
              </a:rPr>
              <a:t>Ritratto di Lucrezia Borgia. </a:t>
            </a:r>
            <a:br>
              <a:rPr lang="it-IT" sz="1600" dirty="0">
                <a:solidFill>
                  <a:srgbClr val="7C1689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tela, 1510,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Museo di Nimes.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E4D197C-1EDC-CB40-BA85-0C7946060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764704"/>
            <a:ext cx="4644008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503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CAA60F8-6871-494A-A05F-08F56F2CC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95536" y="5229200"/>
            <a:ext cx="3672408" cy="160883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Raffaello Sanzio. 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7C1689"/>
                </a:solidFill>
              </a:rPr>
              <a:t>Papa Leone X (Part.) 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tavola, 1518,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Galleria degli Uffizi,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Firenze</a:t>
            </a:r>
            <a:r>
              <a:rPr lang="it-IT" sz="16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706785-CA8C-154C-A83C-5AF5BDC5F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052736"/>
            <a:ext cx="4860032" cy="578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665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DFBBD152-AE38-5D43-BF48-57D9BCB2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63952"/>
            <a:ext cx="7609384" cy="773360"/>
          </a:xfrm>
        </p:spPr>
        <p:txBody>
          <a:bodyPr/>
          <a:lstStyle/>
          <a:p>
            <a:r>
              <a:rPr lang="it-IT" sz="1600" dirty="0">
                <a:solidFill>
                  <a:srgbClr val="9A5415"/>
                </a:solidFill>
              </a:rPr>
              <a:t>Un testo autografo di Lucrezia Borgia.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69F500-0E16-C64D-AB17-33572DEC2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13746"/>
            <a:ext cx="8216251" cy="484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26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F6BF4-B01F-EC48-9777-DFADBBEA6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3394720" cy="177281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Ferrara.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Monastero Corpus Domini,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Sala del Coro delle Clarisse.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9A5415"/>
                </a:solidFill>
              </a:rPr>
              <a:t>Tombe degli Estensi.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5CE274-9BAF-9345-BE0E-46250BF55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881" y="0"/>
            <a:ext cx="5141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461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7B57A82-C2C0-7A40-A9E4-C55367BD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3322712" cy="148478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Fulvia Guccini.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F9C309"/>
                </a:solidFill>
              </a:rPr>
              <a:t>Lucrezia Borgia.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847F17"/>
                </a:solidFill>
              </a:rPr>
              <a:t>Anno 2017.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FCB3132-9A2E-CC44-9829-C73CF6FA1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476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978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ucrezia Borgia (1953).mp4">
            <a:hlinkClick r:id="" action="ppaction://media"/>
            <a:extLst>
              <a:ext uri="{FF2B5EF4-FFF2-40B4-BE49-F238E27FC236}">
                <a16:creationId xmlns:a16="http://schemas.microsoft.com/office/drawing/2014/main" id="{205FA0FC-ADDF-5F66-155D-B391D97353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000" y="1143000"/>
            <a:ext cx="558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9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2700F8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</a:t>
            </a:r>
            <a:r>
              <a:rPr lang="it-IT">
                <a:solidFill>
                  <a:schemeClr val="accent6">
                    <a:lumMod val="40000"/>
                    <a:lumOff val="60000"/>
                  </a:schemeClr>
                </a:solidFill>
              </a:rPr>
              <a:t>, 16 </a:t>
            </a:r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novembre 2023</a:t>
            </a:r>
          </a:p>
          <a:p>
            <a:pPr algn="ctr"/>
            <a:endParaRPr lang="it-IT" dirty="0"/>
          </a:p>
          <a:p>
            <a:pPr algn="ctr"/>
            <a:r>
              <a:rPr lang="it-IT" sz="7200" dirty="0">
                <a:solidFill>
                  <a:srgbClr val="CB30C7"/>
                </a:solidFill>
              </a:rPr>
              <a:t> </a:t>
            </a:r>
            <a:r>
              <a:rPr lang="it-IT" sz="5400" dirty="0">
                <a:solidFill>
                  <a:srgbClr val="CB30C7"/>
                </a:solidFill>
              </a:rPr>
              <a:t>“ISABELLA D’ESTE”. </a:t>
            </a:r>
          </a:p>
          <a:p>
            <a:pPr algn="ctr"/>
            <a:r>
              <a:rPr lang="it-IT" sz="4000" i="1" dirty="0">
                <a:solidFill>
                  <a:srgbClr val="CB30C7"/>
                </a:solidFill>
              </a:rPr>
              <a:t>La nobildonna più colta </a:t>
            </a:r>
          </a:p>
          <a:p>
            <a:pPr algn="ctr"/>
            <a:r>
              <a:rPr lang="it-IT" sz="4000" i="1" dirty="0">
                <a:solidFill>
                  <a:srgbClr val="CB30C7"/>
                </a:solidFill>
              </a:rPr>
              <a:t>del Rinascimento.</a:t>
            </a: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BB3B43-A370-D94B-AF12-122E1866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25144"/>
            <a:ext cx="3707904" cy="213285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Altobello Melone.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Ritratto di gentiluomo. Cesare Borgia. </a:t>
            </a:r>
            <a:r>
              <a:rPr lang="it-IT" sz="1600" dirty="0">
                <a:solidFill>
                  <a:srgbClr val="6D6514"/>
                </a:solidFill>
              </a:rPr>
              <a:t>Olio su tavola, 1513, 58,1 cm x 48,2 cm, Accademia di Belle Arti "Giacomo Carrara", Bergamo.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4AE398-366A-C245-AB17-377268D22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0"/>
            <a:ext cx="562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388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5824</TotalTime>
  <Words>1197</Words>
  <Application>Microsoft Macintosh PowerPoint</Application>
  <PresentationFormat>Presentazione su schermo (4:3)</PresentationFormat>
  <Paragraphs>85</Paragraphs>
  <Slides>88</Slides>
  <Notes>3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88</vt:i4>
      </vt:variant>
    </vt:vector>
  </HeadingPairs>
  <TitlesOfParts>
    <vt:vector size="91" baseType="lpstr">
      <vt:lpstr>Arial</vt:lpstr>
      <vt:lpstr>Times New Roman</vt:lpstr>
      <vt:lpstr>Tema di Office</vt:lpstr>
      <vt:lpstr>UTE – Cardinal Colombo - MILANO Giovedì, 9 NOVEMBRE 2023</vt:lpstr>
      <vt:lpstr>Bartolomeo Veneto.  Ritratto di giovane donna  in veste di Flora –  Lucrezia Borgia.</vt:lpstr>
      <vt:lpstr>Raffaello Sanzio.  Ritratto di giovane. Pietro Bembo.  Olio su tavola 54x39cm, 1503-’4, Museo delle Belle Arti, Budapest.</vt:lpstr>
      <vt:lpstr>Bartolomeo Veneto. Lucrezia Borgia,  Duchessa degli Estensi  di Ferrara.</vt:lpstr>
      <vt:lpstr>Henry Pierce Bone. Ritratto di Lord George Gordon Byron.</vt:lpstr>
      <vt:lpstr>Presentazione standard di PowerPoint</vt:lpstr>
      <vt:lpstr>Benjamin Robert Haydon.  Ritratto di James Henry Leigh Hunt.</vt:lpstr>
      <vt:lpstr>Firma autografa di Lucrezia Borgia.     Frank Cadogan Cowper. Vanity - Ritratto di Lucrezia Borgia. Olio su tela, 1907, Royal Academy  of Arts, Londra.</vt:lpstr>
      <vt:lpstr>Altobello Melone.  Ritratto di gentiluomo. Cesare Borgia. Olio su tavola, 1513, 58,1 cm x 48,2 cm, Accademia di Belle Arti "Giacomo Carrara", Bergamo.</vt:lpstr>
      <vt:lpstr>Presentazione standard di PowerPoint</vt:lpstr>
      <vt:lpstr>Tiziano Vecellio.  Ritratto d'uomo detto Ariosto. Olio su tela, 1510ca, National Gallery, Londra.</vt:lpstr>
      <vt:lpstr>Anno 1833</vt:lpstr>
      <vt:lpstr>Victor Hugo. Lucrezia Borgia, 1833, Atto I, Scena V, L’Affronto.</vt:lpstr>
      <vt:lpstr>Presentazione standard di PowerPoint</vt:lpstr>
      <vt:lpstr>Prima rappresentazione  Milano, Teatro alla Scala,  26 dicembre 1833</vt:lpstr>
      <vt:lpstr>1922                                 1940</vt:lpstr>
      <vt:lpstr>Presentazione standard di PowerPoint</vt:lpstr>
      <vt:lpstr>Poster Anno 1953</vt:lpstr>
      <vt:lpstr>Erotico, Anno 1974                                                 Erotico, Anno 1990</vt:lpstr>
      <vt:lpstr>Anno 1953</vt:lpstr>
      <vt:lpstr>Presentazione standard di PowerPoint</vt:lpstr>
      <vt:lpstr>Presentazione standard di PowerPoint</vt:lpstr>
      <vt:lpstr>2022. LU. DUCHESSA D’ESTE. Fame e Infamie di Lucrezia Borgia.  Nel ruolo di Lucrezia l’attrice Marina Lante della Rovere.</vt:lpstr>
      <vt:lpstr>Presentazione standard di PowerPoint</vt:lpstr>
      <vt:lpstr>Presentazione standard di PowerPoint</vt:lpstr>
      <vt:lpstr>Presentazione standard di PowerPoint</vt:lpstr>
      <vt:lpstr>Bartolomeo Veneto.  Ritratto di giovane donna  in veste di  Flora.  Per diversi studiosi  ritratto di Lucrezia Borgia. Olio su pannello di pioppo, 44x34cm,  1520,  Städel Museum, Francoforte sul Meno, Germania.</vt:lpstr>
      <vt:lpstr>Bernardino Pinturicchio.  Disputa di Santa Caterina d’Alessandria Part.  Affresco, 1492-1494 Appartamento Borgia, Vaticano, Roma.</vt:lpstr>
      <vt:lpstr>Bernardino Pinturicchio. Part. Lucrezia Borgia,  Disputa di Santa Caterina d’Alessandria,  Affresco, 1492-1494,  Appartamento Borgia,  Vaticano, Roma.</vt:lpstr>
      <vt:lpstr>Primo piano di Lucrezia Borgia (Part.)</vt:lpstr>
      <vt:lpstr>Dosso Dossi. Ritratto di Lucrezia Borgia.  Olio su tela, 15151520, National Gallery of Victoria di Melbourne. </vt:lpstr>
      <vt:lpstr>Subiaco. Foto storica. Arco trionfale e, in alto, a sinistra, la Rocca dei Borgia.</vt:lpstr>
      <vt:lpstr>Stemma della famiglia Borgia.</vt:lpstr>
      <vt:lpstr>Subiaco. La Rocca dei Borgia.</vt:lpstr>
      <vt:lpstr>Innocenzo da Imola. Possibile Ritratto di Vannozza Cattanei, Galleria Borghese, Roma.</vt:lpstr>
      <vt:lpstr>Presentazione standard di PowerPoint</vt:lpstr>
      <vt:lpstr>Raffaello Sanzio.  Presunto ritratto di Giulia Farnese.  Dama col liocorno.  Olio su tela,  1505-1506 ca.  Galleria Borghese a Roma. </vt:lpstr>
      <vt:lpstr>Papa Alessandro VI Borgia ai piedi della Madonna con il volto di Giulia Farnese.</vt:lpstr>
      <vt:lpstr>Cristofano dell'Altissimo, Alessander VI Pontifex Maximus. Olio su tela, 59x44 cm, 1492ca,  Corridoio vasariano, Firenze.</vt:lpstr>
      <vt:lpstr>Dante Gabriele Rossetti. The Borgia familly. Olio su tela, 1863.</vt:lpstr>
      <vt:lpstr>Anno 2006</vt:lpstr>
      <vt:lpstr>Serie TV 2011</vt:lpstr>
      <vt:lpstr>Presentazione standard di PowerPoint</vt:lpstr>
      <vt:lpstr>Una scena</vt:lpstr>
      <vt:lpstr>Presentazione standard di PowerPoint</vt:lpstr>
      <vt:lpstr>Pedro Berruguete.  Ritratto di papa Alessandro VI,  Olio su tela, 1495ca, Pinacoteca Vaticana, Roma.</vt:lpstr>
      <vt:lpstr>Cesare Borgia giovane.</vt:lpstr>
      <vt:lpstr>Presentazione standard di PowerPoint</vt:lpstr>
      <vt:lpstr>Presentazione standard di PowerPoint</vt:lpstr>
      <vt:lpstr>Presentazione standard di PowerPoint</vt:lpstr>
      <vt:lpstr>Papa Alessandro VI Borgia con il Triregno.</vt:lpstr>
      <vt:lpstr>Giovanni Sforza, il primo marito di Lucrezia Borgia,</vt:lpstr>
      <vt:lpstr>Lucrezia Borgia  a colloquio col padre,  Papa Alessandro VI Borgia.</vt:lpstr>
      <vt:lpstr>Anonimo.  Carlo VIII, re di Francia.  Palazzo di Versailles, Paris.</vt:lpstr>
      <vt:lpstr>Lucrezia Borgia danza alla corte del padre, Papa Alessandro VI Borgia, 1500.</vt:lpstr>
      <vt:lpstr>Bernardino Pinturicchio.  Ritratto di Alfonso d'Aragona, ragazzo, Duca di Bisceglie,  2° marito di Lucrezia Borgia. Olio su tela, 1488.</vt:lpstr>
      <vt:lpstr>Pala raffigurante, ai lati della Madonna, Lucrezia Borgia (a sinistra) con Rodrigo (a destra accanto a lei) e Alfonso d'Aragona (a destra), 1500.</vt:lpstr>
      <vt:lpstr>John Collier. Un bicchiere di vino con  Papa Alessandro VI, Lucrezia e Cesare Borgia.</vt:lpstr>
      <vt:lpstr>Presentazione standard di PowerPoint</vt:lpstr>
      <vt:lpstr>Charlotte_d'Albret, la nobildonna francese, moglie_di_Cesare_Borgia.</vt:lpstr>
      <vt:lpstr>Louis XII, roi de France.</vt:lpstr>
      <vt:lpstr>Edoardo Perino. Illustrazione 1900. Michelotto Corella uccide Alfonso d'Aragona, il 18 agosto 1500.</vt:lpstr>
      <vt:lpstr>Famiglia D’ESTE, signori di Ferrara.</vt:lpstr>
      <vt:lpstr>Ferrara. Il Castello degli Estensi.</vt:lpstr>
      <vt:lpstr>Moneta del 1505  con l’effigie di Alfonso d’Este, Duca di Ferrara, Modena e Reggio Emilia, terzo marito di Lucrezia Borgia.</vt:lpstr>
      <vt:lpstr>Giancristoforo Romano.  Medaglia  con l’effigie di  Lucrezia Borgia,  1502.</vt:lpstr>
      <vt:lpstr>Sebastiano Filippi,  Ritratto di Alfonso I d'Este. Olio su tela, Palazzo Pitti  di Firenze.</vt:lpstr>
      <vt:lpstr>Stemma di Lucrezia Borgia, Duchessa  di Ferrara.</vt:lpstr>
      <vt:lpstr>Battista Dossi.  Ritratto di Alfonso I d'Este, Duca di Ferrara.  Olio su tela, 1530ca,  Galleria Estense, Ferrara.</vt:lpstr>
      <vt:lpstr>Presentazione standard di PowerPoint</vt:lpstr>
      <vt:lpstr>Giancristoforo Romano. Lucrezia Borgia,  moglie di Alfonso d’Este, duchessa di Ferrara.</vt:lpstr>
      <vt:lpstr>Tiziano Vecellio. Presunto ritratto  di Ludovico Ariosto.</vt:lpstr>
      <vt:lpstr>Tiziano Vecellio.  Ritratto del Cardinal  Pietro Bembo.  Olio su tela 1539, National Gallery of Art Washington. </vt:lpstr>
      <vt:lpstr>La cognata Isabella d’Este,  coltissima e grande mecenate  del ‘500 italiano.</vt:lpstr>
      <vt:lpstr>Bartolomeo Veneto.  Beata Beatrice II d'Este, con le fattezze di Lucrezia Borgia duchessa di Ferrara.  Olio su tela, 1510.</vt:lpstr>
      <vt:lpstr>Bartolomeo Veneto.  Presunto ritratto di Lucrezia Borgia, Duchessa di Ferrara.  Olio su tavola 55x35cm, 1510, National_Gallery, Londra.</vt:lpstr>
      <vt:lpstr>Ritratto di Francesco II Gonzaga. Olio su tela, Collezione del  Castello di Ambras, Innsbruck.</vt:lpstr>
      <vt:lpstr>Bernardino Pinturicchio. Papa Alessandro VI Borgia.  Part. Resurrezione, Sala dei Misteri, Appartamento Borgia, Vaticano.</vt:lpstr>
      <vt:lpstr>Papa Alessandro VI Borgia presumibilmente avvelenato a cena a casa del Cardinale Corneto, nel 1503. Ricostruzione.</vt:lpstr>
      <vt:lpstr>  Raffaello Sanzio. Ritratto di Papa Giulio II.  Olio su tavola, 1511, National Gallery, Londra.</vt:lpstr>
      <vt:lpstr>Lucrezia Borgia,  Duchessa di Ferrara, 1512.</vt:lpstr>
      <vt:lpstr>Bartolomeo Veneto.  Ritratto di Lucrezia Borgia.  Olio su tela, 1510, Museo di Nimes.</vt:lpstr>
      <vt:lpstr>Raffaello Sanzio.  Papa Leone X (Part.)  Olio su tavola, 1518,  Galleria degli Uffizi,  Firenze.</vt:lpstr>
      <vt:lpstr>Un testo autografo di Lucrezia Borgia.</vt:lpstr>
      <vt:lpstr>Ferrara.  Monastero Corpus Domini,  Sala del Coro delle Clarisse. Tombe degli Estensi.</vt:lpstr>
      <vt:lpstr>Fulvia Guccini. Lucrezia Borgia. Anno 2017.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664</cp:revision>
  <cp:lastPrinted>1601-01-01T00:00:00Z</cp:lastPrinted>
  <dcterms:created xsi:type="dcterms:W3CDTF">2019-12-08T15:27:53Z</dcterms:created>
  <dcterms:modified xsi:type="dcterms:W3CDTF">2023-11-09T07:20:33Z</dcterms:modified>
</cp:coreProperties>
</file>