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6"/>
  </p:notesMasterIdLst>
  <p:sldIdLst>
    <p:sldId id="256" r:id="rId2"/>
    <p:sldId id="749" r:id="rId3"/>
    <p:sldId id="706" r:id="rId4"/>
    <p:sldId id="615" r:id="rId5"/>
    <p:sldId id="707" r:id="rId6"/>
    <p:sldId id="709" r:id="rId7"/>
    <p:sldId id="708" r:id="rId8"/>
    <p:sldId id="710" r:id="rId9"/>
    <p:sldId id="658" r:id="rId10"/>
    <p:sldId id="618" r:id="rId11"/>
    <p:sldId id="711" r:id="rId12"/>
    <p:sldId id="750" r:id="rId13"/>
    <p:sldId id="481" r:id="rId14"/>
    <p:sldId id="751" r:id="rId15"/>
    <p:sldId id="752" r:id="rId16"/>
    <p:sldId id="753" r:id="rId17"/>
    <p:sldId id="754" r:id="rId18"/>
    <p:sldId id="755" r:id="rId19"/>
    <p:sldId id="713" r:id="rId20"/>
    <p:sldId id="571" r:id="rId21"/>
    <p:sldId id="714" r:id="rId22"/>
    <p:sldId id="712" r:id="rId23"/>
    <p:sldId id="736" r:id="rId24"/>
    <p:sldId id="715" r:id="rId25"/>
    <p:sldId id="621" r:id="rId26"/>
    <p:sldId id="737" r:id="rId27"/>
    <p:sldId id="738" r:id="rId28"/>
    <p:sldId id="739" r:id="rId29"/>
    <p:sldId id="740" r:id="rId30"/>
    <p:sldId id="479" r:id="rId31"/>
    <p:sldId id="542" r:id="rId32"/>
    <p:sldId id="639" r:id="rId33"/>
    <p:sldId id="629" r:id="rId34"/>
    <p:sldId id="721" r:id="rId35"/>
    <p:sldId id="734" r:id="rId36"/>
    <p:sldId id="627" r:id="rId37"/>
    <p:sldId id="716" r:id="rId38"/>
    <p:sldId id="722" r:id="rId39"/>
    <p:sldId id="635" r:id="rId40"/>
    <p:sldId id="517" r:id="rId41"/>
    <p:sldId id="623" r:id="rId42"/>
    <p:sldId id="547" r:id="rId43"/>
    <p:sldId id="743" r:id="rId44"/>
    <p:sldId id="727" r:id="rId45"/>
    <p:sldId id="728" r:id="rId46"/>
    <p:sldId id="729" r:id="rId47"/>
    <p:sldId id="730" r:id="rId48"/>
    <p:sldId id="732" r:id="rId49"/>
    <p:sldId id="756" r:id="rId50"/>
    <p:sldId id="757" r:id="rId51"/>
    <p:sldId id="744" r:id="rId52"/>
    <p:sldId id="717" r:id="rId53"/>
    <p:sldId id="548" r:id="rId54"/>
    <p:sldId id="590" r:id="rId55"/>
    <p:sldId id="718" r:id="rId56"/>
    <p:sldId id="632" r:id="rId57"/>
    <p:sldId id="564" r:id="rId58"/>
    <p:sldId id="633" r:id="rId59"/>
    <p:sldId id="726" r:id="rId60"/>
    <p:sldId id="634" r:id="rId61"/>
    <p:sldId id="638" r:id="rId62"/>
    <p:sldId id="259" r:id="rId63"/>
    <p:sldId id="523" r:id="rId64"/>
    <p:sldId id="637" r:id="rId65"/>
    <p:sldId id="591" r:id="rId66"/>
    <p:sldId id="735" r:id="rId67"/>
    <p:sldId id="605" r:id="rId68"/>
    <p:sldId id="746" r:id="rId69"/>
    <p:sldId id="747" r:id="rId70"/>
    <p:sldId id="742" r:id="rId71"/>
    <p:sldId id="625" r:id="rId72"/>
    <p:sldId id="554" r:id="rId73"/>
    <p:sldId id="748" r:id="rId74"/>
    <p:sldId id="436" r:id="rId75"/>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833917"/>
    <a:srgbClr val="937002"/>
    <a:srgbClr val="0071CA"/>
    <a:srgbClr val="9D1302"/>
    <a:srgbClr val="568717"/>
    <a:srgbClr val="961202"/>
    <a:srgbClr val="E572E8"/>
    <a:srgbClr val="C612D1"/>
    <a:srgbClr val="AF1602"/>
    <a:srgbClr val="008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251"/>
    <p:restoredTop sz="50000"/>
  </p:normalViewPr>
  <p:slideViewPr>
    <p:cSldViewPr>
      <p:cViewPr varScale="1">
        <p:scale>
          <a:sx n="115" d="100"/>
          <a:sy n="115" d="100"/>
        </p:scale>
        <p:origin x="488" y="20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5"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3426"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7451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7200" y="128588"/>
            <a:ext cx="8137525" cy="1140172"/>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accent6">
                    <a:lumMod val="40000"/>
                    <a:lumOff val="60000"/>
                  </a:schemeClr>
                </a:solidFill>
                <a:latin typeface="Arial" panose="020B0604020202020204" pitchFamily="34" charset="0"/>
                <a:cs typeface="Arial" panose="020B0604020202020204" pitchFamily="34" charset="0"/>
              </a:rPr>
              <a:t>UTE – Università Cardinal Colombo-MILANO</a:t>
            </a:r>
            <a:br>
              <a:rPr lang="it-IT" altLang="it-IT" sz="2600" dirty="0">
                <a:solidFill>
                  <a:schemeClr val="accent6">
                    <a:lumMod val="40000"/>
                    <a:lumOff val="60000"/>
                  </a:schemeClr>
                </a:solidFill>
                <a:latin typeface="Arial" panose="020B0604020202020204" pitchFamily="34" charset="0"/>
                <a:cs typeface="Arial" panose="020B0604020202020204" pitchFamily="34" charset="0"/>
              </a:rPr>
            </a:br>
            <a:r>
              <a:rPr lang="it-IT" altLang="it-IT" sz="2200" dirty="0">
                <a:solidFill>
                  <a:schemeClr val="accent6">
                    <a:lumMod val="40000"/>
                    <a:lumOff val="60000"/>
                  </a:schemeClr>
                </a:solidFill>
                <a:latin typeface="Arial" panose="020B0604020202020204" pitchFamily="34" charset="0"/>
                <a:cs typeface="Arial" panose="020B0604020202020204" pitchFamily="34" charset="0"/>
              </a:rPr>
              <a:t>Giovedì, 30 novembre 2023</a:t>
            </a:r>
          </a:p>
        </p:txBody>
      </p:sp>
      <p:sp>
        <p:nvSpPr>
          <p:cNvPr id="3074" name="Rectangle 2"/>
          <p:cNvSpPr>
            <a:spLocks noGrp="1" noChangeArrowheads="1"/>
          </p:cNvSpPr>
          <p:nvPr>
            <p:ph type="body" idx="1"/>
          </p:nvPr>
        </p:nvSpPr>
        <p:spPr>
          <a:xfrm>
            <a:off x="4067944" y="1772816"/>
            <a:ext cx="4968552" cy="5731127"/>
          </a:xfrm>
          <a:ln/>
        </p:spPr>
        <p:txBody>
          <a:bodyPr/>
          <a:lstStyle/>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dirty="0">
                <a:solidFill>
                  <a:srgbClr val="E572E8"/>
                </a:solidFill>
                <a:latin typeface="Arial" panose="020B0604020202020204" pitchFamily="34" charset="0"/>
                <a:cs typeface="Arial" panose="020B0604020202020204" pitchFamily="34" charset="0"/>
              </a:rPr>
              <a:t>Susan </a:t>
            </a:r>
            <a:r>
              <a:rPr lang="it-IT" altLang="it-IT" sz="3600" dirty="0" err="1">
                <a:solidFill>
                  <a:srgbClr val="E572E8"/>
                </a:solidFill>
                <a:latin typeface="Arial" panose="020B0604020202020204" pitchFamily="34" charset="0"/>
                <a:cs typeface="Arial" panose="020B0604020202020204" pitchFamily="34" charset="0"/>
              </a:rPr>
              <a:t>Vreeland</a:t>
            </a:r>
            <a:endParaRPr lang="it-IT" altLang="it-IT" sz="3600" dirty="0">
              <a:solidFill>
                <a:srgbClr val="E572E8"/>
              </a:solidFill>
              <a:latin typeface="Arial" panose="020B0604020202020204" pitchFamily="34" charset="0"/>
              <a:cs typeface="Arial" panose="020B0604020202020204" pitchFamily="34" charset="0"/>
            </a:endParaRP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400" dirty="0">
                <a:solidFill>
                  <a:srgbClr val="C612D1"/>
                </a:solidFill>
                <a:latin typeface="Arial" panose="020B0604020202020204" pitchFamily="34" charset="0"/>
                <a:cs typeface="Arial" panose="020B0604020202020204" pitchFamily="34" charset="0"/>
              </a:rPr>
              <a:t>«LA PASSIONE</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400" dirty="0">
                <a:solidFill>
                  <a:srgbClr val="C612D1"/>
                </a:solidFill>
                <a:latin typeface="Arial" panose="020B0604020202020204" pitchFamily="34" charset="0"/>
                <a:cs typeface="Arial" panose="020B0604020202020204" pitchFamily="34" charset="0"/>
              </a:rPr>
              <a:t>     DI ARTEMISIA» </a:t>
            </a:r>
            <a:r>
              <a:rPr lang="it-IT" altLang="it-IT" i="1" dirty="0">
                <a:solidFill>
                  <a:srgbClr val="FF0000"/>
                </a:solidFill>
                <a:latin typeface="Arial" panose="020B0604020202020204" pitchFamily="34" charset="0"/>
                <a:cs typeface="Arial" panose="020B0604020202020204" pitchFamily="34" charset="0"/>
              </a:rPr>
              <a:t>	</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400" i="1" dirty="0">
                <a:solidFill>
                  <a:schemeClr val="accent6">
                    <a:lumMod val="60000"/>
                    <a:lumOff val="40000"/>
                  </a:schemeClr>
                </a:solidFill>
                <a:latin typeface="Arial" panose="020B0604020202020204" pitchFamily="34" charset="0"/>
                <a:cs typeface="Arial" panose="020B0604020202020204" pitchFamily="34" charset="0"/>
              </a:rPr>
              <a:t>Una grande </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400" i="1" dirty="0">
                <a:solidFill>
                  <a:schemeClr val="accent6">
                    <a:lumMod val="60000"/>
                    <a:lumOff val="40000"/>
                  </a:schemeClr>
                </a:solidFill>
                <a:latin typeface="Arial" panose="020B0604020202020204" pitchFamily="34" charset="0"/>
                <a:cs typeface="Arial" panose="020B0604020202020204" pitchFamily="34" charset="0"/>
              </a:rPr>
              <a:t>pittrice donna </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i="1" dirty="0">
                <a:solidFill>
                  <a:schemeClr val="accent6">
                    <a:lumMod val="60000"/>
                    <a:lumOff val="40000"/>
                  </a:schemeClr>
                </a:solidFill>
                <a:latin typeface="Arial" panose="020B0604020202020204" pitchFamily="34" charset="0"/>
                <a:cs typeface="Arial" panose="020B0604020202020204" pitchFamily="34" charset="0"/>
              </a:rPr>
              <a:t>nell’età del Barocco.</a:t>
            </a:r>
          </a:p>
          <a:p>
            <a:pPr indent="-341313" algn="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i="1" dirty="0">
                <a:solidFill>
                  <a:srgbClr val="0098C0"/>
                </a:solidFill>
                <a:latin typeface="Chalkduster" charset="0"/>
              </a:rPr>
              <a:t>						</a:t>
            </a:r>
            <a:endParaRPr lang="it-IT" altLang="it-IT" sz="3600" i="1" dirty="0">
              <a:solidFill>
                <a:srgbClr val="0098C0"/>
              </a:solidFill>
            </a:endParaRPr>
          </a:p>
        </p:txBody>
      </p:sp>
      <p:pic>
        <p:nvPicPr>
          <p:cNvPr id="3" name="Immagine 2">
            <a:extLst>
              <a:ext uri="{FF2B5EF4-FFF2-40B4-BE49-F238E27FC236}">
                <a16:creationId xmlns:a16="http://schemas.microsoft.com/office/drawing/2014/main" id="{C662A4B0-4DBD-CB6F-E5CC-50219B0FF9D7}"/>
              </a:ext>
            </a:extLst>
          </p:cNvPr>
          <p:cNvPicPr>
            <a:picLocks noChangeAspect="1"/>
          </p:cNvPicPr>
          <p:nvPr/>
        </p:nvPicPr>
        <p:blipFill>
          <a:blip r:embed="rId3"/>
          <a:stretch>
            <a:fillRect/>
          </a:stretch>
        </p:blipFill>
        <p:spPr>
          <a:xfrm>
            <a:off x="4996" y="1772816"/>
            <a:ext cx="4139810" cy="510191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80CDC8-0DCE-2745-9B76-2D9A1C628FEA}"/>
              </a:ext>
            </a:extLst>
          </p:cNvPr>
          <p:cNvSpPr>
            <a:spLocks noGrp="1"/>
          </p:cNvSpPr>
          <p:nvPr>
            <p:ph type="title"/>
          </p:nvPr>
        </p:nvSpPr>
        <p:spPr>
          <a:xfrm>
            <a:off x="457200" y="5517232"/>
            <a:ext cx="3898776" cy="1315456"/>
          </a:xfrm>
        </p:spPr>
        <p:txBody>
          <a:bodyPr/>
          <a:lstStyle/>
          <a:p>
            <a:pPr algn="r"/>
            <a:r>
              <a:rPr lang="it-IT" sz="1600" dirty="0">
                <a:solidFill>
                  <a:srgbClr val="7030A0"/>
                </a:solidFill>
              </a:rPr>
              <a:t>Artemisia Gentileschi</a:t>
            </a:r>
            <a:r>
              <a:rPr lang="it-IT" sz="1600" dirty="0"/>
              <a:t>.</a:t>
            </a:r>
            <a:br>
              <a:rPr lang="it-IT" sz="1600" dirty="0"/>
            </a:br>
            <a:r>
              <a:rPr lang="it-IT" sz="1600" dirty="0">
                <a:solidFill>
                  <a:srgbClr val="C00000"/>
                </a:solidFill>
              </a:rPr>
              <a:t>Susanna e i vecchioni.</a:t>
            </a:r>
            <a:br>
              <a:rPr lang="it-IT" sz="1600" dirty="0"/>
            </a:br>
            <a:r>
              <a:rPr lang="it-IT" sz="1600" dirty="0">
                <a:solidFill>
                  <a:srgbClr val="C99700"/>
                </a:solidFill>
              </a:rPr>
              <a:t>Olio su tela, 1610 circa.</a:t>
            </a:r>
            <a:br>
              <a:rPr lang="it-IT" sz="1600" dirty="0">
                <a:solidFill>
                  <a:srgbClr val="C99700"/>
                </a:solidFill>
              </a:rPr>
            </a:br>
            <a:r>
              <a:rPr lang="it-IT" sz="1600" dirty="0">
                <a:solidFill>
                  <a:srgbClr val="C99700"/>
                </a:solidFill>
              </a:rPr>
              <a:t>Castello di </a:t>
            </a:r>
            <a:r>
              <a:rPr lang="it-IT" sz="1600" dirty="0" err="1">
                <a:solidFill>
                  <a:srgbClr val="C99700"/>
                </a:solidFill>
              </a:rPr>
              <a:t>Weißenstein</a:t>
            </a:r>
            <a:r>
              <a:rPr lang="it-IT" sz="1600" dirty="0">
                <a:solidFill>
                  <a:srgbClr val="C99700"/>
                </a:solidFill>
              </a:rPr>
              <a:t>.</a:t>
            </a:r>
            <a:br>
              <a:rPr lang="it-IT" dirty="0"/>
            </a:br>
            <a:r>
              <a:rPr lang="it-IT" sz="1600" dirty="0"/>
              <a:t>.</a:t>
            </a:r>
          </a:p>
        </p:txBody>
      </p:sp>
      <p:pic>
        <p:nvPicPr>
          <p:cNvPr id="5" name="Immagine 4">
            <a:extLst>
              <a:ext uri="{FF2B5EF4-FFF2-40B4-BE49-F238E27FC236}">
                <a16:creationId xmlns:a16="http://schemas.microsoft.com/office/drawing/2014/main" id="{C3349773-394B-2E41-8F68-0D1832ABBA51}"/>
              </a:ext>
            </a:extLst>
          </p:cNvPr>
          <p:cNvPicPr>
            <a:picLocks noChangeAspect="1"/>
          </p:cNvPicPr>
          <p:nvPr/>
        </p:nvPicPr>
        <p:blipFill>
          <a:blip r:embed="rId2"/>
          <a:stretch>
            <a:fillRect/>
          </a:stretch>
        </p:blipFill>
        <p:spPr>
          <a:xfrm>
            <a:off x="4355976" y="21621"/>
            <a:ext cx="4825330" cy="6858000"/>
          </a:xfrm>
          <a:prstGeom prst="rect">
            <a:avLst/>
          </a:prstGeom>
        </p:spPr>
      </p:pic>
    </p:spTree>
    <p:extLst>
      <p:ext uri="{BB962C8B-B14F-4D97-AF65-F5344CB8AC3E}">
        <p14:creationId xmlns:p14="http://schemas.microsoft.com/office/powerpoint/2010/main" val="905431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43CB449-CD5D-D54B-AA82-60CB85721382}"/>
              </a:ext>
            </a:extLst>
          </p:cNvPr>
          <p:cNvPicPr>
            <a:picLocks noChangeAspect="1"/>
          </p:cNvPicPr>
          <p:nvPr/>
        </p:nvPicPr>
        <p:blipFill>
          <a:blip r:embed="rId2"/>
          <a:stretch>
            <a:fillRect/>
          </a:stretch>
        </p:blipFill>
        <p:spPr>
          <a:xfrm>
            <a:off x="1403648" y="548680"/>
            <a:ext cx="6336704" cy="6142298"/>
          </a:xfrm>
          <a:prstGeom prst="rect">
            <a:avLst/>
          </a:prstGeom>
        </p:spPr>
      </p:pic>
    </p:spTree>
    <p:extLst>
      <p:ext uri="{BB962C8B-B14F-4D97-AF65-F5344CB8AC3E}">
        <p14:creationId xmlns:p14="http://schemas.microsoft.com/office/powerpoint/2010/main" val="534101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9204FF1-1E74-82E1-879C-5FD3624781CF}"/>
              </a:ext>
            </a:extLst>
          </p:cNvPr>
          <p:cNvSpPr>
            <a:spLocks noGrp="1"/>
          </p:cNvSpPr>
          <p:nvPr>
            <p:ph type="title"/>
          </p:nvPr>
        </p:nvSpPr>
        <p:spPr>
          <a:xfrm>
            <a:off x="457199" y="5157192"/>
            <a:ext cx="4114801" cy="1368152"/>
          </a:xfrm>
        </p:spPr>
        <p:txBody>
          <a:bodyPr/>
          <a:lstStyle/>
          <a:p>
            <a:pPr algn="r"/>
            <a:r>
              <a:rPr lang="it-IT" sz="1600" dirty="0">
                <a:solidFill>
                  <a:srgbClr val="002060"/>
                </a:solidFill>
              </a:rPr>
              <a:t>Annibale Carracci. </a:t>
            </a:r>
            <a:br>
              <a:rPr lang="it-IT" sz="1600" dirty="0"/>
            </a:br>
            <a:r>
              <a:rPr lang="it-IT" sz="1600" dirty="0">
                <a:solidFill>
                  <a:srgbClr val="961202"/>
                </a:solidFill>
              </a:rPr>
              <a:t>Autoritratto col cappello a quattr'acque. </a:t>
            </a:r>
            <a:r>
              <a:rPr lang="it-IT" sz="1600" dirty="0">
                <a:solidFill>
                  <a:srgbClr val="568717"/>
                </a:solidFill>
              </a:rPr>
              <a:t>Olio su tela, 24x20cm, 1593, Galleria Nazionale Roma. </a:t>
            </a:r>
          </a:p>
        </p:txBody>
      </p:sp>
      <p:pic>
        <p:nvPicPr>
          <p:cNvPr id="6" name="Immagine 5">
            <a:extLst>
              <a:ext uri="{FF2B5EF4-FFF2-40B4-BE49-F238E27FC236}">
                <a16:creationId xmlns:a16="http://schemas.microsoft.com/office/drawing/2014/main" id="{FB11172D-01A0-05C8-0174-34F55D430A9C}"/>
              </a:ext>
            </a:extLst>
          </p:cNvPr>
          <p:cNvPicPr>
            <a:picLocks noChangeAspect="1"/>
          </p:cNvPicPr>
          <p:nvPr/>
        </p:nvPicPr>
        <p:blipFill>
          <a:blip r:embed="rId2"/>
          <a:stretch>
            <a:fillRect/>
          </a:stretch>
        </p:blipFill>
        <p:spPr>
          <a:xfrm>
            <a:off x="4788024" y="1562100"/>
            <a:ext cx="4355976" cy="5295900"/>
          </a:xfrm>
          <a:prstGeom prst="rect">
            <a:avLst/>
          </a:prstGeom>
        </p:spPr>
      </p:pic>
    </p:spTree>
    <p:extLst>
      <p:ext uri="{BB962C8B-B14F-4D97-AF65-F5344CB8AC3E}">
        <p14:creationId xmlns:p14="http://schemas.microsoft.com/office/powerpoint/2010/main" val="4250317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E863896-CE01-FB42-A4E8-E476664C1B14}"/>
              </a:ext>
            </a:extLst>
          </p:cNvPr>
          <p:cNvSpPr>
            <a:spLocks noGrp="1"/>
          </p:cNvSpPr>
          <p:nvPr>
            <p:ph type="title"/>
          </p:nvPr>
        </p:nvSpPr>
        <p:spPr>
          <a:xfrm>
            <a:off x="3851920" y="3140968"/>
            <a:ext cx="4741218" cy="3717032"/>
          </a:xfrm>
        </p:spPr>
        <p:txBody>
          <a:bodyPr/>
          <a:lstStyle/>
          <a:p>
            <a:pPr algn="l"/>
            <a:r>
              <a:rPr lang="it-IT" sz="1600" dirty="0">
                <a:solidFill>
                  <a:srgbClr val="7C4800"/>
                </a:solidFill>
              </a:rPr>
              <a:t>LETTERA di Orazio Gentileschi </a:t>
            </a:r>
            <a:br>
              <a:rPr lang="it-IT" sz="1600" dirty="0">
                <a:solidFill>
                  <a:srgbClr val="7C4800"/>
                </a:solidFill>
              </a:rPr>
            </a:br>
            <a:r>
              <a:rPr lang="it-IT" sz="1600" dirty="0">
                <a:solidFill>
                  <a:srgbClr val="7C4800"/>
                </a:solidFill>
              </a:rPr>
              <a:t>alla Granduchessa di Toscana,</a:t>
            </a:r>
            <a:br>
              <a:rPr lang="it-IT" sz="1600" dirty="0">
                <a:solidFill>
                  <a:srgbClr val="7C4800"/>
                </a:solidFill>
              </a:rPr>
            </a:br>
            <a:r>
              <a:rPr lang="it-IT" sz="1600" dirty="0">
                <a:solidFill>
                  <a:srgbClr val="7C4800"/>
                </a:solidFill>
              </a:rPr>
              <a:t>datata 3 luglio 1612.</a:t>
            </a:r>
            <a:br>
              <a:rPr lang="it-IT" sz="1600" dirty="0">
                <a:solidFill>
                  <a:srgbClr val="7C4800"/>
                </a:solidFill>
              </a:rPr>
            </a:br>
            <a:br>
              <a:rPr lang="it-IT" sz="1600" dirty="0">
                <a:solidFill>
                  <a:srgbClr val="7C4800"/>
                </a:solidFill>
              </a:rPr>
            </a:br>
            <a:br>
              <a:rPr lang="it-IT" sz="1600" dirty="0">
                <a:solidFill>
                  <a:srgbClr val="7C4800"/>
                </a:solidFill>
              </a:rPr>
            </a:br>
            <a:r>
              <a:rPr lang="it-IT" sz="1600" dirty="0">
                <a:solidFill>
                  <a:srgbClr val="7030A0"/>
                </a:solidFill>
              </a:rPr>
              <a:t>«Questa </a:t>
            </a:r>
            <a:r>
              <a:rPr lang="it-IT" sz="1600" dirty="0" err="1">
                <a:solidFill>
                  <a:srgbClr val="7030A0"/>
                </a:solidFill>
              </a:rPr>
              <a:t>femina</a:t>
            </a:r>
            <a:r>
              <a:rPr lang="it-IT" sz="1600" dirty="0">
                <a:solidFill>
                  <a:srgbClr val="7030A0"/>
                </a:solidFill>
              </a:rPr>
              <a:t>, come è piaciuto a Dio, avendola drizzata nelle professione della pittura in tre anni </a:t>
            </a:r>
            <a:br>
              <a:rPr lang="it-IT" sz="1600" dirty="0">
                <a:solidFill>
                  <a:srgbClr val="7030A0"/>
                </a:solidFill>
              </a:rPr>
            </a:br>
            <a:r>
              <a:rPr lang="it-IT" sz="1600" dirty="0">
                <a:solidFill>
                  <a:srgbClr val="7030A0"/>
                </a:solidFill>
              </a:rPr>
              <a:t>si è talmente </a:t>
            </a:r>
            <a:r>
              <a:rPr lang="it-IT" sz="1600" dirty="0" err="1">
                <a:solidFill>
                  <a:srgbClr val="7030A0"/>
                </a:solidFill>
              </a:rPr>
              <a:t>appraticata</a:t>
            </a:r>
            <a:r>
              <a:rPr lang="it-IT" sz="1600" dirty="0">
                <a:solidFill>
                  <a:srgbClr val="7030A0"/>
                </a:solidFill>
              </a:rPr>
              <a:t> che posso adir de dire che </a:t>
            </a:r>
            <a:r>
              <a:rPr lang="it-IT" sz="1600" dirty="0" err="1">
                <a:solidFill>
                  <a:srgbClr val="7030A0"/>
                </a:solidFill>
              </a:rPr>
              <a:t>hoggi</a:t>
            </a:r>
            <a:r>
              <a:rPr lang="it-IT" sz="1600" dirty="0">
                <a:solidFill>
                  <a:srgbClr val="7030A0"/>
                </a:solidFill>
              </a:rPr>
              <a:t> non ci sia pare a lei, </a:t>
            </a:r>
            <a:r>
              <a:rPr lang="it-IT" sz="1600" dirty="0" err="1">
                <a:solidFill>
                  <a:srgbClr val="7030A0"/>
                </a:solidFill>
              </a:rPr>
              <a:t>havendo</a:t>
            </a:r>
            <a:r>
              <a:rPr lang="it-IT" sz="1600" dirty="0">
                <a:solidFill>
                  <a:srgbClr val="7030A0"/>
                </a:solidFill>
              </a:rPr>
              <a:t> </a:t>
            </a:r>
            <a:br>
              <a:rPr lang="it-IT" sz="1600" dirty="0">
                <a:solidFill>
                  <a:srgbClr val="7030A0"/>
                </a:solidFill>
              </a:rPr>
            </a:br>
            <a:r>
              <a:rPr lang="it-IT" sz="1600" dirty="0">
                <a:solidFill>
                  <a:srgbClr val="7030A0"/>
                </a:solidFill>
              </a:rPr>
              <a:t>per sin adesso fatte opere che forse </a:t>
            </a:r>
            <a:br>
              <a:rPr lang="it-IT" sz="1600" dirty="0">
                <a:solidFill>
                  <a:srgbClr val="7030A0"/>
                </a:solidFill>
              </a:rPr>
            </a:br>
            <a:r>
              <a:rPr lang="it-IT" sz="1600" dirty="0">
                <a:solidFill>
                  <a:srgbClr val="7030A0"/>
                </a:solidFill>
              </a:rPr>
              <a:t>i </a:t>
            </a:r>
            <a:r>
              <a:rPr lang="it-IT" sz="1600" dirty="0" err="1">
                <a:solidFill>
                  <a:srgbClr val="7030A0"/>
                </a:solidFill>
              </a:rPr>
              <a:t>prencipali</a:t>
            </a:r>
            <a:r>
              <a:rPr lang="it-IT" sz="1600" dirty="0">
                <a:solidFill>
                  <a:srgbClr val="7030A0"/>
                </a:solidFill>
              </a:rPr>
              <a:t> maestri di questa professione </a:t>
            </a:r>
            <a:br>
              <a:rPr lang="it-IT" sz="1600" dirty="0">
                <a:solidFill>
                  <a:srgbClr val="7030A0"/>
                </a:solidFill>
              </a:rPr>
            </a:br>
            <a:r>
              <a:rPr lang="it-IT" sz="1600" dirty="0">
                <a:solidFill>
                  <a:srgbClr val="7030A0"/>
                </a:solidFill>
              </a:rPr>
              <a:t>non arrivano al suo sapere»</a:t>
            </a:r>
            <a:endParaRPr lang="it-IT" sz="1400" dirty="0">
              <a:solidFill>
                <a:srgbClr val="7030A0"/>
              </a:solidFill>
            </a:endParaRPr>
          </a:p>
        </p:txBody>
      </p:sp>
      <p:pic>
        <p:nvPicPr>
          <p:cNvPr id="5" name="Immagine 4">
            <a:extLst>
              <a:ext uri="{FF2B5EF4-FFF2-40B4-BE49-F238E27FC236}">
                <a16:creationId xmlns:a16="http://schemas.microsoft.com/office/drawing/2014/main" id="{719F68C4-47F7-E141-A985-76534020D49D}"/>
              </a:ext>
            </a:extLst>
          </p:cNvPr>
          <p:cNvPicPr>
            <a:picLocks noChangeAspect="1"/>
          </p:cNvPicPr>
          <p:nvPr/>
        </p:nvPicPr>
        <p:blipFill>
          <a:blip r:embed="rId2"/>
          <a:stretch>
            <a:fillRect/>
          </a:stretch>
        </p:blipFill>
        <p:spPr>
          <a:xfrm>
            <a:off x="18680" y="1412776"/>
            <a:ext cx="3689224" cy="5445224"/>
          </a:xfrm>
          <a:prstGeom prst="rect">
            <a:avLst/>
          </a:prstGeom>
        </p:spPr>
      </p:pic>
    </p:spTree>
    <p:extLst>
      <p:ext uri="{BB962C8B-B14F-4D97-AF65-F5344CB8AC3E}">
        <p14:creationId xmlns:p14="http://schemas.microsoft.com/office/powerpoint/2010/main" val="1470382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0EB3B84-A075-D7BD-B440-770237D1BA03}"/>
              </a:ext>
            </a:extLst>
          </p:cNvPr>
          <p:cNvSpPr>
            <a:spLocks noGrp="1"/>
          </p:cNvSpPr>
          <p:nvPr>
            <p:ph type="title"/>
          </p:nvPr>
        </p:nvSpPr>
        <p:spPr>
          <a:xfrm>
            <a:off x="4572000" y="5373216"/>
            <a:ext cx="4248472" cy="1484784"/>
          </a:xfrm>
        </p:spPr>
        <p:txBody>
          <a:bodyPr/>
          <a:lstStyle/>
          <a:p>
            <a:pPr algn="l"/>
            <a:r>
              <a:rPr lang="it-IT" sz="1600" dirty="0">
                <a:solidFill>
                  <a:srgbClr val="9A152F"/>
                </a:solidFill>
              </a:rPr>
              <a:t>Agostino Tassi, </a:t>
            </a:r>
            <a:br>
              <a:rPr lang="it-IT" sz="1600" dirty="0">
                <a:solidFill>
                  <a:srgbClr val="9A152F"/>
                </a:solidFill>
              </a:rPr>
            </a:br>
            <a:r>
              <a:rPr lang="it-IT" sz="1600" dirty="0">
                <a:solidFill>
                  <a:srgbClr val="9A152F"/>
                </a:solidFill>
              </a:rPr>
              <a:t>virtuoso della prospettiva in </a:t>
            </a:r>
            <a:r>
              <a:rPr lang="it-IT" sz="1600" dirty="0" err="1">
                <a:solidFill>
                  <a:srgbClr val="9A152F"/>
                </a:solidFill>
              </a:rPr>
              <a:t>trompe-l’œil</a:t>
            </a:r>
            <a:r>
              <a:rPr lang="it-IT" sz="1600" dirty="0">
                <a:solidFill>
                  <a:srgbClr val="9A152F"/>
                </a:solidFill>
              </a:rPr>
              <a:t>, </a:t>
            </a:r>
            <a:br>
              <a:rPr lang="it-IT" sz="1600" dirty="0">
                <a:solidFill>
                  <a:srgbClr val="9A152F"/>
                </a:solidFill>
              </a:rPr>
            </a:br>
            <a:r>
              <a:rPr lang="it-IT" sz="1600" dirty="0">
                <a:solidFill>
                  <a:srgbClr val="9A152F"/>
                </a:solidFill>
              </a:rPr>
              <a:t>pittore collega di Orazio Gentileschi.</a:t>
            </a:r>
            <a:endParaRPr lang="it-IT" sz="1600" dirty="0"/>
          </a:p>
        </p:txBody>
      </p:sp>
      <p:pic>
        <p:nvPicPr>
          <p:cNvPr id="5" name="Immagine 4">
            <a:extLst>
              <a:ext uri="{FF2B5EF4-FFF2-40B4-BE49-F238E27FC236}">
                <a16:creationId xmlns:a16="http://schemas.microsoft.com/office/drawing/2014/main" id="{5CEAB324-480E-BBFD-803D-6D223C7B1EEF}"/>
              </a:ext>
            </a:extLst>
          </p:cNvPr>
          <p:cNvPicPr>
            <a:picLocks noChangeAspect="1"/>
          </p:cNvPicPr>
          <p:nvPr/>
        </p:nvPicPr>
        <p:blipFill>
          <a:blip r:embed="rId2"/>
          <a:stretch>
            <a:fillRect/>
          </a:stretch>
        </p:blipFill>
        <p:spPr>
          <a:xfrm>
            <a:off x="0" y="1340768"/>
            <a:ext cx="4355976" cy="5517232"/>
          </a:xfrm>
          <a:prstGeom prst="rect">
            <a:avLst/>
          </a:prstGeom>
        </p:spPr>
      </p:pic>
    </p:spTree>
    <p:extLst>
      <p:ext uri="{BB962C8B-B14F-4D97-AF65-F5344CB8AC3E}">
        <p14:creationId xmlns:p14="http://schemas.microsoft.com/office/powerpoint/2010/main" val="2225815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3AAD33-3830-F207-F114-B7564AFCE004}"/>
              </a:ext>
            </a:extLst>
          </p:cNvPr>
          <p:cNvSpPr>
            <a:spLocks noGrp="1"/>
          </p:cNvSpPr>
          <p:nvPr>
            <p:ph type="title"/>
          </p:nvPr>
        </p:nvSpPr>
        <p:spPr>
          <a:xfrm>
            <a:off x="457200" y="5585024"/>
            <a:ext cx="8135938" cy="1272976"/>
          </a:xfrm>
        </p:spPr>
        <p:txBody>
          <a:bodyPr/>
          <a:lstStyle/>
          <a:p>
            <a:r>
              <a:rPr lang="it-IT" sz="1600" dirty="0">
                <a:solidFill>
                  <a:srgbClr val="002060"/>
                </a:solidFill>
              </a:rPr>
              <a:t>Orazio Gentileschi e Agostino Tassi</a:t>
            </a:r>
            <a:r>
              <a:rPr lang="it-IT" sz="1600" dirty="0"/>
              <a:t>. </a:t>
            </a:r>
            <a:br>
              <a:rPr lang="it-IT" sz="1600" dirty="0"/>
            </a:br>
            <a:r>
              <a:rPr lang="it-IT" sz="1600" dirty="0">
                <a:solidFill>
                  <a:srgbClr val="9A152F"/>
                </a:solidFill>
              </a:rPr>
              <a:t>Sala del Casino delle Muse, palazzo Rospigliosi, Roma.</a:t>
            </a:r>
            <a:endParaRPr lang="it-IT" sz="1600" dirty="0"/>
          </a:p>
        </p:txBody>
      </p:sp>
      <p:pic>
        <p:nvPicPr>
          <p:cNvPr id="3" name="Immagine 2">
            <a:extLst>
              <a:ext uri="{FF2B5EF4-FFF2-40B4-BE49-F238E27FC236}">
                <a16:creationId xmlns:a16="http://schemas.microsoft.com/office/drawing/2014/main" id="{C7931E89-E1B3-1799-5652-15C0E2A7724A}"/>
              </a:ext>
            </a:extLst>
          </p:cNvPr>
          <p:cNvPicPr>
            <a:picLocks noChangeAspect="1"/>
          </p:cNvPicPr>
          <p:nvPr/>
        </p:nvPicPr>
        <p:blipFill>
          <a:blip r:embed="rId2"/>
          <a:stretch>
            <a:fillRect/>
          </a:stretch>
        </p:blipFill>
        <p:spPr>
          <a:xfrm>
            <a:off x="-46831" y="548680"/>
            <a:ext cx="9144000" cy="5036344"/>
          </a:xfrm>
          <a:prstGeom prst="rect">
            <a:avLst/>
          </a:prstGeom>
        </p:spPr>
      </p:pic>
    </p:spTree>
    <p:extLst>
      <p:ext uri="{BB962C8B-B14F-4D97-AF65-F5344CB8AC3E}">
        <p14:creationId xmlns:p14="http://schemas.microsoft.com/office/powerpoint/2010/main" val="1092752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A64872-F61A-75F0-014D-71B82E4B6E71}"/>
              </a:ext>
            </a:extLst>
          </p:cNvPr>
          <p:cNvSpPr>
            <a:spLocks noGrp="1"/>
          </p:cNvSpPr>
          <p:nvPr>
            <p:ph type="title"/>
          </p:nvPr>
        </p:nvSpPr>
        <p:spPr>
          <a:xfrm>
            <a:off x="457200" y="4725144"/>
            <a:ext cx="8135938" cy="2132856"/>
          </a:xfrm>
        </p:spPr>
        <p:txBody>
          <a:bodyPr/>
          <a:lstStyle/>
          <a:p>
            <a:r>
              <a:rPr lang="it-IT" sz="1600" dirty="0">
                <a:solidFill>
                  <a:srgbClr val="937002"/>
                </a:solidFill>
              </a:rPr>
              <a:t>Gli affreschi del Casino delle Muse da altra prospettiva.</a:t>
            </a:r>
          </a:p>
        </p:txBody>
      </p:sp>
      <p:pic>
        <p:nvPicPr>
          <p:cNvPr id="3" name="Immagine 2">
            <a:extLst>
              <a:ext uri="{FF2B5EF4-FFF2-40B4-BE49-F238E27FC236}">
                <a16:creationId xmlns:a16="http://schemas.microsoft.com/office/drawing/2014/main" id="{E0C4EBDB-9244-6D57-A1A2-FD451EB02DF0}"/>
              </a:ext>
            </a:extLst>
          </p:cNvPr>
          <p:cNvPicPr>
            <a:picLocks noChangeAspect="1"/>
          </p:cNvPicPr>
          <p:nvPr/>
        </p:nvPicPr>
        <p:blipFill>
          <a:blip r:embed="rId2"/>
          <a:stretch>
            <a:fillRect/>
          </a:stretch>
        </p:blipFill>
        <p:spPr>
          <a:xfrm>
            <a:off x="984001" y="476672"/>
            <a:ext cx="7082335" cy="4878942"/>
          </a:xfrm>
          <a:prstGeom prst="rect">
            <a:avLst/>
          </a:prstGeom>
        </p:spPr>
      </p:pic>
    </p:spTree>
    <p:extLst>
      <p:ext uri="{BB962C8B-B14F-4D97-AF65-F5344CB8AC3E}">
        <p14:creationId xmlns:p14="http://schemas.microsoft.com/office/powerpoint/2010/main" val="1857644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0D1D77B-C4DC-3D80-F88B-6F76E5D30B33}"/>
              </a:ext>
            </a:extLst>
          </p:cNvPr>
          <p:cNvSpPr>
            <a:spLocks noGrp="1"/>
          </p:cNvSpPr>
          <p:nvPr>
            <p:ph type="title"/>
          </p:nvPr>
        </p:nvSpPr>
        <p:spPr>
          <a:xfrm>
            <a:off x="4860032" y="5445224"/>
            <a:ext cx="3733106" cy="1412776"/>
          </a:xfrm>
        </p:spPr>
        <p:txBody>
          <a:bodyPr/>
          <a:lstStyle/>
          <a:p>
            <a:pPr algn="l"/>
            <a:r>
              <a:rPr lang="it-IT" sz="1800" b="1" dirty="0">
                <a:solidFill>
                  <a:srgbClr val="9D1302"/>
                </a:solidFill>
              </a:rPr>
              <a:t>Anno 1997</a:t>
            </a:r>
          </a:p>
        </p:txBody>
      </p:sp>
      <p:pic>
        <p:nvPicPr>
          <p:cNvPr id="6" name="Immagine 5">
            <a:extLst>
              <a:ext uri="{FF2B5EF4-FFF2-40B4-BE49-F238E27FC236}">
                <a16:creationId xmlns:a16="http://schemas.microsoft.com/office/drawing/2014/main" id="{71F737FB-79C4-AAB3-AF54-C50BD0B58290}"/>
              </a:ext>
            </a:extLst>
          </p:cNvPr>
          <p:cNvPicPr>
            <a:picLocks noChangeAspect="1"/>
          </p:cNvPicPr>
          <p:nvPr/>
        </p:nvPicPr>
        <p:blipFill>
          <a:blip r:embed="rId2"/>
          <a:stretch>
            <a:fillRect/>
          </a:stretch>
        </p:blipFill>
        <p:spPr>
          <a:xfrm>
            <a:off x="0" y="1268760"/>
            <a:ext cx="4716016" cy="5589239"/>
          </a:xfrm>
          <a:prstGeom prst="rect">
            <a:avLst/>
          </a:prstGeom>
        </p:spPr>
      </p:pic>
    </p:spTree>
    <p:extLst>
      <p:ext uri="{BB962C8B-B14F-4D97-AF65-F5344CB8AC3E}">
        <p14:creationId xmlns:p14="http://schemas.microsoft.com/office/powerpoint/2010/main" val="146145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temisia Passione estrema.Trailer, m.2,59. mp4.mp4">
            <a:hlinkClick r:id="" action="ppaction://media"/>
            <a:extLst>
              <a:ext uri="{FF2B5EF4-FFF2-40B4-BE49-F238E27FC236}">
                <a16:creationId xmlns:a16="http://schemas.microsoft.com/office/drawing/2014/main" id="{2EAB78AF-5E6B-802C-4C08-46850E9F13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73323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1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4E2E01-0931-3E42-BD43-87AC26F9A0BF}"/>
              </a:ext>
            </a:extLst>
          </p:cNvPr>
          <p:cNvSpPr>
            <a:spLocks noGrp="1"/>
          </p:cNvSpPr>
          <p:nvPr>
            <p:ph type="title"/>
          </p:nvPr>
        </p:nvSpPr>
        <p:spPr>
          <a:xfrm>
            <a:off x="4499992" y="5445224"/>
            <a:ext cx="4320480" cy="1412776"/>
          </a:xfrm>
        </p:spPr>
        <p:txBody>
          <a:bodyPr/>
          <a:lstStyle/>
          <a:p>
            <a:pPr algn="l"/>
            <a:r>
              <a:rPr lang="it-IT" sz="1600" dirty="0">
                <a:solidFill>
                  <a:srgbClr val="833917"/>
                </a:solidFill>
              </a:rPr>
              <a:t>Agostino Tassi, </a:t>
            </a:r>
            <a:br>
              <a:rPr lang="it-IT" sz="1600" dirty="0">
                <a:solidFill>
                  <a:srgbClr val="833917"/>
                </a:solidFill>
              </a:rPr>
            </a:br>
            <a:r>
              <a:rPr lang="it-IT" sz="1600" dirty="0">
                <a:solidFill>
                  <a:srgbClr val="833917"/>
                </a:solidFill>
              </a:rPr>
              <a:t>virtuoso della prospettiva in </a:t>
            </a:r>
            <a:r>
              <a:rPr lang="it-IT" sz="1600" dirty="0" err="1">
                <a:solidFill>
                  <a:srgbClr val="833917"/>
                </a:solidFill>
              </a:rPr>
              <a:t>trompe-l’œil</a:t>
            </a:r>
            <a:r>
              <a:rPr lang="it-IT" sz="1600" dirty="0">
                <a:solidFill>
                  <a:srgbClr val="833917"/>
                </a:solidFill>
              </a:rPr>
              <a:t>, </a:t>
            </a:r>
            <a:br>
              <a:rPr lang="it-IT" sz="1600" dirty="0">
                <a:solidFill>
                  <a:srgbClr val="833917"/>
                </a:solidFill>
              </a:rPr>
            </a:br>
            <a:r>
              <a:rPr lang="it-IT" sz="1600" dirty="0">
                <a:solidFill>
                  <a:srgbClr val="833917"/>
                </a:solidFill>
              </a:rPr>
              <a:t>pittore collega di Orazio Gentileschi.</a:t>
            </a:r>
          </a:p>
        </p:txBody>
      </p:sp>
      <p:pic>
        <p:nvPicPr>
          <p:cNvPr id="5" name="Immagine 4">
            <a:extLst>
              <a:ext uri="{FF2B5EF4-FFF2-40B4-BE49-F238E27FC236}">
                <a16:creationId xmlns:a16="http://schemas.microsoft.com/office/drawing/2014/main" id="{B9B02CB9-9572-6844-8252-E915718EA99D}"/>
              </a:ext>
            </a:extLst>
          </p:cNvPr>
          <p:cNvPicPr>
            <a:picLocks noChangeAspect="1"/>
          </p:cNvPicPr>
          <p:nvPr/>
        </p:nvPicPr>
        <p:blipFill>
          <a:blip r:embed="rId2"/>
          <a:stretch>
            <a:fillRect/>
          </a:stretch>
        </p:blipFill>
        <p:spPr>
          <a:xfrm>
            <a:off x="0" y="1340768"/>
            <a:ext cx="4355976" cy="5517232"/>
          </a:xfrm>
          <a:prstGeom prst="rect">
            <a:avLst/>
          </a:prstGeom>
        </p:spPr>
      </p:pic>
    </p:spTree>
    <p:extLst>
      <p:ext uri="{BB962C8B-B14F-4D97-AF65-F5344CB8AC3E}">
        <p14:creationId xmlns:p14="http://schemas.microsoft.com/office/powerpoint/2010/main" val="1282693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31D7386-A3C3-1F4E-DCE3-8EA9CCF1DF2B}"/>
              </a:ext>
            </a:extLst>
          </p:cNvPr>
          <p:cNvSpPr>
            <a:spLocks noGrp="1"/>
          </p:cNvSpPr>
          <p:nvPr>
            <p:ph type="title"/>
          </p:nvPr>
        </p:nvSpPr>
        <p:spPr>
          <a:xfrm>
            <a:off x="457200" y="5589240"/>
            <a:ext cx="8135938" cy="1268760"/>
          </a:xfrm>
        </p:spPr>
        <p:txBody>
          <a:bodyPr/>
          <a:lstStyle/>
          <a:p>
            <a:r>
              <a:rPr lang="it-IT" sz="1600" dirty="0">
                <a:solidFill>
                  <a:srgbClr val="9D1302"/>
                </a:solidFill>
              </a:rPr>
              <a:t>La scrittrice americana da giovane e da…grande!</a:t>
            </a:r>
          </a:p>
        </p:txBody>
      </p:sp>
      <p:pic>
        <p:nvPicPr>
          <p:cNvPr id="6" name="Immagine 5">
            <a:extLst>
              <a:ext uri="{FF2B5EF4-FFF2-40B4-BE49-F238E27FC236}">
                <a16:creationId xmlns:a16="http://schemas.microsoft.com/office/drawing/2014/main" id="{FA37D973-6380-F862-9898-AD3A28955D2C}"/>
              </a:ext>
            </a:extLst>
          </p:cNvPr>
          <p:cNvPicPr>
            <a:picLocks noChangeAspect="1"/>
          </p:cNvPicPr>
          <p:nvPr/>
        </p:nvPicPr>
        <p:blipFill>
          <a:blip r:embed="rId2"/>
          <a:stretch>
            <a:fillRect/>
          </a:stretch>
        </p:blipFill>
        <p:spPr>
          <a:xfrm>
            <a:off x="171457" y="1268760"/>
            <a:ext cx="4256526" cy="4445000"/>
          </a:xfrm>
          <a:prstGeom prst="rect">
            <a:avLst/>
          </a:prstGeom>
        </p:spPr>
      </p:pic>
      <p:pic>
        <p:nvPicPr>
          <p:cNvPr id="8" name="Immagine 7">
            <a:extLst>
              <a:ext uri="{FF2B5EF4-FFF2-40B4-BE49-F238E27FC236}">
                <a16:creationId xmlns:a16="http://schemas.microsoft.com/office/drawing/2014/main" id="{BB6B3733-4E90-45EA-208F-E88942FA3870}"/>
              </a:ext>
            </a:extLst>
          </p:cNvPr>
          <p:cNvPicPr>
            <a:picLocks noChangeAspect="1"/>
          </p:cNvPicPr>
          <p:nvPr/>
        </p:nvPicPr>
        <p:blipFill>
          <a:blip r:embed="rId3"/>
          <a:stretch>
            <a:fillRect/>
          </a:stretch>
        </p:blipFill>
        <p:spPr>
          <a:xfrm>
            <a:off x="4427983" y="1268760"/>
            <a:ext cx="4544559" cy="4445000"/>
          </a:xfrm>
          <a:prstGeom prst="rect">
            <a:avLst/>
          </a:prstGeom>
        </p:spPr>
      </p:pic>
    </p:spTree>
    <p:extLst>
      <p:ext uri="{BB962C8B-B14F-4D97-AF65-F5344CB8AC3E}">
        <p14:creationId xmlns:p14="http://schemas.microsoft.com/office/powerpoint/2010/main" val="3547916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3E85C76-0E33-CD43-A798-2FE4371727A8}"/>
              </a:ext>
            </a:extLst>
          </p:cNvPr>
          <p:cNvPicPr>
            <a:picLocks noChangeAspect="1"/>
          </p:cNvPicPr>
          <p:nvPr/>
        </p:nvPicPr>
        <p:blipFill>
          <a:blip r:embed="rId2"/>
          <a:stretch>
            <a:fillRect/>
          </a:stretch>
        </p:blipFill>
        <p:spPr>
          <a:xfrm>
            <a:off x="5773943" y="2348880"/>
            <a:ext cx="3377618" cy="4509120"/>
          </a:xfrm>
          <a:prstGeom prst="rect">
            <a:avLst/>
          </a:prstGeom>
        </p:spPr>
      </p:pic>
      <p:sp>
        <p:nvSpPr>
          <p:cNvPr id="5" name="Titolo 4">
            <a:extLst>
              <a:ext uri="{FF2B5EF4-FFF2-40B4-BE49-F238E27FC236}">
                <a16:creationId xmlns:a16="http://schemas.microsoft.com/office/drawing/2014/main" id="{310923BC-54E8-1A4A-BC74-DEAE588AC254}"/>
              </a:ext>
            </a:extLst>
          </p:cNvPr>
          <p:cNvSpPr>
            <a:spLocks noGrp="1"/>
          </p:cNvSpPr>
          <p:nvPr>
            <p:ph type="title"/>
          </p:nvPr>
        </p:nvSpPr>
        <p:spPr>
          <a:xfrm>
            <a:off x="457200" y="128588"/>
            <a:ext cx="4978896" cy="6729412"/>
          </a:xfrm>
        </p:spPr>
        <p:txBody>
          <a:bodyPr/>
          <a:lstStyle/>
          <a:p>
            <a:r>
              <a:rPr lang="it-IT" sz="1600" dirty="0">
                <a:solidFill>
                  <a:srgbClr val="9A152F"/>
                </a:solidFill>
              </a:rPr>
              <a:t>Artemisia Gentileschi </a:t>
            </a:r>
            <a:br>
              <a:rPr lang="it-IT" sz="1600" dirty="0">
                <a:solidFill>
                  <a:srgbClr val="9A152F"/>
                </a:solidFill>
              </a:rPr>
            </a:br>
            <a:r>
              <a:rPr lang="it-IT" sz="1600" dirty="0">
                <a:solidFill>
                  <a:srgbClr val="9A152F"/>
                </a:solidFill>
              </a:rPr>
              <a:t>al Processo </a:t>
            </a:r>
            <a:br>
              <a:rPr lang="it-IT" sz="1600" dirty="0">
                <a:solidFill>
                  <a:srgbClr val="9A152F"/>
                </a:solidFill>
              </a:rPr>
            </a:br>
            <a:r>
              <a:rPr lang="it-IT" sz="1600" dirty="0">
                <a:solidFill>
                  <a:srgbClr val="9A152F"/>
                </a:solidFill>
              </a:rPr>
              <a:t>racconta la violenza subita.</a:t>
            </a:r>
            <a:br>
              <a:rPr lang="it-IT" sz="1600" dirty="0"/>
            </a:br>
            <a:br>
              <a:rPr lang="it-IT" sz="1600" dirty="0"/>
            </a:br>
            <a:br>
              <a:rPr lang="it-IT" sz="1600" dirty="0"/>
            </a:br>
            <a:r>
              <a:rPr lang="it-IT" sz="1600" dirty="0">
                <a:solidFill>
                  <a:schemeClr val="accent1">
                    <a:lumMod val="50000"/>
                  </a:schemeClr>
                </a:solidFill>
              </a:rPr>
              <a:t>«Serrò la camera a chiave e dopo serrata mi buttò su la sponda del letto dandomi con una mano sul petto, mi mise un ginocchio fra le cosce ch'io non potessi serrarle et alzatomi li panni, che ci fece grandissima </a:t>
            </a:r>
            <a:r>
              <a:rPr lang="it-IT" sz="1600" dirty="0" err="1">
                <a:solidFill>
                  <a:schemeClr val="accent1">
                    <a:lumMod val="50000"/>
                  </a:schemeClr>
                </a:solidFill>
              </a:rPr>
              <a:t>fatiga</a:t>
            </a:r>
            <a:r>
              <a:rPr lang="it-IT" sz="1600" dirty="0">
                <a:solidFill>
                  <a:schemeClr val="accent1">
                    <a:lumMod val="50000"/>
                  </a:schemeClr>
                </a:solidFill>
              </a:rPr>
              <a:t> per alzarmeli, mi mise una mano con un fazzoletto alla gola et alla bocca acciò non gridassi e le mani quali prima mi teneva con l’altra mano mi le lasciò, </a:t>
            </a:r>
            <a:r>
              <a:rPr lang="it-IT" sz="1600" dirty="0" err="1">
                <a:solidFill>
                  <a:schemeClr val="accent1">
                    <a:lumMod val="50000"/>
                  </a:schemeClr>
                </a:solidFill>
              </a:rPr>
              <a:t>havendo</a:t>
            </a:r>
            <a:r>
              <a:rPr lang="it-IT" sz="1600" dirty="0">
                <a:solidFill>
                  <a:schemeClr val="accent1">
                    <a:lumMod val="50000"/>
                  </a:schemeClr>
                </a:solidFill>
              </a:rPr>
              <a:t> esso prima messo tutti </a:t>
            </a:r>
            <a:r>
              <a:rPr lang="it-IT" sz="1600" dirty="0" err="1">
                <a:solidFill>
                  <a:schemeClr val="accent1">
                    <a:lumMod val="50000"/>
                  </a:schemeClr>
                </a:solidFill>
              </a:rPr>
              <a:t>doi</a:t>
            </a:r>
            <a:r>
              <a:rPr lang="it-IT" sz="1600" dirty="0">
                <a:solidFill>
                  <a:schemeClr val="accent1">
                    <a:lumMod val="50000"/>
                  </a:schemeClr>
                </a:solidFill>
              </a:rPr>
              <a:t> li ginocchi tra le mie gambe et appuntendomi il membro alla natura cominciò a spingere e lo mise dentro. </a:t>
            </a:r>
            <a:br>
              <a:rPr lang="it-IT" sz="1600" dirty="0">
                <a:solidFill>
                  <a:schemeClr val="accent1">
                    <a:lumMod val="50000"/>
                  </a:schemeClr>
                </a:solidFill>
              </a:rPr>
            </a:br>
            <a:r>
              <a:rPr lang="it-IT" sz="1600" dirty="0">
                <a:solidFill>
                  <a:schemeClr val="accent1">
                    <a:lumMod val="50000"/>
                  </a:schemeClr>
                </a:solidFill>
              </a:rPr>
              <a:t>E li sgraffignai il viso e li strappai li capelli </a:t>
            </a:r>
            <a:br>
              <a:rPr lang="it-IT" sz="1600" dirty="0">
                <a:solidFill>
                  <a:schemeClr val="accent1">
                    <a:lumMod val="50000"/>
                  </a:schemeClr>
                </a:solidFill>
              </a:rPr>
            </a:br>
            <a:r>
              <a:rPr lang="it-IT" sz="1600" dirty="0">
                <a:solidFill>
                  <a:schemeClr val="accent1">
                    <a:lumMod val="50000"/>
                  </a:schemeClr>
                </a:solidFill>
              </a:rPr>
              <a:t>et avanti che lo mettesse dentro </a:t>
            </a:r>
            <a:br>
              <a:rPr lang="it-IT" sz="1600" dirty="0">
                <a:solidFill>
                  <a:schemeClr val="accent1">
                    <a:lumMod val="50000"/>
                  </a:schemeClr>
                </a:solidFill>
              </a:rPr>
            </a:br>
            <a:r>
              <a:rPr lang="it-IT" sz="1600" dirty="0">
                <a:solidFill>
                  <a:schemeClr val="accent1">
                    <a:lumMod val="50000"/>
                  </a:schemeClr>
                </a:solidFill>
              </a:rPr>
              <a:t>anco gli detti una stretta al membro </a:t>
            </a:r>
            <a:br>
              <a:rPr lang="it-IT" sz="1600" dirty="0">
                <a:solidFill>
                  <a:schemeClr val="accent1">
                    <a:lumMod val="50000"/>
                  </a:schemeClr>
                </a:solidFill>
              </a:rPr>
            </a:br>
            <a:r>
              <a:rPr lang="it-IT" sz="1600" dirty="0">
                <a:solidFill>
                  <a:schemeClr val="accent1">
                    <a:lumMod val="50000"/>
                  </a:schemeClr>
                </a:solidFill>
              </a:rPr>
              <a:t>che gli ne levai anco un pezzo di carne».</a:t>
            </a:r>
          </a:p>
        </p:txBody>
      </p:sp>
    </p:spTree>
    <p:extLst>
      <p:ext uri="{BB962C8B-B14F-4D97-AF65-F5344CB8AC3E}">
        <p14:creationId xmlns:p14="http://schemas.microsoft.com/office/powerpoint/2010/main" val="55384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B9AADC-AD7C-E240-A3CD-320AAE88CA7F}"/>
              </a:ext>
            </a:extLst>
          </p:cNvPr>
          <p:cNvSpPr>
            <a:spLocks noGrp="1"/>
          </p:cNvSpPr>
          <p:nvPr>
            <p:ph type="title"/>
          </p:nvPr>
        </p:nvSpPr>
        <p:spPr>
          <a:xfrm>
            <a:off x="457200" y="5589240"/>
            <a:ext cx="8135938" cy="1268760"/>
          </a:xfrm>
        </p:spPr>
        <p:txBody>
          <a:bodyPr/>
          <a:lstStyle/>
          <a:p>
            <a:r>
              <a:rPr lang="it-IT" sz="1600" dirty="0">
                <a:solidFill>
                  <a:srgbClr val="C99700"/>
                </a:solidFill>
              </a:rPr>
              <a:t>Il supplizio della «sibilla»</a:t>
            </a:r>
          </a:p>
        </p:txBody>
      </p:sp>
      <p:pic>
        <p:nvPicPr>
          <p:cNvPr id="5" name="Immagine 4">
            <a:extLst>
              <a:ext uri="{FF2B5EF4-FFF2-40B4-BE49-F238E27FC236}">
                <a16:creationId xmlns:a16="http://schemas.microsoft.com/office/drawing/2014/main" id="{F7449CEB-4A8E-2540-A6D8-1081A281C78B}"/>
              </a:ext>
            </a:extLst>
          </p:cNvPr>
          <p:cNvPicPr>
            <a:picLocks noChangeAspect="1"/>
          </p:cNvPicPr>
          <p:nvPr/>
        </p:nvPicPr>
        <p:blipFill>
          <a:blip r:embed="rId2"/>
          <a:stretch>
            <a:fillRect/>
          </a:stretch>
        </p:blipFill>
        <p:spPr>
          <a:xfrm>
            <a:off x="1549167" y="260648"/>
            <a:ext cx="5952004" cy="5667343"/>
          </a:xfrm>
          <a:prstGeom prst="rect">
            <a:avLst/>
          </a:prstGeom>
        </p:spPr>
      </p:pic>
    </p:spTree>
    <p:extLst>
      <p:ext uri="{BB962C8B-B14F-4D97-AF65-F5344CB8AC3E}">
        <p14:creationId xmlns:p14="http://schemas.microsoft.com/office/powerpoint/2010/main" val="3641813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3C957D8-C0F2-4F42-9F3B-FA028F47ACFE}"/>
              </a:ext>
            </a:extLst>
          </p:cNvPr>
          <p:cNvPicPr>
            <a:picLocks noChangeAspect="1"/>
          </p:cNvPicPr>
          <p:nvPr/>
        </p:nvPicPr>
        <p:blipFill>
          <a:blip r:embed="rId2"/>
          <a:stretch>
            <a:fillRect/>
          </a:stretch>
        </p:blipFill>
        <p:spPr>
          <a:xfrm>
            <a:off x="0" y="2878184"/>
            <a:ext cx="5980598" cy="3979816"/>
          </a:xfrm>
          <a:prstGeom prst="rect">
            <a:avLst/>
          </a:prstGeom>
        </p:spPr>
      </p:pic>
      <p:sp>
        <p:nvSpPr>
          <p:cNvPr id="4" name="Titolo 3">
            <a:extLst>
              <a:ext uri="{FF2B5EF4-FFF2-40B4-BE49-F238E27FC236}">
                <a16:creationId xmlns:a16="http://schemas.microsoft.com/office/drawing/2014/main" id="{4EA86B61-7A8E-ED48-9AF2-B60F3F4A45B4}"/>
              </a:ext>
            </a:extLst>
          </p:cNvPr>
          <p:cNvSpPr>
            <a:spLocks noGrp="1"/>
          </p:cNvSpPr>
          <p:nvPr>
            <p:ph type="title"/>
          </p:nvPr>
        </p:nvSpPr>
        <p:spPr>
          <a:xfrm>
            <a:off x="6228184" y="4221088"/>
            <a:ext cx="2736304" cy="2636912"/>
          </a:xfrm>
        </p:spPr>
        <p:txBody>
          <a:bodyPr/>
          <a:lstStyle/>
          <a:p>
            <a:pPr algn="l"/>
            <a:r>
              <a:rPr lang="it-IT" sz="1600" dirty="0">
                <a:solidFill>
                  <a:srgbClr val="A74BED"/>
                </a:solidFill>
              </a:rPr>
              <a:t>Al processo </a:t>
            </a:r>
            <a:br>
              <a:rPr lang="it-IT" sz="1600" dirty="0">
                <a:solidFill>
                  <a:srgbClr val="A74BED"/>
                </a:solidFill>
              </a:rPr>
            </a:br>
            <a:r>
              <a:rPr lang="it-IT" sz="1600" dirty="0" err="1">
                <a:solidFill>
                  <a:srgbClr val="A74BED"/>
                </a:solidFill>
              </a:rPr>
              <a:t>Artmemisia</a:t>
            </a:r>
            <a:r>
              <a:rPr lang="it-IT" sz="1600" dirty="0">
                <a:solidFill>
                  <a:srgbClr val="A74BED"/>
                </a:solidFill>
              </a:rPr>
              <a:t>  torturata</a:t>
            </a:r>
            <a:br>
              <a:rPr lang="it-IT" sz="1600" dirty="0">
                <a:solidFill>
                  <a:srgbClr val="A74BED"/>
                </a:solidFill>
              </a:rPr>
            </a:br>
            <a:r>
              <a:rPr lang="it-IT" sz="1600" dirty="0">
                <a:solidFill>
                  <a:srgbClr val="A74BED"/>
                </a:solidFill>
              </a:rPr>
              <a:t>rivolta ad Agostino Tassi</a:t>
            </a:r>
            <a:r>
              <a:rPr lang="it-IT" sz="1600" dirty="0"/>
              <a:t>: </a:t>
            </a:r>
            <a:br>
              <a:rPr lang="it-IT" sz="1600" dirty="0"/>
            </a:br>
            <a:br>
              <a:rPr lang="it-IT" sz="1600" dirty="0"/>
            </a:br>
            <a:r>
              <a:rPr lang="it-IT" sz="1600" dirty="0">
                <a:solidFill>
                  <a:srgbClr val="002060"/>
                </a:solidFill>
              </a:rPr>
              <a:t>«Questo è l'anello che mi dai, e queste sono le promesse!».</a:t>
            </a:r>
          </a:p>
        </p:txBody>
      </p:sp>
    </p:spTree>
    <p:extLst>
      <p:ext uri="{BB962C8B-B14F-4D97-AF65-F5344CB8AC3E}">
        <p14:creationId xmlns:p14="http://schemas.microsoft.com/office/powerpoint/2010/main" val="3948671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FC1D2D-DD85-AB44-9D07-F9DFAEE24E3F}"/>
              </a:ext>
            </a:extLst>
          </p:cNvPr>
          <p:cNvPicPr>
            <a:picLocks noChangeAspect="1"/>
          </p:cNvPicPr>
          <p:nvPr/>
        </p:nvPicPr>
        <p:blipFill>
          <a:blip r:embed="rId2"/>
          <a:stretch>
            <a:fillRect/>
          </a:stretch>
        </p:blipFill>
        <p:spPr>
          <a:xfrm>
            <a:off x="0" y="0"/>
            <a:ext cx="4800600" cy="6858000"/>
          </a:xfrm>
          <a:prstGeom prst="rect">
            <a:avLst/>
          </a:prstGeom>
        </p:spPr>
      </p:pic>
      <p:sp>
        <p:nvSpPr>
          <p:cNvPr id="2" name="Titolo 1">
            <a:extLst>
              <a:ext uri="{FF2B5EF4-FFF2-40B4-BE49-F238E27FC236}">
                <a16:creationId xmlns:a16="http://schemas.microsoft.com/office/drawing/2014/main" id="{1C4D06C7-20F7-E286-C0AF-D57BEBACF453}"/>
              </a:ext>
            </a:extLst>
          </p:cNvPr>
          <p:cNvSpPr>
            <a:spLocks noGrp="1"/>
          </p:cNvSpPr>
          <p:nvPr>
            <p:ph type="title"/>
          </p:nvPr>
        </p:nvSpPr>
        <p:spPr>
          <a:xfrm>
            <a:off x="5076056" y="5805264"/>
            <a:ext cx="3517082" cy="936104"/>
          </a:xfrm>
        </p:spPr>
        <p:txBody>
          <a:bodyPr/>
          <a:lstStyle/>
          <a:p>
            <a:pPr algn="l"/>
            <a:r>
              <a:rPr lang="it-IT" sz="1800" b="1" dirty="0">
                <a:solidFill>
                  <a:srgbClr val="9D1302"/>
                </a:solidFill>
              </a:rPr>
              <a:t>Anno 1997</a:t>
            </a:r>
          </a:p>
        </p:txBody>
      </p:sp>
    </p:spTree>
    <p:extLst>
      <p:ext uri="{BB962C8B-B14F-4D97-AF65-F5344CB8AC3E}">
        <p14:creationId xmlns:p14="http://schemas.microsoft.com/office/powerpoint/2010/main" val="2812893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 processo.mp4">
            <a:hlinkClick r:id="" action="ppaction://media"/>
            <a:extLst>
              <a:ext uri="{FF2B5EF4-FFF2-40B4-BE49-F238E27FC236}">
                <a16:creationId xmlns:a16="http://schemas.microsoft.com/office/drawing/2014/main" id="{AB308A06-9928-6040-88D9-7A0D400A44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4500" y="1143000"/>
            <a:ext cx="5715000" cy="4572000"/>
          </a:xfrm>
          <a:prstGeom prst="rect">
            <a:avLst/>
          </a:prstGeom>
        </p:spPr>
      </p:pic>
    </p:spTree>
    <p:extLst>
      <p:ext uri="{BB962C8B-B14F-4D97-AF65-F5344CB8AC3E}">
        <p14:creationId xmlns:p14="http://schemas.microsoft.com/office/powerpoint/2010/main" val="85149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B088177-006D-2D4B-9284-487FB84E7F02}"/>
              </a:ext>
            </a:extLst>
          </p:cNvPr>
          <p:cNvPicPr>
            <a:picLocks noChangeAspect="1"/>
          </p:cNvPicPr>
          <p:nvPr/>
        </p:nvPicPr>
        <p:blipFill>
          <a:blip r:embed="rId2"/>
          <a:stretch>
            <a:fillRect/>
          </a:stretch>
        </p:blipFill>
        <p:spPr>
          <a:xfrm>
            <a:off x="0" y="2878184"/>
            <a:ext cx="5980598" cy="3979816"/>
          </a:xfrm>
          <a:prstGeom prst="rect">
            <a:avLst/>
          </a:prstGeom>
        </p:spPr>
      </p:pic>
      <p:sp>
        <p:nvSpPr>
          <p:cNvPr id="2" name="Titolo 1">
            <a:extLst>
              <a:ext uri="{FF2B5EF4-FFF2-40B4-BE49-F238E27FC236}">
                <a16:creationId xmlns:a16="http://schemas.microsoft.com/office/drawing/2014/main" id="{E89854BB-5A83-DC45-A21E-61A095F13798}"/>
              </a:ext>
            </a:extLst>
          </p:cNvPr>
          <p:cNvSpPr>
            <a:spLocks noGrp="1"/>
          </p:cNvSpPr>
          <p:nvPr>
            <p:ph type="title"/>
          </p:nvPr>
        </p:nvSpPr>
        <p:spPr>
          <a:xfrm>
            <a:off x="6156176" y="3284984"/>
            <a:ext cx="2808312" cy="3573016"/>
          </a:xfrm>
        </p:spPr>
        <p:txBody>
          <a:bodyPr/>
          <a:lstStyle/>
          <a:p>
            <a:r>
              <a:rPr lang="it-IT" sz="1600" dirty="0">
                <a:solidFill>
                  <a:srgbClr val="9A152F"/>
                </a:solidFill>
              </a:rPr>
              <a:t>Condanna del tribunale:</a:t>
            </a:r>
            <a:br>
              <a:rPr lang="it-IT" sz="1600" dirty="0">
                <a:solidFill>
                  <a:srgbClr val="9A152F"/>
                </a:solidFill>
              </a:rPr>
            </a:br>
            <a:r>
              <a:rPr lang="it-IT" sz="1600" dirty="0">
                <a:solidFill>
                  <a:srgbClr val="9A152F"/>
                </a:solidFill>
              </a:rPr>
              <a:t>* sanzione pecuniaria</a:t>
            </a:r>
            <a:br>
              <a:rPr lang="it-IT" sz="1600" dirty="0">
                <a:solidFill>
                  <a:srgbClr val="9A152F"/>
                </a:solidFill>
              </a:rPr>
            </a:br>
            <a:r>
              <a:rPr lang="it-IT" sz="1600" dirty="0">
                <a:solidFill>
                  <a:srgbClr val="9A152F"/>
                </a:solidFill>
              </a:rPr>
              <a:t>* 5 anni d reclusione</a:t>
            </a:r>
            <a:br>
              <a:rPr lang="it-IT" sz="1600" dirty="0">
                <a:solidFill>
                  <a:srgbClr val="9A152F"/>
                </a:solidFill>
              </a:rPr>
            </a:br>
            <a:r>
              <a:rPr lang="it-IT" sz="1600" dirty="0">
                <a:solidFill>
                  <a:srgbClr val="9A152F"/>
                </a:solidFill>
              </a:rPr>
              <a:t>o esilio perpetuo da Roma</a:t>
            </a:r>
            <a:r>
              <a:rPr lang="it-IT" sz="1600" dirty="0"/>
              <a:t>.</a:t>
            </a:r>
            <a:br>
              <a:rPr lang="it-IT" sz="1600" dirty="0"/>
            </a:br>
            <a:br>
              <a:rPr lang="it-IT" sz="1600" dirty="0"/>
            </a:br>
            <a:r>
              <a:rPr lang="it-IT" sz="1600" dirty="0">
                <a:solidFill>
                  <a:srgbClr val="002060"/>
                </a:solidFill>
              </a:rPr>
              <a:t>Mai eseguite.</a:t>
            </a:r>
            <a:br>
              <a:rPr lang="it-IT" sz="1600" dirty="0">
                <a:solidFill>
                  <a:srgbClr val="002060"/>
                </a:solidFill>
              </a:rPr>
            </a:br>
            <a:br>
              <a:rPr lang="it-IT" sz="1600" dirty="0">
                <a:solidFill>
                  <a:srgbClr val="002060"/>
                </a:solidFill>
              </a:rPr>
            </a:br>
            <a:r>
              <a:rPr lang="it-IT" sz="1600" dirty="0">
                <a:solidFill>
                  <a:srgbClr val="002060"/>
                </a:solidFill>
              </a:rPr>
              <a:t>Artemisia vincitrice </a:t>
            </a:r>
            <a:br>
              <a:rPr lang="it-IT" sz="1600" dirty="0">
                <a:solidFill>
                  <a:srgbClr val="002060"/>
                </a:solidFill>
              </a:rPr>
            </a:br>
            <a:r>
              <a:rPr lang="it-IT" sz="1600" dirty="0">
                <a:solidFill>
                  <a:srgbClr val="002060"/>
                </a:solidFill>
              </a:rPr>
              <a:t>solo de iure,</a:t>
            </a:r>
            <a:br>
              <a:rPr lang="it-IT" sz="1600" dirty="0">
                <a:solidFill>
                  <a:srgbClr val="002060"/>
                </a:solidFill>
              </a:rPr>
            </a:br>
            <a:r>
              <a:rPr lang="it-IT" sz="1600" dirty="0">
                <a:solidFill>
                  <a:srgbClr val="002060"/>
                </a:solidFill>
              </a:rPr>
              <a:t>in realtà la sua </a:t>
            </a:r>
            <a:br>
              <a:rPr lang="it-IT" sz="1600" dirty="0">
                <a:solidFill>
                  <a:srgbClr val="002060"/>
                </a:solidFill>
              </a:rPr>
            </a:br>
            <a:r>
              <a:rPr lang="it-IT" sz="1600" dirty="0">
                <a:solidFill>
                  <a:srgbClr val="002060"/>
                </a:solidFill>
              </a:rPr>
              <a:t>reputazione è rovinata </a:t>
            </a:r>
            <a:br>
              <a:rPr lang="it-IT" sz="1600" dirty="0">
                <a:solidFill>
                  <a:srgbClr val="002060"/>
                </a:solidFill>
              </a:rPr>
            </a:br>
            <a:r>
              <a:rPr lang="it-IT" sz="1600" dirty="0">
                <a:solidFill>
                  <a:srgbClr val="002060"/>
                </a:solidFill>
              </a:rPr>
              <a:t>per sempre</a:t>
            </a:r>
            <a:r>
              <a:rPr lang="it-IT" sz="1600" dirty="0"/>
              <a:t>.</a:t>
            </a:r>
            <a:br>
              <a:rPr lang="it-IT" sz="1600" dirty="0"/>
            </a:br>
            <a:endParaRPr lang="it-IT" sz="1600" dirty="0"/>
          </a:p>
        </p:txBody>
      </p:sp>
    </p:spTree>
    <p:extLst>
      <p:ext uri="{BB962C8B-B14F-4D97-AF65-F5344CB8AC3E}">
        <p14:creationId xmlns:p14="http://schemas.microsoft.com/office/powerpoint/2010/main" val="2789444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F8437-BB55-6548-95E0-6D760333708E}"/>
              </a:ext>
            </a:extLst>
          </p:cNvPr>
          <p:cNvSpPr>
            <a:spLocks noGrp="1"/>
          </p:cNvSpPr>
          <p:nvPr>
            <p:ph type="title"/>
          </p:nvPr>
        </p:nvSpPr>
        <p:spPr>
          <a:xfrm>
            <a:off x="457200" y="5301208"/>
            <a:ext cx="8219256" cy="1556792"/>
          </a:xfrm>
        </p:spPr>
        <p:txBody>
          <a:bodyPr/>
          <a:lstStyle/>
          <a:p>
            <a:r>
              <a:rPr lang="it-IT" sz="1600" dirty="0">
                <a:solidFill>
                  <a:srgbClr val="7030A0"/>
                </a:solidFill>
              </a:rPr>
              <a:t>Artemisia Gentileschi. </a:t>
            </a:r>
            <a:r>
              <a:rPr lang="it-IT" sz="1600" dirty="0">
                <a:solidFill>
                  <a:srgbClr val="9D1302"/>
                </a:solidFill>
              </a:rPr>
              <a:t>DANAE.</a:t>
            </a:r>
            <a:br>
              <a:rPr lang="it-IT" sz="1600" dirty="0">
                <a:solidFill>
                  <a:srgbClr val="7030A0"/>
                </a:solidFill>
              </a:rPr>
            </a:br>
            <a:r>
              <a:rPr lang="it-IT" sz="1600" dirty="0">
                <a:solidFill>
                  <a:srgbClr val="937002"/>
                </a:solidFill>
              </a:rPr>
              <a:t>Olio su tela,  40,5x52,5cm 1612, National Gallery, Londra.</a:t>
            </a:r>
          </a:p>
        </p:txBody>
      </p:sp>
      <p:pic>
        <p:nvPicPr>
          <p:cNvPr id="5" name="Picture 4">
            <a:extLst>
              <a:ext uri="{FF2B5EF4-FFF2-40B4-BE49-F238E27FC236}">
                <a16:creationId xmlns:a16="http://schemas.microsoft.com/office/drawing/2014/main" id="{45CF592C-6862-384A-8623-8D74F471A197}"/>
              </a:ext>
            </a:extLst>
          </p:cNvPr>
          <p:cNvPicPr>
            <a:picLocks noChangeAspect="1"/>
          </p:cNvPicPr>
          <p:nvPr/>
        </p:nvPicPr>
        <p:blipFill>
          <a:blip r:embed="rId2"/>
          <a:stretch>
            <a:fillRect/>
          </a:stretch>
        </p:blipFill>
        <p:spPr>
          <a:xfrm>
            <a:off x="1259632" y="1059900"/>
            <a:ext cx="6982374" cy="4613904"/>
          </a:xfrm>
          <a:prstGeom prst="rect">
            <a:avLst/>
          </a:prstGeom>
        </p:spPr>
      </p:pic>
    </p:spTree>
    <p:extLst>
      <p:ext uri="{BB962C8B-B14F-4D97-AF65-F5344CB8AC3E}">
        <p14:creationId xmlns:p14="http://schemas.microsoft.com/office/powerpoint/2010/main" val="2911720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2C52-6D03-7144-8783-7FC4AB88CB83}"/>
              </a:ext>
            </a:extLst>
          </p:cNvPr>
          <p:cNvSpPr>
            <a:spLocks noGrp="1"/>
          </p:cNvSpPr>
          <p:nvPr>
            <p:ph type="title"/>
          </p:nvPr>
        </p:nvSpPr>
        <p:spPr>
          <a:xfrm>
            <a:off x="5580112" y="4725144"/>
            <a:ext cx="3563888" cy="2132856"/>
          </a:xfrm>
        </p:spPr>
        <p:txBody>
          <a:bodyPr/>
          <a:lstStyle/>
          <a:p>
            <a:pPr algn="l"/>
            <a:r>
              <a:rPr lang="it-IT" sz="1600" dirty="0">
                <a:solidFill>
                  <a:srgbClr val="7030A0"/>
                </a:solidFill>
              </a:rPr>
              <a:t>Artemisia Gentileschi. </a:t>
            </a:r>
            <a:br>
              <a:rPr lang="it-IT" sz="1600" dirty="0"/>
            </a:br>
            <a:r>
              <a:rPr lang="it-IT" sz="1600" dirty="0">
                <a:solidFill>
                  <a:srgbClr val="9D1302"/>
                </a:solidFill>
              </a:rPr>
              <a:t>Giuditta che decapita </a:t>
            </a:r>
            <a:r>
              <a:rPr lang="it-IT" sz="1600" dirty="0" err="1">
                <a:solidFill>
                  <a:srgbClr val="9D1302"/>
                </a:solidFill>
              </a:rPr>
              <a:t>Oloferne</a:t>
            </a:r>
            <a:r>
              <a:rPr lang="it-IT" sz="1600" dirty="0">
                <a:solidFill>
                  <a:srgbClr val="9D1302"/>
                </a:solidFill>
              </a:rPr>
              <a:t>. </a:t>
            </a:r>
            <a:br>
              <a:rPr lang="it-IT" sz="1600" dirty="0"/>
            </a:br>
            <a:r>
              <a:rPr lang="it-IT" sz="1600" dirty="0">
                <a:solidFill>
                  <a:srgbClr val="7C4800"/>
                </a:solidFill>
              </a:rPr>
              <a:t>Olio su tela, 1612-1613, </a:t>
            </a:r>
            <a:br>
              <a:rPr lang="it-IT" sz="1600" dirty="0">
                <a:solidFill>
                  <a:srgbClr val="7C4800"/>
                </a:solidFill>
              </a:rPr>
            </a:br>
            <a:r>
              <a:rPr lang="it-IT" sz="1600" dirty="0">
                <a:solidFill>
                  <a:srgbClr val="7C4800"/>
                </a:solidFill>
              </a:rPr>
              <a:t>Museo Nazionale Capodimonte, Napoli</a:t>
            </a:r>
          </a:p>
        </p:txBody>
      </p:sp>
      <p:pic>
        <p:nvPicPr>
          <p:cNvPr id="5" name="Picture 4">
            <a:extLst>
              <a:ext uri="{FF2B5EF4-FFF2-40B4-BE49-F238E27FC236}">
                <a16:creationId xmlns:a16="http://schemas.microsoft.com/office/drawing/2014/main" id="{C923D2DE-24DD-1E4F-A589-5BE7A33C3973}"/>
              </a:ext>
            </a:extLst>
          </p:cNvPr>
          <p:cNvPicPr>
            <a:picLocks noChangeAspect="1"/>
          </p:cNvPicPr>
          <p:nvPr/>
        </p:nvPicPr>
        <p:blipFill>
          <a:blip r:embed="rId2"/>
          <a:stretch>
            <a:fillRect/>
          </a:stretch>
        </p:blipFill>
        <p:spPr>
          <a:xfrm>
            <a:off x="0" y="0"/>
            <a:ext cx="5442857" cy="6858000"/>
          </a:xfrm>
          <a:prstGeom prst="rect">
            <a:avLst/>
          </a:prstGeom>
        </p:spPr>
      </p:pic>
    </p:spTree>
    <p:extLst>
      <p:ext uri="{BB962C8B-B14F-4D97-AF65-F5344CB8AC3E}">
        <p14:creationId xmlns:p14="http://schemas.microsoft.com/office/powerpoint/2010/main" val="1498403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3201-373A-1D43-969A-A0979070180C}"/>
              </a:ext>
            </a:extLst>
          </p:cNvPr>
          <p:cNvSpPr>
            <a:spLocks noGrp="1"/>
          </p:cNvSpPr>
          <p:nvPr>
            <p:ph type="title"/>
          </p:nvPr>
        </p:nvSpPr>
        <p:spPr>
          <a:xfrm>
            <a:off x="0" y="4293096"/>
            <a:ext cx="2051720" cy="2530604"/>
          </a:xfrm>
        </p:spPr>
        <p:txBody>
          <a:bodyPr/>
          <a:lstStyle/>
          <a:p>
            <a:pPr algn="r"/>
            <a:r>
              <a:rPr lang="it-IT" sz="1600" dirty="0">
                <a:solidFill>
                  <a:srgbClr val="002060"/>
                </a:solidFill>
              </a:rPr>
              <a:t>Caravaggio.</a:t>
            </a:r>
            <a:br>
              <a:rPr lang="it-IT" sz="1600" dirty="0"/>
            </a:br>
            <a:r>
              <a:rPr lang="it-IT" sz="1600" dirty="0">
                <a:solidFill>
                  <a:srgbClr val="9D1302"/>
                </a:solidFill>
              </a:rPr>
              <a:t>Giuditta che decapita Oloferne. </a:t>
            </a:r>
            <a:br>
              <a:rPr lang="it-IT" sz="1600" dirty="0">
                <a:solidFill>
                  <a:srgbClr val="9D1302"/>
                </a:solidFill>
              </a:rPr>
            </a:br>
            <a:r>
              <a:rPr lang="it-IT" sz="1600" dirty="0">
                <a:solidFill>
                  <a:srgbClr val="7C4800"/>
                </a:solidFill>
              </a:rPr>
              <a:t>Olio su tela, </a:t>
            </a:r>
            <a:br>
              <a:rPr lang="it-IT" sz="1600" dirty="0">
                <a:solidFill>
                  <a:srgbClr val="7C4800"/>
                </a:solidFill>
              </a:rPr>
            </a:br>
            <a:r>
              <a:rPr lang="it-IT" sz="1600" dirty="0">
                <a:solidFill>
                  <a:srgbClr val="7C4800"/>
                </a:solidFill>
              </a:rPr>
              <a:t>1612-1613 </a:t>
            </a:r>
            <a:br>
              <a:rPr lang="it-IT" sz="1600" dirty="0">
                <a:solidFill>
                  <a:srgbClr val="7C4800"/>
                </a:solidFill>
              </a:rPr>
            </a:br>
            <a:r>
              <a:rPr lang="it-IT" sz="1600" dirty="0">
                <a:solidFill>
                  <a:srgbClr val="7C4800"/>
                </a:solidFill>
              </a:rPr>
              <a:t>Museo Nazionale  Capodimonte, Napoli.</a:t>
            </a:r>
          </a:p>
        </p:txBody>
      </p:sp>
      <p:pic>
        <p:nvPicPr>
          <p:cNvPr id="5" name="Picture 4">
            <a:extLst>
              <a:ext uri="{FF2B5EF4-FFF2-40B4-BE49-F238E27FC236}">
                <a16:creationId xmlns:a16="http://schemas.microsoft.com/office/drawing/2014/main" id="{4A3F0C51-A848-1943-AE9E-8B116B2DCE13}"/>
              </a:ext>
            </a:extLst>
          </p:cNvPr>
          <p:cNvPicPr>
            <a:picLocks noChangeAspect="1"/>
          </p:cNvPicPr>
          <p:nvPr/>
        </p:nvPicPr>
        <p:blipFill>
          <a:blip r:embed="rId2"/>
          <a:stretch>
            <a:fillRect/>
          </a:stretch>
        </p:blipFill>
        <p:spPr>
          <a:xfrm>
            <a:off x="2051720" y="0"/>
            <a:ext cx="7092280" cy="6858000"/>
          </a:xfrm>
          <a:prstGeom prst="rect">
            <a:avLst/>
          </a:prstGeom>
        </p:spPr>
      </p:pic>
    </p:spTree>
    <p:extLst>
      <p:ext uri="{BB962C8B-B14F-4D97-AF65-F5344CB8AC3E}">
        <p14:creationId xmlns:p14="http://schemas.microsoft.com/office/powerpoint/2010/main" val="1772187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AE91F-B064-8545-99A4-4502538B3428}"/>
              </a:ext>
            </a:extLst>
          </p:cNvPr>
          <p:cNvSpPr>
            <a:spLocks noGrp="1"/>
          </p:cNvSpPr>
          <p:nvPr>
            <p:ph type="title"/>
          </p:nvPr>
        </p:nvSpPr>
        <p:spPr>
          <a:xfrm>
            <a:off x="457199" y="5589240"/>
            <a:ext cx="4042793" cy="1268760"/>
          </a:xfrm>
        </p:spPr>
        <p:txBody>
          <a:bodyPr/>
          <a:lstStyle/>
          <a:p>
            <a:pPr algn="r"/>
            <a:r>
              <a:rPr lang="it-IT" sz="1600" dirty="0">
                <a:solidFill>
                  <a:srgbClr val="750B01"/>
                </a:solidFill>
              </a:rPr>
              <a:t>Artemisia Gentileschi </a:t>
            </a:r>
            <a:br>
              <a:rPr lang="it-IT" sz="1600" dirty="0">
                <a:solidFill>
                  <a:srgbClr val="750B01"/>
                </a:solidFill>
              </a:rPr>
            </a:br>
            <a:r>
              <a:rPr lang="it-IT" sz="1600" dirty="0">
                <a:solidFill>
                  <a:srgbClr val="750B01"/>
                </a:solidFill>
              </a:rPr>
              <a:t>fa il ritratto al marito </a:t>
            </a:r>
            <a:br>
              <a:rPr lang="it-IT" sz="1600" dirty="0">
                <a:solidFill>
                  <a:srgbClr val="750B01"/>
                </a:solidFill>
              </a:rPr>
            </a:br>
            <a:r>
              <a:rPr lang="it-IT" sz="1600" dirty="0">
                <a:solidFill>
                  <a:srgbClr val="750B01"/>
                </a:solidFill>
              </a:rPr>
              <a:t>Pierantonio </a:t>
            </a:r>
            <a:r>
              <a:rPr lang="it-IT" sz="1600" dirty="0" err="1">
                <a:solidFill>
                  <a:srgbClr val="750B01"/>
                </a:solidFill>
              </a:rPr>
              <a:t>Stiattesi</a:t>
            </a:r>
            <a:r>
              <a:rPr lang="it-IT" sz="1600" dirty="0">
                <a:solidFill>
                  <a:srgbClr val="750B01"/>
                </a:solidFill>
              </a:rPr>
              <a:t>.</a:t>
            </a:r>
          </a:p>
        </p:txBody>
      </p:sp>
      <p:pic>
        <p:nvPicPr>
          <p:cNvPr id="4" name="Immagine 2">
            <a:extLst>
              <a:ext uri="{FF2B5EF4-FFF2-40B4-BE49-F238E27FC236}">
                <a16:creationId xmlns:a16="http://schemas.microsoft.com/office/drawing/2014/main" id="{3EB90F2F-13BA-9046-AF96-EA6099D87BA2}"/>
              </a:ext>
            </a:extLst>
          </p:cNvPr>
          <p:cNvPicPr>
            <a:picLocks noChangeAspect="1"/>
          </p:cNvPicPr>
          <p:nvPr/>
        </p:nvPicPr>
        <p:blipFill>
          <a:blip r:embed="rId2"/>
          <a:stretch>
            <a:fillRect/>
          </a:stretch>
        </p:blipFill>
        <p:spPr>
          <a:xfrm>
            <a:off x="4644008" y="1429878"/>
            <a:ext cx="4499992" cy="5428122"/>
          </a:xfrm>
          <a:prstGeom prst="rect">
            <a:avLst/>
          </a:prstGeom>
        </p:spPr>
      </p:pic>
    </p:spTree>
    <p:extLst>
      <p:ext uri="{BB962C8B-B14F-4D97-AF65-F5344CB8AC3E}">
        <p14:creationId xmlns:p14="http://schemas.microsoft.com/office/powerpoint/2010/main" val="1579658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007E17-1B22-F34E-834F-48DAE8A648FF}"/>
              </a:ext>
            </a:extLst>
          </p:cNvPr>
          <p:cNvSpPr>
            <a:spLocks noGrp="1"/>
          </p:cNvSpPr>
          <p:nvPr>
            <p:ph type="title"/>
          </p:nvPr>
        </p:nvSpPr>
        <p:spPr>
          <a:xfrm>
            <a:off x="0" y="5301208"/>
            <a:ext cx="3635896" cy="1556792"/>
          </a:xfrm>
        </p:spPr>
        <p:txBody>
          <a:bodyPr/>
          <a:lstStyle/>
          <a:p>
            <a:pPr algn="r"/>
            <a:r>
              <a:rPr lang="it-IT" sz="1600" dirty="0">
                <a:solidFill>
                  <a:srgbClr val="7030A0"/>
                </a:solidFill>
              </a:rPr>
              <a:t>Artemisia Gentileschi. </a:t>
            </a:r>
            <a:br>
              <a:rPr lang="it-IT" sz="1600" dirty="0">
                <a:solidFill>
                  <a:srgbClr val="7030A0"/>
                </a:solidFill>
              </a:rPr>
            </a:br>
            <a:r>
              <a:rPr lang="it-IT" sz="1600" dirty="0">
                <a:solidFill>
                  <a:srgbClr val="9A152F"/>
                </a:solidFill>
              </a:rPr>
              <a:t>Autoritratto come allegoria della Pittura. </a:t>
            </a:r>
            <a:r>
              <a:rPr lang="it-IT" sz="1600" dirty="0">
                <a:solidFill>
                  <a:srgbClr val="C99700"/>
                </a:solidFill>
              </a:rPr>
              <a:t>Olio su tela, 1638-1639, </a:t>
            </a:r>
            <a:br>
              <a:rPr lang="it-IT" sz="1600" dirty="0">
                <a:solidFill>
                  <a:srgbClr val="C99700"/>
                </a:solidFill>
              </a:rPr>
            </a:br>
            <a:r>
              <a:rPr lang="it-IT" sz="1600" dirty="0" err="1">
                <a:solidFill>
                  <a:srgbClr val="C99700"/>
                </a:solidFill>
              </a:rPr>
              <a:t>Royal</a:t>
            </a:r>
            <a:r>
              <a:rPr lang="it-IT" sz="1600" dirty="0">
                <a:solidFill>
                  <a:srgbClr val="C99700"/>
                </a:solidFill>
              </a:rPr>
              <a:t> Collection, Windsor.</a:t>
            </a:r>
          </a:p>
        </p:txBody>
      </p:sp>
      <p:pic>
        <p:nvPicPr>
          <p:cNvPr id="4" name="Immagine 3">
            <a:extLst>
              <a:ext uri="{FF2B5EF4-FFF2-40B4-BE49-F238E27FC236}">
                <a16:creationId xmlns:a16="http://schemas.microsoft.com/office/drawing/2014/main" id="{8D25CCA2-2FE5-7249-B88D-3D45E7D59B81}"/>
              </a:ext>
            </a:extLst>
          </p:cNvPr>
          <p:cNvPicPr>
            <a:picLocks noChangeAspect="1"/>
          </p:cNvPicPr>
          <p:nvPr/>
        </p:nvPicPr>
        <p:blipFill>
          <a:blip r:embed="rId2"/>
          <a:stretch>
            <a:fillRect/>
          </a:stretch>
        </p:blipFill>
        <p:spPr>
          <a:xfrm>
            <a:off x="3707904" y="0"/>
            <a:ext cx="5436097" cy="6858001"/>
          </a:xfrm>
          <a:prstGeom prst="rect">
            <a:avLst/>
          </a:prstGeom>
        </p:spPr>
      </p:pic>
    </p:spTree>
    <p:extLst>
      <p:ext uri="{BB962C8B-B14F-4D97-AF65-F5344CB8AC3E}">
        <p14:creationId xmlns:p14="http://schemas.microsoft.com/office/powerpoint/2010/main" val="1493348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B0CADB3-388C-604E-86F7-292FE23DBED8}"/>
              </a:ext>
            </a:extLst>
          </p:cNvPr>
          <p:cNvPicPr>
            <a:picLocks noChangeAspect="1"/>
          </p:cNvPicPr>
          <p:nvPr/>
        </p:nvPicPr>
        <p:blipFill>
          <a:blip r:embed="rId2"/>
          <a:stretch>
            <a:fillRect/>
          </a:stretch>
        </p:blipFill>
        <p:spPr>
          <a:xfrm>
            <a:off x="971600" y="2204864"/>
            <a:ext cx="6915133" cy="4149080"/>
          </a:xfrm>
          <a:prstGeom prst="rect">
            <a:avLst/>
          </a:prstGeom>
        </p:spPr>
      </p:pic>
    </p:spTree>
    <p:extLst>
      <p:ext uri="{BB962C8B-B14F-4D97-AF65-F5344CB8AC3E}">
        <p14:creationId xmlns:p14="http://schemas.microsoft.com/office/powerpoint/2010/main" val="1084397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0340E4-3443-A34A-9020-DA23AD40AC02}"/>
              </a:ext>
            </a:extLst>
          </p:cNvPr>
          <p:cNvSpPr>
            <a:spLocks noGrp="1"/>
          </p:cNvSpPr>
          <p:nvPr>
            <p:ph type="title"/>
          </p:nvPr>
        </p:nvSpPr>
        <p:spPr>
          <a:xfrm>
            <a:off x="4644008" y="5373216"/>
            <a:ext cx="3949130" cy="1484784"/>
          </a:xfrm>
        </p:spPr>
        <p:txBody>
          <a:bodyPr/>
          <a:lstStyle/>
          <a:p>
            <a:pPr algn="l"/>
            <a:r>
              <a:rPr lang="it-IT" sz="1600" dirty="0">
                <a:solidFill>
                  <a:srgbClr val="9A152F"/>
                </a:solidFill>
              </a:rPr>
              <a:t>Cosimo II De’ Medici,</a:t>
            </a:r>
            <a:br>
              <a:rPr lang="it-IT" sz="1600" dirty="0">
                <a:solidFill>
                  <a:srgbClr val="9A152F"/>
                </a:solidFill>
              </a:rPr>
            </a:br>
            <a:r>
              <a:rPr lang="it-IT" sz="1600" dirty="0">
                <a:solidFill>
                  <a:srgbClr val="9A152F"/>
                </a:solidFill>
              </a:rPr>
              <a:t>Granduca di Toscana.</a:t>
            </a:r>
          </a:p>
        </p:txBody>
      </p:sp>
      <p:pic>
        <p:nvPicPr>
          <p:cNvPr id="13" name="Immagine 12">
            <a:extLst>
              <a:ext uri="{FF2B5EF4-FFF2-40B4-BE49-F238E27FC236}">
                <a16:creationId xmlns:a16="http://schemas.microsoft.com/office/drawing/2014/main" id="{93490086-FC30-B948-8538-2993F47D014E}"/>
              </a:ext>
            </a:extLst>
          </p:cNvPr>
          <p:cNvPicPr>
            <a:picLocks noChangeAspect="1"/>
          </p:cNvPicPr>
          <p:nvPr/>
        </p:nvPicPr>
        <p:blipFill>
          <a:blip r:embed="rId2"/>
          <a:stretch>
            <a:fillRect/>
          </a:stretch>
        </p:blipFill>
        <p:spPr>
          <a:xfrm>
            <a:off x="0" y="908720"/>
            <a:ext cx="4499992" cy="5949280"/>
          </a:xfrm>
          <a:prstGeom prst="rect">
            <a:avLst/>
          </a:prstGeom>
        </p:spPr>
      </p:pic>
    </p:spTree>
    <p:extLst>
      <p:ext uri="{BB962C8B-B14F-4D97-AF65-F5344CB8AC3E}">
        <p14:creationId xmlns:p14="http://schemas.microsoft.com/office/powerpoint/2010/main" val="1526954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FE94F0-3175-F940-B3B3-785CAF95EC99}"/>
              </a:ext>
            </a:extLst>
          </p:cNvPr>
          <p:cNvSpPr>
            <a:spLocks noGrp="1"/>
          </p:cNvSpPr>
          <p:nvPr>
            <p:ph type="title"/>
          </p:nvPr>
        </p:nvSpPr>
        <p:spPr>
          <a:xfrm>
            <a:off x="107504" y="4797152"/>
            <a:ext cx="8856984" cy="2060848"/>
          </a:xfrm>
        </p:spPr>
        <p:txBody>
          <a:bodyPr/>
          <a:lstStyle/>
          <a:p>
            <a:pPr algn="r"/>
            <a:r>
              <a:rPr lang="it-IT" sz="1600" dirty="0">
                <a:solidFill>
                  <a:srgbClr val="9A152F"/>
                </a:solidFill>
              </a:rPr>
              <a:t>Lo scienziato Galileo Galilei</a:t>
            </a:r>
            <a:r>
              <a:rPr lang="it-IT" sz="1600" dirty="0">
                <a:solidFill>
                  <a:srgbClr val="C99700"/>
                </a:solidFill>
              </a:rPr>
              <a:t>.                             Ritratto di Michelangelo Buonarroti il Giovane</a:t>
            </a:r>
          </a:p>
        </p:txBody>
      </p:sp>
      <p:pic>
        <p:nvPicPr>
          <p:cNvPr id="5" name="Immagine 4">
            <a:extLst>
              <a:ext uri="{FF2B5EF4-FFF2-40B4-BE49-F238E27FC236}">
                <a16:creationId xmlns:a16="http://schemas.microsoft.com/office/drawing/2014/main" id="{C23F1DC9-33C9-D54A-AE6B-26588B3B0531}"/>
              </a:ext>
            </a:extLst>
          </p:cNvPr>
          <p:cNvPicPr>
            <a:picLocks noChangeAspect="1"/>
          </p:cNvPicPr>
          <p:nvPr/>
        </p:nvPicPr>
        <p:blipFill>
          <a:blip r:embed="rId2"/>
          <a:stretch>
            <a:fillRect/>
          </a:stretch>
        </p:blipFill>
        <p:spPr>
          <a:xfrm>
            <a:off x="18503" y="0"/>
            <a:ext cx="4860032" cy="5229200"/>
          </a:xfrm>
          <a:prstGeom prst="rect">
            <a:avLst/>
          </a:prstGeom>
        </p:spPr>
      </p:pic>
      <p:pic>
        <p:nvPicPr>
          <p:cNvPr id="3" name="Immagine 2">
            <a:extLst>
              <a:ext uri="{FF2B5EF4-FFF2-40B4-BE49-F238E27FC236}">
                <a16:creationId xmlns:a16="http://schemas.microsoft.com/office/drawing/2014/main" id="{F8D1D731-47BF-11F6-807D-7034B17EA665}"/>
              </a:ext>
            </a:extLst>
          </p:cNvPr>
          <p:cNvPicPr>
            <a:picLocks noChangeAspect="1"/>
          </p:cNvPicPr>
          <p:nvPr/>
        </p:nvPicPr>
        <p:blipFill>
          <a:blip r:embed="rId3"/>
          <a:stretch>
            <a:fillRect/>
          </a:stretch>
        </p:blipFill>
        <p:spPr>
          <a:xfrm>
            <a:off x="4878535" y="0"/>
            <a:ext cx="4241016" cy="5229200"/>
          </a:xfrm>
          <a:prstGeom prst="rect">
            <a:avLst/>
          </a:prstGeom>
        </p:spPr>
      </p:pic>
    </p:spTree>
    <p:extLst>
      <p:ext uri="{BB962C8B-B14F-4D97-AF65-F5344CB8AC3E}">
        <p14:creationId xmlns:p14="http://schemas.microsoft.com/office/powerpoint/2010/main" val="4237309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495C8C-C8AE-D646-8E19-BB13BC7FDF41}"/>
              </a:ext>
            </a:extLst>
          </p:cNvPr>
          <p:cNvSpPr>
            <a:spLocks noGrp="1"/>
          </p:cNvSpPr>
          <p:nvPr>
            <p:ph type="title"/>
          </p:nvPr>
        </p:nvSpPr>
        <p:spPr>
          <a:xfrm>
            <a:off x="3779912" y="4941168"/>
            <a:ext cx="4968552" cy="1916832"/>
          </a:xfrm>
        </p:spPr>
        <p:txBody>
          <a:bodyPr/>
          <a:lstStyle/>
          <a:p>
            <a:pPr algn="l"/>
            <a:r>
              <a:rPr lang="it-IT" sz="1600" dirty="0">
                <a:solidFill>
                  <a:srgbClr val="7030A0"/>
                </a:solidFill>
              </a:rPr>
              <a:t>Artemisia Gentileschi.</a:t>
            </a:r>
            <a:br>
              <a:rPr lang="it-IT" sz="1600" dirty="0">
                <a:solidFill>
                  <a:srgbClr val="C99700"/>
                </a:solidFill>
              </a:rPr>
            </a:br>
            <a:r>
              <a:rPr lang="it-IT" sz="1600" dirty="0">
                <a:solidFill>
                  <a:srgbClr val="FFC000"/>
                </a:solidFill>
              </a:rPr>
              <a:t>Allegoria dell’Inclinazione.</a:t>
            </a:r>
            <a:br>
              <a:rPr lang="it-IT" sz="1600" dirty="0">
                <a:solidFill>
                  <a:srgbClr val="C99700"/>
                </a:solidFill>
              </a:rPr>
            </a:br>
            <a:r>
              <a:rPr lang="it-IT" sz="1600" dirty="0">
                <a:solidFill>
                  <a:srgbClr val="937002"/>
                </a:solidFill>
              </a:rPr>
              <a:t>Affresco, Palazzo Buonarroti </a:t>
            </a:r>
            <a:br>
              <a:rPr lang="it-IT" sz="1600" dirty="0">
                <a:solidFill>
                  <a:srgbClr val="937002"/>
                </a:solidFill>
              </a:rPr>
            </a:br>
            <a:r>
              <a:rPr lang="it-IT" sz="1600" dirty="0">
                <a:solidFill>
                  <a:srgbClr val="937002"/>
                </a:solidFill>
              </a:rPr>
              <a:t>Firenze. </a:t>
            </a:r>
          </a:p>
        </p:txBody>
      </p:sp>
      <p:pic>
        <p:nvPicPr>
          <p:cNvPr id="4" name="Immagine 3">
            <a:extLst>
              <a:ext uri="{FF2B5EF4-FFF2-40B4-BE49-F238E27FC236}">
                <a16:creationId xmlns:a16="http://schemas.microsoft.com/office/drawing/2014/main" id="{B7DFADB7-A41E-9A4E-BFF7-F1C965FD1E74}"/>
              </a:ext>
            </a:extLst>
          </p:cNvPr>
          <p:cNvPicPr>
            <a:picLocks noChangeAspect="1"/>
          </p:cNvPicPr>
          <p:nvPr/>
        </p:nvPicPr>
        <p:blipFill>
          <a:blip r:embed="rId2"/>
          <a:stretch>
            <a:fillRect/>
          </a:stretch>
        </p:blipFill>
        <p:spPr>
          <a:xfrm>
            <a:off x="0" y="1"/>
            <a:ext cx="3635896" cy="6858000"/>
          </a:xfrm>
          <a:prstGeom prst="rect">
            <a:avLst/>
          </a:prstGeom>
        </p:spPr>
      </p:pic>
    </p:spTree>
    <p:extLst>
      <p:ext uri="{BB962C8B-B14F-4D97-AF65-F5344CB8AC3E}">
        <p14:creationId xmlns:p14="http://schemas.microsoft.com/office/powerpoint/2010/main" val="1206754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A2EEE7-6224-F943-9628-E1F6CC94EF4D}"/>
              </a:ext>
            </a:extLst>
          </p:cNvPr>
          <p:cNvSpPr>
            <a:spLocks noGrp="1"/>
          </p:cNvSpPr>
          <p:nvPr>
            <p:ph type="title"/>
          </p:nvPr>
        </p:nvSpPr>
        <p:spPr>
          <a:xfrm>
            <a:off x="5292080" y="4653136"/>
            <a:ext cx="3851920" cy="2232248"/>
          </a:xfrm>
        </p:spPr>
        <p:txBody>
          <a:bodyPr/>
          <a:lstStyle/>
          <a:p>
            <a:pPr algn="l"/>
            <a:r>
              <a:rPr lang="it-IT" sz="1600" dirty="0">
                <a:solidFill>
                  <a:srgbClr val="7030A0"/>
                </a:solidFill>
              </a:rPr>
              <a:t>Artemisia Gentileschi.</a:t>
            </a:r>
            <a:br>
              <a:rPr lang="it-IT" sz="1600" dirty="0"/>
            </a:br>
            <a:r>
              <a:rPr lang="it-IT" sz="1600" dirty="0">
                <a:solidFill>
                  <a:srgbClr val="FFC000"/>
                </a:solidFill>
              </a:rPr>
              <a:t>Conversione di Maria Maddalena. </a:t>
            </a:r>
            <a:br>
              <a:rPr lang="it-IT" sz="1600" dirty="0"/>
            </a:br>
            <a:r>
              <a:rPr lang="it-IT" sz="1600" dirty="0">
                <a:solidFill>
                  <a:srgbClr val="7C4800"/>
                </a:solidFill>
              </a:rPr>
              <a:t>Olio su tela, 146,5x108cm, 1615-1616, Galleria Palazzo Pitti, Firenze. </a:t>
            </a:r>
          </a:p>
        </p:txBody>
      </p:sp>
      <p:pic>
        <p:nvPicPr>
          <p:cNvPr id="5" name="Immagine 4">
            <a:extLst>
              <a:ext uri="{FF2B5EF4-FFF2-40B4-BE49-F238E27FC236}">
                <a16:creationId xmlns:a16="http://schemas.microsoft.com/office/drawing/2014/main" id="{5B948AEB-E139-9644-993F-E058CDC9D4EE}"/>
              </a:ext>
            </a:extLst>
          </p:cNvPr>
          <p:cNvPicPr>
            <a:picLocks noChangeAspect="1"/>
          </p:cNvPicPr>
          <p:nvPr/>
        </p:nvPicPr>
        <p:blipFill>
          <a:blip r:embed="rId2"/>
          <a:stretch>
            <a:fillRect/>
          </a:stretch>
        </p:blipFill>
        <p:spPr>
          <a:xfrm>
            <a:off x="0" y="-6178"/>
            <a:ext cx="5097780" cy="6858000"/>
          </a:xfrm>
          <a:prstGeom prst="rect">
            <a:avLst/>
          </a:prstGeom>
        </p:spPr>
      </p:pic>
    </p:spTree>
    <p:extLst>
      <p:ext uri="{BB962C8B-B14F-4D97-AF65-F5344CB8AC3E}">
        <p14:creationId xmlns:p14="http://schemas.microsoft.com/office/powerpoint/2010/main" val="3540756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E25CEA-5A99-864F-A2C1-2CEB62C4837E}"/>
              </a:ext>
            </a:extLst>
          </p:cNvPr>
          <p:cNvPicPr>
            <a:picLocks noChangeAspect="1"/>
          </p:cNvPicPr>
          <p:nvPr/>
        </p:nvPicPr>
        <p:blipFill>
          <a:blip r:embed="rId2"/>
          <a:stretch>
            <a:fillRect/>
          </a:stretch>
        </p:blipFill>
        <p:spPr>
          <a:xfrm>
            <a:off x="2810494" y="-12596"/>
            <a:ext cx="6333506" cy="6858000"/>
          </a:xfrm>
          <a:prstGeom prst="rect">
            <a:avLst/>
          </a:prstGeom>
        </p:spPr>
      </p:pic>
      <p:sp>
        <p:nvSpPr>
          <p:cNvPr id="3" name="Title 2">
            <a:extLst>
              <a:ext uri="{FF2B5EF4-FFF2-40B4-BE49-F238E27FC236}">
                <a16:creationId xmlns:a16="http://schemas.microsoft.com/office/drawing/2014/main" id="{626676AD-8D7E-2742-8FAF-03D3A84FAE8C}"/>
              </a:ext>
            </a:extLst>
          </p:cNvPr>
          <p:cNvSpPr>
            <a:spLocks noGrp="1"/>
          </p:cNvSpPr>
          <p:nvPr>
            <p:ph type="title"/>
          </p:nvPr>
        </p:nvSpPr>
        <p:spPr>
          <a:xfrm>
            <a:off x="0" y="4725144"/>
            <a:ext cx="2699792" cy="2132856"/>
          </a:xfrm>
        </p:spPr>
        <p:txBody>
          <a:bodyPr/>
          <a:lstStyle/>
          <a:p>
            <a:pPr algn="r"/>
            <a:r>
              <a:rPr lang="it-IT" sz="1600" dirty="0">
                <a:solidFill>
                  <a:srgbClr val="7030A0"/>
                </a:solidFill>
              </a:rPr>
              <a:t>Artemisia Gentileschi.</a:t>
            </a:r>
            <a:br>
              <a:rPr lang="it-IT" sz="1600" dirty="0"/>
            </a:br>
            <a:r>
              <a:rPr lang="it-IT" sz="1600" dirty="0">
                <a:solidFill>
                  <a:srgbClr val="9D1302"/>
                </a:solidFill>
              </a:rPr>
              <a:t>Autoritratto come suonatrice di liuto. </a:t>
            </a:r>
            <a:br>
              <a:rPr lang="it-IT" sz="1600" dirty="0"/>
            </a:br>
            <a:r>
              <a:rPr lang="it-IT" sz="1600" dirty="0">
                <a:solidFill>
                  <a:srgbClr val="7C4800"/>
                </a:solidFill>
              </a:rPr>
              <a:t>Olio su tela, 1615-1616,</a:t>
            </a:r>
            <a:br>
              <a:rPr lang="it-IT" sz="1600" dirty="0">
                <a:solidFill>
                  <a:srgbClr val="7C4800"/>
                </a:solidFill>
              </a:rPr>
            </a:br>
            <a:r>
              <a:rPr lang="it-IT" sz="1600" dirty="0">
                <a:solidFill>
                  <a:srgbClr val="7C4800"/>
                </a:solidFill>
              </a:rPr>
              <a:t>Curtis Galleria di Minneapolis, USA. </a:t>
            </a:r>
          </a:p>
        </p:txBody>
      </p:sp>
    </p:spTree>
    <p:extLst>
      <p:ext uri="{BB962C8B-B14F-4D97-AF65-F5344CB8AC3E}">
        <p14:creationId xmlns:p14="http://schemas.microsoft.com/office/powerpoint/2010/main" val="2034481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1055E39B-B4CD-AF4A-8864-5B0070A4F1E1}"/>
              </a:ext>
            </a:extLst>
          </p:cNvPr>
          <p:cNvSpPr>
            <a:spLocks noGrp="1"/>
          </p:cNvSpPr>
          <p:nvPr>
            <p:ph type="title"/>
          </p:nvPr>
        </p:nvSpPr>
        <p:spPr>
          <a:xfrm>
            <a:off x="457200" y="5085184"/>
            <a:ext cx="4474840" cy="1584176"/>
          </a:xfrm>
        </p:spPr>
        <p:txBody>
          <a:bodyPr/>
          <a:lstStyle/>
          <a:p>
            <a:pPr algn="r"/>
            <a:r>
              <a:rPr lang="it-IT" sz="1600" dirty="0">
                <a:solidFill>
                  <a:srgbClr val="750B01"/>
                </a:solidFill>
              </a:rPr>
              <a:t>Cosimo II De’ Medici in una missiva del marzo 1615 indirizzata al Segretario di Stato Andrea Cioli, riconosce che Artemisia Gentileschi  è</a:t>
            </a:r>
            <a:br>
              <a:rPr lang="it-IT" sz="1600" dirty="0">
                <a:solidFill>
                  <a:srgbClr val="750B01"/>
                </a:solidFill>
              </a:rPr>
            </a:br>
            <a:r>
              <a:rPr lang="it-IT" sz="1600" dirty="0">
                <a:solidFill>
                  <a:srgbClr val="0071CA"/>
                </a:solidFill>
              </a:rPr>
              <a:t>«un'artista ormai molto conosciuta a Firenze».</a:t>
            </a:r>
          </a:p>
        </p:txBody>
      </p:sp>
      <p:pic>
        <p:nvPicPr>
          <p:cNvPr id="5" name="Immagine 4">
            <a:extLst>
              <a:ext uri="{FF2B5EF4-FFF2-40B4-BE49-F238E27FC236}">
                <a16:creationId xmlns:a16="http://schemas.microsoft.com/office/drawing/2014/main" id="{E41E0F60-5683-364A-B6D0-7B38F0516884}"/>
              </a:ext>
            </a:extLst>
          </p:cNvPr>
          <p:cNvPicPr>
            <a:picLocks noChangeAspect="1"/>
          </p:cNvPicPr>
          <p:nvPr/>
        </p:nvPicPr>
        <p:blipFill>
          <a:blip r:embed="rId2"/>
          <a:stretch>
            <a:fillRect/>
          </a:stretch>
        </p:blipFill>
        <p:spPr>
          <a:xfrm>
            <a:off x="5076056" y="2132856"/>
            <a:ext cx="4067944" cy="4725144"/>
          </a:xfrm>
          <a:prstGeom prst="rect">
            <a:avLst/>
          </a:prstGeom>
        </p:spPr>
      </p:pic>
    </p:spTree>
    <p:extLst>
      <p:ext uri="{BB962C8B-B14F-4D97-AF65-F5344CB8AC3E}">
        <p14:creationId xmlns:p14="http://schemas.microsoft.com/office/powerpoint/2010/main" val="3972009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499D58-5386-5240-B6E5-ACA432AA050D}"/>
              </a:ext>
            </a:extLst>
          </p:cNvPr>
          <p:cNvSpPr>
            <a:spLocks noGrp="1"/>
          </p:cNvSpPr>
          <p:nvPr>
            <p:ph type="title"/>
          </p:nvPr>
        </p:nvSpPr>
        <p:spPr>
          <a:xfrm>
            <a:off x="5580112" y="5013176"/>
            <a:ext cx="3013026" cy="1844824"/>
          </a:xfrm>
        </p:spPr>
        <p:txBody>
          <a:bodyPr/>
          <a:lstStyle/>
          <a:p>
            <a:pPr algn="l"/>
            <a:r>
              <a:rPr lang="it-IT" sz="1600" dirty="0">
                <a:solidFill>
                  <a:srgbClr val="7030A0"/>
                </a:solidFill>
              </a:rPr>
              <a:t>Artemisia Gentileschi.</a:t>
            </a:r>
            <a:br>
              <a:rPr lang="it-IT" sz="1600" dirty="0"/>
            </a:br>
            <a:r>
              <a:rPr lang="it-IT" sz="1600" dirty="0">
                <a:solidFill>
                  <a:srgbClr val="C99700"/>
                </a:solidFill>
              </a:rPr>
              <a:t>Giuditta e la sua ancella.</a:t>
            </a:r>
            <a:br>
              <a:rPr lang="it-IT" sz="1600" dirty="0">
                <a:solidFill>
                  <a:srgbClr val="C99700"/>
                </a:solidFill>
              </a:rPr>
            </a:br>
            <a:r>
              <a:rPr lang="it-IT" sz="1600" dirty="0">
                <a:solidFill>
                  <a:srgbClr val="9A5B00"/>
                </a:solidFill>
              </a:rPr>
              <a:t>Olio su tela,1618-1619, Galleria Palazzo Pitti, Firenze.</a:t>
            </a:r>
            <a:endParaRPr lang="it-IT" sz="1600" dirty="0"/>
          </a:p>
        </p:txBody>
      </p:sp>
      <p:pic>
        <p:nvPicPr>
          <p:cNvPr id="4" name="Immagine 3">
            <a:extLst>
              <a:ext uri="{FF2B5EF4-FFF2-40B4-BE49-F238E27FC236}">
                <a16:creationId xmlns:a16="http://schemas.microsoft.com/office/drawing/2014/main" id="{BA6046EB-EB46-D046-A601-393629F61C3A}"/>
              </a:ext>
            </a:extLst>
          </p:cNvPr>
          <p:cNvPicPr>
            <a:picLocks noChangeAspect="1"/>
          </p:cNvPicPr>
          <p:nvPr/>
        </p:nvPicPr>
        <p:blipFill>
          <a:blip r:embed="rId2"/>
          <a:stretch>
            <a:fillRect/>
          </a:stretch>
        </p:blipFill>
        <p:spPr>
          <a:xfrm>
            <a:off x="0" y="0"/>
            <a:ext cx="5469990" cy="6858000"/>
          </a:xfrm>
          <a:prstGeom prst="rect">
            <a:avLst/>
          </a:prstGeom>
        </p:spPr>
      </p:pic>
    </p:spTree>
    <p:extLst>
      <p:ext uri="{BB962C8B-B14F-4D97-AF65-F5344CB8AC3E}">
        <p14:creationId xmlns:p14="http://schemas.microsoft.com/office/powerpoint/2010/main" val="1457715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CA6CC8-67D7-5F43-8D9C-1C5B8991FFD8}"/>
              </a:ext>
            </a:extLst>
          </p:cNvPr>
          <p:cNvSpPr>
            <a:spLocks noGrp="1"/>
          </p:cNvSpPr>
          <p:nvPr>
            <p:ph type="title"/>
          </p:nvPr>
        </p:nvSpPr>
        <p:spPr>
          <a:xfrm>
            <a:off x="457200" y="5085184"/>
            <a:ext cx="2818656" cy="1772816"/>
          </a:xfrm>
        </p:spPr>
        <p:txBody>
          <a:bodyPr/>
          <a:lstStyle/>
          <a:p>
            <a:pPr algn="r"/>
            <a:r>
              <a:rPr lang="it-IT" sz="1600" dirty="0">
                <a:solidFill>
                  <a:srgbClr val="7030A0"/>
                </a:solidFill>
              </a:rPr>
              <a:t>Artemisia Gentileschi.</a:t>
            </a:r>
            <a:br>
              <a:rPr lang="it-IT" sz="1600" dirty="0"/>
            </a:br>
            <a:r>
              <a:rPr lang="it-IT" sz="1600" dirty="0">
                <a:solidFill>
                  <a:srgbClr val="C00000"/>
                </a:solidFill>
              </a:rPr>
              <a:t>Giuditta decapita </a:t>
            </a:r>
            <a:r>
              <a:rPr lang="it-IT" sz="1600" dirty="0" err="1">
                <a:solidFill>
                  <a:srgbClr val="C00000"/>
                </a:solidFill>
              </a:rPr>
              <a:t>Oloferne</a:t>
            </a:r>
            <a:r>
              <a:rPr lang="it-IT" sz="1600" dirty="0">
                <a:solidFill>
                  <a:srgbClr val="C00000"/>
                </a:solidFill>
              </a:rPr>
              <a:t>. </a:t>
            </a:r>
            <a:r>
              <a:rPr lang="it-IT" sz="1600" dirty="0">
                <a:solidFill>
                  <a:srgbClr val="937002"/>
                </a:solidFill>
              </a:rPr>
              <a:t>Olio su tela, 199x162cm, 1620 </a:t>
            </a:r>
            <a:r>
              <a:rPr lang="it-IT" sz="1600" dirty="0">
                <a:solidFill>
                  <a:srgbClr val="7C4800"/>
                </a:solidFill>
              </a:rPr>
              <a:t>Galleria Pitti, Firenze</a:t>
            </a:r>
          </a:p>
        </p:txBody>
      </p:sp>
      <p:pic>
        <p:nvPicPr>
          <p:cNvPr id="5" name="Immagine 4">
            <a:extLst>
              <a:ext uri="{FF2B5EF4-FFF2-40B4-BE49-F238E27FC236}">
                <a16:creationId xmlns:a16="http://schemas.microsoft.com/office/drawing/2014/main" id="{59DA13A7-73A7-6649-8A97-D6F4131AC2A5}"/>
              </a:ext>
            </a:extLst>
          </p:cNvPr>
          <p:cNvPicPr>
            <a:picLocks noChangeAspect="1"/>
          </p:cNvPicPr>
          <p:nvPr/>
        </p:nvPicPr>
        <p:blipFill>
          <a:blip r:embed="rId2"/>
          <a:stretch>
            <a:fillRect/>
          </a:stretch>
        </p:blipFill>
        <p:spPr>
          <a:xfrm>
            <a:off x="3520225" y="0"/>
            <a:ext cx="5638643" cy="6858000"/>
          </a:xfrm>
          <a:prstGeom prst="rect">
            <a:avLst/>
          </a:prstGeom>
        </p:spPr>
      </p:pic>
    </p:spTree>
    <p:extLst>
      <p:ext uri="{BB962C8B-B14F-4D97-AF65-F5344CB8AC3E}">
        <p14:creationId xmlns:p14="http://schemas.microsoft.com/office/powerpoint/2010/main" val="2400532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C8AAFAF5-5109-D343-A0EB-1A79DC4E66DC}"/>
              </a:ext>
            </a:extLst>
          </p:cNvPr>
          <p:cNvPicPr>
            <a:picLocks noChangeAspect="1"/>
          </p:cNvPicPr>
          <p:nvPr/>
        </p:nvPicPr>
        <p:blipFill>
          <a:blip r:embed="rId2"/>
          <a:stretch>
            <a:fillRect/>
          </a:stretch>
        </p:blipFill>
        <p:spPr>
          <a:xfrm>
            <a:off x="2123728" y="1256159"/>
            <a:ext cx="4644008" cy="5601841"/>
          </a:xfrm>
          <a:prstGeom prst="rect">
            <a:avLst/>
          </a:prstGeom>
        </p:spPr>
      </p:pic>
    </p:spTree>
    <p:extLst>
      <p:ext uri="{BB962C8B-B14F-4D97-AF65-F5344CB8AC3E}">
        <p14:creationId xmlns:p14="http://schemas.microsoft.com/office/powerpoint/2010/main" val="1735344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84369A-BFC2-6244-9E31-BDCFF49B6248}"/>
              </a:ext>
            </a:extLst>
          </p:cNvPr>
          <p:cNvSpPr>
            <a:spLocks noGrp="1"/>
          </p:cNvSpPr>
          <p:nvPr>
            <p:ph type="title" idx="4294967295"/>
          </p:nvPr>
        </p:nvSpPr>
        <p:spPr>
          <a:xfrm>
            <a:off x="0" y="5661248"/>
            <a:ext cx="3851920" cy="1196752"/>
          </a:xfrm>
        </p:spPr>
        <p:txBody>
          <a:bodyPr/>
          <a:lstStyle/>
          <a:p>
            <a:pPr algn="r"/>
            <a:r>
              <a:rPr lang="it-IT" sz="1600" dirty="0">
                <a:solidFill>
                  <a:srgbClr val="FF0000"/>
                </a:solidFill>
              </a:rPr>
              <a:t>Artemisia </a:t>
            </a:r>
            <a:r>
              <a:rPr lang="it-IT" sz="1600" dirty="0" err="1">
                <a:solidFill>
                  <a:srgbClr val="FF0000"/>
                </a:solidFill>
              </a:rPr>
              <a:t>Lomi</a:t>
            </a:r>
            <a:r>
              <a:rPr lang="it-IT" sz="1600" dirty="0">
                <a:solidFill>
                  <a:srgbClr val="FF0000"/>
                </a:solidFill>
              </a:rPr>
              <a:t> Gentileschi</a:t>
            </a:r>
            <a:br>
              <a:rPr lang="it-IT" sz="1600" dirty="0">
                <a:solidFill>
                  <a:srgbClr val="FF0000"/>
                </a:solidFill>
              </a:rPr>
            </a:br>
            <a:r>
              <a:rPr lang="it-IT" sz="1600" dirty="0">
                <a:solidFill>
                  <a:srgbClr val="FF0000"/>
                </a:solidFill>
              </a:rPr>
              <a:t>(Roma, 8 luglio 1593 – </a:t>
            </a:r>
            <a:br>
              <a:rPr lang="it-IT" sz="1600" dirty="0">
                <a:solidFill>
                  <a:srgbClr val="FF0000"/>
                </a:solidFill>
              </a:rPr>
            </a:br>
            <a:r>
              <a:rPr lang="it-IT" sz="1600" dirty="0">
                <a:solidFill>
                  <a:srgbClr val="FF0000"/>
                </a:solidFill>
              </a:rPr>
              <a:t>Napoli, 1656 circa, a 63 anni) </a:t>
            </a:r>
          </a:p>
        </p:txBody>
      </p:sp>
      <p:pic>
        <p:nvPicPr>
          <p:cNvPr id="7" name="Immagine 6">
            <a:extLst>
              <a:ext uri="{FF2B5EF4-FFF2-40B4-BE49-F238E27FC236}">
                <a16:creationId xmlns:a16="http://schemas.microsoft.com/office/drawing/2014/main" id="{FD92E687-32E0-BD4A-8786-9ABE68206FBB}"/>
              </a:ext>
            </a:extLst>
          </p:cNvPr>
          <p:cNvPicPr>
            <a:picLocks noChangeAspect="1"/>
          </p:cNvPicPr>
          <p:nvPr/>
        </p:nvPicPr>
        <p:blipFill>
          <a:blip r:embed="rId2"/>
          <a:stretch>
            <a:fillRect/>
          </a:stretch>
        </p:blipFill>
        <p:spPr>
          <a:xfrm>
            <a:off x="4030859" y="0"/>
            <a:ext cx="5113141" cy="6858000"/>
          </a:xfrm>
          <a:prstGeom prst="rect">
            <a:avLst/>
          </a:prstGeom>
        </p:spPr>
      </p:pic>
    </p:spTree>
    <p:extLst>
      <p:ext uri="{BB962C8B-B14F-4D97-AF65-F5344CB8AC3E}">
        <p14:creationId xmlns:p14="http://schemas.microsoft.com/office/powerpoint/2010/main" val="3304205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4A653-02AD-7C40-8C97-AD542548C7AF}"/>
              </a:ext>
            </a:extLst>
          </p:cNvPr>
          <p:cNvSpPr>
            <a:spLocks noGrp="1"/>
          </p:cNvSpPr>
          <p:nvPr>
            <p:ph type="title"/>
          </p:nvPr>
        </p:nvSpPr>
        <p:spPr>
          <a:xfrm>
            <a:off x="457200" y="5877272"/>
            <a:ext cx="8135938" cy="980728"/>
          </a:xfrm>
        </p:spPr>
        <p:txBody>
          <a:bodyPr/>
          <a:lstStyle/>
          <a:p>
            <a:r>
              <a:rPr lang="it-IT" sz="1600" dirty="0">
                <a:solidFill>
                  <a:srgbClr val="002060"/>
                </a:solidFill>
              </a:rPr>
              <a:t>Roma</a:t>
            </a:r>
            <a:r>
              <a:rPr lang="it-IT" sz="1600" dirty="0"/>
              <a:t>. </a:t>
            </a:r>
            <a:r>
              <a:rPr lang="it-IT" sz="1600" dirty="0">
                <a:solidFill>
                  <a:srgbClr val="9D1302"/>
                </a:solidFill>
              </a:rPr>
              <a:t>Foto panoramica.</a:t>
            </a:r>
          </a:p>
        </p:txBody>
      </p:sp>
      <p:pic>
        <p:nvPicPr>
          <p:cNvPr id="5" name="Picture 4">
            <a:extLst>
              <a:ext uri="{FF2B5EF4-FFF2-40B4-BE49-F238E27FC236}">
                <a16:creationId xmlns:a16="http://schemas.microsoft.com/office/drawing/2014/main" id="{EF0706E1-EDE5-2140-9F78-E8A328835385}"/>
              </a:ext>
            </a:extLst>
          </p:cNvPr>
          <p:cNvPicPr>
            <a:picLocks noChangeAspect="1"/>
          </p:cNvPicPr>
          <p:nvPr/>
        </p:nvPicPr>
        <p:blipFill>
          <a:blip r:embed="rId2"/>
          <a:stretch>
            <a:fillRect/>
          </a:stretch>
        </p:blipFill>
        <p:spPr>
          <a:xfrm>
            <a:off x="1448306" y="1782246"/>
            <a:ext cx="6153726" cy="4095026"/>
          </a:xfrm>
          <a:prstGeom prst="rect">
            <a:avLst/>
          </a:prstGeom>
        </p:spPr>
      </p:pic>
    </p:spTree>
    <p:extLst>
      <p:ext uri="{BB962C8B-B14F-4D97-AF65-F5344CB8AC3E}">
        <p14:creationId xmlns:p14="http://schemas.microsoft.com/office/powerpoint/2010/main" val="1749020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2CB1442-0FFE-6C41-ADB5-FFBC6A39313F}"/>
              </a:ext>
            </a:extLst>
          </p:cNvPr>
          <p:cNvPicPr>
            <a:picLocks noChangeAspect="1"/>
          </p:cNvPicPr>
          <p:nvPr/>
        </p:nvPicPr>
        <p:blipFill>
          <a:blip r:embed="rId2"/>
          <a:stretch>
            <a:fillRect/>
          </a:stretch>
        </p:blipFill>
        <p:spPr>
          <a:xfrm>
            <a:off x="4572000" y="0"/>
            <a:ext cx="4572000" cy="6858000"/>
          </a:xfrm>
          <a:prstGeom prst="rect">
            <a:avLst/>
          </a:prstGeom>
        </p:spPr>
      </p:pic>
      <p:sp>
        <p:nvSpPr>
          <p:cNvPr id="5" name="Titolo 4">
            <a:extLst>
              <a:ext uri="{FF2B5EF4-FFF2-40B4-BE49-F238E27FC236}">
                <a16:creationId xmlns:a16="http://schemas.microsoft.com/office/drawing/2014/main" id="{3E19E42F-9BA8-2847-8694-E49426346C14}"/>
              </a:ext>
            </a:extLst>
          </p:cNvPr>
          <p:cNvSpPr>
            <a:spLocks noGrp="1"/>
          </p:cNvSpPr>
          <p:nvPr>
            <p:ph type="title"/>
          </p:nvPr>
        </p:nvSpPr>
        <p:spPr>
          <a:xfrm>
            <a:off x="457200" y="4797152"/>
            <a:ext cx="3970784" cy="2060848"/>
          </a:xfrm>
        </p:spPr>
        <p:txBody>
          <a:bodyPr/>
          <a:lstStyle/>
          <a:p>
            <a:pPr algn="r"/>
            <a:r>
              <a:rPr lang="it-IT" sz="1600" dirty="0">
                <a:solidFill>
                  <a:srgbClr val="7030A0"/>
                </a:solidFill>
              </a:rPr>
              <a:t>Artemisia Gentileschi.</a:t>
            </a:r>
            <a:br>
              <a:rPr lang="it-IT" sz="1600" dirty="0"/>
            </a:br>
            <a:r>
              <a:rPr lang="it-IT" sz="1600" dirty="0">
                <a:solidFill>
                  <a:srgbClr val="C00000"/>
                </a:solidFill>
              </a:rPr>
              <a:t>Ritratto di Gonfaloniere.</a:t>
            </a:r>
            <a:br>
              <a:rPr lang="it-IT" sz="1600" dirty="0"/>
            </a:br>
            <a:r>
              <a:rPr lang="it-IT" sz="1600" dirty="0">
                <a:solidFill>
                  <a:srgbClr val="9A5B00"/>
                </a:solidFill>
              </a:rPr>
              <a:t>Olio su tela, 1622, </a:t>
            </a:r>
            <a:br>
              <a:rPr lang="it-IT" sz="1600" dirty="0">
                <a:solidFill>
                  <a:srgbClr val="9A5B00"/>
                </a:solidFill>
              </a:rPr>
            </a:br>
            <a:r>
              <a:rPr lang="it-IT" sz="1600" dirty="0">
                <a:solidFill>
                  <a:srgbClr val="9A5B00"/>
                </a:solidFill>
              </a:rPr>
              <a:t>Palazzo d’Accursio, Bologna.</a:t>
            </a:r>
          </a:p>
        </p:txBody>
      </p:sp>
    </p:spTree>
    <p:extLst>
      <p:ext uri="{BB962C8B-B14F-4D97-AF65-F5344CB8AC3E}">
        <p14:creationId xmlns:p14="http://schemas.microsoft.com/office/powerpoint/2010/main" val="2344874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11BB6D-FBF4-764C-B46A-5EF2E1C3DE92}"/>
              </a:ext>
            </a:extLst>
          </p:cNvPr>
          <p:cNvSpPr>
            <a:spLocks noGrp="1"/>
          </p:cNvSpPr>
          <p:nvPr>
            <p:ph type="title"/>
          </p:nvPr>
        </p:nvSpPr>
        <p:spPr>
          <a:xfrm>
            <a:off x="5652120" y="5229200"/>
            <a:ext cx="3491880" cy="1889448"/>
          </a:xfrm>
        </p:spPr>
        <p:txBody>
          <a:bodyPr/>
          <a:lstStyle/>
          <a:p>
            <a:pPr algn="l"/>
            <a:r>
              <a:rPr lang="it-IT" sz="1600" dirty="0">
                <a:solidFill>
                  <a:srgbClr val="7030A0"/>
                </a:solidFill>
              </a:rPr>
              <a:t>Artemisia Gentileschi.</a:t>
            </a:r>
            <a:br>
              <a:rPr lang="it-IT" sz="1600" dirty="0"/>
            </a:br>
            <a:r>
              <a:rPr lang="it-IT" sz="1600" dirty="0">
                <a:solidFill>
                  <a:srgbClr val="750B01"/>
                </a:solidFill>
              </a:rPr>
              <a:t>Giuditta e la sua ancella</a:t>
            </a:r>
            <a:r>
              <a:rPr lang="it-IT" sz="1600" dirty="0">
                <a:solidFill>
                  <a:srgbClr val="C99700"/>
                </a:solidFill>
              </a:rPr>
              <a:t>.</a:t>
            </a:r>
            <a:br>
              <a:rPr lang="it-IT" sz="1600" dirty="0">
                <a:solidFill>
                  <a:srgbClr val="C99700"/>
                </a:solidFill>
              </a:rPr>
            </a:br>
            <a:r>
              <a:rPr lang="it-IT" sz="1600" dirty="0">
                <a:solidFill>
                  <a:srgbClr val="C99700"/>
                </a:solidFill>
              </a:rPr>
              <a:t>Olio su tela, Detroit.</a:t>
            </a:r>
            <a:endParaRPr lang="it-IT" sz="1600" dirty="0">
              <a:solidFill>
                <a:srgbClr val="9A5B00"/>
              </a:solidFill>
            </a:endParaRPr>
          </a:p>
        </p:txBody>
      </p:sp>
      <p:pic>
        <p:nvPicPr>
          <p:cNvPr id="5" name="Immagine 4">
            <a:extLst>
              <a:ext uri="{FF2B5EF4-FFF2-40B4-BE49-F238E27FC236}">
                <a16:creationId xmlns:a16="http://schemas.microsoft.com/office/drawing/2014/main" id="{53DB9F1F-54EF-1141-B2BA-4B105FCA521E}"/>
              </a:ext>
            </a:extLst>
          </p:cNvPr>
          <p:cNvPicPr>
            <a:picLocks noChangeAspect="1"/>
          </p:cNvPicPr>
          <p:nvPr/>
        </p:nvPicPr>
        <p:blipFill>
          <a:blip r:embed="rId2"/>
          <a:stretch>
            <a:fillRect/>
          </a:stretch>
        </p:blipFill>
        <p:spPr>
          <a:xfrm>
            <a:off x="0" y="260648"/>
            <a:ext cx="5469990" cy="6858000"/>
          </a:xfrm>
          <a:prstGeom prst="rect">
            <a:avLst/>
          </a:prstGeom>
        </p:spPr>
      </p:pic>
    </p:spTree>
    <p:extLst>
      <p:ext uri="{BB962C8B-B14F-4D97-AF65-F5344CB8AC3E}">
        <p14:creationId xmlns:p14="http://schemas.microsoft.com/office/powerpoint/2010/main" val="98042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F027-2D79-BA40-AD5E-7CD3C150EC9C}"/>
              </a:ext>
            </a:extLst>
          </p:cNvPr>
          <p:cNvSpPr>
            <a:spLocks noGrp="1"/>
          </p:cNvSpPr>
          <p:nvPr>
            <p:ph type="title"/>
          </p:nvPr>
        </p:nvSpPr>
        <p:spPr>
          <a:xfrm>
            <a:off x="251520" y="4581128"/>
            <a:ext cx="2304256" cy="2276872"/>
          </a:xfrm>
        </p:spPr>
        <p:txBody>
          <a:bodyPr/>
          <a:lstStyle/>
          <a:p>
            <a:r>
              <a:rPr lang="it-IT" sz="1600" dirty="0">
                <a:solidFill>
                  <a:srgbClr val="7030A0"/>
                </a:solidFill>
              </a:rPr>
              <a:t>Artemisia Gentileschi.</a:t>
            </a:r>
            <a:br>
              <a:rPr lang="it-IT" sz="1600" dirty="0"/>
            </a:br>
            <a:r>
              <a:rPr lang="it-IT" sz="1600" dirty="0">
                <a:solidFill>
                  <a:srgbClr val="D8A202"/>
                </a:solidFill>
              </a:rPr>
              <a:t>LUCREZIA.</a:t>
            </a:r>
            <a:br>
              <a:rPr lang="it-IT" sz="1600" dirty="0"/>
            </a:br>
            <a:r>
              <a:rPr lang="it-IT" sz="1600" dirty="0">
                <a:solidFill>
                  <a:srgbClr val="7C4800"/>
                </a:solidFill>
              </a:rPr>
              <a:t>Olio su tela, cm 54 x 51, 1620-1621. Palazzo Cattaneo-Adorno, Genova.</a:t>
            </a:r>
          </a:p>
        </p:txBody>
      </p:sp>
      <p:pic>
        <p:nvPicPr>
          <p:cNvPr id="4" name="Picture 3">
            <a:extLst>
              <a:ext uri="{FF2B5EF4-FFF2-40B4-BE49-F238E27FC236}">
                <a16:creationId xmlns:a16="http://schemas.microsoft.com/office/drawing/2014/main" id="{2DA65EFE-989B-AE4F-B569-61AAFD32B69E}"/>
              </a:ext>
            </a:extLst>
          </p:cNvPr>
          <p:cNvPicPr>
            <a:picLocks noChangeAspect="1"/>
          </p:cNvPicPr>
          <p:nvPr/>
        </p:nvPicPr>
        <p:blipFill>
          <a:blip r:embed="rId2"/>
          <a:stretch>
            <a:fillRect/>
          </a:stretch>
        </p:blipFill>
        <p:spPr>
          <a:xfrm>
            <a:off x="2699792" y="0"/>
            <a:ext cx="6476675" cy="6855296"/>
          </a:xfrm>
          <a:prstGeom prst="rect">
            <a:avLst/>
          </a:prstGeom>
        </p:spPr>
      </p:pic>
    </p:spTree>
    <p:extLst>
      <p:ext uri="{BB962C8B-B14F-4D97-AF65-F5344CB8AC3E}">
        <p14:creationId xmlns:p14="http://schemas.microsoft.com/office/powerpoint/2010/main" val="2186754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9C9B3-785E-CD46-9589-375A9FA71AE6}"/>
              </a:ext>
            </a:extLst>
          </p:cNvPr>
          <p:cNvSpPr>
            <a:spLocks noGrp="1"/>
          </p:cNvSpPr>
          <p:nvPr>
            <p:ph type="title"/>
          </p:nvPr>
        </p:nvSpPr>
        <p:spPr>
          <a:xfrm>
            <a:off x="457200" y="5445224"/>
            <a:ext cx="8507288" cy="1412776"/>
          </a:xfrm>
        </p:spPr>
        <p:txBody>
          <a:bodyPr/>
          <a:lstStyle/>
          <a:p>
            <a:r>
              <a:rPr lang="it-IT" sz="1600" dirty="0">
                <a:solidFill>
                  <a:srgbClr val="002060"/>
                </a:solidFill>
              </a:rPr>
              <a:t>Artemisia Gentileschi</a:t>
            </a:r>
            <a:r>
              <a:rPr lang="it-IT" sz="1600" dirty="0"/>
              <a:t>. </a:t>
            </a:r>
            <a:r>
              <a:rPr lang="it-IT" sz="1600" dirty="0">
                <a:solidFill>
                  <a:srgbClr val="7030A0"/>
                </a:solidFill>
              </a:rPr>
              <a:t>Maddalena in estasi. </a:t>
            </a:r>
            <a:br>
              <a:rPr lang="it-IT" sz="1600" dirty="0">
                <a:solidFill>
                  <a:srgbClr val="7030A0"/>
                </a:solidFill>
              </a:rPr>
            </a:br>
            <a:r>
              <a:rPr lang="it-IT" sz="1600" dirty="0">
                <a:solidFill>
                  <a:srgbClr val="7C4800"/>
                </a:solidFill>
              </a:rPr>
              <a:t>Olio su tela, 1620-1625, Fondazione civica Venezia</a:t>
            </a:r>
            <a:br>
              <a:rPr lang="it-IT" sz="1600" dirty="0"/>
            </a:br>
            <a:endParaRPr lang="it-IT" sz="1600" dirty="0"/>
          </a:p>
        </p:txBody>
      </p:sp>
      <p:pic>
        <p:nvPicPr>
          <p:cNvPr id="5" name="Picture 4">
            <a:extLst>
              <a:ext uri="{FF2B5EF4-FFF2-40B4-BE49-F238E27FC236}">
                <a16:creationId xmlns:a16="http://schemas.microsoft.com/office/drawing/2014/main" id="{8686E306-FB0B-E44F-A24E-F90A4BED3941}"/>
              </a:ext>
            </a:extLst>
          </p:cNvPr>
          <p:cNvPicPr>
            <a:picLocks noChangeAspect="1"/>
          </p:cNvPicPr>
          <p:nvPr/>
        </p:nvPicPr>
        <p:blipFill>
          <a:blip r:embed="rId2"/>
          <a:stretch>
            <a:fillRect/>
          </a:stretch>
        </p:blipFill>
        <p:spPr>
          <a:xfrm>
            <a:off x="1305311" y="620688"/>
            <a:ext cx="6811066" cy="5082103"/>
          </a:xfrm>
          <a:prstGeom prst="rect">
            <a:avLst/>
          </a:prstGeom>
        </p:spPr>
      </p:pic>
    </p:spTree>
    <p:extLst>
      <p:ext uri="{BB962C8B-B14F-4D97-AF65-F5344CB8AC3E}">
        <p14:creationId xmlns:p14="http://schemas.microsoft.com/office/powerpoint/2010/main" val="3208062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7908A-AC59-FB44-B76F-D12FE915A8EB}"/>
              </a:ext>
            </a:extLst>
          </p:cNvPr>
          <p:cNvSpPr>
            <a:spLocks noGrp="1"/>
          </p:cNvSpPr>
          <p:nvPr>
            <p:ph type="title"/>
          </p:nvPr>
        </p:nvSpPr>
        <p:spPr>
          <a:xfrm>
            <a:off x="457200" y="5877272"/>
            <a:ext cx="8507288" cy="980728"/>
          </a:xfrm>
        </p:spPr>
        <p:txBody>
          <a:bodyPr/>
          <a:lstStyle/>
          <a:p>
            <a:r>
              <a:rPr lang="it-IT" sz="1600" dirty="0">
                <a:solidFill>
                  <a:srgbClr val="7030A0"/>
                </a:solidFill>
              </a:rPr>
              <a:t>Artemisia Gentileschi</a:t>
            </a:r>
            <a:r>
              <a:rPr lang="it-IT" sz="1600" dirty="0"/>
              <a:t>. </a:t>
            </a:r>
            <a:r>
              <a:rPr lang="it-IT" sz="1600" dirty="0">
                <a:solidFill>
                  <a:srgbClr val="6D0A01"/>
                </a:solidFill>
              </a:rPr>
              <a:t>Maddalena come la malinconia</a:t>
            </a:r>
            <a:r>
              <a:rPr lang="it-IT" sz="1600" dirty="0">
                <a:solidFill>
                  <a:srgbClr val="750B01"/>
                </a:solidFill>
              </a:rPr>
              <a:t>.</a:t>
            </a:r>
            <a:br>
              <a:rPr lang="it-IT" sz="1600" dirty="0">
                <a:solidFill>
                  <a:srgbClr val="750B01"/>
                </a:solidFill>
              </a:rPr>
            </a:br>
            <a:r>
              <a:rPr lang="it-IT" sz="1600" dirty="0">
                <a:solidFill>
                  <a:srgbClr val="937002"/>
                </a:solidFill>
              </a:rPr>
              <a:t>Olio su tela, 1622-1625, Museo </a:t>
            </a:r>
            <a:r>
              <a:rPr lang="it-IT" sz="1600" dirty="0" err="1">
                <a:solidFill>
                  <a:srgbClr val="937002"/>
                </a:solidFill>
              </a:rPr>
              <a:t>Soumaya</a:t>
            </a:r>
            <a:r>
              <a:rPr lang="it-IT" sz="1600" dirty="0">
                <a:solidFill>
                  <a:srgbClr val="937002"/>
                </a:solidFill>
              </a:rPr>
              <a:t>, Città del Messico.  </a:t>
            </a:r>
          </a:p>
        </p:txBody>
      </p:sp>
      <p:pic>
        <p:nvPicPr>
          <p:cNvPr id="5" name="Picture 4">
            <a:extLst>
              <a:ext uri="{FF2B5EF4-FFF2-40B4-BE49-F238E27FC236}">
                <a16:creationId xmlns:a16="http://schemas.microsoft.com/office/drawing/2014/main" id="{195F1695-8433-B445-8313-5F2A64310525}"/>
              </a:ext>
            </a:extLst>
          </p:cNvPr>
          <p:cNvPicPr>
            <a:picLocks noChangeAspect="1"/>
          </p:cNvPicPr>
          <p:nvPr/>
        </p:nvPicPr>
        <p:blipFill>
          <a:blip r:embed="rId2"/>
          <a:stretch>
            <a:fillRect/>
          </a:stretch>
        </p:blipFill>
        <p:spPr>
          <a:xfrm>
            <a:off x="201814" y="-819472"/>
            <a:ext cx="8552329" cy="6858000"/>
          </a:xfrm>
          <a:prstGeom prst="rect">
            <a:avLst/>
          </a:prstGeom>
        </p:spPr>
      </p:pic>
    </p:spTree>
    <p:extLst>
      <p:ext uri="{BB962C8B-B14F-4D97-AF65-F5344CB8AC3E}">
        <p14:creationId xmlns:p14="http://schemas.microsoft.com/office/powerpoint/2010/main" val="3155202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2E963-7948-5048-ACEC-2DE49DC64A37}"/>
              </a:ext>
            </a:extLst>
          </p:cNvPr>
          <p:cNvSpPr>
            <a:spLocks noGrp="1"/>
          </p:cNvSpPr>
          <p:nvPr>
            <p:ph type="title"/>
          </p:nvPr>
        </p:nvSpPr>
        <p:spPr>
          <a:xfrm>
            <a:off x="457200" y="5157192"/>
            <a:ext cx="3322712" cy="1688232"/>
          </a:xfrm>
        </p:spPr>
        <p:txBody>
          <a:bodyPr/>
          <a:lstStyle/>
          <a:p>
            <a:pPr algn="r"/>
            <a:r>
              <a:rPr lang="it-IT" sz="1600" dirty="0">
                <a:solidFill>
                  <a:srgbClr val="7030A0"/>
                </a:solidFill>
              </a:rPr>
              <a:t>Artemisia Gentileschi. </a:t>
            </a:r>
            <a:br>
              <a:rPr lang="it-IT" sz="1600" dirty="0"/>
            </a:br>
            <a:r>
              <a:rPr lang="it-IT" sz="1600" dirty="0">
                <a:solidFill>
                  <a:srgbClr val="0068B5"/>
                </a:solidFill>
              </a:rPr>
              <a:t>Susanna e i vecchioni.</a:t>
            </a:r>
            <a:br>
              <a:rPr lang="it-IT" sz="1600" dirty="0">
                <a:solidFill>
                  <a:srgbClr val="0068B5"/>
                </a:solidFill>
              </a:rPr>
            </a:br>
            <a:r>
              <a:rPr lang="it-IT" sz="1600" dirty="0">
                <a:solidFill>
                  <a:srgbClr val="937002"/>
                </a:solidFill>
              </a:rPr>
              <a:t>Olio su tela, 1622, Collezione Stamford, Inghilterra.</a:t>
            </a:r>
          </a:p>
        </p:txBody>
      </p:sp>
      <p:pic>
        <p:nvPicPr>
          <p:cNvPr id="5" name="Picture 4">
            <a:extLst>
              <a:ext uri="{FF2B5EF4-FFF2-40B4-BE49-F238E27FC236}">
                <a16:creationId xmlns:a16="http://schemas.microsoft.com/office/drawing/2014/main" id="{F126C9A1-C52A-3243-86CD-26C7EF25640D}"/>
              </a:ext>
            </a:extLst>
          </p:cNvPr>
          <p:cNvPicPr>
            <a:picLocks noChangeAspect="1"/>
          </p:cNvPicPr>
          <p:nvPr/>
        </p:nvPicPr>
        <p:blipFill>
          <a:blip r:embed="rId2"/>
          <a:stretch>
            <a:fillRect/>
          </a:stretch>
        </p:blipFill>
        <p:spPr>
          <a:xfrm>
            <a:off x="3915715" y="-12576"/>
            <a:ext cx="5241783" cy="6858000"/>
          </a:xfrm>
          <a:prstGeom prst="rect">
            <a:avLst/>
          </a:prstGeom>
        </p:spPr>
      </p:pic>
    </p:spTree>
    <p:extLst>
      <p:ext uri="{BB962C8B-B14F-4D97-AF65-F5344CB8AC3E}">
        <p14:creationId xmlns:p14="http://schemas.microsoft.com/office/powerpoint/2010/main" val="1801392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449FC-AD31-0E4C-B983-7276975C1365}"/>
              </a:ext>
            </a:extLst>
          </p:cNvPr>
          <p:cNvSpPr>
            <a:spLocks noGrp="1"/>
          </p:cNvSpPr>
          <p:nvPr>
            <p:ph type="title"/>
          </p:nvPr>
        </p:nvSpPr>
        <p:spPr>
          <a:xfrm>
            <a:off x="6516216" y="5157192"/>
            <a:ext cx="2627784" cy="1700808"/>
          </a:xfrm>
        </p:spPr>
        <p:txBody>
          <a:bodyPr/>
          <a:lstStyle/>
          <a:p>
            <a:pPr algn="l"/>
            <a:r>
              <a:rPr lang="it-IT" sz="1600" dirty="0">
                <a:solidFill>
                  <a:srgbClr val="7030A0"/>
                </a:solidFill>
              </a:rPr>
              <a:t>Artemisia Gentileschi. </a:t>
            </a:r>
            <a:r>
              <a:rPr lang="it-IT" sz="1600" dirty="0">
                <a:solidFill>
                  <a:srgbClr val="C00000"/>
                </a:solidFill>
              </a:rPr>
              <a:t>Lucrezia.</a:t>
            </a:r>
            <a:br>
              <a:rPr lang="it-IT" sz="1600" dirty="0"/>
            </a:br>
            <a:r>
              <a:rPr lang="it-IT" sz="1600" dirty="0">
                <a:solidFill>
                  <a:srgbClr val="937002"/>
                </a:solidFill>
              </a:rPr>
              <a:t>Olio su tela, 100x77cm, 1623-1625, Collezione  privata, Postdam. </a:t>
            </a:r>
          </a:p>
        </p:txBody>
      </p:sp>
      <p:pic>
        <p:nvPicPr>
          <p:cNvPr id="5" name="Picture 4">
            <a:extLst>
              <a:ext uri="{FF2B5EF4-FFF2-40B4-BE49-F238E27FC236}">
                <a16:creationId xmlns:a16="http://schemas.microsoft.com/office/drawing/2014/main" id="{6C9A6194-9B3D-1344-A6C5-6E2C3859D96D}"/>
              </a:ext>
            </a:extLst>
          </p:cNvPr>
          <p:cNvPicPr>
            <a:picLocks noChangeAspect="1"/>
          </p:cNvPicPr>
          <p:nvPr/>
        </p:nvPicPr>
        <p:blipFill>
          <a:blip r:embed="rId2"/>
          <a:stretch>
            <a:fillRect/>
          </a:stretch>
        </p:blipFill>
        <p:spPr>
          <a:xfrm>
            <a:off x="11297" y="0"/>
            <a:ext cx="6413500" cy="6858000"/>
          </a:xfrm>
          <a:prstGeom prst="rect">
            <a:avLst/>
          </a:prstGeom>
        </p:spPr>
      </p:pic>
    </p:spTree>
    <p:extLst>
      <p:ext uri="{BB962C8B-B14F-4D97-AF65-F5344CB8AC3E}">
        <p14:creationId xmlns:p14="http://schemas.microsoft.com/office/powerpoint/2010/main" val="2370066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9F5A-5010-4A44-AB81-E5B00216AF2E}"/>
              </a:ext>
            </a:extLst>
          </p:cNvPr>
          <p:cNvSpPr>
            <a:spLocks noGrp="1"/>
          </p:cNvSpPr>
          <p:nvPr>
            <p:ph type="title"/>
          </p:nvPr>
        </p:nvSpPr>
        <p:spPr>
          <a:xfrm>
            <a:off x="457200" y="5661248"/>
            <a:ext cx="8291264" cy="1196752"/>
          </a:xfrm>
        </p:spPr>
        <p:txBody>
          <a:bodyPr/>
          <a:lstStyle/>
          <a:p>
            <a:r>
              <a:rPr lang="it-IT" sz="1600" dirty="0">
                <a:solidFill>
                  <a:srgbClr val="7030A0"/>
                </a:solidFill>
              </a:rPr>
              <a:t>Artemisia Gentileschi</a:t>
            </a:r>
            <a:r>
              <a:rPr lang="it-IT" sz="1600" dirty="0"/>
              <a:t>. </a:t>
            </a:r>
            <a:r>
              <a:rPr lang="it-IT" sz="1600" dirty="0">
                <a:solidFill>
                  <a:srgbClr val="FFC000"/>
                </a:solidFill>
              </a:rPr>
              <a:t>Maddalena penitente.</a:t>
            </a:r>
            <a:br>
              <a:rPr lang="it-IT" sz="1600" dirty="0"/>
            </a:br>
            <a:r>
              <a:rPr lang="it-IT" sz="1600" dirty="0">
                <a:solidFill>
                  <a:srgbClr val="7C4800"/>
                </a:solidFill>
              </a:rPr>
              <a:t>Olio su tela, 163x208cm, 1625-1626 </a:t>
            </a:r>
            <a:r>
              <a:rPr lang="it-IT" sz="1600" dirty="0" err="1">
                <a:solidFill>
                  <a:srgbClr val="7C4800"/>
                </a:solidFill>
              </a:rPr>
              <a:t>Kunsthistorisches</a:t>
            </a:r>
            <a:r>
              <a:rPr lang="it-IT" sz="1600" dirty="0">
                <a:solidFill>
                  <a:srgbClr val="7C4800"/>
                </a:solidFill>
              </a:rPr>
              <a:t> </a:t>
            </a:r>
            <a:r>
              <a:rPr lang="it-IT" sz="1600" dirty="0" err="1">
                <a:solidFill>
                  <a:srgbClr val="7C4800"/>
                </a:solidFill>
              </a:rPr>
              <a:t>Museum</a:t>
            </a:r>
            <a:r>
              <a:rPr lang="it-IT" sz="1600" dirty="0">
                <a:solidFill>
                  <a:srgbClr val="7C4800"/>
                </a:solidFill>
              </a:rPr>
              <a:t>, Vienna</a:t>
            </a:r>
          </a:p>
        </p:txBody>
      </p:sp>
      <p:pic>
        <p:nvPicPr>
          <p:cNvPr id="5" name="Picture 4">
            <a:extLst>
              <a:ext uri="{FF2B5EF4-FFF2-40B4-BE49-F238E27FC236}">
                <a16:creationId xmlns:a16="http://schemas.microsoft.com/office/drawing/2014/main" id="{5AD1BB2E-AACB-F54D-A7BD-5773D8734C83}"/>
              </a:ext>
            </a:extLst>
          </p:cNvPr>
          <p:cNvPicPr>
            <a:picLocks noChangeAspect="1"/>
          </p:cNvPicPr>
          <p:nvPr/>
        </p:nvPicPr>
        <p:blipFill>
          <a:blip r:embed="rId2"/>
          <a:stretch>
            <a:fillRect/>
          </a:stretch>
        </p:blipFill>
        <p:spPr>
          <a:xfrm>
            <a:off x="428249" y="-963488"/>
            <a:ext cx="8414724" cy="6858000"/>
          </a:xfrm>
          <a:prstGeom prst="rect">
            <a:avLst/>
          </a:prstGeom>
        </p:spPr>
      </p:pic>
    </p:spTree>
    <p:extLst>
      <p:ext uri="{BB962C8B-B14F-4D97-AF65-F5344CB8AC3E}">
        <p14:creationId xmlns:p14="http://schemas.microsoft.com/office/powerpoint/2010/main" val="32629806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0F75087-B469-10D6-FBA6-3DEDFAD1855E}"/>
              </a:ext>
            </a:extLst>
          </p:cNvPr>
          <p:cNvSpPr>
            <a:spLocks noGrp="1"/>
          </p:cNvSpPr>
          <p:nvPr>
            <p:ph type="title"/>
          </p:nvPr>
        </p:nvSpPr>
        <p:spPr>
          <a:xfrm>
            <a:off x="1403648" y="5270500"/>
            <a:ext cx="6419552" cy="1110828"/>
          </a:xfrm>
        </p:spPr>
        <p:txBody>
          <a:bodyPr/>
          <a:lstStyle/>
          <a:p>
            <a:r>
              <a:rPr lang="it-IT" sz="1600" dirty="0">
                <a:solidFill>
                  <a:srgbClr val="C00000"/>
                </a:solidFill>
              </a:rPr>
              <a:t>Poster del film documentario, anno 2020.</a:t>
            </a:r>
          </a:p>
        </p:txBody>
      </p:sp>
      <p:pic>
        <p:nvPicPr>
          <p:cNvPr id="6" name="Immagine 5">
            <a:extLst>
              <a:ext uri="{FF2B5EF4-FFF2-40B4-BE49-F238E27FC236}">
                <a16:creationId xmlns:a16="http://schemas.microsoft.com/office/drawing/2014/main" id="{D8BD6CAF-FB18-002A-FFD9-24B7332925F4}"/>
              </a:ext>
            </a:extLst>
          </p:cNvPr>
          <p:cNvPicPr>
            <a:picLocks noChangeAspect="1"/>
          </p:cNvPicPr>
          <p:nvPr/>
        </p:nvPicPr>
        <p:blipFill>
          <a:blip r:embed="rId2"/>
          <a:stretch>
            <a:fillRect/>
          </a:stretch>
        </p:blipFill>
        <p:spPr>
          <a:xfrm>
            <a:off x="1320800" y="1587500"/>
            <a:ext cx="6502400" cy="3683000"/>
          </a:xfrm>
          <a:prstGeom prst="rect">
            <a:avLst/>
          </a:prstGeom>
        </p:spPr>
      </p:pic>
    </p:spTree>
    <p:extLst>
      <p:ext uri="{BB962C8B-B14F-4D97-AF65-F5344CB8AC3E}">
        <p14:creationId xmlns:p14="http://schemas.microsoft.com/office/powerpoint/2010/main" val="690082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5A319D-536B-8B4B-84A7-D2CE65F7B9E7}"/>
              </a:ext>
            </a:extLst>
          </p:cNvPr>
          <p:cNvSpPr>
            <a:spLocks noGrp="1"/>
          </p:cNvSpPr>
          <p:nvPr>
            <p:ph type="title"/>
          </p:nvPr>
        </p:nvSpPr>
        <p:spPr>
          <a:xfrm>
            <a:off x="0" y="5085184"/>
            <a:ext cx="2699792" cy="1772816"/>
          </a:xfrm>
        </p:spPr>
        <p:txBody>
          <a:bodyPr/>
          <a:lstStyle/>
          <a:p>
            <a:pPr algn="r"/>
            <a:r>
              <a:rPr lang="it-IT" sz="1600" dirty="0">
                <a:solidFill>
                  <a:srgbClr val="002060"/>
                </a:solidFill>
              </a:rPr>
              <a:t>Simon </a:t>
            </a:r>
            <a:r>
              <a:rPr lang="it-IT" sz="1600" dirty="0" err="1">
                <a:solidFill>
                  <a:srgbClr val="002060"/>
                </a:solidFill>
              </a:rPr>
              <a:t>Vouet</a:t>
            </a:r>
            <a:r>
              <a:rPr lang="it-IT" sz="1600" dirty="0">
                <a:solidFill>
                  <a:srgbClr val="002060"/>
                </a:solidFill>
              </a:rPr>
              <a:t>.</a:t>
            </a:r>
            <a:br>
              <a:rPr lang="it-IT" sz="1600" dirty="0"/>
            </a:br>
            <a:r>
              <a:rPr lang="it-IT" sz="1600" dirty="0">
                <a:solidFill>
                  <a:srgbClr val="B98C01"/>
                </a:solidFill>
              </a:rPr>
              <a:t>Ritratto di </a:t>
            </a:r>
            <a:br>
              <a:rPr lang="it-IT" sz="1600" dirty="0">
                <a:solidFill>
                  <a:srgbClr val="B98C01"/>
                </a:solidFill>
              </a:rPr>
            </a:br>
            <a:r>
              <a:rPr lang="it-IT" sz="1600" dirty="0">
                <a:solidFill>
                  <a:srgbClr val="B98C01"/>
                </a:solidFill>
              </a:rPr>
              <a:t>Artemisia Gentileschi</a:t>
            </a:r>
            <a:r>
              <a:rPr lang="it-IT" sz="1600" dirty="0"/>
              <a:t>. </a:t>
            </a:r>
            <a:br>
              <a:rPr lang="it-IT" sz="1600" dirty="0"/>
            </a:br>
            <a:r>
              <a:rPr lang="it-IT" sz="1600" dirty="0">
                <a:solidFill>
                  <a:srgbClr val="634100"/>
                </a:solidFill>
              </a:rPr>
              <a:t>Olio su tela, 1623 circa, Palazzo Blu, Siena.</a:t>
            </a:r>
          </a:p>
        </p:txBody>
      </p:sp>
      <p:pic>
        <p:nvPicPr>
          <p:cNvPr id="5" name="Immagine 4">
            <a:extLst>
              <a:ext uri="{FF2B5EF4-FFF2-40B4-BE49-F238E27FC236}">
                <a16:creationId xmlns:a16="http://schemas.microsoft.com/office/drawing/2014/main" id="{0248E319-8789-1E4A-B2CF-108780E790BC}"/>
              </a:ext>
            </a:extLst>
          </p:cNvPr>
          <p:cNvPicPr>
            <a:picLocks noChangeAspect="1"/>
          </p:cNvPicPr>
          <p:nvPr/>
        </p:nvPicPr>
        <p:blipFill>
          <a:blip r:embed="rId2"/>
          <a:stretch>
            <a:fillRect/>
          </a:stretch>
        </p:blipFill>
        <p:spPr>
          <a:xfrm>
            <a:off x="2805249" y="0"/>
            <a:ext cx="6338751" cy="6858000"/>
          </a:xfrm>
          <a:prstGeom prst="rect">
            <a:avLst/>
          </a:prstGeom>
        </p:spPr>
      </p:pic>
    </p:spTree>
    <p:extLst>
      <p:ext uri="{BB962C8B-B14F-4D97-AF65-F5344CB8AC3E}">
        <p14:creationId xmlns:p14="http://schemas.microsoft.com/office/powerpoint/2010/main" val="782174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temisia Gentileschi, pittrice guerriera - TRAILER.mp4">
            <a:hlinkClick r:id="" action="ppaction://media"/>
            <a:extLst>
              <a:ext uri="{FF2B5EF4-FFF2-40B4-BE49-F238E27FC236}">
                <a16:creationId xmlns:a16="http://schemas.microsoft.com/office/drawing/2014/main" id="{8E65EABE-DE0C-0E4E-D52F-0E6284A08C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282700"/>
            <a:ext cx="8128000" cy="4292600"/>
          </a:xfrm>
          <a:prstGeom prst="rect">
            <a:avLst/>
          </a:prstGeom>
        </p:spPr>
      </p:pic>
    </p:spTree>
    <p:extLst>
      <p:ext uri="{BB962C8B-B14F-4D97-AF65-F5344CB8AC3E}">
        <p14:creationId xmlns:p14="http://schemas.microsoft.com/office/powerpoint/2010/main" val="403405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AF9C5D-AAA2-924D-AB82-7FB41269DD38}"/>
              </a:ext>
            </a:extLst>
          </p:cNvPr>
          <p:cNvPicPr>
            <a:picLocks noChangeAspect="1"/>
          </p:cNvPicPr>
          <p:nvPr/>
        </p:nvPicPr>
        <p:blipFill>
          <a:blip r:embed="rId2"/>
          <a:stretch>
            <a:fillRect/>
          </a:stretch>
        </p:blipFill>
        <p:spPr>
          <a:xfrm>
            <a:off x="755576" y="980728"/>
            <a:ext cx="7863273" cy="5328592"/>
          </a:xfrm>
          <a:prstGeom prst="rect">
            <a:avLst/>
          </a:prstGeom>
        </p:spPr>
      </p:pic>
    </p:spTree>
    <p:extLst>
      <p:ext uri="{BB962C8B-B14F-4D97-AF65-F5344CB8AC3E}">
        <p14:creationId xmlns:p14="http://schemas.microsoft.com/office/powerpoint/2010/main" val="104946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BEE752-1109-7F40-A5A9-0E3A192E5EBF}"/>
              </a:ext>
            </a:extLst>
          </p:cNvPr>
          <p:cNvSpPr>
            <a:spLocks noGrp="1"/>
          </p:cNvSpPr>
          <p:nvPr>
            <p:ph type="title"/>
          </p:nvPr>
        </p:nvSpPr>
        <p:spPr>
          <a:xfrm>
            <a:off x="457200" y="5661248"/>
            <a:ext cx="8363272" cy="1196752"/>
          </a:xfrm>
        </p:spPr>
        <p:txBody>
          <a:bodyPr/>
          <a:lstStyle/>
          <a:p>
            <a:r>
              <a:rPr lang="it-IT" sz="1600" dirty="0">
                <a:solidFill>
                  <a:srgbClr val="0070C0"/>
                </a:solidFill>
              </a:rPr>
              <a:t>Genova. Foto panoramica</a:t>
            </a:r>
          </a:p>
        </p:txBody>
      </p:sp>
      <p:pic>
        <p:nvPicPr>
          <p:cNvPr id="5" name="Immagine 4">
            <a:extLst>
              <a:ext uri="{FF2B5EF4-FFF2-40B4-BE49-F238E27FC236}">
                <a16:creationId xmlns:a16="http://schemas.microsoft.com/office/drawing/2014/main" id="{CBA4E83C-E657-0446-892D-56CE196DA4C7}"/>
              </a:ext>
            </a:extLst>
          </p:cNvPr>
          <p:cNvPicPr>
            <a:picLocks noChangeAspect="1"/>
          </p:cNvPicPr>
          <p:nvPr/>
        </p:nvPicPr>
        <p:blipFill>
          <a:blip r:embed="rId2"/>
          <a:stretch>
            <a:fillRect/>
          </a:stretch>
        </p:blipFill>
        <p:spPr>
          <a:xfrm>
            <a:off x="1115616" y="1916832"/>
            <a:ext cx="6849921" cy="3960439"/>
          </a:xfrm>
          <a:prstGeom prst="rect">
            <a:avLst/>
          </a:prstGeom>
        </p:spPr>
      </p:pic>
    </p:spTree>
    <p:extLst>
      <p:ext uri="{BB962C8B-B14F-4D97-AF65-F5344CB8AC3E}">
        <p14:creationId xmlns:p14="http://schemas.microsoft.com/office/powerpoint/2010/main" val="813277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F38A30-F4C2-4842-B609-049CFCB6BC06}"/>
              </a:ext>
            </a:extLst>
          </p:cNvPr>
          <p:cNvSpPr>
            <a:spLocks noGrp="1"/>
          </p:cNvSpPr>
          <p:nvPr>
            <p:ph type="title"/>
          </p:nvPr>
        </p:nvSpPr>
        <p:spPr>
          <a:xfrm>
            <a:off x="4499992" y="3672408"/>
            <a:ext cx="3456384" cy="3212976"/>
          </a:xfrm>
        </p:spPr>
        <p:txBody>
          <a:bodyPr/>
          <a:lstStyle/>
          <a:p>
            <a:r>
              <a:rPr lang="it-IT" sz="1600" dirty="0">
                <a:solidFill>
                  <a:srgbClr val="7030A0"/>
                </a:solidFill>
              </a:rPr>
              <a:t>Lettera 30 gennaio 1639 </a:t>
            </a:r>
            <a:br>
              <a:rPr lang="it-IT" sz="1600" dirty="0">
                <a:solidFill>
                  <a:srgbClr val="7030A0"/>
                </a:solidFill>
              </a:rPr>
            </a:br>
            <a:r>
              <a:rPr lang="it-IT" sz="1600" dirty="0">
                <a:solidFill>
                  <a:srgbClr val="7030A0"/>
                </a:solidFill>
              </a:rPr>
              <a:t>a don Antonio Ruffo</a:t>
            </a:r>
            <a:br>
              <a:rPr lang="it-IT" sz="1600" dirty="0">
                <a:solidFill>
                  <a:srgbClr val="7030A0"/>
                </a:solidFill>
              </a:rPr>
            </a:br>
            <a:r>
              <a:rPr lang="it-IT" sz="1600" dirty="0">
                <a:solidFill>
                  <a:srgbClr val="7030A0"/>
                </a:solidFill>
              </a:rPr>
              <a:t>di Sicilia.</a:t>
            </a:r>
            <a:br>
              <a:rPr lang="it-IT" sz="1600" dirty="0">
                <a:solidFill>
                  <a:schemeClr val="tx2"/>
                </a:solidFill>
              </a:rPr>
            </a:br>
            <a:br>
              <a:rPr lang="it-IT" sz="1600" dirty="0">
                <a:solidFill>
                  <a:schemeClr val="tx2"/>
                </a:solidFill>
              </a:rPr>
            </a:br>
            <a:r>
              <a:rPr lang="it-IT" sz="1600" dirty="0">
                <a:solidFill>
                  <a:srgbClr val="7030A0"/>
                </a:solidFill>
              </a:rPr>
              <a:t>Artemisia enumera le città in cui ha vissuto nella sua vita: </a:t>
            </a:r>
            <a:br>
              <a:rPr lang="it-IT" sz="1600" dirty="0">
                <a:solidFill>
                  <a:srgbClr val="00B0F0"/>
                </a:solidFill>
              </a:rPr>
            </a:br>
            <a:r>
              <a:rPr lang="it-IT" sz="1600" dirty="0">
                <a:solidFill>
                  <a:srgbClr val="00B0F0"/>
                </a:solidFill>
              </a:rPr>
              <a:t>«Qualunque parte io sono stata mi è stato pagato cento scudi l'una la figura tanto a Fiorenza, quanto a </a:t>
            </a:r>
            <a:r>
              <a:rPr lang="it-IT" sz="1600" dirty="0" err="1">
                <a:solidFill>
                  <a:srgbClr val="00B0F0"/>
                </a:solidFill>
              </a:rPr>
              <a:t>Venetia</a:t>
            </a:r>
            <a:r>
              <a:rPr lang="it-IT" sz="1600" dirty="0">
                <a:solidFill>
                  <a:srgbClr val="00B0F0"/>
                </a:solidFill>
              </a:rPr>
              <a:t> e quanto a Roma e a Napoli</a:t>
            </a:r>
          </a:p>
        </p:txBody>
      </p:sp>
      <p:pic>
        <p:nvPicPr>
          <p:cNvPr id="4" name="Immagine 3">
            <a:extLst>
              <a:ext uri="{FF2B5EF4-FFF2-40B4-BE49-F238E27FC236}">
                <a16:creationId xmlns:a16="http://schemas.microsoft.com/office/drawing/2014/main" id="{34701CFD-87FD-E044-9B9B-B7EF71C7D347}"/>
              </a:ext>
            </a:extLst>
          </p:cNvPr>
          <p:cNvPicPr>
            <a:picLocks noChangeAspect="1"/>
          </p:cNvPicPr>
          <p:nvPr/>
        </p:nvPicPr>
        <p:blipFill>
          <a:blip r:embed="rId2"/>
          <a:stretch>
            <a:fillRect/>
          </a:stretch>
        </p:blipFill>
        <p:spPr>
          <a:xfrm>
            <a:off x="0" y="1412776"/>
            <a:ext cx="4355976" cy="5445224"/>
          </a:xfrm>
          <a:prstGeom prst="rect">
            <a:avLst/>
          </a:prstGeom>
        </p:spPr>
      </p:pic>
    </p:spTree>
    <p:extLst>
      <p:ext uri="{BB962C8B-B14F-4D97-AF65-F5344CB8AC3E}">
        <p14:creationId xmlns:p14="http://schemas.microsoft.com/office/powerpoint/2010/main" val="17809592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F4C3AC38-A0CC-244F-8181-A5CF48CEA526}"/>
              </a:ext>
            </a:extLst>
          </p:cNvPr>
          <p:cNvPicPr>
            <a:picLocks noChangeAspect="1"/>
          </p:cNvPicPr>
          <p:nvPr/>
        </p:nvPicPr>
        <p:blipFill>
          <a:blip r:embed="rId2"/>
          <a:stretch>
            <a:fillRect/>
          </a:stretch>
        </p:blipFill>
        <p:spPr>
          <a:xfrm>
            <a:off x="736323" y="564149"/>
            <a:ext cx="7671354" cy="5313123"/>
          </a:xfrm>
          <a:prstGeom prst="rect">
            <a:avLst/>
          </a:prstGeom>
        </p:spPr>
      </p:pic>
      <p:sp>
        <p:nvSpPr>
          <p:cNvPr id="8" name="Titolo 7">
            <a:extLst>
              <a:ext uri="{FF2B5EF4-FFF2-40B4-BE49-F238E27FC236}">
                <a16:creationId xmlns:a16="http://schemas.microsoft.com/office/drawing/2014/main" id="{4ABF0C61-C070-C647-938E-E2321ACADE32}"/>
              </a:ext>
            </a:extLst>
          </p:cNvPr>
          <p:cNvSpPr>
            <a:spLocks noGrp="1"/>
          </p:cNvSpPr>
          <p:nvPr>
            <p:ph type="title"/>
          </p:nvPr>
        </p:nvSpPr>
        <p:spPr>
          <a:xfrm>
            <a:off x="457200" y="5661248"/>
            <a:ext cx="8135938" cy="1196752"/>
          </a:xfrm>
        </p:spPr>
        <p:txBody>
          <a:bodyPr/>
          <a:lstStyle/>
          <a:p>
            <a:r>
              <a:rPr lang="it-IT" sz="1600" dirty="0">
                <a:solidFill>
                  <a:srgbClr val="0070C0"/>
                </a:solidFill>
              </a:rPr>
              <a:t>Storica foto di Napoli col mitico pino di Posillipo.</a:t>
            </a:r>
          </a:p>
        </p:txBody>
      </p:sp>
    </p:spTree>
    <p:extLst>
      <p:ext uri="{BB962C8B-B14F-4D97-AF65-F5344CB8AC3E}">
        <p14:creationId xmlns:p14="http://schemas.microsoft.com/office/powerpoint/2010/main" val="22031114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EFC08F-3414-6546-AA04-E3FA3CABD6AA}"/>
              </a:ext>
            </a:extLst>
          </p:cNvPr>
          <p:cNvSpPr>
            <a:spLocks noGrp="1"/>
          </p:cNvSpPr>
          <p:nvPr>
            <p:ph type="title"/>
          </p:nvPr>
        </p:nvSpPr>
        <p:spPr>
          <a:xfrm>
            <a:off x="3995936" y="5733256"/>
            <a:ext cx="4968552" cy="1124744"/>
          </a:xfrm>
        </p:spPr>
        <p:txBody>
          <a:bodyPr/>
          <a:lstStyle/>
          <a:p>
            <a:pPr algn="l"/>
            <a:r>
              <a:rPr lang="it-IT" sz="1600" dirty="0">
                <a:solidFill>
                  <a:srgbClr val="710B02"/>
                </a:solidFill>
              </a:rPr>
              <a:t>Ritratto del Duca d’Alcalà, </a:t>
            </a:r>
            <a:br>
              <a:rPr lang="it-IT" sz="1600" dirty="0">
                <a:solidFill>
                  <a:srgbClr val="710B02"/>
                </a:solidFill>
              </a:rPr>
            </a:br>
            <a:r>
              <a:rPr lang="it-IT" sz="1600" dirty="0">
                <a:solidFill>
                  <a:srgbClr val="710B02"/>
                </a:solidFill>
              </a:rPr>
              <a:t>Viceré di Napoli.</a:t>
            </a:r>
            <a:br>
              <a:rPr lang="it-IT" sz="1600" dirty="0">
                <a:solidFill>
                  <a:srgbClr val="634100"/>
                </a:solidFill>
              </a:rPr>
            </a:br>
            <a:endParaRPr lang="it-IT" sz="1600" dirty="0">
              <a:solidFill>
                <a:srgbClr val="634100"/>
              </a:solidFill>
            </a:endParaRPr>
          </a:p>
        </p:txBody>
      </p:sp>
      <p:pic>
        <p:nvPicPr>
          <p:cNvPr id="5" name="Immagine 4">
            <a:extLst>
              <a:ext uri="{FF2B5EF4-FFF2-40B4-BE49-F238E27FC236}">
                <a16:creationId xmlns:a16="http://schemas.microsoft.com/office/drawing/2014/main" id="{9C2D8D3C-0D25-124C-B510-20DA2FE523E3}"/>
              </a:ext>
            </a:extLst>
          </p:cNvPr>
          <p:cNvPicPr>
            <a:picLocks noChangeAspect="1"/>
          </p:cNvPicPr>
          <p:nvPr/>
        </p:nvPicPr>
        <p:blipFill>
          <a:blip r:embed="rId2"/>
          <a:stretch>
            <a:fillRect/>
          </a:stretch>
        </p:blipFill>
        <p:spPr>
          <a:xfrm>
            <a:off x="0" y="1988840"/>
            <a:ext cx="3851920" cy="4869160"/>
          </a:xfrm>
          <a:prstGeom prst="rect">
            <a:avLst/>
          </a:prstGeom>
        </p:spPr>
      </p:pic>
    </p:spTree>
    <p:extLst>
      <p:ext uri="{BB962C8B-B14F-4D97-AF65-F5344CB8AC3E}">
        <p14:creationId xmlns:p14="http://schemas.microsoft.com/office/powerpoint/2010/main" val="2003818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ED2A82-2559-3C41-9812-143E8F3D1F06}"/>
              </a:ext>
            </a:extLst>
          </p:cNvPr>
          <p:cNvSpPr>
            <a:spLocks noGrp="1"/>
          </p:cNvSpPr>
          <p:nvPr>
            <p:ph type="title"/>
          </p:nvPr>
        </p:nvSpPr>
        <p:spPr>
          <a:xfrm>
            <a:off x="4788024" y="5229200"/>
            <a:ext cx="3805114" cy="1628800"/>
          </a:xfrm>
        </p:spPr>
        <p:txBody>
          <a:bodyPr/>
          <a:lstStyle/>
          <a:p>
            <a:pPr algn="l"/>
            <a:r>
              <a:rPr lang="it-IT" sz="1600" dirty="0">
                <a:solidFill>
                  <a:srgbClr val="7030A0"/>
                </a:solidFill>
              </a:rPr>
              <a:t>Artemisia Gentileschi.</a:t>
            </a:r>
            <a:br>
              <a:rPr lang="it-IT" sz="1600" dirty="0"/>
            </a:br>
            <a:r>
              <a:rPr lang="it-IT" sz="1600" dirty="0">
                <a:solidFill>
                  <a:srgbClr val="C00000"/>
                </a:solidFill>
              </a:rPr>
              <a:t>San Gennaro nell'anfiteatro di Pozzuoli</a:t>
            </a:r>
            <a:r>
              <a:rPr lang="it-IT" sz="1600" dirty="0"/>
              <a:t>. </a:t>
            </a:r>
            <a:r>
              <a:rPr lang="it-IT" sz="1600" dirty="0">
                <a:solidFill>
                  <a:srgbClr val="C99700"/>
                </a:solidFill>
              </a:rPr>
              <a:t>Olio su tela, 1636-1637</a:t>
            </a:r>
            <a:br>
              <a:rPr lang="it-IT" sz="1600" dirty="0">
                <a:solidFill>
                  <a:srgbClr val="C99700"/>
                </a:solidFill>
              </a:rPr>
            </a:br>
            <a:r>
              <a:rPr lang="it-IT" sz="1600" dirty="0">
                <a:solidFill>
                  <a:srgbClr val="C99700"/>
                </a:solidFill>
              </a:rPr>
              <a:t>Cattedrale di Pozzuoli al Rione Terra.</a:t>
            </a:r>
          </a:p>
        </p:txBody>
      </p:sp>
      <p:pic>
        <p:nvPicPr>
          <p:cNvPr id="4" name="Immagine 3">
            <a:extLst>
              <a:ext uri="{FF2B5EF4-FFF2-40B4-BE49-F238E27FC236}">
                <a16:creationId xmlns:a16="http://schemas.microsoft.com/office/drawing/2014/main" id="{3B16A81C-5363-6A4C-AD63-AD5A484BFD9D}"/>
              </a:ext>
            </a:extLst>
          </p:cNvPr>
          <p:cNvPicPr>
            <a:picLocks noChangeAspect="1"/>
          </p:cNvPicPr>
          <p:nvPr/>
        </p:nvPicPr>
        <p:blipFill>
          <a:blip r:embed="rId2"/>
          <a:stretch>
            <a:fillRect/>
          </a:stretch>
        </p:blipFill>
        <p:spPr>
          <a:xfrm>
            <a:off x="0" y="0"/>
            <a:ext cx="4602597" cy="6858000"/>
          </a:xfrm>
          <a:prstGeom prst="rect">
            <a:avLst/>
          </a:prstGeom>
        </p:spPr>
      </p:pic>
    </p:spTree>
    <p:extLst>
      <p:ext uri="{BB962C8B-B14F-4D97-AF65-F5344CB8AC3E}">
        <p14:creationId xmlns:p14="http://schemas.microsoft.com/office/powerpoint/2010/main" val="21516432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90D3AF-80A7-A246-92F8-6D9BB530CB6F}"/>
              </a:ext>
            </a:extLst>
          </p:cNvPr>
          <p:cNvSpPr>
            <a:spLocks noGrp="1"/>
          </p:cNvSpPr>
          <p:nvPr>
            <p:ph type="title"/>
          </p:nvPr>
        </p:nvSpPr>
        <p:spPr>
          <a:xfrm>
            <a:off x="6012160" y="5229200"/>
            <a:ext cx="2952328" cy="1628800"/>
          </a:xfrm>
        </p:spPr>
        <p:txBody>
          <a:bodyPr/>
          <a:lstStyle/>
          <a:p>
            <a:pPr algn="l"/>
            <a:r>
              <a:rPr lang="it-IT" sz="1600" dirty="0">
                <a:solidFill>
                  <a:srgbClr val="7030A0"/>
                </a:solidFill>
              </a:rPr>
              <a:t>Artemisia Gentileschi.</a:t>
            </a:r>
            <a:br>
              <a:rPr lang="it-IT" sz="1600" dirty="0"/>
            </a:br>
            <a:r>
              <a:rPr lang="it-IT" sz="1600" dirty="0">
                <a:solidFill>
                  <a:srgbClr val="C00000"/>
                </a:solidFill>
              </a:rPr>
              <a:t>Nascita di San Giovanni Battista</a:t>
            </a:r>
            <a:r>
              <a:rPr lang="it-IT" sz="1600" dirty="0"/>
              <a:t>.</a:t>
            </a:r>
            <a:br>
              <a:rPr lang="it-IT" sz="1600" dirty="0"/>
            </a:br>
            <a:r>
              <a:rPr lang="it-IT" sz="1600" dirty="0">
                <a:solidFill>
                  <a:srgbClr val="9A5B00"/>
                </a:solidFill>
              </a:rPr>
              <a:t>Museo del Prado, Madrid.</a:t>
            </a:r>
          </a:p>
        </p:txBody>
      </p:sp>
      <p:pic>
        <p:nvPicPr>
          <p:cNvPr id="4" name="Immagine 3">
            <a:extLst>
              <a:ext uri="{FF2B5EF4-FFF2-40B4-BE49-F238E27FC236}">
                <a16:creationId xmlns:a16="http://schemas.microsoft.com/office/drawing/2014/main" id="{D3C8CD9B-97DA-3140-9286-5E77A4633C83}"/>
              </a:ext>
            </a:extLst>
          </p:cNvPr>
          <p:cNvPicPr>
            <a:picLocks noChangeAspect="1"/>
          </p:cNvPicPr>
          <p:nvPr/>
        </p:nvPicPr>
        <p:blipFill>
          <a:blip r:embed="rId2"/>
          <a:stretch>
            <a:fillRect/>
          </a:stretch>
        </p:blipFill>
        <p:spPr>
          <a:xfrm>
            <a:off x="0" y="1988840"/>
            <a:ext cx="5868144" cy="4869160"/>
          </a:xfrm>
          <a:prstGeom prst="rect">
            <a:avLst/>
          </a:prstGeom>
        </p:spPr>
      </p:pic>
    </p:spTree>
    <p:extLst>
      <p:ext uri="{BB962C8B-B14F-4D97-AF65-F5344CB8AC3E}">
        <p14:creationId xmlns:p14="http://schemas.microsoft.com/office/powerpoint/2010/main" val="15339812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07FD50-9006-CB41-AD0E-B8E1262EEC9F}"/>
              </a:ext>
            </a:extLst>
          </p:cNvPr>
          <p:cNvSpPr>
            <a:spLocks noGrp="1"/>
          </p:cNvSpPr>
          <p:nvPr>
            <p:ph type="title"/>
          </p:nvPr>
        </p:nvSpPr>
        <p:spPr>
          <a:xfrm>
            <a:off x="467544" y="5589240"/>
            <a:ext cx="8135938" cy="1412776"/>
          </a:xfrm>
        </p:spPr>
        <p:txBody>
          <a:bodyPr/>
          <a:lstStyle/>
          <a:p>
            <a:r>
              <a:rPr lang="it-IT" sz="1600" dirty="0">
                <a:solidFill>
                  <a:srgbClr val="7030A0"/>
                </a:solidFill>
              </a:rPr>
              <a:t>Artemisia Gentileschi</a:t>
            </a:r>
            <a:r>
              <a:rPr lang="it-IT" sz="1600" dirty="0"/>
              <a:t>. </a:t>
            </a:r>
            <a:r>
              <a:rPr lang="it-IT" sz="1600" dirty="0" err="1">
                <a:solidFill>
                  <a:srgbClr val="C00000"/>
                </a:solidFill>
              </a:rPr>
              <a:t>Corisca</a:t>
            </a:r>
            <a:r>
              <a:rPr lang="it-IT" sz="1600" dirty="0">
                <a:solidFill>
                  <a:srgbClr val="C00000"/>
                </a:solidFill>
              </a:rPr>
              <a:t> e il satiro. </a:t>
            </a:r>
            <a:br>
              <a:rPr lang="it-IT" sz="1600" dirty="0">
                <a:solidFill>
                  <a:srgbClr val="C00000"/>
                </a:solidFill>
              </a:rPr>
            </a:br>
            <a:r>
              <a:rPr lang="it-IT" sz="1600" dirty="0">
                <a:solidFill>
                  <a:srgbClr val="C99700"/>
                </a:solidFill>
              </a:rPr>
              <a:t>Olio su tela, 1630, Collezione privata.</a:t>
            </a:r>
          </a:p>
        </p:txBody>
      </p:sp>
      <p:pic>
        <p:nvPicPr>
          <p:cNvPr id="4" name="Picture 3">
            <a:extLst>
              <a:ext uri="{FF2B5EF4-FFF2-40B4-BE49-F238E27FC236}">
                <a16:creationId xmlns:a16="http://schemas.microsoft.com/office/drawing/2014/main" id="{AB7AAFAA-A942-AD4F-9D0F-FAE2AA4A3CCC}"/>
              </a:ext>
            </a:extLst>
          </p:cNvPr>
          <p:cNvPicPr>
            <a:picLocks noChangeAspect="1"/>
          </p:cNvPicPr>
          <p:nvPr/>
        </p:nvPicPr>
        <p:blipFill>
          <a:blip r:embed="rId2"/>
          <a:stretch>
            <a:fillRect/>
          </a:stretch>
        </p:blipFill>
        <p:spPr>
          <a:xfrm>
            <a:off x="1117680" y="764704"/>
            <a:ext cx="6908640" cy="5043570"/>
          </a:xfrm>
          <a:prstGeom prst="rect">
            <a:avLst/>
          </a:prstGeom>
        </p:spPr>
      </p:pic>
    </p:spTree>
    <p:extLst>
      <p:ext uri="{BB962C8B-B14F-4D97-AF65-F5344CB8AC3E}">
        <p14:creationId xmlns:p14="http://schemas.microsoft.com/office/powerpoint/2010/main" val="9361080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0E336-FA31-A04C-AD14-49250EBE06BC}"/>
              </a:ext>
            </a:extLst>
          </p:cNvPr>
          <p:cNvSpPr>
            <a:spLocks noGrp="1"/>
          </p:cNvSpPr>
          <p:nvPr>
            <p:ph type="title"/>
          </p:nvPr>
        </p:nvSpPr>
        <p:spPr>
          <a:xfrm>
            <a:off x="457200" y="5301208"/>
            <a:ext cx="8147248" cy="1556792"/>
          </a:xfrm>
        </p:spPr>
        <p:txBody>
          <a:bodyPr/>
          <a:lstStyle/>
          <a:p>
            <a:r>
              <a:rPr lang="it-IT" sz="1600" dirty="0">
                <a:solidFill>
                  <a:srgbClr val="7030A0"/>
                </a:solidFill>
              </a:rPr>
              <a:t>Artemisia Gentileschi</a:t>
            </a:r>
            <a:r>
              <a:rPr lang="it-IT" sz="1600" dirty="0"/>
              <a:t>. </a:t>
            </a:r>
            <a:r>
              <a:rPr lang="it-IT" sz="1600" dirty="0">
                <a:solidFill>
                  <a:srgbClr val="0071CA"/>
                </a:solidFill>
              </a:rPr>
              <a:t>Cleopatra. </a:t>
            </a:r>
            <a:br>
              <a:rPr lang="it-IT" sz="1600" dirty="0"/>
            </a:br>
            <a:r>
              <a:rPr lang="it-IT" sz="1600" dirty="0">
                <a:solidFill>
                  <a:srgbClr val="7C4800"/>
                </a:solidFill>
              </a:rPr>
              <a:t>Olio su tela, 1630, Collezione privata, Roma.</a:t>
            </a:r>
          </a:p>
        </p:txBody>
      </p:sp>
      <p:pic>
        <p:nvPicPr>
          <p:cNvPr id="5" name="Picture 4">
            <a:extLst>
              <a:ext uri="{FF2B5EF4-FFF2-40B4-BE49-F238E27FC236}">
                <a16:creationId xmlns:a16="http://schemas.microsoft.com/office/drawing/2014/main" id="{B36B1345-62C8-6449-8B46-17B67E459F35}"/>
              </a:ext>
            </a:extLst>
          </p:cNvPr>
          <p:cNvPicPr>
            <a:picLocks noChangeAspect="1"/>
          </p:cNvPicPr>
          <p:nvPr/>
        </p:nvPicPr>
        <p:blipFill>
          <a:blip r:embed="rId2"/>
          <a:stretch>
            <a:fillRect/>
          </a:stretch>
        </p:blipFill>
        <p:spPr>
          <a:xfrm>
            <a:off x="893830" y="836712"/>
            <a:ext cx="7273988" cy="4822971"/>
          </a:xfrm>
          <a:prstGeom prst="rect">
            <a:avLst/>
          </a:prstGeom>
        </p:spPr>
      </p:pic>
    </p:spTree>
    <p:extLst>
      <p:ext uri="{BB962C8B-B14F-4D97-AF65-F5344CB8AC3E}">
        <p14:creationId xmlns:p14="http://schemas.microsoft.com/office/powerpoint/2010/main" val="1660875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3D914D3-3D0E-8047-89C2-A99D4568F115}"/>
              </a:ext>
            </a:extLst>
          </p:cNvPr>
          <p:cNvPicPr>
            <a:picLocks noChangeAspect="1"/>
          </p:cNvPicPr>
          <p:nvPr/>
        </p:nvPicPr>
        <p:blipFill>
          <a:blip r:embed="rId2"/>
          <a:stretch>
            <a:fillRect/>
          </a:stretch>
        </p:blipFill>
        <p:spPr>
          <a:xfrm>
            <a:off x="0" y="987230"/>
            <a:ext cx="4067944" cy="5870770"/>
          </a:xfrm>
          <a:prstGeom prst="rect">
            <a:avLst/>
          </a:prstGeom>
        </p:spPr>
      </p:pic>
      <p:sp>
        <p:nvSpPr>
          <p:cNvPr id="4" name="Titolo 3">
            <a:extLst>
              <a:ext uri="{FF2B5EF4-FFF2-40B4-BE49-F238E27FC236}">
                <a16:creationId xmlns:a16="http://schemas.microsoft.com/office/drawing/2014/main" id="{8AE4BA08-3686-904B-B27F-72BB428A781A}"/>
              </a:ext>
            </a:extLst>
          </p:cNvPr>
          <p:cNvSpPr>
            <a:spLocks noGrp="1"/>
          </p:cNvSpPr>
          <p:nvPr>
            <p:ph type="title"/>
          </p:nvPr>
        </p:nvSpPr>
        <p:spPr>
          <a:xfrm>
            <a:off x="4211960" y="5517232"/>
            <a:ext cx="4381178" cy="1340768"/>
          </a:xfrm>
        </p:spPr>
        <p:txBody>
          <a:bodyPr/>
          <a:lstStyle/>
          <a:p>
            <a:pPr algn="l"/>
            <a:r>
              <a:rPr lang="it-IT" sz="1600" dirty="0">
                <a:solidFill>
                  <a:srgbClr val="9A5B00"/>
                </a:solidFill>
              </a:rPr>
              <a:t>Il padre di Artemisia, </a:t>
            </a:r>
            <a:br>
              <a:rPr lang="it-IT" sz="1600" dirty="0">
                <a:solidFill>
                  <a:srgbClr val="9A5B00"/>
                </a:solidFill>
              </a:rPr>
            </a:br>
            <a:r>
              <a:rPr lang="it-IT" sz="1600" dirty="0">
                <a:solidFill>
                  <a:srgbClr val="9A5B00"/>
                </a:solidFill>
              </a:rPr>
              <a:t>Orazio Gentileschi, </a:t>
            </a:r>
            <a:br>
              <a:rPr lang="it-IT" sz="1600" dirty="0">
                <a:solidFill>
                  <a:srgbClr val="9A5B00"/>
                </a:solidFill>
              </a:rPr>
            </a:br>
            <a:r>
              <a:rPr lang="it-IT" sz="1600" dirty="0">
                <a:solidFill>
                  <a:srgbClr val="9A5B00"/>
                </a:solidFill>
              </a:rPr>
              <a:t>pittore caravaggesco.</a:t>
            </a:r>
          </a:p>
        </p:txBody>
      </p:sp>
    </p:spTree>
    <p:extLst>
      <p:ext uri="{BB962C8B-B14F-4D97-AF65-F5344CB8AC3E}">
        <p14:creationId xmlns:p14="http://schemas.microsoft.com/office/powerpoint/2010/main" val="31118371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E0F4A2-2D9B-8F40-A8C9-195BE9E5BE4B}"/>
              </a:ext>
            </a:extLst>
          </p:cNvPr>
          <p:cNvSpPr>
            <a:spLocks noGrp="1"/>
          </p:cNvSpPr>
          <p:nvPr>
            <p:ph type="title"/>
          </p:nvPr>
        </p:nvSpPr>
        <p:spPr>
          <a:xfrm>
            <a:off x="457200" y="5589240"/>
            <a:ext cx="8135938" cy="1268760"/>
          </a:xfrm>
        </p:spPr>
        <p:txBody>
          <a:bodyPr/>
          <a:lstStyle/>
          <a:p>
            <a:r>
              <a:rPr lang="it-IT" sz="1600" dirty="0">
                <a:solidFill>
                  <a:srgbClr val="0070C0"/>
                </a:solidFill>
              </a:rPr>
              <a:t>Veduta di Londra.</a:t>
            </a:r>
          </a:p>
        </p:txBody>
      </p:sp>
      <p:pic>
        <p:nvPicPr>
          <p:cNvPr id="4" name="Picture 3">
            <a:extLst>
              <a:ext uri="{FF2B5EF4-FFF2-40B4-BE49-F238E27FC236}">
                <a16:creationId xmlns:a16="http://schemas.microsoft.com/office/drawing/2014/main" id="{613A747E-6596-0F47-8136-066FFED0C75F}"/>
              </a:ext>
            </a:extLst>
          </p:cNvPr>
          <p:cNvPicPr>
            <a:picLocks noChangeAspect="1"/>
          </p:cNvPicPr>
          <p:nvPr/>
        </p:nvPicPr>
        <p:blipFill>
          <a:blip r:embed="rId2"/>
          <a:stretch>
            <a:fillRect/>
          </a:stretch>
        </p:blipFill>
        <p:spPr>
          <a:xfrm>
            <a:off x="1043608" y="1628800"/>
            <a:ext cx="7185651" cy="4151312"/>
          </a:xfrm>
          <a:prstGeom prst="rect">
            <a:avLst/>
          </a:prstGeom>
        </p:spPr>
      </p:pic>
    </p:spTree>
    <p:extLst>
      <p:ext uri="{BB962C8B-B14F-4D97-AF65-F5344CB8AC3E}">
        <p14:creationId xmlns:p14="http://schemas.microsoft.com/office/powerpoint/2010/main" val="1635724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822FD4-24DA-A44B-AD82-2D7B8B59428F}"/>
              </a:ext>
            </a:extLst>
          </p:cNvPr>
          <p:cNvSpPr>
            <a:spLocks noGrp="1"/>
          </p:cNvSpPr>
          <p:nvPr>
            <p:ph type="title"/>
          </p:nvPr>
        </p:nvSpPr>
        <p:spPr>
          <a:xfrm>
            <a:off x="4427984" y="5445224"/>
            <a:ext cx="3816424" cy="1412776"/>
          </a:xfrm>
        </p:spPr>
        <p:txBody>
          <a:bodyPr/>
          <a:lstStyle/>
          <a:p>
            <a:pPr algn="l"/>
            <a:r>
              <a:rPr lang="it-IT" sz="1600" dirty="0">
                <a:solidFill>
                  <a:srgbClr val="937002"/>
                </a:solidFill>
              </a:rPr>
              <a:t>Orazio Gentileschi, il padre,</a:t>
            </a:r>
            <a:br>
              <a:rPr lang="it-IT" sz="1600" dirty="0">
                <a:solidFill>
                  <a:srgbClr val="937002"/>
                </a:solidFill>
              </a:rPr>
            </a:br>
            <a:r>
              <a:rPr lang="it-IT" sz="1600" dirty="0">
                <a:solidFill>
                  <a:srgbClr val="937002"/>
                </a:solidFill>
              </a:rPr>
              <a:t>pittore di corte a Londra</a:t>
            </a:r>
            <a:r>
              <a:rPr lang="it-IT" sz="1600" dirty="0"/>
              <a:t>.</a:t>
            </a:r>
            <a:endParaRPr lang="it-IT" dirty="0"/>
          </a:p>
        </p:txBody>
      </p:sp>
      <p:pic>
        <p:nvPicPr>
          <p:cNvPr id="4" name="Picture 3">
            <a:extLst>
              <a:ext uri="{FF2B5EF4-FFF2-40B4-BE49-F238E27FC236}">
                <a16:creationId xmlns:a16="http://schemas.microsoft.com/office/drawing/2014/main" id="{F8EEACB7-B29B-5947-BC43-956C3C34DC82}"/>
              </a:ext>
            </a:extLst>
          </p:cNvPr>
          <p:cNvPicPr>
            <a:picLocks noChangeAspect="1"/>
          </p:cNvPicPr>
          <p:nvPr/>
        </p:nvPicPr>
        <p:blipFill>
          <a:blip r:embed="rId2"/>
          <a:stretch>
            <a:fillRect/>
          </a:stretch>
        </p:blipFill>
        <p:spPr>
          <a:xfrm>
            <a:off x="0" y="1052736"/>
            <a:ext cx="4283968" cy="5791400"/>
          </a:xfrm>
          <a:prstGeom prst="rect">
            <a:avLst/>
          </a:prstGeom>
        </p:spPr>
      </p:pic>
    </p:spTree>
    <p:extLst>
      <p:ext uri="{BB962C8B-B14F-4D97-AF65-F5344CB8AC3E}">
        <p14:creationId xmlns:p14="http://schemas.microsoft.com/office/powerpoint/2010/main" val="11730637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323528" y="5445224"/>
            <a:ext cx="8568952" cy="1112788"/>
          </a:xfrm>
        </p:spPr>
        <p:txBody>
          <a:bodyPr/>
          <a:lstStyle/>
          <a:p>
            <a:r>
              <a:rPr lang="it-IT" sz="1800" dirty="0">
                <a:solidFill>
                  <a:srgbClr val="7030A0"/>
                </a:solidFill>
              </a:rPr>
              <a:t>Artemisia e Orazio Gentileschi. </a:t>
            </a:r>
            <a:r>
              <a:rPr lang="it-IT" sz="1800" dirty="0">
                <a:solidFill>
                  <a:srgbClr val="C00000"/>
                </a:solidFill>
              </a:rPr>
              <a:t>Trionfo della Pace e delle Arti. Part.</a:t>
            </a:r>
            <a:br>
              <a:rPr lang="it-IT" sz="1800" dirty="0">
                <a:solidFill>
                  <a:srgbClr val="C00000"/>
                </a:solidFill>
              </a:rPr>
            </a:br>
            <a:r>
              <a:rPr lang="it-IT" sz="1800" dirty="0">
                <a:solidFill>
                  <a:srgbClr val="7C4800"/>
                </a:solidFill>
              </a:rPr>
              <a:t>Affresco, Casa delle Delizie della regina Enrichetta Maria, a Greenwich. </a:t>
            </a:r>
            <a:br>
              <a:rPr lang="it-IT" sz="1600" dirty="0">
                <a:solidFill>
                  <a:srgbClr val="C00000"/>
                </a:solidFill>
              </a:rPr>
            </a:br>
            <a:endParaRPr lang="it-IT" sz="1400" dirty="0">
              <a:solidFill>
                <a:srgbClr val="900032"/>
              </a:solidFill>
            </a:endParaRPr>
          </a:p>
        </p:txBody>
      </p:sp>
      <p:pic>
        <p:nvPicPr>
          <p:cNvPr id="2" name="Picture 1">
            <a:extLst>
              <a:ext uri="{FF2B5EF4-FFF2-40B4-BE49-F238E27FC236}">
                <a16:creationId xmlns:a16="http://schemas.microsoft.com/office/drawing/2014/main" id="{771D0D7E-EA13-B143-BFB3-30C317F26BF7}"/>
              </a:ext>
            </a:extLst>
          </p:cNvPr>
          <p:cNvPicPr>
            <a:picLocks noChangeAspect="1"/>
          </p:cNvPicPr>
          <p:nvPr/>
        </p:nvPicPr>
        <p:blipFill>
          <a:blip r:embed="rId3"/>
          <a:stretch>
            <a:fillRect/>
          </a:stretch>
        </p:blipFill>
        <p:spPr>
          <a:xfrm>
            <a:off x="-1900" y="1124744"/>
            <a:ext cx="9144000" cy="421481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CBB258-A415-B446-ADED-1C8D25E78AD8}"/>
              </a:ext>
            </a:extLst>
          </p:cNvPr>
          <p:cNvSpPr>
            <a:spLocks noGrp="1"/>
          </p:cNvSpPr>
          <p:nvPr>
            <p:ph type="title"/>
          </p:nvPr>
        </p:nvSpPr>
        <p:spPr>
          <a:xfrm>
            <a:off x="0" y="5157192"/>
            <a:ext cx="3851920" cy="1700808"/>
          </a:xfrm>
        </p:spPr>
        <p:txBody>
          <a:bodyPr/>
          <a:lstStyle/>
          <a:p>
            <a:pPr algn="r"/>
            <a:r>
              <a:rPr lang="it-IT" sz="1600" dirty="0">
                <a:solidFill>
                  <a:srgbClr val="7030A0"/>
                </a:solidFill>
              </a:rPr>
              <a:t>Artemisia Gentileschi.</a:t>
            </a:r>
            <a:br>
              <a:rPr lang="it-IT" sz="1600" dirty="0">
                <a:solidFill>
                  <a:srgbClr val="0070C0"/>
                </a:solidFill>
              </a:rPr>
            </a:br>
            <a:r>
              <a:rPr lang="it-IT" sz="1600" dirty="0">
                <a:solidFill>
                  <a:schemeClr val="accent1">
                    <a:lumMod val="50000"/>
                  </a:schemeClr>
                </a:solidFill>
              </a:rPr>
              <a:t> Autoritratto come allegoria della Pittura</a:t>
            </a:r>
            <a:r>
              <a:rPr lang="it-IT" sz="1600" dirty="0">
                <a:solidFill>
                  <a:srgbClr val="0070C0"/>
                </a:solidFill>
              </a:rPr>
              <a:t>. Olio su tela, 1638-1639, </a:t>
            </a:r>
            <a:r>
              <a:rPr lang="it-IT" sz="1600" dirty="0" err="1">
                <a:solidFill>
                  <a:srgbClr val="0070C0"/>
                </a:solidFill>
              </a:rPr>
              <a:t>Royal</a:t>
            </a:r>
            <a:r>
              <a:rPr lang="it-IT" sz="1600" dirty="0">
                <a:solidFill>
                  <a:srgbClr val="0070C0"/>
                </a:solidFill>
              </a:rPr>
              <a:t> Collection, Windsor.</a:t>
            </a:r>
          </a:p>
        </p:txBody>
      </p:sp>
      <p:pic>
        <p:nvPicPr>
          <p:cNvPr id="4" name="Picture 3">
            <a:extLst>
              <a:ext uri="{FF2B5EF4-FFF2-40B4-BE49-F238E27FC236}">
                <a16:creationId xmlns:a16="http://schemas.microsoft.com/office/drawing/2014/main" id="{5A67A529-4B58-404C-B62A-1A8D3DF25F9E}"/>
              </a:ext>
            </a:extLst>
          </p:cNvPr>
          <p:cNvPicPr>
            <a:picLocks noChangeAspect="1"/>
          </p:cNvPicPr>
          <p:nvPr/>
        </p:nvPicPr>
        <p:blipFill>
          <a:blip r:embed="rId2"/>
          <a:stretch>
            <a:fillRect/>
          </a:stretch>
        </p:blipFill>
        <p:spPr>
          <a:xfrm>
            <a:off x="4006921" y="0"/>
            <a:ext cx="5137079" cy="6858000"/>
          </a:xfrm>
          <a:prstGeom prst="rect">
            <a:avLst/>
          </a:prstGeom>
        </p:spPr>
      </p:pic>
    </p:spTree>
    <p:extLst>
      <p:ext uri="{BB962C8B-B14F-4D97-AF65-F5344CB8AC3E}">
        <p14:creationId xmlns:p14="http://schemas.microsoft.com/office/powerpoint/2010/main" val="19345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3CFE09-D63E-C94A-ABCE-83443E03BEAC}"/>
              </a:ext>
            </a:extLst>
          </p:cNvPr>
          <p:cNvSpPr>
            <a:spLocks noGrp="1"/>
          </p:cNvSpPr>
          <p:nvPr>
            <p:ph type="title"/>
          </p:nvPr>
        </p:nvSpPr>
        <p:spPr>
          <a:xfrm>
            <a:off x="4499992" y="5085184"/>
            <a:ext cx="3384376" cy="1772816"/>
          </a:xfrm>
        </p:spPr>
        <p:txBody>
          <a:bodyPr/>
          <a:lstStyle/>
          <a:p>
            <a:pPr algn="l"/>
            <a:r>
              <a:rPr lang="it-IT" sz="1600" dirty="0">
                <a:solidFill>
                  <a:srgbClr val="750B01"/>
                </a:solidFill>
              </a:rPr>
              <a:t>Don Antonio Ruffo, </a:t>
            </a:r>
            <a:br>
              <a:rPr lang="it-IT" sz="1600" dirty="0">
                <a:solidFill>
                  <a:srgbClr val="750B01"/>
                </a:solidFill>
              </a:rPr>
            </a:br>
            <a:r>
              <a:rPr lang="it-IT" sz="1600" dirty="0">
                <a:solidFill>
                  <a:srgbClr val="750B01"/>
                </a:solidFill>
              </a:rPr>
              <a:t>collezionista, mentore e committente </a:t>
            </a:r>
            <a:br>
              <a:rPr lang="it-IT" sz="1600" dirty="0">
                <a:solidFill>
                  <a:srgbClr val="750B01"/>
                </a:solidFill>
              </a:rPr>
            </a:br>
            <a:r>
              <a:rPr lang="it-IT" sz="1600" dirty="0">
                <a:solidFill>
                  <a:srgbClr val="750B01"/>
                </a:solidFill>
              </a:rPr>
              <a:t>della pittrice romana </a:t>
            </a:r>
            <a:br>
              <a:rPr lang="it-IT" sz="1600" dirty="0">
                <a:solidFill>
                  <a:srgbClr val="750B01"/>
                </a:solidFill>
              </a:rPr>
            </a:br>
            <a:r>
              <a:rPr lang="it-IT" sz="1600" dirty="0">
                <a:solidFill>
                  <a:srgbClr val="750B01"/>
                </a:solidFill>
              </a:rPr>
              <a:t>2° periodo a Napoli.</a:t>
            </a:r>
          </a:p>
        </p:txBody>
      </p:sp>
      <p:pic>
        <p:nvPicPr>
          <p:cNvPr id="4" name="Immagine 3">
            <a:extLst>
              <a:ext uri="{FF2B5EF4-FFF2-40B4-BE49-F238E27FC236}">
                <a16:creationId xmlns:a16="http://schemas.microsoft.com/office/drawing/2014/main" id="{5F197316-5AFB-1641-BAFC-4A9901D71CDA}"/>
              </a:ext>
            </a:extLst>
          </p:cNvPr>
          <p:cNvPicPr>
            <a:picLocks noChangeAspect="1"/>
          </p:cNvPicPr>
          <p:nvPr/>
        </p:nvPicPr>
        <p:blipFill>
          <a:blip r:embed="rId2"/>
          <a:stretch>
            <a:fillRect/>
          </a:stretch>
        </p:blipFill>
        <p:spPr>
          <a:xfrm>
            <a:off x="0" y="1412776"/>
            <a:ext cx="4355976" cy="5445224"/>
          </a:xfrm>
          <a:prstGeom prst="rect">
            <a:avLst/>
          </a:prstGeom>
        </p:spPr>
      </p:pic>
    </p:spTree>
    <p:extLst>
      <p:ext uri="{BB962C8B-B14F-4D97-AF65-F5344CB8AC3E}">
        <p14:creationId xmlns:p14="http://schemas.microsoft.com/office/powerpoint/2010/main" val="2922987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4D67-AC8F-A640-828A-1B26C9162C78}"/>
              </a:ext>
            </a:extLst>
          </p:cNvPr>
          <p:cNvSpPr>
            <a:spLocks noGrp="1"/>
          </p:cNvSpPr>
          <p:nvPr>
            <p:ph type="title"/>
          </p:nvPr>
        </p:nvSpPr>
        <p:spPr>
          <a:xfrm>
            <a:off x="5436096" y="5013176"/>
            <a:ext cx="3456384" cy="1844824"/>
          </a:xfrm>
        </p:spPr>
        <p:txBody>
          <a:bodyPr/>
          <a:lstStyle/>
          <a:p>
            <a:pPr algn="l"/>
            <a:r>
              <a:rPr lang="it-IT" sz="1600" dirty="0">
                <a:solidFill>
                  <a:srgbClr val="7030A0"/>
                </a:solidFill>
              </a:rPr>
              <a:t>Artemisia Gentileschi. </a:t>
            </a:r>
            <a:br>
              <a:rPr lang="it-IT" sz="1600" dirty="0">
                <a:solidFill>
                  <a:srgbClr val="7C4800"/>
                </a:solidFill>
              </a:rPr>
            </a:br>
            <a:r>
              <a:rPr lang="it-IT" sz="1600" dirty="0">
                <a:solidFill>
                  <a:srgbClr val="C00000"/>
                </a:solidFill>
              </a:rPr>
              <a:t>Madonna con bambino e rosario. </a:t>
            </a:r>
            <a:br>
              <a:rPr lang="it-IT" sz="1600" dirty="0">
                <a:solidFill>
                  <a:srgbClr val="7C4800"/>
                </a:solidFill>
              </a:rPr>
            </a:br>
            <a:r>
              <a:rPr lang="it-IT" sz="1600" dirty="0">
                <a:solidFill>
                  <a:srgbClr val="7C4800"/>
                </a:solidFill>
              </a:rPr>
              <a:t>Olio su tela, 58x50cm, 1651, </a:t>
            </a:r>
            <a:br>
              <a:rPr lang="it-IT" sz="1600" dirty="0">
                <a:solidFill>
                  <a:srgbClr val="7C4800"/>
                </a:solidFill>
              </a:rPr>
            </a:br>
            <a:r>
              <a:rPr lang="it-IT" sz="1600" dirty="0" err="1">
                <a:solidFill>
                  <a:srgbClr val="7C4800"/>
                </a:solidFill>
              </a:rPr>
              <a:t>Escorial</a:t>
            </a:r>
            <a:r>
              <a:rPr lang="it-IT" sz="1600" dirty="0">
                <a:solidFill>
                  <a:srgbClr val="7C4800"/>
                </a:solidFill>
              </a:rPr>
              <a:t>, Madrid.</a:t>
            </a:r>
          </a:p>
        </p:txBody>
      </p:sp>
      <p:pic>
        <p:nvPicPr>
          <p:cNvPr id="4" name="Picture 3">
            <a:extLst>
              <a:ext uri="{FF2B5EF4-FFF2-40B4-BE49-F238E27FC236}">
                <a16:creationId xmlns:a16="http://schemas.microsoft.com/office/drawing/2014/main" id="{7141BE09-7AC9-9244-9C9A-AA13A418D321}"/>
              </a:ext>
            </a:extLst>
          </p:cNvPr>
          <p:cNvPicPr>
            <a:picLocks noChangeAspect="1"/>
          </p:cNvPicPr>
          <p:nvPr/>
        </p:nvPicPr>
        <p:blipFill>
          <a:blip r:embed="rId2"/>
          <a:stretch>
            <a:fillRect/>
          </a:stretch>
        </p:blipFill>
        <p:spPr>
          <a:xfrm>
            <a:off x="0" y="0"/>
            <a:ext cx="5323823" cy="6858000"/>
          </a:xfrm>
          <a:prstGeom prst="rect">
            <a:avLst/>
          </a:prstGeom>
        </p:spPr>
      </p:pic>
    </p:spTree>
    <p:extLst>
      <p:ext uri="{BB962C8B-B14F-4D97-AF65-F5344CB8AC3E}">
        <p14:creationId xmlns:p14="http://schemas.microsoft.com/office/powerpoint/2010/main" val="35411678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4E16F-E5E4-C143-9C77-F93EBFE842D7}"/>
              </a:ext>
            </a:extLst>
          </p:cNvPr>
          <p:cNvSpPr>
            <a:spLocks noGrp="1"/>
          </p:cNvSpPr>
          <p:nvPr>
            <p:ph type="title"/>
          </p:nvPr>
        </p:nvSpPr>
        <p:spPr>
          <a:xfrm>
            <a:off x="5724128" y="5085184"/>
            <a:ext cx="3312368" cy="1772816"/>
          </a:xfrm>
        </p:spPr>
        <p:txBody>
          <a:bodyPr/>
          <a:lstStyle/>
          <a:p>
            <a:pPr algn="l"/>
            <a:r>
              <a:rPr lang="it-IT" sz="1600" dirty="0">
                <a:solidFill>
                  <a:srgbClr val="7030A0"/>
                </a:solidFill>
              </a:rPr>
              <a:t>Artemisia Gentileschi. </a:t>
            </a:r>
            <a:br>
              <a:rPr lang="it-IT" sz="1600" dirty="0"/>
            </a:br>
            <a:r>
              <a:rPr lang="it-IT" sz="1600" dirty="0">
                <a:solidFill>
                  <a:srgbClr val="9D1302"/>
                </a:solidFill>
              </a:rPr>
              <a:t>Susanna e i vecchioni.</a:t>
            </a:r>
            <a:br>
              <a:rPr lang="it-IT" sz="1600" dirty="0"/>
            </a:br>
            <a:r>
              <a:rPr lang="it-IT" sz="1600" dirty="0">
                <a:solidFill>
                  <a:srgbClr val="937002"/>
                </a:solidFill>
              </a:rPr>
              <a:t>Olio su tela, 1652, Pinacoteca Nazionale, Bologna</a:t>
            </a:r>
          </a:p>
        </p:txBody>
      </p:sp>
      <p:pic>
        <p:nvPicPr>
          <p:cNvPr id="5" name="Picture 4">
            <a:extLst>
              <a:ext uri="{FF2B5EF4-FFF2-40B4-BE49-F238E27FC236}">
                <a16:creationId xmlns:a16="http://schemas.microsoft.com/office/drawing/2014/main" id="{A589127B-719F-3343-87E1-17154FF79ED5}"/>
              </a:ext>
            </a:extLst>
          </p:cNvPr>
          <p:cNvPicPr>
            <a:picLocks noChangeAspect="1"/>
          </p:cNvPicPr>
          <p:nvPr/>
        </p:nvPicPr>
        <p:blipFill>
          <a:blip r:embed="rId2"/>
          <a:stretch>
            <a:fillRect/>
          </a:stretch>
        </p:blipFill>
        <p:spPr>
          <a:xfrm>
            <a:off x="0" y="0"/>
            <a:ext cx="5580112" cy="6858000"/>
          </a:xfrm>
          <a:prstGeom prst="rect">
            <a:avLst/>
          </a:prstGeom>
        </p:spPr>
      </p:pic>
    </p:spTree>
    <p:extLst>
      <p:ext uri="{BB962C8B-B14F-4D97-AF65-F5344CB8AC3E}">
        <p14:creationId xmlns:p14="http://schemas.microsoft.com/office/powerpoint/2010/main" val="12426555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BEEFD9-09A7-3A43-BE38-78821F961982}"/>
              </a:ext>
            </a:extLst>
          </p:cNvPr>
          <p:cNvPicPr>
            <a:picLocks noChangeAspect="1"/>
          </p:cNvPicPr>
          <p:nvPr/>
        </p:nvPicPr>
        <p:blipFill>
          <a:blip r:embed="rId2"/>
          <a:stretch>
            <a:fillRect/>
          </a:stretch>
        </p:blipFill>
        <p:spPr>
          <a:xfrm>
            <a:off x="1133235" y="908720"/>
            <a:ext cx="6877530" cy="4824536"/>
          </a:xfrm>
          <a:prstGeom prst="rect">
            <a:avLst/>
          </a:prstGeom>
        </p:spPr>
      </p:pic>
      <p:sp>
        <p:nvSpPr>
          <p:cNvPr id="4" name="Title 3">
            <a:extLst>
              <a:ext uri="{FF2B5EF4-FFF2-40B4-BE49-F238E27FC236}">
                <a16:creationId xmlns:a16="http://schemas.microsoft.com/office/drawing/2014/main" id="{8BD72AF5-F173-374E-B302-0E19FB6F9DD8}"/>
              </a:ext>
            </a:extLst>
          </p:cNvPr>
          <p:cNvSpPr>
            <a:spLocks noGrp="1"/>
          </p:cNvSpPr>
          <p:nvPr>
            <p:ph type="title"/>
          </p:nvPr>
        </p:nvSpPr>
        <p:spPr>
          <a:xfrm>
            <a:off x="457200" y="5733256"/>
            <a:ext cx="8135938" cy="1124744"/>
          </a:xfrm>
        </p:spPr>
        <p:txBody>
          <a:bodyPr/>
          <a:lstStyle/>
          <a:p>
            <a:r>
              <a:rPr lang="it-IT" sz="1600" dirty="0">
                <a:solidFill>
                  <a:srgbClr val="7030A0"/>
                </a:solidFill>
              </a:rPr>
              <a:t>Napoli. </a:t>
            </a:r>
            <a:r>
              <a:rPr lang="it-IT" sz="1600" dirty="0">
                <a:solidFill>
                  <a:srgbClr val="002060"/>
                </a:solidFill>
              </a:rPr>
              <a:t>Chiesa di San Giovanni Battista dei Fiorentini</a:t>
            </a:r>
          </a:p>
        </p:txBody>
      </p:sp>
    </p:spTree>
    <p:extLst>
      <p:ext uri="{BB962C8B-B14F-4D97-AF65-F5344CB8AC3E}">
        <p14:creationId xmlns:p14="http://schemas.microsoft.com/office/powerpoint/2010/main" val="16162011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E06FF1-398B-1142-B80E-4A6E609DA6DF}"/>
              </a:ext>
            </a:extLst>
          </p:cNvPr>
          <p:cNvPicPr>
            <a:picLocks noChangeAspect="1"/>
          </p:cNvPicPr>
          <p:nvPr/>
        </p:nvPicPr>
        <p:blipFill>
          <a:blip r:embed="rId2"/>
          <a:stretch>
            <a:fillRect/>
          </a:stretch>
        </p:blipFill>
        <p:spPr>
          <a:xfrm>
            <a:off x="381901" y="1412776"/>
            <a:ext cx="7745334" cy="4392488"/>
          </a:xfrm>
          <a:prstGeom prst="rect">
            <a:avLst/>
          </a:prstGeom>
        </p:spPr>
      </p:pic>
    </p:spTree>
    <p:extLst>
      <p:ext uri="{BB962C8B-B14F-4D97-AF65-F5344CB8AC3E}">
        <p14:creationId xmlns:p14="http://schemas.microsoft.com/office/powerpoint/2010/main" val="93276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 mito di Artemisia Gentileschi tra arte e cinema.m, 2.08 mp4.mp4">
            <a:hlinkClick r:id="" action="ppaction://media"/>
            <a:extLst>
              <a:ext uri="{FF2B5EF4-FFF2-40B4-BE49-F238E27FC236}">
                <a16:creationId xmlns:a16="http://schemas.microsoft.com/office/drawing/2014/main" id="{FE7BA07F-BA32-854A-850A-5AC82FF929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322342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E778D5-4EDC-7146-9DED-37DBDD7D2812}"/>
              </a:ext>
            </a:extLst>
          </p:cNvPr>
          <p:cNvSpPr>
            <a:spLocks noGrp="1"/>
          </p:cNvSpPr>
          <p:nvPr>
            <p:ph type="title"/>
          </p:nvPr>
        </p:nvSpPr>
        <p:spPr>
          <a:xfrm>
            <a:off x="457200" y="5157192"/>
            <a:ext cx="3106688" cy="1726660"/>
          </a:xfrm>
        </p:spPr>
        <p:txBody>
          <a:bodyPr/>
          <a:lstStyle/>
          <a:p>
            <a:pPr algn="r"/>
            <a:r>
              <a:rPr lang="it-IT" sz="1600" dirty="0">
                <a:solidFill>
                  <a:srgbClr val="002060"/>
                </a:solidFill>
              </a:rPr>
              <a:t>Ottavio Leoni. </a:t>
            </a:r>
            <a:br>
              <a:rPr lang="it-IT" sz="1600" dirty="0">
                <a:solidFill>
                  <a:srgbClr val="9A5B00"/>
                </a:solidFill>
              </a:rPr>
            </a:br>
            <a:r>
              <a:rPr lang="it-IT" sz="1600" dirty="0">
                <a:solidFill>
                  <a:srgbClr val="9A5B00"/>
                </a:solidFill>
              </a:rPr>
              <a:t>Ritratto di Caravaggio. </a:t>
            </a:r>
            <a:r>
              <a:rPr lang="it-IT" sz="1600" dirty="0">
                <a:solidFill>
                  <a:srgbClr val="568717"/>
                </a:solidFill>
              </a:rPr>
              <a:t>Carboncino, 23,4x16,3, 1621, Biblioteca Marucelliana, Firenze</a:t>
            </a:r>
            <a:r>
              <a:rPr lang="it-IT" sz="1600" dirty="0">
                <a:solidFill>
                  <a:srgbClr val="9A5B00"/>
                </a:solidFill>
              </a:rPr>
              <a:t>.</a:t>
            </a:r>
          </a:p>
        </p:txBody>
      </p:sp>
      <p:pic>
        <p:nvPicPr>
          <p:cNvPr id="4" name="Immagine 3">
            <a:extLst>
              <a:ext uri="{FF2B5EF4-FFF2-40B4-BE49-F238E27FC236}">
                <a16:creationId xmlns:a16="http://schemas.microsoft.com/office/drawing/2014/main" id="{AC1F4253-84A0-AF4E-907C-9AAB368D25DC}"/>
              </a:ext>
            </a:extLst>
          </p:cNvPr>
          <p:cNvPicPr>
            <a:picLocks noChangeAspect="1"/>
          </p:cNvPicPr>
          <p:nvPr/>
        </p:nvPicPr>
        <p:blipFill>
          <a:blip r:embed="rId2"/>
          <a:stretch>
            <a:fillRect/>
          </a:stretch>
        </p:blipFill>
        <p:spPr>
          <a:xfrm>
            <a:off x="3707904" y="0"/>
            <a:ext cx="5436096" cy="6883853"/>
          </a:xfrm>
          <a:prstGeom prst="rect">
            <a:avLst/>
          </a:prstGeom>
        </p:spPr>
      </p:pic>
    </p:spTree>
    <p:extLst>
      <p:ext uri="{BB962C8B-B14F-4D97-AF65-F5344CB8AC3E}">
        <p14:creationId xmlns:p14="http://schemas.microsoft.com/office/powerpoint/2010/main" val="39726041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0A97-0579-FE4D-A452-90267A4917A3}"/>
              </a:ext>
            </a:extLst>
          </p:cNvPr>
          <p:cNvSpPr>
            <a:spLocks noGrp="1"/>
          </p:cNvSpPr>
          <p:nvPr>
            <p:ph type="title"/>
          </p:nvPr>
        </p:nvSpPr>
        <p:spPr>
          <a:xfrm>
            <a:off x="457200" y="5949280"/>
            <a:ext cx="8135938" cy="908720"/>
          </a:xfrm>
        </p:spPr>
        <p:txBody>
          <a:bodyPr/>
          <a:lstStyle/>
          <a:p>
            <a:r>
              <a:rPr lang="it-IT" sz="1600" dirty="0">
                <a:solidFill>
                  <a:srgbClr val="750B01"/>
                </a:solidFill>
              </a:rPr>
              <a:t>Un gruppo di persone davanti a </a:t>
            </a:r>
            <a:r>
              <a:rPr lang="it-IT" sz="1600" dirty="0">
                <a:solidFill>
                  <a:srgbClr val="9D1302"/>
                </a:solidFill>
              </a:rPr>
              <a:t>Giuditta che decapita </a:t>
            </a:r>
            <a:r>
              <a:rPr lang="it-IT" sz="1600" dirty="0" err="1">
                <a:solidFill>
                  <a:srgbClr val="9D1302"/>
                </a:solidFill>
              </a:rPr>
              <a:t>Oloferne</a:t>
            </a:r>
            <a:r>
              <a:rPr lang="it-IT" sz="1600" dirty="0">
                <a:solidFill>
                  <a:srgbClr val="002060"/>
                </a:solidFill>
              </a:rPr>
              <a:t>, di </a:t>
            </a:r>
            <a:r>
              <a:rPr lang="it-IT" sz="1600" dirty="0" err="1">
                <a:solidFill>
                  <a:srgbClr val="002060"/>
                </a:solidFill>
              </a:rPr>
              <a:t>Artemsia</a:t>
            </a:r>
            <a:r>
              <a:rPr lang="it-IT" sz="1600" dirty="0">
                <a:solidFill>
                  <a:srgbClr val="002060"/>
                </a:solidFill>
              </a:rPr>
              <a:t> Gentileschi</a:t>
            </a:r>
            <a:br>
              <a:rPr lang="it-IT" sz="1600" dirty="0">
                <a:solidFill>
                  <a:srgbClr val="002060"/>
                </a:solidFill>
              </a:rPr>
            </a:br>
            <a:r>
              <a:rPr lang="it-IT" sz="1600" dirty="0">
                <a:solidFill>
                  <a:srgbClr val="7C4800"/>
                </a:solidFill>
              </a:rPr>
              <a:t>Olio su tela, 1620. Galleria degli Uffizi, Firenze.</a:t>
            </a:r>
          </a:p>
        </p:txBody>
      </p:sp>
      <p:pic>
        <p:nvPicPr>
          <p:cNvPr id="5" name="Picture 4">
            <a:extLst>
              <a:ext uri="{FF2B5EF4-FFF2-40B4-BE49-F238E27FC236}">
                <a16:creationId xmlns:a16="http://schemas.microsoft.com/office/drawing/2014/main" id="{6E440429-8AB4-9C4F-8958-756F77F0A47F}"/>
              </a:ext>
            </a:extLst>
          </p:cNvPr>
          <p:cNvPicPr>
            <a:picLocks noChangeAspect="1"/>
          </p:cNvPicPr>
          <p:nvPr/>
        </p:nvPicPr>
        <p:blipFill>
          <a:blip r:embed="rId2"/>
          <a:stretch>
            <a:fillRect/>
          </a:stretch>
        </p:blipFill>
        <p:spPr>
          <a:xfrm>
            <a:off x="1179454" y="2056085"/>
            <a:ext cx="6691430" cy="3893195"/>
          </a:xfrm>
          <a:prstGeom prst="rect">
            <a:avLst/>
          </a:prstGeom>
        </p:spPr>
      </p:pic>
    </p:spTree>
    <p:extLst>
      <p:ext uri="{BB962C8B-B14F-4D97-AF65-F5344CB8AC3E}">
        <p14:creationId xmlns:p14="http://schemas.microsoft.com/office/powerpoint/2010/main" val="32587845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608D9F-F63C-2241-AFAD-560DB26F0299}"/>
              </a:ext>
            </a:extLst>
          </p:cNvPr>
          <p:cNvSpPr>
            <a:spLocks noGrp="1"/>
          </p:cNvSpPr>
          <p:nvPr>
            <p:ph type="title"/>
          </p:nvPr>
        </p:nvSpPr>
        <p:spPr>
          <a:xfrm>
            <a:off x="0" y="4941168"/>
            <a:ext cx="2555776" cy="1916832"/>
          </a:xfrm>
        </p:spPr>
        <p:txBody>
          <a:bodyPr/>
          <a:lstStyle/>
          <a:p>
            <a:pPr algn="r"/>
            <a:r>
              <a:rPr lang="it-IT" sz="1600" dirty="0">
                <a:solidFill>
                  <a:srgbClr val="002060"/>
                </a:solidFill>
              </a:rPr>
              <a:t>Simon </a:t>
            </a:r>
            <a:r>
              <a:rPr lang="it-IT" sz="1600" dirty="0" err="1">
                <a:solidFill>
                  <a:srgbClr val="002060"/>
                </a:solidFill>
              </a:rPr>
              <a:t>Vouet</a:t>
            </a:r>
            <a:r>
              <a:rPr lang="it-IT" sz="1600" dirty="0">
                <a:solidFill>
                  <a:srgbClr val="002060"/>
                </a:solidFill>
              </a:rPr>
              <a:t>. </a:t>
            </a:r>
            <a:br>
              <a:rPr lang="it-IT" sz="1600" dirty="0"/>
            </a:br>
            <a:r>
              <a:rPr lang="it-IT" sz="1600" dirty="0">
                <a:solidFill>
                  <a:srgbClr val="C99700"/>
                </a:solidFill>
              </a:rPr>
              <a:t>Ritratto di Artemisia Gentileschi. </a:t>
            </a:r>
            <a:br>
              <a:rPr lang="it-IT" sz="1600" dirty="0"/>
            </a:br>
            <a:r>
              <a:rPr lang="it-IT" sz="1600" dirty="0">
                <a:solidFill>
                  <a:srgbClr val="7C4800"/>
                </a:solidFill>
              </a:rPr>
              <a:t>Olio su tela, 1623, Palazzo Blu, Siena.</a:t>
            </a:r>
          </a:p>
        </p:txBody>
      </p:sp>
      <p:pic>
        <p:nvPicPr>
          <p:cNvPr id="8" name="Picture 7">
            <a:extLst>
              <a:ext uri="{FF2B5EF4-FFF2-40B4-BE49-F238E27FC236}">
                <a16:creationId xmlns:a16="http://schemas.microsoft.com/office/drawing/2014/main" id="{DF715E5C-0219-C04F-AC89-0B8D217B4228}"/>
              </a:ext>
            </a:extLst>
          </p:cNvPr>
          <p:cNvPicPr>
            <a:picLocks noChangeAspect="1"/>
          </p:cNvPicPr>
          <p:nvPr/>
        </p:nvPicPr>
        <p:blipFill>
          <a:blip r:embed="rId2"/>
          <a:stretch>
            <a:fillRect/>
          </a:stretch>
        </p:blipFill>
        <p:spPr>
          <a:xfrm>
            <a:off x="2805249" y="0"/>
            <a:ext cx="6338751" cy="6858000"/>
          </a:xfrm>
          <a:prstGeom prst="rect">
            <a:avLst/>
          </a:prstGeom>
        </p:spPr>
      </p:pic>
    </p:spTree>
    <p:extLst>
      <p:ext uri="{BB962C8B-B14F-4D97-AF65-F5344CB8AC3E}">
        <p14:creationId xmlns:p14="http://schemas.microsoft.com/office/powerpoint/2010/main" val="7574831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E25CEA-5A99-864F-A2C1-2CEB62C4837E}"/>
              </a:ext>
            </a:extLst>
          </p:cNvPr>
          <p:cNvPicPr>
            <a:picLocks noChangeAspect="1"/>
          </p:cNvPicPr>
          <p:nvPr/>
        </p:nvPicPr>
        <p:blipFill>
          <a:blip r:embed="rId2"/>
          <a:stretch>
            <a:fillRect/>
          </a:stretch>
        </p:blipFill>
        <p:spPr>
          <a:xfrm>
            <a:off x="2810494" y="-12596"/>
            <a:ext cx="6333506" cy="6858000"/>
          </a:xfrm>
          <a:prstGeom prst="rect">
            <a:avLst/>
          </a:prstGeom>
        </p:spPr>
      </p:pic>
      <p:sp>
        <p:nvSpPr>
          <p:cNvPr id="3" name="Title 2">
            <a:extLst>
              <a:ext uri="{FF2B5EF4-FFF2-40B4-BE49-F238E27FC236}">
                <a16:creationId xmlns:a16="http://schemas.microsoft.com/office/drawing/2014/main" id="{626676AD-8D7E-2742-8FAF-03D3A84FAE8C}"/>
              </a:ext>
            </a:extLst>
          </p:cNvPr>
          <p:cNvSpPr>
            <a:spLocks noGrp="1"/>
          </p:cNvSpPr>
          <p:nvPr>
            <p:ph type="title"/>
          </p:nvPr>
        </p:nvSpPr>
        <p:spPr>
          <a:xfrm>
            <a:off x="457200" y="128588"/>
            <a:ext cx="2242592" cy="6729412"/>
          </a:xfrm>
        </p:spPr>
        <p:txBody>
          <a:bodyPr/>
          <a:lstStyle/>
          <a:p>
            <a:r>
              <a:rPr lang="it-IT" sz="1600" dirty="0">
                <a:solidFill>
                  <a:srgbClr val="750B01"/>
                </a:solidFill>
              </a:rPr>
              <a:t>Judith Walker Mann:</a:t>
            </a:r>
            <a:br>
              <a:rPr lang="it-IT" sz="1600" dirty="0"/>
            </a:br>
            <a:br>
              <a:rPr lang="it-IT" sz="1600" dirty="0"/>
            </a:br>
            <a:r>
              <a:rPr lang="it-IT" sz="1600" dirty="0">
                <a:solidFill>
                  <a:srgbClr val="0070C0"/>
                </a:solidFill>
              </a:rPr>
              <a:t>«Oggi basta fare il nome di Artemisia Gentileschi per evocare una pittura drammatica, popolata di energiche figure femminili rappresentate in modo diretto e intransigente, e che si rapporta e si integra con gli eventi della vita dell'artista»</a:t>
            </a:r>
            <a:br>
              <a:rPr lang="it-IT" sz="1600" dirty="0"/>
            </a:br>
            <a:br>
              <a:rPr lang="it-IT" sz="1600" dirty="0"/>
            </a:br>
            <a:br>
              <a:rPr lang="it-IT" sz="1600" dirty="0"/>
            </a:br>
            <a:br>
              <a:rPr lang="it-IT" sz="1600" dirty="0"/>
            </a:br>
            <a:r>
              <a:rPr lang="it-IT" sz="1600" dirty="0">
                <a:solidFill>
                  <a:srgbClr val="7030A0"/>
                </a:solidFill>
              </a:rPr>
              <a:t>Artemisia Gentileschi.</a:t>
            </a:r>
            <a:br>
              <a:rPr lang="it-IT" sz="1600" dirty="0"/>
            </a:br>
            <a:r>
              <a:rPr lang="it-IT" sz="1600" dirty="0">
                <a:solidFill>
                  <a:srgbClr val="750B01"/>
                </a:solidFill>
              </a:rPr>
              <a:t>Autoritratto come suonatrice di liuto</a:t>
            </a:r>
            <a:r>
              <a:rPr lang="it-IT" sz="1600" dirty="0"/>
              <a:t>. </a:t>
            </a:r>
            <a:br>
              <a:rPr lang="it-IT" sz="1600" dirty="0"/>
            </a:br>
            <a:r>
              <a:rPr lang="it-IT" sz="1600" dirty="0">
                <a:solidFill>
                  <a:srgbClr val="937002"/>
                </a:solidFill>
              </a:rPr>
              <a:t>Olio su tela, 1615-1616, Curtis Galleria di Minneapolis. </a:t>
            </a:r>
          </a:p>
        </p:txBody>
      </p:sp>
    </p:spTree>
    <p:extLst>
      <p:ext uri="{BB962C8B-B14F-4D97-AF65-F5344CB8AC3E}">
        <p14:creationId xmlns:p14="http://schemas.microsoft.com/office/powerpoint/2010/main" val="32955053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temisia Gentileschi_ vita e opere in 10 punti.mp4">
            <a:hlinkClick r:id="" action="ppaction://media"/>
            <a:extLst>
              <a:ext uri="{FF2B5EF4-FFF2-40B4-BE49-F238E27FC236}">
                <a16:creationId xmlns:a16="http://schemas.microsoft.com/office/drawing/2014/main" id="{E22236EA-0E68-E34C-B9B6-D7139E7327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74441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8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7200" dirty="0">
                <a:solidFill>
                  <a:srgbClr val="008FFA"/>
                </a:solidFill>
                <a:latin typeface="Chalkduster" panose="03050602040202020205" pitchFamily="66" charset="77"/>
              </a:rPr>
              <a:t>GRAZIE</a:t>
            </a:r>
          </a:p>
        </p:txBody>
      </p:sp>
      <p:sp>
        <p:nvSpPr>
          <p:cNvPr id="3" name="Segnaposto contenuto 2">
            <a:extLst>
              <a:ext uri="{FF2B5EF4-FFF2-40B4-BE49-F238E27FC236}">
                <a16:creationId xmlns:a16="http://schemas.microsoft.com/office/drawing/2014/main" id="{78616753-358E-844C-ABFD-01045E921BBF}"/>
              </a:ext>
            </a:extLst>
          </p:cNvPr>
          <p:cNvSpPr>
            <a:spLocks noGrp="1"/>
          </p:cNvSpPr>
          <p:nvPr>
            <p:ph idx="1"/>
          </p:nvPr>
        </p:nvSpPr>
        <p:spPr/>
        <p:txBody>
          <a:bodyPr/>
          <a:lstStyle/>
          <a:p>
            <a:pPr algn="ctr"/>
            <a:r>
              <a:rPr lang="it-IT" dirty="0">
                <a:solidFill>
                  <a:schemeClr val="accent6">
                    <a:lumMod val="40000"/>
                    <a:lumOff val="60000"/>
                  </a:schemeClr>
                </a:solidFill>
                <a:latin typeface="Chalkduster" panose="03050602040202020205" pitchFamily="66" charset="77"/>
              </a:rPr>
              <a:t>Alla prossima</a:t>
            </a:r>
          </a:p>
          <a:p>
            <a:pPr algn="ctr"/>
            <a:r>
              <a:rPr lang="it-IT" dirty="0">
                <a:solidFill>
                  <a:schemeClr val="accent6">
                    <a:lumMod val="40000"/>
                    <a:lumOff val="60000"/>
                  </a:schemeClr>
                </a:solidFill>
                <a:latin typeface="Chalkduster" panose="03050602040202020205" pitchFamily="66" charset="77"/>
              </a:rPr>
              <a:t>Giovedì, 12 maggio 2022</a:t>
            </a:r>
          </a:p>
          <a:p>
            <a:pPr algn="ctr"/>
            <a:endParaRPr lang="it-IT" dirty="0">
              <a:latin typeface="Chalkduster" panose="03050602040202020205" pitchFamily="66" charset="77"/>
            </a:endParaRPr>
          </a:p>
          <a:p>
            <a:pPr algn="ctr"/>
            <a:r>
              <a:rPr lang="it-IT" sz="6600" dirty="0">
                <a:solidFill>
                  <a:srgbClr val="FF0000"/>
                </a:solidFill>
                <a:latin typeface="Chalkduster" panose="03050602040202020205" pitchFamily="66" charset="77"/>
              </a:rPr>
              <a:t>CLAUDE MONET</a:t>
            </a:r>
          </a:p>
          <a:p>
            <a:pPr algn="ctr"/>
            <a:r>
              <a:rPr lang="it-IT" sz="4000" i="1" dirty="0">
                <a:solidFill>
                  <a:srgbClr val="AF1602"/>
                </a:solidFill>
                <a:latin typeface="Chalkduster" panose="03050602040202020205" pitchFamily="66" charset="77"/>
              </a:rPr>
              <a:t>Fantasmagoria di colori </a:t>
            </a:r>
          </a:p>
          <a:p>
            <a:pPr algn="ctr"/>
            <a:r>
              <a:rPr lang="it-IT" sz="4000" i="1" dirty="0">
                <a:solidFill>
                  <a:srgbClr val="AF1602"/>
                </a:solidFill>
                <a:latin typeface="Chalkduster" panose="03050602040202020205" pitchFamily="66" charset="77"/>
              </a:rPr>
              <a:t>en plein air! </a:t>
            </a:r>
          </a:p>
        </p:txBody>
      </p:sp>
    </p:spTree>
    <p:extLst>
      <p:ext uri="{BB962C8B-B14F-4D97-AF65-F5344CB8AC3E}">
        <p14:creationId xmlns:p14="http://schemas.microsoft.com/office/powerpoint/2010/main" val="401156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DA9BCDD2-6B6D-B145-AD28-874C40B85DE9}"/>
              </a:ext>
            </a:extLst>
          </p:cNvPr>
          <p:cNvPicPr>
            <a:picLocks noChangeAspect="1"/>
          </p:cNvPicPr>
          <p:nvPr/>
        </p:nvPicPr>
        <p:blipFill>
          <a:blip r:embed="rId2"/>
          <a:stretch>
            <a:fillRect/>
          </a:stretch>
        </p:blipFill>
        <p:spPr>
          <a:xfrm>
            <a:off x="899984" y="2276872"/>
            <a:ext cx="6884209" cy="4581128"/>
          </a:xfrm>
          <a:prstGeom prst="rect">
            <a:avLst/>
          </a:prstGeom>
        </p:spPr>
      </p:pic>
    </p:spTree>
    <p:extLst>
      <p:ext uri="{BB962C8B-B14F-4D97-AF65-F5344CB8AC3E}">
        <p14:creationId xmlns:p14="http://schemas.microsoft.com/office/powerpoint/2010/main" val="2417649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E324F4-F648-464C-9521-DF214EFAC591}"/>
              </a:ext>
            </a:extLst>
          </p:cNvPr>
          <p:cNvSpPr>
            <a:spLocks noGrp="1"/>
          </p:cNvSpPr>
          <p:nvPr>
            <p:ph type="title"/>
          </p:nvPr>
        </p:nvSpPr>
        <p:spPr>
          <a:xfrm>
            <a:off x="3851920" y="5949280"/>
            <a:ext cx="4741218" cy="908720"/>
          </a:xfrm>
        </p:spPr>
        <p:txBody>
          <a:bodyPr/>
          <a:lstStyle/>
          <a:p>
            <a:pPr algn="l"/>
            <a:r>
              <a:rPr lang="it-IT" sz="1600" dirty="0">
                <a:solidFill>
                  <a:srgbClr val="7C4800"/>
                </a:solidFill>
              </a:rPr>
              <a:t>Orazio Gentileschi, </a:t>
            </a:r>
            <a:br>
              <a:rPr lang="it-IT" sz="1600" dirty="0">
                <a:solidFill>
                  <a:srgbClr val="7C4800"/>
                </a:solidFill>
              </a:rPr>
            </a:br>
            <a:r>
              <a:rPr lang="it-IT" sz="1600" dirty="0">
                <a:solidFill>
                  <a:srgbClr val="7C4800"/>
                </a:solidFill>
              </a:rPr>
              <a:t>il padre pittore.</a:t>
            </a:r>
          </a:p>
        </p:txBody>
      </p:sp>
      <p:pic>
        <p:nvPicPr>
          <p:cNvPr id="4" name="Immagine 3">
            <a:extLst>
              <a:ext uri="{FF2B5EF4-FFF2-40B4-BE49-F238E27FC236}">
                <a16:creationId xmlns:a16="http://schemas.microsoft.com/office/drawing/2014/main" id="{CBAEA4E5-E948-FE42-ADAA-5FE618494D73}"/>
              </a:ext>
            </a:extLst>
          </p:cNvPr>
          <p:cNvPicPr>
            <a:picLocks noChangeAspect="1"/>
          </p:cNvPicPr>
          <p:nvPr/>
        </p:nvPicPr>
        <p:blipFill>
          <a:blip r:embed="rId2"/>
          <a:stretch>
            <a:fillRect/>
          </a:stretch>
        </p:blipFill>
        <p:spPr>
          <a:xfrm>
            <a:off x="18680" y="1412776"/>
            <a:ext cx="3689224" cy="5445224"/>
          </a:xfrm>
          <a:prstGeom prst="rect">
            <a:avLst/>
          </a:prstGeom>
        </p:spPr>
      </p:pic>
    </p:spTree>
    <p:extLst>
      <p:ext uri="{BB962C8B-B14F-4D97-AF65-F5344CB8AC3E}">
        <p14:creationId xmlns:p14="http://schemas.microsoft.com/office/powerpoint/2010/main" val="2524437668"/>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3853</TotalTime>
  <Words>1422</Words>
  <Application>Microsoft Macintosh PowerPoint</Application>
  <PresentationFormat>Presentazione su schermo (4:3)</PresentationFormat>
  <Paragraphs>76</Paragraphs>
  <Slides>74</Slides>
  <Notes>2</Notes>
  <HiddenSlides>0</HiddenSlides>
  <MMClips>5</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74</vt:i4>
      </vt:variant>
    </vt:vector>
  </HeadingPairs>
  <TitlesOfParts>
    <vt:vector size="78" baseType="lpstr">
      <vt:lpstr>Arial</vt:lpstr>
      <vt:lpstr>Chalkduster</vt:lpstr>
      <vt:lpstr>Times New Roman</vt:lpstr>
      <vt:lpstr>Tema di Office</vt:lpstr>
      <vt:lpstr>UTE – Università Cardinal Colombo-MILANO Giovedì, 30 novembre 2023</vt:lpstr>
      <vt:lpstr>La scrittrice americana da giovane e da…grande!</vt:lpstr>
      <vt:lpstr>Artemisia Gentileschi.  Autoritratto come allegoria della Pittura. Olio su tela, 1638-1639,  Royal Collection, Windsor.</vt:lpstr>
      <vt:lpstr>Artemisia Lomi Gentileschi (Roma, 8 luglio 1593 –  Napoli, 1656 circa, a 63 anni) </vt:lpstr>
      <vt:lpstr>Simon Vouet. Ritratto di  Artemisia Gentileschi.  Olio su tela, 1623 circa, Palazzo Blu, Siena.</vt:lpstr>
      <vt:lpstr>Il padre di Artemisia,  Orazio Gentileschi,  pittore caravaggesco.</vt:lpstr>
      <vt:lpstr>Ottavio Leoni.  Ritratto di Caravaggio. Carboncino, 23,4x16,3, 1621, Biblioteca Marucelliana, Firenze.</vt:lpstr>
      <vt:lpstr>Presentazione standard di PowerPoint</vt:lpstr>
      <vt:lpstr>Orazio Gentileschi,  il padre pittore.</vt:lpstr>
      <vt:lpstr>Artemisia Gentileschi. Susanna e i vecchioni. Olio su tela, 1610 circa. Castello di Weißenstein. .</vt:lpstr>
      <vt:lpstr>Presentazione standard di PowerPoint</vt:lpstr>
      <vt:lpstr>Annibale Carracci.  Autoritratto col cappello a quattr'acque. Olio su tela, 24x20cm, 1593, Galleria Nazionale Roma. </vt:lpstr>
      <vt:lpstr>LETTERA di Orazio Gentileschi  alla Granduchessa di Toscana, datata 3 luglio 1612.   «Questa femina, come è piaciuto a Dio, avendola drizzata nelle professione della pittura in tre anni  si è talmente appraticata che posso adir de dire che hoggi non ci sia pare a lei, havendo  per sin adesso fatte opere che forse  i prencipali maestri di questa professione  non arrivano al suo sapere»</vt:lpstr>
      <vt:lpstr>Agostino Tassi,  virtuoso della prospettiva in trompe-l’œil,  pittore collega di Orazio Gentileschi.</vt:lpstr>
      <vt:lpstr>Orazio Gentileschi e Agostino Tassi.  Sala del Casino delle Muse, palazzo Rospigliosi, Roma.</vt:lpstr>
      <vt:lpstr>Gli affreschi del Casino delle Muse da altra prospettiva.</vt:lpstr>
      <vt:lpstr>Anno 1997</vt:lpstr>
      <vt:lpstr>Presentazione standard di PowerPoint</vt:lpstr>
      <vt:lpstr>Agostino Tassi,  virtuoso della prospettiva in trompe-l’œil,  pittore collega di Orazio Gentileschi.</vt:lpstr>
      <vt:lpstr>Artemisia Gentileschi  al Processo  racconta la violenza subita.   «Serrò la camera a chiave e dopo serrata mi buttò su la sponda del letto dandomi con una mano sul petto, mi mise un ginocchio fra le cosce ch'io non potessi serrarle et alzatomi li panni, che ci fece grandissima fatiga per alzarmeli, mi mise una mano con un fazzoletto alla gola et alla bocca acciò non gridassi e le mani quali prima mi teneva con l’altra mano mi le lasciò, havendo esso prima messo tutti doi li ginocchi tra le mie gambe et appuntendomi il membro alla natura cominciò a spingere e lo mise dentro.  E li sgraffignai il viso e li strappai li capelli  et avanti che lo mettesse dentro  anco gli detti una stretta al membro  che gli ne levai anco un pezzo di carne».</vt:lpstr>
      <vt:lpstr>Il supplizio della «sibilla»</vt:lpstr>
      <vt:lpstr>Al processo  Artmemisia  torturata rivolta ad Agostino Tassi:   «Questo è l'anello che mi dai, e queste sono le promesse!».</vt:lpstr>
      <vt:lpstr>Anno 1997</vt:lpstr>
      <vt:lpstr>Presentazione standard di PowerPoint</vt:lpstr>
      <vt:lpstr>Condanna del tribunale: * sanzione pecuniaria * 5 anni d reclusione o esilio perpetuo da Roma.  Mai eseguite.  Artemisia vincitrice  solo de iure, in realtà la sua  reputazione è rovinata  per sempre. </vt:lpstr>
      <vt:lpstr>Artemisia Gentileschi. DANAE. Olio su tela,  40,5x52,5cm 1612, National Gallery, Londra.</vt:lpstr>
      <vt:lpstr>Artemisia Gentileschi.  Giuditta che decapita Oloferne.  Olio su tela, 1612-1613,  Museo Nazionale Capodimonte, Napoli</vt:lpstr>
      <vt:lpstr>Caravaggio. Giuditta che decapita Oloferne.  Olio su tela,  1612-1613  Museo Nazionale  Capodimonte, Napoli.</vt:lpstr>
      <vt:lpstr>Artemisia Gentileschi  fa il ritratto al marito  Pierantonio Stiattesi.</vt:lpstr>
      <vt:lpstr>Presentazione standard di PowerPoint</vt:lpstr>
      <vt:lpstr>Cosimo II De’ Medici, Granduca di Toscana.</vt:lpstr>
      <vt:lpstr>Lo scienziato Galileo Galilei.                             Ritratto di Michelangelo Buonarroti il Giovane</vt:lpstr>
      <vt:lpstr>Artemisia Gentileschi. Allegoria dell’Inclinazione. Affresco, Palazzo Buonarroti  Firenze. </vt:lpstr>
      <vt:lpstr>Artemisia Gentileschi. Conversione di Maria Maddalena.  Olio su tela, 146,5x108cm, 1615-1616, Galleria Palazzo Pitti, Firenze. </vt:lpstr>
      <vt:lpstr>Artemisia Gentileschi. Autoritratto come suonatrice di liuto.  Olio su tela, 1615-1616, Curtis Galleria di Minneapolis, USA. </vt:lpstr>
      <vt:lpstr>Cosimo II De’ Medici in una missiva del marzo 1615 indirizzata al Segretario di Stato Andrea Cioli, riconosce che Artemisia Gentileschi  è «un'artista ormai molto conosciuta a Firenze».</vt:lpstr>
      <vt:lpstr>Artemisia Gentileschi. Giuditta e la sua ancella. Olio su tela,1618-1619, Galleria Palazzo Pitti, Firenze.</vt:lpstr>
      <vt:lpstr>Artemisia Gentileschi. Giuditta decapita Oloferne. Olio su tela, 199x162cm, 1620 Galleria Pitti, Firenze</vt:lpstr>
      <vt:lpstr>Presentazione standard di PowerPoint</vt:lpstr>
      <vt:lpstr>Roma. Foto panoramica.</vt:lpstr>
      <vt:lpstr>Artemisia Gentileschi. Ritratto di Gonfaloniere. Olio su tela, 1622,  Palazzo d’Accursio, Bologna.</vt:lpstr>
      <vt:lpstr>Artemisia Gentileschi. Giuditta e la sua ancella. Olio su tela, Detroit.</vt:lpstr>
      <vt:lpstr>Artemisia Gentileschi. LUCREZIA. Olio su tela, cm 54 x 51, 1620-1621. Palazzo Cattaneo-Adorno, Genova.</vt:lpstr>
      <vt:lpstr>Artemisia Gentileschi. Maddalena in estasi.  Olio su tela, 1620-1625, Fondazione civica Venezia </vt:lpstr>
      <vt:lpstr>Artemisia Gentileschi. Maddalena come la malinconia. Olio su tela, 1622-1625, Museo Soumaya, Città del Messico.  </vt:lpstr>
      <vt:lpstr>Artemisia Gentileschi.  Susanna e i vecchioni. Olio su tela, 1622, Collezione Stamford, Inghilterra.</vt:lpstr>
      <vt:lpstr>Artemisia Gentileschi. Lucrezia. Olio su tela, 100x77cm, 1623-1625, Collezione  privata, Postdam. </vt:lpstr>
      <vt:lpstr>Artemisia Gentileschi. Maddalena penitente. Olio su tela, 163x208cm, 1625-1626 Kunsthistorisches Museum, Vienna</vt:lpstr>
      <vt:lpstr>Poster del film documentario, anno 2020.</vt:lpstr>
      <vt:lpstr>Presentazione standard di PowerPoint</vt:lpstr>
      <vt:lpstr>Presentazione standard di PowerPoint</vt:lpstr>
      <vt:lpstr>Genova. Foto panoramica</vt:lpstr>
      <vt:lpstr>Lettera 30 gennaio 1639  a don Antonio Ruffo di Sicilia.  Artemisia enumera le città in cui ha vissuto nella sua vita:  «Qualunque parte io sono stata mi è stato pagato cento scudi l'una la figura tanto a Fiorenza, quanto a Venetia e quanto a Roma e a Napoli</vt:lpstr>
      <vt:lpstr>Storica foto di Napoli col mitico pino di Posillipo.</vt:lpstr>
      <vt:lpstr>Ritratto del Duca d’Alcalà,  Viceré di Napoli. </vt:lpstr>
      <vt:lpstr>Artemisia Gentileschi. San Gennaro nell'anfiteatro di Pozzuoli. Olio su tela, 1636-1637 Cattedrale di Pozzuoli al Rione Terra.</vt:lpstr>
      <vt:lpstr>Artemisia Gentileschi. Nascita di San Giovanni Battista. Museo del Prado, Madrid.</vt:lpstr>
      <vt:lpstr>Artemisia Gentileschi. Corisca e il satiro.  Olio su tela, 1630, Collezione privata.</vt:lpstr>
      <vt:lpstr>Artemisia Gentileschi. Cleopatra.  Olio su tela, 1630, Collezione privata, Roma.</vt:lpstr>
      <vt:lpstr>Veduta di Londra.</vt:lpstr>
      <vt:lpstr>Orazio Gentileschi, il padre, pittore di corte a Londra.</vt:lpstr>
      <vt:lpstr>Artemisia e Orazio Gentileschi. Trionfo della Pace e delle Arti. Part. Affresco, Casa delle Delizie della regina Enrichetta Maria, a Greenwich.  </vt:lpstr>
      <vt:lpstr>Artemisia Gentileschi.  Autoritratto come allegoria della Pittura. Olio su tela, 1638-1639, Royal Collection, Windsor.</vt:lpstr>
      <vt:lpstr>Don Antonio Ruffo,  collezionista, mentore e committente  della pittrice romana  2° periodo a Napoli.</vt:lpstr>
      <vt:lpstr>Artemisia Gentileschi.  Madonna con bambino e rosario.  Olio su tela, 58x50cm, 1651,  Escorial, Madrid.</vt:lpstr>
      <vt:lpstr>Artemisia Gentileschi.  Susanna e i vecchioni. Olio su tela, 1652, Pinacoteca Nazionale, Bologna</vt:lpstr>
      <vt:lpstr>Napoli. Chiesa di San Giovanni Battista dei Fiorentini</vt:lpstr>
      <vt:lpstr>Presentazione standard di PowerPoint</vt:lpstr>
      <vt:lpstr>Presentazione standard di PowerPoint</vt:lpstr>
      <vt:lpstr>Un gruppo di persone davanti a Giuditta che decapita Oloferne, di Artemsia Gentileschi Olio su tela, 1620. Galleria degli Uffizi, Firenze.</vt:lpstr>
      <vt:lpstr>Simon Vouet.  Ritratto di Artemisia Gentileschi.  Olio su tela, 1623, Palazzo Blu, Siena.</vt:lpstr>
      <vt:lpstr>Judith Walker Mann:  «Oggi basta fare il nome di Artemisia Gentileschi per evocare una pittura drammatica, popolata di energiche figure femminili rappresentate in modo diretto e intransigente, e che si rapporta e si integra con gli eventi della vita dell'artista»    Artemisia Gentileschi. Autoritratto come suonatrice di liuto.  Olio su tela, 1615-1616, Curtis Galleria di Minneapolis. </vt:lpstr>
      <vt:lpstr>Presentazione standard di PowerPoint</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450</cp:revision>
  <cp:lastPrinted>1601-01-01T00:00:00Z</cp:lastPrinted>
  <dcterms:created xsi:type="dcterms:W3CDTF">2019-12-08T15:27:53Z</dcterms:created>
  <dcterms:modified xsi:type="dcterms:W3CDTF">2023-11-08T14:43:57Z</dcterms:modified>
</cp:coreProperties>
</file>