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66"/>
  </p:notesMasterIdLst>
  <p:sldIdLst>
    <p:sldId id="256" r:id="rId2"/>
    <p:sldId id="911" r:id="rId3"/>
    <p:sldId id="913" r:id="rId4"/>
    <p:sldId id="749" r:id="rId5"/>
    <p:sldId id="820" r:id="rId6"/>
    <p:sldId id="881" r:id="rId7"/>
    <p:sldId id="889" r:id="rId8"/>
    <p:sldId id="822" r:id="rId9"/>
    <p:sldId id="888" r:id="rId10"/>
    <p:sldId id="885" r:id="rId11"/>
    <p:sldId id="886" r:id="rId12"/>
    <p:sldId id="824" r:id="rId13"/>
    <p:sldId id="826" r:id="rId14"/>
    <p:sldId id="832" r:id="rId15"/>
    <p:sldId id="835" r:id="rId16"/>
    <p:sldId id="839" r:id="rId17"/>
    <p:sldId id="840" r:id="rId18"/>
    <p:sldId id="878" r:id="rId19"/>
    <p:sldId id="845" r:id="rId20"/>
    <p:sldId id="846" r:id="rId21"/>
    <p:sldId id="842" r:id="rId22"/>
    <p:sldId id="884" r:id="rId23"/>
    <p:sldId id="903" r:id="rId24"/>
    <p:sldId id="751" r:id="rId25"/>
    <p:sldId id="883" r:id="rId26"/>
    <p:sldId id="813" r:id="rId27"/>
    <p:sldId id="816" r:id="rId28"/>
    <p:sldId id="891" r:id="rId29"/>
    <p:sldId id="890" r:id="rId30"/>
    <p:sldId id="892" r:id="rId31"/>
    <p:sldId id="897" r:id="rId32"/>
    <p:sldId id="893" r:id="rId33"/>
    <p:sldId id="894" r:id="rId34"/>
    <p:sldId id="895" r:id="rId35"/>
    <p:sldId id="896" r:id="rId36"/>
    <p:sldId id="752" r:id="rId37"/>
    <p:sldId id="853" r:id="rId38"/>
    <p:sldId id="753" r:id="rId39"/>
    <p:sldId id="851" r:id="rId40"/>
    <p:sldId id="757" r:id="rId41"/>
    <p:sldId id="904" r:id="rId42"/>
    <p:sldId id="899" r:id="rId43"/>
    <p:sldId id="909" r:id="rId44"/>
    <p:sldId id="758" r:id="rId45"/>
    <p:sldId id="910" r:id="rId46"/>
    <p:sldId id="854" r:id="rId47"/>
    <p:sldId id="791" r:id="rId48"/>
    <p:sldId id="876" r:id="rId49"/>
    <p:sldId id="877" r:id="rId50"/>
    <p:sldId id="898" r:id="rId51"/>
    <p:sldId id="746" r:id="rId52"/>
    <p:sldId id="802" r:id="rId53"/>
    <p:sldId id="905" r:id="rId54"/>
    <p:sldId id="805" r:id="rId55"/>
    <p:sldId id="861" r:id="rId56"/>
    <p:sldId id="815" r:id="rId57"/>
    <p:sldId id="860" r:id="rId58"/>
    <p:sldId id="908" r:id="rId59"/>
    <p:sldId id="858" r:id="rId60"/>
    <p:sldId id="902" r:id="rId61"/>
    <p:sldId id="900" r:id="rId62"/>
    <p:sldId id="901" r:id="rId63"/>
    <p:sldId id="912" r:id="rId64"/>
    <p:sldId id="436" r:id="rId65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D6514"/>
    <a:srgbClr val="FB0EFC"/>
    <a:srgbClr val="752216"/>
    <a:srgbClr val="1F14BA"/>
    <a:srgbClr val="992B16"/>
    <a:srgbClr val="847F17"/>
    <a:srgbClr val="F9C309"/>
    <a:srgbClr val="9FA817"/>
    <a:srgbClr val="C5C314"/>
    <a:srgbClr val="B0B3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59"/>
    <p:restoredTop sz="50000"/>
  </p:normalViewPr>
  <p:slideViewPr>
    <p:cSldViewPr>
      <p:cViewPr varScale="1">
        <p:scale>
          <a:sx n="115" d="100"/>
          <a:sy n="115" d="100"/>
        </p:scale>
        <p:origin x="472" y="20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3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4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5" name="AutoShape 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6" name="AutoShape 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7" name="AutoShape 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8" name="AutoShape 1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9" name="AutoShape 1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0" name="AutoShape 1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1" name="AutoShape 1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2" name="AutoShape 1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3" name="AutoShape 1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4" name="AutoShape 1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5" name="AutoShape 1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6" name="AutoShape 1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7" name="AutoShape 1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8" name="AutoShape 2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9" name="AutoShape 2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0" name="AutoShape 2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1" name="AutoShape 2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2" name="AutoShape 2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3" name="AutoShape 2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4" name="AutoShape 2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5" name="AutoShape 2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6" name="AutoShape 2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7" name="AutoShape 2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8" name="AutoShape 3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9" name="AutoShape 3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0" name="AutoShape 3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1" name="AutoShape 3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2" name="AutoShape 3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3" name="AutoShape 3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4" name="AutoShape 3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5" name="AutoShape 3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6" name="AutoShape 3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7" name="AutoShape 3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8" name="AutoShape 4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9" name="AutoShape 4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0" name="AutoShape 4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1" name="AutoShape 4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2" name="AutoShape 4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3" name="AutoShape 4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4" name="AutoShape 4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5" name="AutoShape 4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6" name="AutoShape 4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7" name="AutoShape 4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8" name="AutoShape 5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9" name="AutoShape 5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0" name="AutoShape 5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1" name="AutoShape 5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2" name="AutoShape 5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3" name="AutoShape 5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4" name="AutoShape 5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5" name="AutoShape 5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6" name="AutoShape 5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7" name="Rectangle 59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-11798300" y="-11796713"/>
            <a:ext cx="11706225" cy="1239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08" name="Rectangle 60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392738" cy="402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821160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11300" y="-11796713"/>
            <a:ext cx="16533813" cy="124015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035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394325" cy="40227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673454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2FAB655-9CAD-AF45-8241-9DE76063C10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28797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0A0BF20-594C-F644-B55A-3A19BFBEBA0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4634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59550" y="128588"/>
            <a:ext cx="2033588" cy="5903912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5949950" cy="5903912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AAE6731-4C57-384E-A906-BCA107A0D95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5294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CDE883A-5A8C-444E-8595-C4438413C84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28964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D015200-09B4-8440-BCEC-725053F781F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89374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990975" cy="44323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00575" y="1600200"/>
            <a:ext cx="3992563" cy="44323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626CB32-32A5-7649-BC69-7243AFE46DB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19663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26BD7C7-FFC6-0E4D-A4C5-7D48E0947B8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65399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EFF5648-AEC7-5C4A-8812-3C07A044906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2976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7E15C66-A26B-F342-80F4-C59735B2B58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05713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C30FA44-AA31-0647-9A92-63B6B98A049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50809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Trascinare l'immagine su un segnaposto o fare clic sull'icona per aggiungerla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996666E-C024-D741-8B15-BF9388EBED3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27814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135938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135938" cy="443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039938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endParaRPr lang="it-IT" altLang="it-IT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01938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039938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fld id="{E0CA8541-11AF-064D-998C-02BE8F2C47DF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2pPr>
      <a:lvl3pPr marL="1143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3pPr>
      <a:lvl4pPr marL="1600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4pPr>
      <a:lvl5pPr marL="20574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5pPr>
      <a:lvl6pPr marL="25146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6pPr>
      <a:lvl7pPr marL="29718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7pPr>
      <a:lvl8pPr marL="3429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8pPr>
      <a:lvl9pPr marL="3886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9pPr>
    </p:titleStyle>
    <p:bodyStyle>
      <a:lvl1pPr marL="342900" indent="-342900" algn="l" defTabSz="449263" rtl="0" eaLnBrk="1" fontAlgn="base" hangingPunct="1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1" fontAlgn="base" hangingPunct="1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3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0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600" dirty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rPr>
              <a:t>UTE – Cardinal Colombo - MILANO</a:t>
            </a:r>
            <a:br>
              <a:rPr lang="it-IT" altLang="it-IT" sz="2600" dirty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rPr>
            </a:br>
            <a:r>
              <a:rPr lang="it-IT" altLang="it-IT" sz="2200" dirty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rPr>
              <a:t>Giovedì,  14 dicembre 2023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FEFB1-8AAD-5A4F-9047-0AB3B2F28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124744"/>
            <a:ext cx="5004047" cy="5733255"/>
          </a:xfrm>
        </p:spPr>
        <p:txBody>
          <a:bodyPr/>
          <a:lstStyle/>
          <a:p>
            <a:pPr algn="ctr"/>
            <a:endParaRPr lang="it-IT" sz="1800" dirty="0">
              <a:solidFill>
                <a:srgbClr val="7030A0"/>
              </a:solidFill>
            </a:endParaRPr>
          </a:p>
          <a:p>
            <a:pPr lvl="0" algn="ctr">
              <a:lnSpc>
                <a:spcPct val="80000"/>
              </a:lnSpc>
            </a:pPr>
            <a:r>
              <a:rPr lang="it-IT" dirty="0">
                <a:solidFill>
                  <a:srgbClr val="0070C0"/>
                </a:solidFill>
              </a:rPr>
              <a:t>TRACY CHEVALIER</a:t>
            </a:r>
          </a:p>
          <a:p>
            <a:pPr lvl="0" algn="ctr">
              <a:lnSpc>
                <a:spcPct val="80000"/>
              </a:lnSpc>
            </a:pPr>
            <a:r>
              <a:rPr lang="it-IT" sz="4800" dirty="0">
                <a:solidFill>
                  <a:srgbClr val="D011CE"/>
                </a:solidFill>
              </a:rPr>
              <a:t>«LA RAGAZZA CON L’ORECCHINO DI PERLA»</a:t>
            </a:r>
          </a:p>
          <a:p>
            <a:pPr lvl="0" algn="ctr">
              <a:lnSpc>
                <a:spcPct val="80000"/>
              </a:lnSpc>
            </a:pPr>
            <a:endParaRPr lang="it-IT" sz="3600" i="1" dirty="0">
              <a:solidFill>
                <a:srgbClr val="C00000"/>
              </a:solidFill>
            </a:endParaRPr>
          </a:p>
          <a:p>
            <a:pPr lvl="0" algn="ctr">
              <a:lnSpc>
                <a:spcPct val="80000"/>
              </a:lnSpc>
            </a:pPr>
            <a:r>
              <a:rPr lang="it-IT" sz="3600" i="1" dirty="0">
                <a:solidFill>
                  <a:srgbClr val="C00000"/>
                </a:solidFill>
              </a:rPr>
              <a:t>La massaia-modella  </a:t>
            </a:r>
          </a:p>
          <a:p>
            <a:pPr lvl="0" algn="ctr">
              <a:lnSpc>
                <a:spcPct val="80000"/>
              </a:lnSpc>
            </a:pPr>
            <a:r>
              <a:rPr lang="it-IT" sz="3600" i="1" dirty="0">
                <a:solidFill>
                  <a:srgbClr val="C00000"/>
                </a:solidFill>
              </a:rPr>
              <a:t>del pittore fiammingo</a:t>
            </a:r>
          </a:p>
          <a:p>
            <a:pPr lvl="0" algn="ctr">
              <a:lnSpc>
                <a:spcPct val="80000"/>
              </a:lnSpc>
            </a:pPr>
            <a:r>
              <a:rPr lang="it-IT" sz="3600" i="1" dirty="0">
                <a:solidFill>
                  <a:srgbClr val="C00000"/>
                </a:solidFill>
              </a:rPr>
              <a:t>Johannes </a:t>
            </a:r>
            <a:r>
              <a:rPr lang="it-IT" sz="3600" i="1" dirty="0" err="1">
                <a:solidFill>
                  <a:srgbClr val="C00000"/>
                </a:solidFill>
              </a:rPr>
              <a:t>Vermeer</a:t>
            </a:r>
            <a:r>
              <a:rPr lang="it-IT" sz="3600" i="1" dirty="0">
                <a:solidFill>
                  <a:srgbClr val="C00000"/>
                </a:solidFill>
              </a:rPr>
              <a:t>.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7AAB64E-5CD3-3E4F-811C-5935168E5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6" y="1562100"/>
            <a:ext cx="4139954" cy="54673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C365B19-2136-584D-A173-8AA745A8D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008" y="548680"/>
            <a:ext cx="4635440" cy="630932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A66CFF88-93CF-B445-9C67-442D07E82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8680"/>
            <a:ext cx="4644007" cy="630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7763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ailer.mp4">
            <a:hlinkClick r:id="" action="ppaction://media"/>
            <a:extLst>
              <a:ext uri="{FF2B5EF4-FFF2-40B4-BE49-F238E27FC236}">
                <a16:creationId xmlns:a16="http://schemas.microsoft.com/office/drawing/2014/main" id="{D31A7CEA-F6FE-F440-BB83-02F740FA64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36800" y="1600200"/>
            <a:ext cx="4470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201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6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06C19C8-7210-944F-AF47-E0AD9393F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3" y="4725144"/>
            <a:ext cx="3096344" cy="2132856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002060"/>
                </a:solidFill>
              </a:rPr>
              <a:t>Johannes </a:t>
            </a:r>
            <a:r>
              <a:rPr lang="it-IT" sz="1600" dirty="0" err="1">
                <a:solidFill>
                  <a:srgbClr val="002060"/>
                </a:solidFill>
              </a:rPr>
              <a:t>Vermeer</a:t>
            </a:r>
            <a:r>
              <a:rPr lang="it-IT" sz="1600" dirty="0">
                <a:solidFill>
                  <a:srgbClr val="002060"/>
                </a:solidFill>
              </a:rPr>
              <a:t>. 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0070C0"/>
                </a:solidFill>
              </a:rPr>
              <a:t>La ragazza col rubante o La ragazza con l'orecchino di perla. 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6D6514"/>
                </a:solidFill>
              </a:rPr>
              <a:t>Olio su tela, 44,5x39cm, 1665-'66,, </a:t>
            </a:r>
            <a:r>
              <a:rPr lang="it-IT" sz="1600" dirty="0" err="1">
                <a:solidFill>
                  <a:srgbClr val="6D6514"/>
                </a:solidFill>
              </a:rPr>
              <a:t>Mauritshuis</a:t>
            </a:r>
            <a:r>
              <a:rPr lang="it-IT" sz="1600" dirty="0">
                <a:solidFill>
                  <a:srgbClr val="6D6514"/>
                </a:solidFill>
              </a:rPr>
              <a:t> dell'Aia..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79AF236-570F-D34A-93B1-84B78FB4F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0547" y="-21957"/>
            <a:ext cx="57934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2452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BBB3B43-A370-D94B-AF12-122E18661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45224"/>
            <a:ext cx="3779912" cy="1412776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002060"/>
                </a:solidFill>
              </a:rPr>
              <a:t>Johannes </a:t>
            </a:r>
            <a:r>
              <a:rPr lang="it-IT" sz="1600" dirty="0" err="1">
                <a:solidFill>
                  <a:srgbClr val="002060"/>
                </a:solidFill>
              </a:rPr>
              <a:t>Vermeer</a:t>
            </a:r>
            <a:r>
              <a:rPr lang="it-IT" sz="1600" dirty="0">
                <a:solidFill>
                  <a:srgbClr val="002060"/>
                </a:solidFill>
              </a:rPr>
              <a:t>.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0070C0"/>
                </a:solidFill>
              </a:rPr>
              <a:t>La lattaia. 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6D6514"/>
                </a:solidFill>
              </a:rPr>
              <a:t>Olio su tela 45,5x40,6cm, </a:t>
            </a:r>
            <a:br>
              <a:rPr lang="it-IT" sz="1600" dirty="0">
                <a:solidFill>
                  <a:srgbClr val="6D6514"/>
                </a:solidFill>
              </a:rPr>
            </a:br>
            <a:r>
              <a:rPr lang="it-IT" sz="1600" dirty="0">
                <a:solidFill>
                  <a:srgbClr val="6D6514"/>
                </a:solidFill>
              </a:rPr>
              <a:t>1658-1660, </a:t>
            </a:r>
            <a:r>
              <a:rPr lang="it-IT" sz="1600" dirty="0" err="1">
                <a:solidFill>
                  <a:srgbClr val="6D6514"/>
                </a:solidFill>
              </a:rPr>
              <a:t>Rijksmuseum</a:t>
            </a:r>
            <a:r>
              <a:rPr lang="it-IT" sz="1600" dirty="0">
                <a:solidFill>
                  <a:srgbClr val="6D6514"/>
                </a:solidFill>
              </a:rPr>
              <a:t> </a:t>
            </a:r>
            <a:br>
              <a:rPr lang="it-IT" sz="1600" dirty="0">
                <a:solidFill>
                  <a:srgbClr val="6D6514"/>
                </a:solidFill>
              </a:rPr>
            </a:br>
            <a:r>
              <a:rPr lang="it-IT" sz="1600" dirty="0">
                <a:solidFill>
                  <a:srgbClr val="6D6514"/>
                </a:solidFill>
              </a:rPr>
              <a:t>di Amsterdam</a:t>
            </a:r>
            <a:r>
              <a:rPr lang="it-IT" sz="1600" dirty="0">
                <a:solidFill>
                  <a:srgbClr val="847F17"/>
                </a:solidFill>
              </a:rPr>
              <a:t>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731A5E9-46FA-D243-82FA-3FBF6B157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944" y="1052736"/>
            <a:ext cx="5076056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2388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F73628-44DC-4843-A92C-AC7929271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5301208"/>
            <a:ext cx="2592288" cy="1556792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992B16"/>
                </a:solidFill>
              </a:rPr>
              <a:t>Johannes </a:t>
            </a:r>
            <a:r>
              <a:rPr lang="it-IT" sz="1600" dirty="0" err="1">
                <a:solidFill>
                  <a:srgbClr val="992B16"/>
                </a:solidFill>
              </a:rPr>
              <a:t>Vermeer</a:t>
            </a:r>
            <a:r>
              <a:rPr lang="it-IT" sz="1600" dirty="0">
                <a:solidFill>
                  <a:srgbClr val="992B16"/>
                </a:solidFill>
              </a:rPr>
              <a:t>.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1F14BA"/>
                </a:solidFill>
              </a:rPr>
              <a:t>Donna in azzurro che legge una lettera.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6D6514"/>
                </a:solidFill>
              </a:rPr>
              <a:t>Olio su tela, 46,6x39,1cm, 1663circa, </a:t>
            </a:r>
            <a:r>
              <a:rPr lang="it-IT" sz="1600" dirty="0" err="1">
                <a:solidFill>
                  <a:srgbClr val="6D6514"/>
                </a:solidFill>
              </a:rPr>
              <a:t>Rijksmuseum</a:t>
            </a:r>
            <a:r>
              <a:rPr lang="it-IT" sz="1600" dirty="0">
                <a:solidFill>
                  <a:srgbClr val="6D6514"/>
                </a:solidFill>
              </a:rPr>
              <a:t> Amsterdam.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8B444E5-E618-5A45-887A-BDCF1523E5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7321" y="0"/>
            <a:ext cx="57209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4219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2933D6-7696-A04E-BFED-34DCA5761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05064"/>
            <a:ext cx="2987824" cy="2852936"/>
          </a:xfrm>
        </p:spPr>
        <p:txBody>
          <a:bodyPr/>
          <a:lstStyle/>
          <a:p>
            <a:pPr algn="r"/>
            <a:r>
              <a:rPr lang="it-IT" sz="1800" dirty="0">
                <a:solidFill>
                  <a:srgbClr val="752216"/>
                </a:solidFill>
              </a:rPr>
              <a:t>Johannes </a:t>
            </a:r>
            <a:r>
              <a:rPr lang="it-IT" sz="1800" dirty="0" err="1">
                <a:solidFill>
                  <a:srgbClr val="752216"/>
                </a:solidFill>
              </a:rPr>
              <a:t>Vermeer</a:t>
            </a:r>
            <a:r>
              <a:rPr lang="it-IT" sz="1800" dirty="0">
                <a:solidFill>
                  <a:srgbClr val="752216"/>
                </a:solidFill>
              </a:rPr>
              <a:t>.</a:t>
            </a:r>
            <a:br>
              <a:rPr lang="it-IT" sz="1800" dirty="0">
                <a:solidFill>
                  <a:srgbClr val="992B16"/>
                </a:solidFill>
              </a:rPr>
            </a:br>
            <a:r>
              <a:rPr lang="it-IT" sz="1800" dirty="0">
                <a:solidFill>
                  <a:srgbClr val="0070C0"/>
                </a:solidFill>
              </a:rPr>
              <a:t>Young Woman with a Water </a:t>
            </a:r>
            <a:r>
              <a:rPr lang="it-IT" sz="1800" dirty="0" err="1">
                <a:solidFill>
                  <a:srgbClr val="0070C0"/>
                </a:solidFill>
              </a:rPr>
              <a:t>Pitcher</a:t>
            </a:r>
            <a:r>
              <a:rPr lang="it-IT" sz="1800" dirty="0">
                <a:solidFill>
                  <a:srgbClr val="0070C0"/>
                </a:solidFill>
              </a:rPr>
              <a:t>-Giovane donna con brocca d'acqua</a:t>
            </a:r>
            <a:r>
              <a:rPr lang="it-IT" sz="1800" dirty="0">
                <a:solidFill>
                  <a:srgbClr val="1F14BA"/>
                </a:solidFill>
              </a:rPr>
              <a:t>.</a:t>
            </a:r>
            <a:br>
              <a:rPr lang="it-IT" sz="1800" dirty="0">
                <a:solidFill>
                  <a:srgbClr val="992B16"/>
                </a:solidFill>
              </a:rPr>
            </a:br>
            <a:r>
              <a:rPr lang="it-IT" sz="1800" dirty="0">
                <a:solidFill>
                  <a:srgbClr val="6D6514"/>
                </a:solidFill>
              </a:rPr>
              <a:t>Olio su tela, 45,7x40,6 cm, 1664-1665 circa, </a:t>
            </a:r>
            <a:r>
              <a:rPr lang="it-IT" sz="1800" dirty="0" err="1">
                <a:solidFill>
                  <a:srgbClr val="6D6514"/>
                </a:solidFill>
              </a:rPr>
              <a:t>Metropolitan</a:t>
            </a:r>
            <a:r>
              <a:rPr lang="it-IT" sz="1800" dirty="0">
                <a:solidFill>
                  <a:srgbClr val="6D6514"/>
                </a:solidFill>
              </a:rPr>
              <a:t> </a:t>
            </a:r>
            <a:r>
              <a:rPr lang="it-IT" sz="1800" dirty="0" err="1">
                <a:solidFill>
                  <a:srgbClr val="6D6514"/>
                </a:solidFill>
              </a:rPr>
              <a:t>Museum</a:t>
            </a:r>
            <a:r>
              <a:rPr lang="it-IT" sz="1800" dirty="0">
                <a:solidFill>
                  <a:srgbClr val="6D6514"/>
                </a:solidFill>
              </a:rPr>
              <a:t> of </a:t>
            </a:r>
            <a:r>
              <a:rPr lang="it-IT" sz="1800" dirty="0" err="1">
                <a:solidFill>
                  <a:srgbClr val="6D6514"/>
                </a:solidFill>
              </a:rPr>
              <a:t>Arts</a:t>
            </a:r>
            <a:r>
              <a:rPr lang="it-IT" sz="1800" dirty="0">
                <a:solidFill>
                  <a:srgbClr val="6D6514"/>
                </a:solidFill>
              </a:rPr>
              <a:t>, New York.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D27CECE-E0C3-B34B-A806-9FB8792A1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1607" y="0"/>
            <a:ext cx="60223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7495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56FF57-5B24-6641-B5F9-B54275BA6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6176" y="4725144"/>
            <a:ext cx="2736304" cy="2132856"/>
          </a:xfrm>
        </p:spPr>
        <p:txBody>
          <a:bodyPr/>
          <a:lstStyle/>
          <a:p>
            <a:pPr algn="l"/>
            <a:r>
              <a:rPr lang="it-IT" sz="1800" dirty="0">
                <a:solidFill>
                  <a:srgbClr val="002060"/>
                </a:solidFill>
              </a:rPr>
              <a:t>Johannes </a:t>
            </a:r>
            <a:r>
              <a:rPr lang="it-IT" sz="1800" dirty="0" err="1">
                <a:solidFill>
                  <a:srgbClr val="002060"/>
                </a:solidFill>
              </a:rPr>
              <a:t>Vermeer</a:t>
            </a:r>
            <a:r>
              <a:rPr lang="it-IT" sz="1800" dirty="0">
                <a:solidFill>
                  <a:srgbClr val="002060"/>
                </a:solidFill>
              </a:rPr>
              <a:t>.</a:t>
            </a:r>
            <a:br>
              <a:rPr lang="it-IT" sz="1800" dirty="0">
                <a:solidFill>
                  <a:srgbClr val="860000"/>
                </a:solidFill>
              </a:rPr>
            </a:br>
            <a:r>
              <a:rPr lang="it-IT" sz="1800" dirty="0">
                <a:solidFill>
                  <a:srgbClr val="860000"/>
                </a:solidFill>
              </a:rPr>
              <a:t>The </a:t>
            </a:r>
            <a:r>
              <a:rPr lang="it-IT" sz="1800" dirty="0" err="1">
                <a:solidFill>
                  <a:srgbClr val="860000"/>
                </a:solidFill>
              </a:rPr>
              <a:t>lacemaker</a:t>
            </a:r>
            <a:r>
              <a:rPr lang="it-IT" sz="1800" dirty="0">
                <a:solidFill>
                  <a:srgbClr val="860000"/>
                </a:solidFill>
              </a:rPr>
              <a:t>-</a:t>
            </a:r>
            <a:br>
              <a:rPr lang="it-IT" sz="1800" dirty="0">
                <a:solidFill>
                  <a:srgbClr val="860000"/>
                </a:solidFill>
              </a:rPr>
            </a:br>
            <a:r>
              <a:rPr lang="it-IT" sz="1800" dirty="0">
                <a:solidFill>
                  <a:srgbClr val="860000"/>
                </a:solidFill>
              </a:rPr>
              <a:t>La merlettaia. </a:t>
            </a:r>
            <a:br>
              <a:rPr lang="it-IT" sz="1800" dirty="0">
                <a:solidFill>
                  <a:srgbClr val="860000"/>
                </a:solidFill>
              </a:rPr>
            </a:br>
            <a:r>
              <a:rPr lang="it-IT" sz="1800" dirty="0">
                <a:solidFill>
                  <a:srgbClr val="6D6514"/>
                </a:solidFill>
              </a:rPr>
              <a:t>Olio su tela, 23,9x20,5 cm, 1669-1670,</a:t>
            </a:r>
            <a:br>
              <a:rPr lang="it-IT" sz="1800" dirty="0">
                <a:solidFill>
                  <a:srgbClr val="6D6514"/>
                </a:solidFill>
              </a:rPr>
            </a:br>
            <a:r>
              <a:rPr lang="it-IT" sz="1800" dirty="0">
                <a:solidFill>
                  <a:srgbClr val="6D6514"/>
                </a:solidFill>
              </a:rPr>
              <a:t>Louvre Parigi</a:t>
            </a:r>
            <a:r>
              <a:rPr lang="it-IT" sz="1800" dirty="0">
                <a:solidFill>
                  <a:srgbClr val="860000"/>
                </a:solidFill>
              </a:rPr>
              <a:t>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AA5C6B3-AB21-D848-8988-45C5A516EA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829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4396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195DBBA6-8CEF-B84B-AA34-CD83EB9E5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4293096"/>
            <a:ext cx="3168352" cy="2439740"/>
          </a:xfrm>
        </p:spPr>
        <p:txBody>
          <a:bodyPr/>
          <a:lstStyle/>
          <a:p>
            <a:pPr algn="l"/>
            <a:r>
              <a:rPr lang="it-IT" sz="1800" dirty="0">
                <a:solidFill>
                  <a:srgbClr val="002060"/>
                </a:solidFill>
              </a:rPr>
              <a:t>Johannes </a:t>
            </a:r>
            <a:r>
              <a:rPr lang="it-IT" sz="1800" dirty="0" err="1">
                <a:solidFill>
                  <a:srgbClr val="002060"/>
                </a:solidFill>
              </a:rPr>
              <a:t>Vermeer</a:t>
            </a:r>
            <a:r>
              <a:rPr lang="it-IT" sz="1800" dirty="0">
                <a:solidFill>
                  <a:srgbClr val="002060"/>
                </a:solidFill>
              </a:rPr>
              <a:t>.</a:t>
            </a:r>
            <a:br>
              <a:rPr lang="it-IT" sz="1800" dirty="0">
                <a:solidFill>
                  <a:srgbClr val="C00000"/>
                </a:solidFill>
              </a:rPr>
            </a:br>
            <a:r>
              <a:rPr lang="it-IT" sz="1800" dirty="0">
                <a:solidFill>
                  <a:srgbClr val="C00000"/>
                </a:solidFill>
              </a:rPr>
              <a:t>La Pesatrice di perle (o Donna con una bilancia).</a:t>
            </a:r>
            <a:br>
              <a:rPr lang="it-IT" sz="1800" dirty="0">
                <a:solidFill>
                  <a:srgbClr val="C00000"/>
                </a:solidFill>
              </a:rPr>
            </a:br>
            <a:r>
              <a:rPr lang="it-IT" sz="1800" dirty="0">
                <a:solidFill>
                  <a:srgbClr val="6D6514"/>
                </a:solidFill>
              </a:rPr>
              <a:t>Olio su tela, 40,3x35,6 cm,1664, National Gallery of Art di Washington</a:t>
            </a:r>
            <a:r>
              <a:rPr lang="it-IT" sz="1800" dirty="0">
                <a:solidFill>
                  <a:srgbClr val="C00000"/>
                </a:solidFill>
              </a:rPr>
              <a:t>.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9879C9C-C273-2E49-B4CD-D23D79875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8640" y="0"/>
            <a:ext cx="60553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2730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36CF7E-DF5C-C24F-BE04-6431E8D81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104" y="4941168"/>
            <a:ext cx="3456384" cy="1916832"/>
          </a:xfrm>
        </p:spPr>
        <p:txBody>
          <a:bodyPr/>
          <a:lstStyle/>
          <a:p>
            <a:pPr algn="l"/>
            <a:r>
              <a:rPr lang="it-IT" sz="1800" dirty="0">
                <a:solidFill>
                  <a:srgbClr val="002060"/>
                </a:solidFill>
              </a:rPr>
              <a:t>Johannes </a:t>
            </a:r>
            <a:r>
              <a:rPr lang="it-IT" sz="1800" dirty="0" err="1">
                <a:solidFill>
                  <a:srgbClr val="002060"/>
                </a:solidFill>
              </a:rPr>
              <a:t>Vermeer</a:t>
            </a:r>
            <a:r>
              <a:rPr lang="it-IT" sz="1800" dirty="0">
                <a:solidFill>
                  <a:srgbClr val="002060"/>
                </a:solidFill>
              </a:rPr>
              <a:t>.</a:t>
            </a:r>
            <a:br>
              <a:rPr lang="it-IT" sz="1800" dirty="0">
                <a:solidFill>
                  <a:srgbClr val="C00000"/>
                </a:solidFill>
              </a:rPr>
            </a:br>
            <a:r>
              <a:rPr lang="it-IT" sz="1800" dirty="0">
                <a:solidFill>
                  <a:srgbClr val="C00000"/>
                </a:solidFill>
              </a:rPr>
              <a:t>Fanciulla con cappello rosso.</a:t>
            </a:r>
            <a:br>
              <a:rPr lang="it-IT" sz="1800" dirty="0">
                <a:solidFill>
                  <a:srgbClr val="C00000"/>
                </a:solidFill>
              </a:rPr>
            </a:br>
            <a:r>
              <a:rPr lang="it-IT" sz="1800" dirty="0">
                <a:solidFill>
                  <a:srgbClr val="6D6514"/>
                </a:solidFill>
              </a:rPr>
              <a:t>Olio su tavola, 22,8x18 cm, 1666-1667 circa, National Gallery of </a:t>
            </a:r>
            <a:r>
              <a:rPr lang="it-IT" sz="1800" dirty="0" err="1">
                <a:solidFill>
                  <a:srgbClr val="6D6514"/>
                </a:solidFill>
              </a:rPr>
              <a:t>Arts</a:t>
            </a:r>
            <a:r>
              <a:rPr lang="it-IT" sz="1800" dirty="0">
                <a:solidFill>
                  <a:srgbClr val="6D6514"/>
                </a:solidFill>
              </a:rPr>
              <a:t>,  Washington.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8D76325-1C18-F84A-8BB0-6EF09A98AE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267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6461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4C716E-2CC0-8C43-86DD-8458C7A55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8520" y="4653136"/>
            <a:ext cx="3240360" cy="2204864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002060"/>
                </a:solidFill>
              </a:rPr>
              <a:t>Johannes </a:t>
            </a:r>
            <a:r>
              <a:rPr lang="it-IT" sz="1600" dirty="0" err="1">
                <a:solidFill>
                  <a:srgbClr val="002060"/>
                </a:solidFill>
              </a:rPr>
              <a:t>Vermeer</a:t>
            </a:r>
            <a:r>
              <a:rPr lang="it-IT" sz="1600" dirty="0">
                <a:solidFill>
                  <a:srgbClr val="002060"/>
                </a:solidFill>
              </a:rPr>
              <a:t>. 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0070C0"/>
                </a:solidFill>
              </a:rPr>
              <a:t>La ragazza col rubante o La ragazza con l'orecchino di perla, 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6D6514"/>
                </a:solidFill>
              </a:rPr>
              <a:t>Olio su tela, 44,5x39cm, 1665-'66, </a:t>
            </a:r>
            <a:r>
              <a:rPr lang="it-IT" sz="1600" dirty="0" err="1">
                <a:solidFill>
                  <a:srgbClr val="6D6514"/>
                </a:solidFill>
              </a:rPr>
              <a:t>Mauritshuis</a:t>
            </a:r>
            <a:r>
              <a:rPr lang="it-IT" sz="1600" dirty="0">
                <a:solidFill>
                  <a:srgbClr val="6D6514"/>
                </a:solidFill>
              </a:rPr>
              <a:t> dell'Aia..</a:t>
            </a:r>
            <a:endParaRPr lang="it-IT" sz="16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F320016-56E8-0149-AF62-9D06A0A28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0547" y="-16347"/>
            <a:ext cx="57934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444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28BA36E-7F9B-047F-A43F-4343C4AD1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59" y="1196752"/>
            <a:ext cx="8362882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3773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5B4D5E-1A98-7E40-B1E2-957909512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5805264"/>
            <a:ext cx="3024336" cy="1052736"/>
          </a:xfrm>
        </p:spPr>
        <p:txBody>
          <a:bodyPr/>
          <a:lstStyle/>
          <a:p>
            <a:pPr algn="r"/>
            <a:r>
              <a:rPr lang="it-IT" sz="1800" b="1" dirty="0">
                <a:solidFill>
                  <a:srgbClr val="F9C309"/>
                </a:solidFill>
              </a:rPr>
              <a:t>Anno 1986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0DB0533-E61E-9E47-BA43-94D988623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6260" y="0"/>
            <a:ext cx="47777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5949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0C6EE68-FF4D-CB4A-BE68-792FD2932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4941168"/>
            <a:ext cx="8496944" cy="1916832"/>
          </a:xfrm>
        </p:spPr>
        <p:txBody>
          <a:bodyPr/>
          <a:lstStyle/>
          <a:p>
            <a:r>
              <a:rPr lang="it-IT" sz="1600" dirty="0">
                <a:solidFill>
                  <a:srgbClr val="C00000"/>
                </a:solidFill>
              </a:rPr>
              <a:t>La scrittrice americana Tracy </a:t>
            </a:r>
            <a:r>
              <a:rPr lang="it-IT" sz="1600" dirty="0" err="1">
                <a:solidFill>
                  <a:srgbClr val="C00000"/>
                </a:solidFill>
              </a:rPr>
              <a:t>Chavalier</a:t>
            </a:r>
            <a:r>
              <a:rPr lang="it-IT" sz="1600" dirty="0">
                <a:solidFill>
                  <a:srgbClr val="C00000"/>
                </a:solidFill>
              </a:rPr>
              <a:t>.              </a:t>
            </a:r>
            <a:r>
              <a:rPr lang="it-IT" sz="1600" dirty="0">
                <a:solidFill>
                  <a:srgbClr val="6F2B15"/>
                </a:solidFill>
              </a:rPr>
              <a:t>La Cover originale del romanzo in Inglese.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685DD92-FE26-F849-AB42-974C96ABD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282867"/>
            <a:ext cx="4032448" cy="507988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EBFB931-91DA-6441-9D9D-5CC8D755D5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282867"/>
            <a:ext cx="3936898" cy="526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788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A9B996E4-2F6E-E548-AC4C-5BEA20A8A1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9328"/>
            <a:ext cx="9144000" cy="453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8637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143B4F4-D915-8142-A237-DCC24BEDA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6841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DC26D5-E577-894F-942C-AE64E3311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5445224"/>
            <a:ext cx="8892480" cy="1412775"/>
          </a:xfrm>
        </p:spPr>
        <p:txBody>
          <a:bodyPr/>
          <a:lstStyle/>
          <a:p>
            <a:r>
              <a:rPr lang="it-IT" sz="1600" dirty="0">
                <a:solidFill>
                  <a:srgbClr val="1F14BA"/>
                </a:solidFill>
              </a:rPr>
              <a:t>La ragazza con l’orecchino del quadro e l’attrice americana Scarlett Johansson.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B6BAF3A-A04C-3940-A639-3778834F5D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726078"/>
            <a:ext cx="6840760" cy="505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7139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CE56055C-174A-1A49-8D8D-071F856A9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77272"/>
            <a:ext cx="8135938" cy="980728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Johannes </a:t>
            </a:r>
            <a:r>
              <a:rPr lang="it-IT" sz="1600" dirty="0" err="1">
                <a:solidFill>
                  <a:srgbClr val="002060"/>
                </a:solidFill>
              </a:rPr>
              <a:t>Vermeer</a:t>
            </a:r>
            <a:r>
              <a:rPr lang="it-IT" sz="1600" dirty="0">
                <a:solidFill>
                  <a:srgbClr val="002060"/>
                </a:solidFill>
              </a:rPr>
              <a:t>. </a:t>
            </a:r>
            <a:r>
              <a:rPr lang="it-IT" sz="1600" dirty="0">
                <a:solidFill>
                  <a:srgbClr val="992B16"/>
                </a:solidFill>
              </a:rPr>
              <a:t>Veduta di Delft. </a:t>
            </a:r>
            <a:br>
              <a:rPr lang="it-IT" sz="1600" dirty="0"/>
            </a:br>
            <a:r>
              <a:rPr lang="it-IT" sz="1600" dirty="0">
                <a:solidFill>
                  <a:srgbClr val="6D6514"/>
                </a:solidFill>
              </a:rPr>
              <a:t>Olio su tela 96,5x115,7 cm, al 1660-1661 circa, </a:t>
            </a:r>
            <a:r>
              <a:rPr lang="it-IT" sz="1600" dirty="0" err="1">
                <a:solidFill>
                  <a:srgbClr val="6D6514"/>
                </a:solidFill>
              </a:rPr>
              <a:t>Mauritshuis</a:t>
            </a:r>
            <a:r>
              <a:rPr lang="it-IT" sz="1600" dirty="0">
                <a:solidFill>
                  <a:srgbClr val="6D6514"/>
                </a:solidFill>
              </a:rPr>
              <a:t>, L'</a:t>
            </a:r>
            <a:r>
              <a:rPr lang="it-IT" sz="1600" dirty="0" err="1">
                <a:solidFill>
                  <a:srgbClr val="6D6514"/>
                </a:solidFill>
              </a:rPr>
              <a:t>Aia.jpeg</a:t>
            </a:r>
            <a:endParaRPr lang="it-IT" sz="1600" dirty="0">
              <a:solidFill>
                <a:srgbClr val="6D6514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E18D817-307C-AB4E-82A2-410D9665E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816" y="-891480"/>
            <a:ext cx="82523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666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C6CD77D0-3796-2D4F-9364-EFC600988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5229200"/>
            <a:ext cx="3240360" cy="1628800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002060"/>
                </a:solidFill>
              </a:rPr>
              <a:t>Johannes </a:t>
            </a:r>
            <a:r>
              <a:rPr lang="it-IT" sz="1600" dirty="0" err="1">
                <a:solidFill>
                  <a:srgbClr val="002060"/>
                </a:solidFill>
              </a:rPr>
              <a:t>Vermeer</a:t>
            </a:r>
            <a:r>
              <a:rPr lang="it-IT" sz="1600" dirty="0">
                <a:solidFill>
                  <a:srgbClr val="002060"/>
                </a:solidFill>
              </a:rPr>
              <a:t>. 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752216"/>
                </a:solidFill>
              </a:rPr>
              <a:t>Van Delft – Stradina di Delft.</a:t>
            </a:r>
            <a:br>
              <a:rPr lang="it-IT" sz="1600" dirty="0">
                <a:solidFill>
                  <a:srgbClr val="752216"/>
                </a:solidFill>
              </a:rPr>
            </a:br>
            <a:r>
              <a:rPr lang="it-IT" sz="1600" dirty="0">
                <a:solidFill>
                  <a:srgbClr val="6D6514"/>
                </a:solidFill>
              </a:rPr>
              <a:t>Olio su tela, 53,5x43,5 cm, </a:t>
            </a:r>
            <a:br>
              <a:rPr lang="it-IT" sz="1600" dirty="0">
                <a:solidFill>
                  <a:srgbClr val="6D6514"/>
                </a:solidFill>
              </a:rPr>
            </a:br>
            <a:r>
              <a:rPr lang="it-IT" sz="1600" dirty="0">
                <a:solidFill>
                  <a:srgbClr val="6D6514"/>
                </a:solidFill>
              </a:rPr>
              <a:t>1657-1658, </a:t>
            </a:r>
            <a:r>
              <a:rPr lang="it-IT" sz="1600" dirty="0" err="1">
                <a:solidFill>
                  <a:srgbClr val="6D6514"/>
                </a:solidFill>
              </a:rPr>
              <a:t>Rijksmuseum</a:t>
            </a:r>
            <a:r>
              <a:rPr lang="it-IT" sz="1600" dirty="0">
                <a:solidFill>
                  <a:srgbClr val="6D6514"/>
                </a:solidFill>
              </a:rPr>
              <a:t>, Amsterdam.</a:t>
            </a:r>
            <a:br>
              <a:rPr lang="it-IT" sz="1600" dirty="0">
                <a:solidFill>
                  <a:srgbClr val="6D6514"/>
                </a:solidFill>
              </a:rPr>
            </a:br>
            <a:endParaRPr lang="it-IT" sz="1600" dirty="0">
              <a:solidFill>
                <a:srgbClr val="6D6514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6BC4E87-55AE-E344-94A4-5230A203D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7299" y="-13864"/>
            <a:ext cx="55767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2909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B60963-6B25-974C-B7BF-B15C15BAE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5805264"/>
            <a:ext cx="3672408" cy="1052736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6F2B15"/>
                </a:solidFill>
              </a:rPr>
              <a:t>L’attrice Scarlett Johansson </a:t>
            </a:r>
            <a:br>
              <a:rPr lang="it-IT" sz="1600" dirty="0">
                <a:solidFill>
                  <a:srgbClr val="6F2B15"/>
                </a:solidFill>
              </a:rPr>
            </a:br>
            <a:r>
              <a:rPr lang="it-IT" sz="1600" dirty="0">
                <a:solidFill>
                  <a:srgbClr val="0070C0"/>
                </a:solidFill>
              </a:rPr>
              <a:t>incredibilmente somigliante </a:t>
            </a:r>
            <a:br>
              <a:rPr lang="it-IT" sz="1600" dirty="0">
                <a:solidFill>
                  <a:srgbClr val="0070C0"/>
                </a:solidFill>
              </a:rPr>
            </a:br>
            <a:r>
              <a:rPr lang="it-IT" sz="1600" dirty="0">
                <a:solidFill>
                  <a:srgbClr val="0070C0"/>
                </a:solidFill>
              </a:rPr>
              <a:t>alla ragazza del dipinto</a:t>
            </a:r>
            <a:r>
              <a:rPr lang="it-IT" sz="1600" dirty="0">
                <a:solidFill>
                  <a:srgbClr val="6F2B15"/>
                </a:solidFill>
              </a:rPr>
              <a:t>.</a:t>
            </a:r>
            <a:br>
              <a:rPr lang="it-IT" sz="1600" dirty="0">
                <a:solidFill>
                  <a:srgbClr val="6F2B15"/>
                </a:solidFill>
              </a:rPr>
            </a:br>
            <a:br>
              <a:rPr lang="it-IT" sz="1600" b="1" dirty="0">
                <a:solidFill>
                  <a:srgbClr val="6F2B15"/>
                </a:solidFill>
              </a:rPr>
            </a:br>
            <a:endParaRPr lang="it-IT" sz="1600" b="1" dirty="0">
              <a:solidFill>
                <a:srgbClr val="6F2B15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79EDF75-44D0-D54B-AA2D-98CCE0DF69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6524" y="0"/>
            <a:ext cx="45074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0798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71570004-BAE3-A742-93D9-3ECEE4508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8024" y="5733256"/>
            <a:ext cx="3805114" cy="1124744"/>
          </a:xfrm>
        </p:spPr>
        <p:txBody>
          <a:bodyPr/>
          <a:lstStyle/>
          <a:p>
            <a:pPr algn="l"/>
            <a:r>
              <a:rPr lang="it-IT" sz="1600" dirty="0">
                <a:solidFill>
                  <a:srgbClr val="752216"/>
                </a:solidFill>
              </a:rPr>
              <a:t>L’attore inglese Colin </a:t>
            </a:r>
            <a:r>
              <a:rPr lang="it-IT" sz="1600" dirty="0" err="1">
                <a:solidFill>
                  <a:srgbClr val="752216"/>
                </a:solidFill>
              </a:rPr>
              <a:t>Firth</a:t>
            </a:r>
            <a:r>
              <a:rPr lang="it-IT" sz="1600" dirty="0">
                <a:solidFill>
                  <a:srgbClr val="752216"/>
                </a:solidFill>
              </a:rPr>
              <a:t> </a:t>
            </a:r>
            <a:br>
              <a:rPr lang="it-IT" sz="1600" dirty="0">
                <a:solidFill>
                  <a:srgbClr val="752216"/>
                </a:solidFill>
              </a:rPr>
            </a:br>
            <a:r>
              <a:rPr lang="it-IT" sz="1600" dirty="0">
                <a:solidFill>
                  <a:srgbClr val="752216"/>
                </a:solidFill>
              </a:rPr>
              <a:t>nel ruolo del pittore fiammingo Johannes </a:t>
            </a:r>
            <a:r>
              <a:rPr lang="it-IT" sz="1600" dirty="0" err="1">
                <a:solidFill>
                  <a:srgbClr val="752216"/>
                </a:solidFill>
              </a:rPr>
              <a:t>Vermeer</a:t>
            </a:r>
            <a:r>
              <a:rPr lang="it-IT" sz="1600" dirty="0">
                <a:solidFill>
                  <a:srgbClr val="752216"/>
                </a:solidFill>
              </a:rPr>
              <a:t>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55030DA-02EF-AA47-852C-7093B2EC9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44824"/>
            <a:ext cx="4499992" cy="538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7103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FAB3A9DD-165C-CA48-95C7-764550174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589240"/>
            <a:ext cx="8658052" cy="1080120"/>
          </a:xfrm>
        </p:spPr>
        <p:txBody>
          <a:bodyPr/>
          <a:lstStyle/>
          <a:p>
            <a:r>
              <a:rPr lang="it-IT" sz="1600" dirty="0">
                <a:solidFill>
                  <a:srgbClr val="992B16"/>
                </a:solidFill>
              </a:rPr>
              <a:t>L’attrice australiana </a:t>
            </a:r>
            <a:r>
              <a:rPr lang="it-IT" sz="1600" dirty="0" err="1">
                <a:solidFill>
                  <a:srgbClr val="992B16"/>
                </a:solidFill>
              </a:rPr>
              <a:t>Essie</a:t>
            </a:r>
            <a:r>
              <a:rPr lang="it-IT" sz="1600" dirty="0">
                <a:solidFill>
                  <a:srgbClr val="992B16"/>
                </a:solidFill>
              </a:rPr>
              <a:t> Davis nel ruolo della moglie Catharina </a:t>
            </a:r>
            <a:r>
              <a:rPr lang="it-IT" sz="1600" dirty="0" err="1">
                <a:solidFill>
                  <a:srgbClr val="992B16"/>
                </a:solidFill>
              </a:rPr>
              <a:t>Vermeer</a:t>
            </a:r>
            <a:r>
              <a:rPr lang="it-IT" sz="1600" dirty="0">
                <a:solidFill>
                  <a:srgbClr val="992B16"/>
                </a:solidFill>
              </a:rPr>
              <a:t>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AFB9CB3-5083-2B4D-9A4D-F3028F3220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620688"/>
            <a:ext cx="6480720" cy="508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2311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20CD497-BDAC-70C2-54FA-AA9A85BD9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266671"/>
            <a:ext cx="4757054" cy="6330681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1A70FAAC-8F9C-9F82-DD62-602E674BC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3473" y="263659"/>
            <a:ext cx="4757054" cy="6330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5765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B8B8D9-E3DE-4C4E-B935-34AC4BC7B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41168"/>
            <a:ext cx="8135938" cy="1916832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Delft. </a:t>
            </a:r>
            <a:r>
              <a:rPr lang="it-IT" sz="1600" dirty="0">
                <a:solidFill>
                  <a:srgbClr val="992B16"/>
                </a:solidFill>
              </a:rPr>
              <a:t>La casa del pittore Johannes </a:t>
            </a:r>
            <a:r>
              <a:rPr lang="it-IT" sz="1600" dirty="0" err="1">
                <a:solidFill>
                  <a:srgbClr val="992B16"/>
                </a:solidFill>
              </a:rPr>
              <a:t>Vermeer</a:t>
            </a:r>
            <a:r>
              <a:rPr lang="it-IT" sz="1600" dirty="0">
                <a:solidFill>
                  <a:srgbClr val="992B16"/>
                </a:solidFill>
              </a:rPr>
              <a:t>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AC12957-693B-754F-860A-E160B9F005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258" y="1448780"/>
            <a:ext cx="7920880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920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1E3CEC-EBC7-4642-BCBE-1E993FA34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77272"/>
            <a:ext cx="8135938" cy="980728"/>
          </a:xfrm>
        </p:spPr>
        <p:txBody>
          <a:bodyPr/>
          <a:lstStyle/>
          <a:p>
            <a:r>
              <a:rPr lang="it-IT" sz="1600" dirty="0" err="1">
                <a:solidFill>
                  <a:srgbClr val="752216"/>
                </a:solidFill>
              </a:rPr>
              <a:t>Griet</a:t>
            </a:r>
            <a:r>
              <a:rPr lang="it-IT" sz="1600" dirty="0">
                <a:solidFill>
                  <a:srgbClr val="752216"/>
                </a:solidFill>
              </a:rPr>
              <a:t> serve a tavola a casa </a:t>
            </a:r>
            <a:r>
              <a:rPr lang="it-IT" sz="1600" dirty="0" err="1">
                <a:solidFill>
                  <a:srgbClr val="752216"/>
                </a:solidFill>
              </a:rPr>
              <a:t>Vermeer</a:t>
            </a:r>
            <a:r>
              <a:rPr lang="it-IT" sz="1600" dirty="0">
                <a:solidFill>
                  <a:srgbClr val="752216"/>
                </a:solidFill>
              </a:rPr>
              <a:t>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89DAE9E-80E5-7E4C-8B6E-C3216F048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5" y="-7284"/>
            <a:ext cx="9144000" cy="602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6222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C25F1BB-3DF7-8C4C-93ED-B469C00D9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517232"/>
            <a:ext cx="3960694" cy="1340768"/>
          </a:xfrm>
        </p:spPr>
        <p:txBody>
          <a:bodyPr/>
          <a:lstStyle/>
          <a:p>
            <a:pPr algn="r"/>
            <a:r>
              <a:rPr lang="it-IT" sz="1600" dirty="0" err="1"/>
              <a:t>Griet</a:t>
            </a:r>
            <a:r>
              <a:rPr lang="it-IT" sz="1600" dirty="0"/>
              <a:t> e la governante </a:t>
            </a:r>
            <a:r>
              <a:rPr lang="it-IT" sz="1600" dirty="0" err="1"/>
              <a:t>Tanneke</a:t>
            </a:r>
            <a:r>
              <a:rPr lang="it-IT" sz="1600" dirty="0"/>
              <a:t>, </a:t>
            </a:r>
            <a:br>
              <a:rPr lang="it-IT" sz="1600" dirty="0"/>
            </a:br>
            <a:r>
              <a:rPr lang="it-IT" sz="1600" dirty="0"/>
              <a:t>vestite secondo la moda delle ragazze di umili origini nel ‘600 fiammingo.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78282DD-2BE2-5A48-9380-69C9A8D23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6107" y="0"/>
            <a:ext cx="44283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3912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49A0D6-D126-6649-B159-C8715E73A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7152"/>
            <a:ext cx="8135938" cy="2060848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L’atelier del pittore.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09A8E44-CC68-154F-86DD-291CBE1E2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0187"/>
            <a:ext cx="9144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8591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97A89A0F-C314-DF49-A816-4F7B96273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01208"/>
            <a:ext cx="3898776" cy="1556792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752216"/>
                </a:solidFill>
              </a:rPr>
              <a:t>A destra, </a:t>
            </a:r>
            <a:r>
              <a:rPr lang="it-IT" sz="1600" dirty="0" err="1">
                <a:solidFill>
                  <a:srgbClr val="752216"/>
                </a:solidFill>
              </a:rPr>
              <a:t>Tanneke</a:t>
            </a:r>
            <a:r>
              <a:rPr lang="it-IT" sz="1600" dirty="0">
                <a:solidFill>
                  <a:srgbClr val="752216"/>
                </a:solidFill>
              </a:rPr>
              <a:t>, </a:t>
            </a:r>
            <a:br>
              <a:rPr lang="it-IT" sz="1600" dirty="0">
                <a:solidFill>
                  <a:srgbClr val="752216"/>
                </a:solidFill>
              </a:rPr>
            </a:br>
            <a:r>
              <a:rPr lang="it-IT" sz="1600" dirty="0">
                <a:solidFill>
                  <a:srgbClr val="752216"/>
                </a:solidFill>
              </a:rPr>
              <a:t>la fedele governante e cuoca </a:t>
            </a:r>
            <a:br>
              <a:rPr lang="it-IT" sz="1600" dirty="0">
                <a:solidFill>
                  <a:srgbClr val="752216"/>
                </a:solidFill>
              </a:rPr>
            </a:br>
            <a:r>
              <a:rPr lang="it-IT" sz="1600" dirty="0">
                <a:solidFill>
                  <a:srgbClr val="752216"/>
                </a:solidFill>
              </a:rPr>
              <a:t>di casa </a:t>
            </a:r>
            <a:r>
              <a:rPr lang="it-IT" sz="1600" dirty="0" err="1">
                <a:solidFill>
                  <a:srgbClr val="752216"/>
                </a:solidFill>
              </a:rPr>
              <a:t>Vermeer</a:t>
            </a:r>
            <a:r>
              <a:rPr lang="it-IT" sz="1600" dirty="0">
                <a:solidFill>
                  <a:srgbClr val="752216"/>
                </a:solidFill>
              </a:rPr>
              <a:t>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5EF3016-3440-5C45-BFAB-BDBCCC3AF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6107" y="0"/>
            <a:ext cx="44283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1756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8628748-D58D-9B49-80C8-EC2786C59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1033645"/>
            <a:ext cx="5076056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8937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557FC1-391A-8D46-BD17-BA7D79E6A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3968" y="5661248"/>
            <a:ext cx="4392488" cy="1196752"/>
          </a:xfrm>
        </p:spPr>
        <p:txBody>
          <a:bodyPr/>
          <a:lstStyle/>
          <a:p>
            <a:pPr algn="l"/>
            <a:r>
              <a:rPr lang="it-IT" sz="1600" dirty="0">
                <a:solidFill>
                  <a:srgbClr val="752216"/>
                </a:solidFill>
              </a:rPr>
              <a:t>Il pittore Colin </a:t>
            </a:r>
            <a:r>
              <a:rPr lang="it-IT" sz="1600" dirty="0" err="1">
                <a:solidFill>
                  <a:srgbClr val="752216"/>
                </a:solidFill>
              </a:rPr>
              <a:t>Firth</a:t>
            </a:r>
            <a:r>
              <a:rPr lang="it-IT" sz="1600" dirty="0">
                <a:solidFill>
                  <a:srgbClr val="752216"/>
                </a:solidFill>
              </a:rPr>
              <a:t> in un gesto affettuoso con la moglie Catharina, invidiosa della complicità del marito con la ragazza </a:t>
            </a:r>
            <a:r>
              <a:rPr lang="it-IT" sz="1600" dirty="0" err="1">
                <a:solidFill>
                  <a:srgbClr val="752216"/>
                </a:solidFill>
              </a:rPr>
              <a:t>Griet</a:t>
            </a:r>
            <a:r>
              <a:rPr lang="it-IT" sz="1600" dirty="0">
                <a:solidFill>
                  <a:srgbClr val="752216"/>
                </a:solidFill>
              </a:rPr>
              <a:t>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EE346E2-2889-DF4D-877C-9A6E5666A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97"/>
            <a:ext cx="4160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1314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F792E1-CFD5-8144-85D0-2DAAABB7E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589240"/>
            <a:ext cx="8686800" cy="1268760"/>
          </a:xfrm>
        </p:spPr>
        <p:txBody>
          <a:bodyPr/>
          <a:lstStyle/>
          <a:p>
            <a:r>
              <a:rPr lang="it-IT" sz="1800" dirty="0">
                <a:solidFill>
                  <a:srgbClr val="992B16"/>
                </a:solidFill>
              </a:rPr>
              <a:t>Catharina </a:t>
            </a:r>
            <a:r>
              <a:rPr lang="it-IT" sz="1800" dirty="0" err="1">
                <a:solidFill>
                  <a:srgbClr val="992B16"/>
                </a:solidFill>
              </a:rPr>
              <a:t>Vermeer</a:t>
            </a:r>
            <a:r>
              <a:rPr lang="it-IT" sz="1800" dirty="0">
                <a:solidFill>
                  <a:srgbClr val="992B16"/>
                </a:solidFill>
              </a:rPr>
              <a:t> negli abiti della ricca borghesia olandese del ‘600</a:t>
            </a:r>
            <a:r>
              <a:rPr lang="it-IT" sz="1800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1415D6B-60DE-684C-B682-44BCEFF35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192" y="620688"/>
            <a:ext cx="7754068" cy="508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3893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B67CFF9D-6811-CF47-8069-56A32D3A1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556792"/>
            <a:ext cx="7741854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7264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72C5F0-FB82-8D4E-ABCE-93285F3C1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01208"/>
            <a:ext cx="7787208" cy="1556792"/>
          </a:xfrm>
        </p:spPr>
        <p:txBody>
          <a:bodyPr/>
          <a:lstStyle/>
          <a:p>
            <a:r>
              <a:rPr lang="it-IT" sz="1600" dirty="0" err="1">
                <a:solidFill>
                  <a:srgbClr val="752216"/>
                </a:solidFill>
              </a:rPr>
              <a:t>Griet</a:t>
            </a:r>
            <a:r>
              <a:rPr lang="it-IT" sz="1600" dirty="0">
                <a:solidFill>
                  <a:srgbClr val="752216"/>
                </a:solidFill>
              </a:rPr>
              <a:t> al mercato  incontra il macellaio </a:t>
            </a:r>
            <a:r>
              <a:rPr lang="it-IT" sz="1600" dirty="0" err="1">
                <a:solidFill>
                  <a:srgbClr val="752216"/>
                </a:solidFill>
              </a:rPr>
              <a:t>Pieter</a:t>
            </a:r>
            <a:r>
              <a:rPr lang="it-IT" sz="1600" dirty="0">
                <a:solidFill>
                  <a:srgbClr val="752216"/>
                </a:solidFill>
              </a:rPr>
              <a:t>, l’attore </a:t>
            </a:r>
            <a:r>
              <a:rPr lang="it-IT" sz="1600" dirty="0" err="1">
                <a:solidFill>
                  <a:srgbClr val="752216"/>
                </a:solidFill>
              </a:rPr>
              <a:t>Cilian</a:t>
            </a:r>
            <a:r>
              <a:rPr lang="it-IT" sz="1600" dirty="0">
                <a:solidFill>
                  <a:srgbClr val="752216"/>
                </a:solidFill>
              </a:rPr>
              <a:t> Murphy.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D830097-13E9-E64C-AFE8-3B0011CF0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1988840"/>
            <a:ext cx="5512982" cy="366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25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6D40CE-E342-3346-ADEF-0F454471D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869160"/>
            <a:ext cx="8363272" cy="1988840"/>
          </a:xfrm>
        </p:spPr>
        <p:txBody>
          <a:bodyPr/>
          <a:lstStyle/>
          <a:p>
            <a:r>
              <a:rPr lang="it-IT" sz="1600" dirty="0" err="1">
                <a:solidFill>
                  <a:srgbClr val="002060"/>
                </a:solidFill>
              </a:rPr>
              <a:t>Jan</a:t>
            </a:r>
            <a:r>
              <a:rPr lang="it-IT" sz="1600" dirty="0">
                <a:solidFill>
                  <a:srgbClr val="002060"/>
                </a:solidFill>
              </a:rPr>
              <a:t> </a:t>
            </a:r>
            <a:r>
              <a:rPr lang="it-IT" sz="1600" dirty="0" err="1">
                <a:solidFill>
                  <a:srgbClr val="002060"/>
                </a:solidFill>
              </a:rPr>
              <a:t>Vermeer</a:t>
            </a:r>
            <a:r>
              <a:rPr lang="it-IT" sz="1600" dirty="0">
                <a:solidFill>
                  <a:srgbClr val="002060"/>
                </a:solidFill>
              </a:rPr>
              <a:t>. </a:t>
            </a:r>
            <a:r>
              <a:rPr lang="it-IT" sz="1600" dirty="0">
                <a:solidFill>
                  <a:srgbClr val="992B16"/>
                </a:solidFill>
              </a:rPr>
              <a:t>Autoritratto giovanile </a:t>
            </a:r>
            <a:r>
              <a:rPr lang="it-IT" sz="1600" dirty="0">
                <a:solidFill>
                  <a:srgbClr val="002060"/>
                </a:solidFill>
              </a:rPr>
              <a:t>            Possibile autoritratto ne </a:t>
            </a:r>
            <a:r>
              <a:rPr lang="it-IT" sz="1600" dirty="0">
                <a:solidFill>
                  <a:srgbClr val="9A5415"/>
                </a:solidFill>
              </a:rPr>
              <a:t>La mezzana.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F6A68A1-B361-E147-A919-A145BDF72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0"/>
            <a:ext cx="4186808" cy="531596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9A97E09-B494-9E48-9EFB-9F5A3F6F0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7576" y="0"/>
            <a:ext cx="3816424" cy="531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5260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7F59B2-BCA0-A642-B409-A74114769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5589240"/>
            <a:ext cx="8208912" cy="1268760"/>
          </a:xfrm>
        </p:spPr>
        <p:txBody>
          <a:bodyPr/>
          <a:lstStyle/>
          <a:p>
            <a:r>
              <a:rPr lang="it-IT" sz="1600" dirty="0">
                <a:solidFill>
                  <a:srgbClr val="847F17"/>
                </a:solidFill>
              </a:rPr>
              <a:t>Il pittore che insegna i trucchi del mestiere a </a:t>
            </a:r>
            <a:r>
              <a:rPr lang="it-IT" sz="1600" dirty="0" err="1">
                <a:solidFill>
                  <a:srgbClr val="847F17"/>
                </a:solidFill>
              </a:rPr>
              <a:t>Griet</a:t>
            </a:r>
            <a:r>
              <a:rPr lang="it-IT" sz="1600" dirty="0">
                <a:solidFill>
                  <a:srgbClr val="847F17"/>
                </a:solidFill>
              </a:rPr>
              <a:t>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D412A28-276C-C34C-93F2-ACA90AD66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9653"/>
            <a:ext cx="9144000" cy="5995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4034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ermeer spiega a Griet la camera oscura m. 2.2.mp4">
            <a:hlinkClick r:id="" action="ppaction://media"/>
            <a:extLst>
              <a:ext uri="{FF2B5EF4-FFF2-40B4-BE49-F238E27FC236}">
                <a16:creationId xmlns:a16="http://schemas.microsoft.com/office/drawing/2014/main" id="{CC8FBEF7-3A07-E649-A1EC-E9F95ABA7E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714500"/>
            <a:ext cx="8128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371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A0782B7C-29ED-B744-879D-8007151A2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7379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ermeer studia il volto della ragazza.mp4">
            <a:hlinkClick r:id="" action="ppaction://media"/>
            <a:extLst>
              <a:ext uri="{FF2B5EF4-FFF2-40B4-BE49-F238E27FC236}">
                <a16:creationId xmlns:a16="http://schemas.microsoft.com/office/drawing/2014/main" id="{1CC1F8E4-9FD3-B12F-8DEA-D8BAFC4975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2146300"/>
            <a:ext cx="6096000" cy="256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359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9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CD574401-F8BC-6546-83DC-C8009F86D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5517232"/>
            <a:ext cx="8208912" cy="1316762"/>
          </a:xfrm>
        </p:spPr>
        <p:txBody>
          <a:bodyPr/>
          <a:lstStyle/>
          <a:p>
            <a:r>
              <a:rPr lang="it-IT" sz="1600" dirty="0">
                <a:solidFill>
                  <a:srgbClr val="C00000"/>
                </a:solidFill>
              </a:rPr>
              <a:t>Il pittore in atteggiamento affettuoso verso la ragazza.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09486E22-D6C6-544F-9669-91643E488F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600" y="1028700"/>
            <a:ext cx="74168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9273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l clore delle nuvole.m. 1.46 .mp4">
            <a:hlinkClick r:id="" action="ppaction://media"/>
            <a:extLst>
              <a:ext uri="{FF2B5EF4-FFF2-40B4-BE49-F238E27FC236}">
                <a16:creationId xmlns:a16="http://schemas.microsoft.com/office/drawing/2014/main" id="{7C795BE5-6AE1-0804-12D4-EE810EE21D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137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2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A377D3-F8A7-E949-8FF9-B6B8ABC26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8064" y="5517232"/>
            <a:ext cx="3600400" cy="1152128"/>
          </a:xfrm>
        </p:spPr>
        <p:txBody>
          <a:bodyPr/>
          <a:lstStyle/>
          <a:p>
            <a:pPr algn="l"/>
            <a:r>
              <a:rPr lang="it-IT" sz="1600" dirty="0">
                <a:solidFill>
                  <a:srgbClr val="992B16"/>
                </a:solidFill>
              </a:rPr>
              <a:t>Van </a:t>
            </a:r>
            <a:r>
              <a:rPr lang="it-IT" sz="1600" dirty="0" err="1">
                <a:solidFill>
                  <a:srgbClr val="992B16"/>
                </a:solidFill>
              </a:rPr>
              <a:t>Ruijven</a:t>
            </a:r>
            <a:r>
              <a:rPr lang="it-IT" sz="1600" dirty="0">
                <a:solidFill>
                  <a:srgbClr val="992B16"/>
                </a:solidFill>
              </a:rPr>
              <a:t>, l’attore inglese Tom </a:t>
            </a:r>
            <a:r>
              <a:rPr lang="it-IT" sz="1600" dirty="0" err="1">
                <a:solidFill>
                  <a:srgbClr val="992B16"/>
                </a:solidFill>
              </a:rPr>
              <a:t>Wikinson</a:t>
            </a:r>
            <a:r>
              <a:rPr lang="it-IT" sz="1600" dirty="0">
                <a:solidFill>
                  <a:srgbClr val="992B16"/>
                </a:solidFill>
              </a:rPr>
              <a:t> mecenate e maggiore committente di </a:t>
            </a:r>
            <a:r>
              <a:rPr lang="it-IT" sz="1600" dirty="0" err="1">
                <a:solidFill>
                  <a:srgbClr val="992B16"/>
                </a:solidFill>
              </a:rPr>
              <a:t>Vermeer</a:t>
            </a:r>
            <a:r>
              <a:rPr lang="it-IT" sz="1600" dirty="0">
                <a:solidFill>
                  <a:srgbClr val="992B16"/>
                </a:solidFill>
              </a:rPr>
              <a:t>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4A65421-799A-1742-9701-33B4F86D9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980728"/>
            <a:ext cx="4680520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9676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ED6705-66A5-1D4C-BF2D-66ECC074D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5157192"/>
            <a:ext cx="3168352" cy="1700808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002060"/>
                </a:solidFill>
              </a:rPr>
              <a:t>Johannes </a:t>
            </a:r>
            <a:r>
              <a:rPr lang="it-IT" sz="1600" dirty="0" err="1">
                <a:solidFill>
                  <a:srgbClr val="002060"/>
                </a:solidFill>
              </a:rPr>
              <a:t>Vermeer</a:t>
            </a:r>
            <a:r>
              <a:rPr lang="it-IT" sz="1600" dirty="0">
                <a:solidFill>
                  <a:srgbClr val="002060"/>
                </a:solidFill>
              </a:rPr>
              <a:t>. 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C00000"/>
                </a:solidFill>
              </a:rPr>
              <a:t>Bicchiere di vino. 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847F17"/>
                </a:solidFill>
              </a:rPr>
              <a:t>Olio su tela, 66,3x76,5 cm, </a:t>
            </a:r>
            <a:br>
              <a:rPr lang="it-IT" sz="1600" dirty="0">
                <a:solidFill>
                  <a:srgbClr val="847F17"/>
                </a:solidFill>
              </a:rPr>
            </a:br>
            <a:r>
              <a:rPr lang="it-IT" sz="1600" dirty="0">
                <a:solidFill>
                  <a:srgbClr val="847F17"/>
                </a:solidFill>
              </a:rPr>
              <a:t>1659-1660, </a:t>
            </a:r>
            <a:r>
              <a:rPr lang="it-IT" sz="1600" dirty="0" err="1">
                <a:solidFill>
                  <a:srgbClr val="847F17"/>
                </a:solidFill>
              </a:rPr>
              <a:t>Gemäldegalerie</a:t>
            </a:r>
            <a:r>
              <a:rPr lang="it-IT" sz="1600" dirty="0">
                <a:solidFill>
                  <a:srgbClr val="847F17"/>
                </a:solidFill>
              </a:rPr>
              <a:t>,  Berlino.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2D5EB3F-510D-D543-A271-40B4CD1D9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872" y="1700808"/>
            <a:ext cx="5721737" cy="515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2120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3D1B8BA7-0233-E645-994B-A6D25CC8D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5373216"/>
            <a:ext cx="2016224" cy="1484784"/>
          </a:xfrm>
        </p:spPr>
        <p:txBody>
          <a:bodyPr/>
          <a:lstStyle/>
          <a:p>
            <a:pPr algn="r"/>
            <a:r>
              <a:rPr lang="it-IT" sz="1800" dirty="0">
                <a:solidFill>
                  <a:srgbClr val="992B16"/>
                </a:solidFill>
              </a:rPr>
              <a:t>Bicchiere di vino</a:t>
            </a:r>
            <a:r>
              <a:rPr lang="it-IT" sz="1800" dirty="0">
                <a:solidFill>
                  <a:srgbClr val="861689"/>
                </a:solidFill>
              </a:rPr>
              <a:t>.</a:t>
            </a:r>
            <a:br>
              <a:rPr lang="it-IT" sz="1800" dirty="0">
                <a:solidFill>
                  <a:srgbClr val="861689"/>
                </a:solidFill>
              </a:rPr>
            </a:br>
            <a:r>
              <a:rPr lang="it-IT" sz="1800" dirty="0">
                <a:solidFill>
                  <a:srgbClr val="861689"/>
                </a:solidFill>
              </a:rPr>
              <a:t>(</a:t>
            </a:r>
            <a:r>
              <a:rPr lang="it-IT" sz="1800" dirty="0">
                <a:solidFill>
                  <a:srgbClr val="002060"/>
                </a:solidFill>
              </a:rPr>
              <a:t>Dettaglio</a:t>
            </a:r>
            <a:r>
              <a:rPr lang="it-IT" sz="1800" dirty="0">
                <a:solidFill>
                  <a:srgbClr val="861689"/>
                </a:solidFill>
              </a:rPr>
              <a:t>)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535D456-E2A6-0546-9AB0-5B0EA8301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0399" y="1268760"/>
            <a:ext cx="6510915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841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FC34E1-DC4B-294C-9924-CC9E23E4E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2120" y="4149080"/>
            <a:ext cx="3312368" cy="2708920"/>
          </a:xfrm>
        </p:spPr>
        <p:txBody>
          <a:bodyPr/>
          <a:lstStyle/>
          <a:p>
            <a:pPr algn="l"/>
            <a:r>
              <a:rPr lang="it-IT" sz="1600" dirty="0">
                <a:solidFill>
                  <a:srgbClr val="002060"/>
                </a:solidFill>
              </a:rPr>
              <a:t>Johannes </a:t>
            </a:r>
            <a:r>
              <a:rPr lang="it-IT" sz="1600" dirty="0" err="1">
                <a:solidFill>
                  <a:srgbClr val="002060"/>
                </a:solidFill>
              </a:rPr>
              <a:t>Vermeer</a:t>
            </a:r>
            <a:r>
              <a:rPr lang="it-IT" sz="1600" dirty="0">
                <a:solidFill>
                  <a:srgbClr val="002060"/>
                </a:solidFill>
              </a:rPr>
              <a:t>.</a:t>
            </a:r>
            <a:br>
              <a:rPr lang="it-IT" sz="1600" dirty="0"/>
            </a:br>
            <a:r>
              <a:rPr lang="it-IT" sz="1600" dirty="0">
                <a:solidFill>
                  <a:srgbClr val="992B16"/>
                </a:solidFill>
              </a:rPr>
              <a:t>The Concert-Un concerto a tre</a:t>
            </a:r>
            <a:r>
              <a:rPr lang="it-IT" sz="1600" dirty="0"/>
              <a:t>.</a:t>
            </a:r>
            <a:br>
              <a:rPr lang="it-IT" sz="1600" dirty="0"/>
            </a:br>
            <a:r>
              <a:rPr lang="it-IT" sz="1600" dirty="0">
                <a:solidFill>
                  <a:srgbClr val="6D6514"/>
                </a:solidFill>
              </a:rPr>
              <a:t>Olio su tela di 72,5x64,7 cm, 1665, rubato nel 1990 all'Isabella Stewart Gardner </a:t>
            </a:r>
            <a:r>
              <a:rPr lang="it-IT" sz="1600" dirty="0" err="1">
                <a:solidFill>
                  <a:srgbClr val="6D6514"/>
                </a:solidFill>
              </a:rPr>
              <a:t>Museum</a:t>
            </a:r>
            <a:r>
              <a:rPr lang="it-IT" sz="1600" dirty="0">
                <a:solidFill>
                  <a:srgbClr val="6D6514"/>
                </a:solidFill>
              </a:rPr>
              <a:t> di Boston, non ancora ritrovato (al muro è appesa solo la cornice), oggi valutato 200 milioni di dollari</a:t>
            </a:r>
            <a:r>
              <a:rPr lang="it-IT" sz="1600" dirty="0"/>
              <a:t>.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7A19787-559A-A146-B693-978F8B2A52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6752"/>
            <a:ext cx="5436095" cy="56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7492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06D5E9AD-9323-1F42-BEF9-31612EBEF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5" y="4581128"/>
            <a:ext cx="2736303" cy="2276872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002060"/>
                </a:solidFill>
              </a:rPr>
              <a:t>Johannes </a:t>
            </a:r>
            <a:r>
              <a:rPr lang="it-IT" sz="1600" dirty="0" err="1">
                <a:solidFill>
                  <a:srgbClr val="002060"/>
                </a:solidFill>
              </a:rPr>
              <a:t>Vermeer</a:t>
            </a:r>
            <a:r>
              <a:rPr lang="it-IT" sz="1600" dirty="0">
                <a:solidFill>
                  <a:srgbClr val="002060"/>
                </a:solidFill>
              </a:rPr>
              <a:t>. 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992B16"/>
                </a:solidFill>
              </a:rPr>
              <a:t>The </a:t>
            </a:r>
            <a:r>
              <a:rPr lang="it-IT" sz="1600" dirty="0" err="1">
                <a:solidFill>
                  <a:srgbClr val="992B16"/>
                </a:solidFill>
              </a:rPr>
              <a:t>Procuress</a:t>
            </a:r>
            <a:r>
              <a:rPr lang="it-IT" sz="1600" dirty="0">
                <a:solidFill>
                  <a:srgbClr val="992B16"/>
                </a:solidFill>
              </a:rPr>
              <a:t>-La mezzana. </a:t>
            </a:r>
            <a:r>
              <a:rPr lang="it-IT" sz="1600" dirty="0">
                <a:solidFill>
                  <a:srgbClr val="847F17"/>
                </a:solidFill>
              </a:rPr>
              <a:t>Olio su tela, 143x130cm, 1656, </a:t>
            </a:r>
            <a:r>
              <a:rPr lang="it-IT" sz="1600" dirty="0" err="1">
                <a:solidFill>
                  <a:srgbClr val="847F17"/>
                </a:solidFill>
              </a:rPr>
              <a:t>Gemäldegalerie</a:t>
            </a:r>
            <a:r>
              <a:rPr lang="it-IT" sz="1600" dirty="0">
                <a:solidFill>
                  <a:srgbClr val="847F17"/>
                </a:solidFill>
              </a:rPr>
              <a:t> Alte Meister, Dresda</a:t>
            </a:r>
            <a:r>
              <a:rPr lang="it-IT" sz="1600" dirty="0">
                <a:solidFill>
                  <a:srgbClr val="002060"/>
                </a:solidFill>
              </a:rPr>
              <a:t>.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0070C0"/>
                </a:solidFill>
              </a:rPr>
              <a:t>Vermeer il 1° a </a:t>
            </a:r>
            <a:r>
              <a:rPr lang="it-IT" sz="1600" dirty="0" err="1">
                <a:solidFill>
                  <a:srgbClr val="0070C0"/>
                </a:solidFill>
              </a:rPr>
              <a:t>nsinistra</a:t>
            </a:r>
            <a:r>
              <a:rPr lang="it-IT" sz="1600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B7A92CC-A730-464B-9F8D-1FECF84E4B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7087" y="20623"/>
            <a:ext cx="6136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4195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61391B9B-1318-4F44-B256-7706899C1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949280"/>
            <a:ext cx="4258816" cy="908720"/>
          </a:xfrm>
        </p:spPr>
        <p:txBody>
          <a:bodyPr/>
          <a:lstStyle/>
          <a:p>
            <a:pPr algn="r"/>
            <a:r>
              <a:rPr lang="it-IT" sz="1600" dirty="0" err="1">
                <a:solidFill>
                  <a:srgbClr val="752216"/>
                </a:solidFill>
              </a:rPr>
              <a:t>Griet</a:t>
            </a:r>
            <a:r>
              <a:rPr lang="it-IT" sz="1600" dirty="0">
                <a:solidFill>
                  <a:srgbClr val="752216"/>
                </a:solidFill>
              </a:rPr>
              <a:t> che fa da modella.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C3E7384-8862-974D-903E-373700B51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048" y="1562100"/>
            <a:ext cx="4139952" cy="529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0524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B01A5F3B-A924-8F4A-A1A5-53B94F783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-1081"/>
            <a:ext cx="57934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3014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1CFCBE-F811-F14F-AA34-581B2B220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4725144"/>
            <a:ext cx="7235522" cy="1944216"/>
          </a:xfrm>
        </p:spPr>
        <p:txBody>
          <a:bodyPr/>
          <a:lstStyle/>
          <a:p>
            <a:r>
              <a:rPr lang="it-IT" sz="1600" dirty="0">
                <a:solidFill>
                  <a:srgbClr val="1F14BA"/>
                </a:solidFill>
              </a:rPr>
              <a:t>Il pittore fa indossare gli orecchini alla ragazza.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C405566-000D-204C-9AA2-7CE7CAA25A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196752"/>
            <a:ext cx="7235522" cy="405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34715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 buchi agli orecchi. m. 1.32.mp4">
            <a:hlinkClick r:id="" action="ppaction://media"/>
            <a:extLst>
              <a:ext uri="{FF2B5EF4-FFF2-40B4-BE49-F238E27FC236}">
                <a16:creationId xmlns:a16="http://schemas.microsoft.com/office/drawing/2014/main" id="{F172D0FC-3D5C-A248-9075-DC403A5190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6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2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64B186EB-7F24-3E43-8130-23735A31A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877272"/>
            <a:ext cx="4788024" cy="980728"/>
          </a:xfrm>
        </p:spPr>
        <p:txBody>
          <a:bodyPr/>
          <a:lstStyle/>
          <a:p>
            <a:pPr algn="r"/>
            <a:r>
              <a:rPr lang="it-IT" sz="1800" dirty="0">
                <a:solidFill>
                  <a:srgbClr val="992B16"/>
                </a:solidFill>
              </a:rPr>
              <a:t>L’orecchino di perla.</a:t>
            </a:r>
            <a:br>
              <a:rPr lang="it-IT" sz="1800" dirty="0">
                <a:solidFill>
                  <a:srgbClr val="992B16"/>
                </a:solidFill>
              </a:rPr>
            </a:br>
            <a:r>
              <a:rPr lang="it-IT" sz="1800" dirty="0">
                <a:solidFill>
                  <a:srgbClr val="992B16"/>
                </a:solidFill>
              </a:rPr>
              <a:t>(Part.)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03E8F72-97A7-B04D-8AAF-4D2FB8191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056" y="1793106"/>
            <a:ext cx="4067944" cy="506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48388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3920852C-666F-0C46-A2C8-5DEB08920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5949280"/>
            <a:ext cx="7283153" cy="908720"/>
          </a:xfrm>
        </p:spPr>
        <p:txBody>
          <a:bodyPr/>
          <a:lstStyle/>
          <a:p>
            <a:r>
              <a:rPr lang="it-IT" sz="1600" dirty="0">
                <a:solidFill>
                  <a:srgbClr val="752216"/>
                </a:solidFill>
              </a:rPr>
              <a:t>Catharina </a:t>
            </a:r>
            <a:r>
              <a:rPr lang="it-IT" sz="1600" dirty="0" err="1">
                <a:solidFill>
                  <a:srgbClr val="752216"/>
                </a:solidFill>
              </a:rPr>
              <a:t>Vermeer</a:t>
            </a:r>
            <a:r>
              <a:rPr lang="it-IT" sz="1600" dirty="0">
                <a:solidFill>
                  <a:srgbClr val="752216"/>
                </a:solidFill>
              </a:rPr>
              <a:t> a tavola col marito e il committente Van </a:t>
            </a:r>
            <a:r>
              <a:rPr lang="it-IT" sz="1600" dirty="0" err="1">
                <a:solidFill>
                  <a:srgbClr val="752216"/>
                </a:solidFill>
              </a:rPr>
              <a:t>Ruijven</a:t>
            </a:r>
            <a:r>
              <a:rPr lang="it-IT" sz="1600" dirty="0">
                <a:solidFill>
                  <a:srgbClr val="752216"/>
                </a:solidFill>
              </a:rPr>
              <a:t>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DA0E891-EAB5-E249-884A-C143D4024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70384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28501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6F3ECC-DD4E-3C49-AE7B-D4EA61903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949280"/>
            <a:ext cx="8075240" cy="908720"/>
          </a:xfrm>
        </p:spPr>
        <p:txBody>
          <a:bodyPr/>
          <a:lstStyle/>
          <a:p>
            <a:r>
              <a:rPr lang="it-IT" sz="1600" dirty="0" err="1">
                <a:solidFill>
                  <a:srgbClr val="752216"/>
                </a:solidFill>
              </a:rPr>
              <a:t>Pieter</a:t>
            </a:r>
            <a:r>
              <a:rPr lang="it-IT" sz="1600" dirty="0">
                <a:solidFill>
                  <a:srgbClr val="752216"/>
                </a:solidFill>
              </a:rPr>
              <a:t> e </a:t>
            </a:r>
            <a:r>
              <a:rPr lang="it-IT" sz="1600" dirty="0" err="1">
                <a:solidFill>
                  <a:srgbClr val="752216"/>
                </a:solidFill>
              </a:rPr>
              <a:t>Griet</a:t>
            </a:r>
            <a:r>
              <a:rPr lang="it-IT" sz="1600" dirty="0">
                <a:solidFill>
                  <a:srgbClr val="752216"/>
                </a:solidFill>
              </a:rPr>
              <a:t>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27BFCDE-4E0F-524C-8860-EB7978F98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" y="0"/>
            <a:ext cx="9144000" cy="604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82345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220EA28-6EE2-154E-B64F-CBFFBF17E1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700808"/>
            <a:ext cx="8178250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00623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230E8553-C1F4-46E7-870E-21994950E8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8027" y="836713"/>
            <a:ext cx="4885347" cy="608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80303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8C7FA9E1-F0CD-4A48-AAEB-A354F261DA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548958"/>
            <a:ext cx="7565665" cy="5666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450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7433DF-11C6-3743-8AE7-0B3C31766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589240"/>
            <a:ext cx="3826768" cy="1268760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002060"/>
                </a:solidFill>
              </a:rPr>
              <a:t>Johannes </a:t>
            </a:r>
            <a:r>
              <a:rPr lang="it-IT" sz="1600" dirty="0" err="1">
                <a:solidFill>
                  <a:srgbClr val="002060"/>
                </a:solidFill>
              </a:rPr>
              <a:t>Vermeer</a:t>
            </a:r>
            <a:r>
              <a:rPr lang="it-IT" sz="1600" dirty="0">
                <a:solidFill>
                  <a:srgbClr val="002060"/>
                </a:solidFill>
              </a:rPr>
              <a:t>. </a:t>
            </a:r>
            <a:br>
              <a:rPr lang="it-IT" sz="1600" dirty="0"/>
            </a:br>
            <a:r>
              <a:rPr lang="it-IT" sz="1600" dirty="0">
                <a:solidFill>
                  <a:srgbClr val="992B16"/>
                </a:solidFill>
              </a:rPr>
              <a:t>La mezzana. </a:t>
            </a:r>
            <a:br>
              <a:rPr lang="it-IT" sz="1600" dirty="0">
                <a:solidFill>
                  <a:srgbClr val="992B16"/>
                </a:solidFill>
              </a:rPr>
            </a:br>
            <a:r>
              <a:rPr lang="it-IT" sz="1600" dirty="0"/>
              <a:t>Dettaglio.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8B0EE15-A47D-A84D-9CF1-B89360FD7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984" y="1196752"/>
            <a:ext cx="4716016" cy="56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26153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A42A276E-B2C8-4947-9075-30A8FE28FF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799" y="0"/>
            <a:ext cx="63524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1152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B3112A1C-0371-4742-AAFA-CDA54515B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196752"/>
            <a:ext cx="7562534" cy="618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68970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6370081-A062-A243-B641-0852EB753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673" y="0"/>
            <a:ext cx="75766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60252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C45A476-4987-C7D8-E905-0AA382282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196752"/>
            <a:ext cx="7772400" cy="459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9484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7200" dirty="0">
                <a:solidFill>
                  <a:srgbClr val="2700F8"/>
                </a:solidFill>
                <a:latin typeface="+mn-lt"/>
              </a:rPr>
              <a:t>GRAZIE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8616753-358E-844C-ABFD-01045E921B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it-IT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Alla prossima</a:t>
            </a:r>
          </a:p>
          <a:p>
            <a:pPr algn="ctr"/>
            <a:r>
              <a:rPr lang="it-IT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Giovedì, 11 gennaio 2024</a:t>
            </a:r>
          </a:p>
          <a:p>
            <a:pPr algn="ctr"/>
            <a:endParaRPr lang="it-IT" dirty="0"/>
          </a:p>
          <a:p>
            <a:pPr algn="ctr"/>
            <a:r>
              <a:rPr lang="it-IT" sz="7200" dirty="0">
                <a:solidFill>
                  <a:srgbClr val="CB30C7"/>
                </a:solidFill>
              </a:rPr>
              <a:t> </a:t>
            </a:r>
            <a:r>
              <a:rPr lang="it-IT" sz="5400" dirty="0">
                <a:solidFill>
                  <a:srgbClr val="CB30C7"/>
                </a:solidFill>
              </a:rPr>
              <a:t>“MADAME BOVARY”. </a:t>
            </a:r>
          </a:p>
          <a:p>
            <a:pPr algn="ctr"/>
            <a:r>
              <a:rPr lang="it-IT" sz="4000" i="1" dirty="0">
                <a:solidFill>
                  <a:srgbClr val="FB0EFC"/>
                </a:solidFill>
              </a:rPr>
              <a:t>La prima vera donna </a:t>
            </a:r>
          </a:p>
          <a:p>
            <a:pPr algn="ctr"/>
            <a:r>
              <a:rPr lang="it-IT" sz="4000" i="1">
                <a:solidFill>
                  <a:srgbClr val="FB0EFC"/>
                </a:solidFill>
              </a:rPr>
              <a:t>della modernità.</a:t>
            </a:r>
            <a:endParaRPr lang="it-IT" sz="4000" dirty="0">
              <a:solidFill>
                <a:srgbClr val="FB0E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561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F1F2B7-B33E-4141-99CC-29B2101C9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869160"/>
            <a:ext cx="2674640" cy="1988840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002060"/>
                </a:solidFill>
              </a:rPr>
              <a:t>Johannes </a:t>
            </a:r>
            <a:r>
              <a:rPr lang="it-IT" sz="1600" dirty="0" err="1">
                <a:solidFill>
                  <a:srgbClr val="002060"/>
                </a:solidFill>
              </a:rPr>
              <a:t>Vermeer</a:t>
            </a:r>
            <a:r>
              <a:rPr lang="it-IT" sz="1600" dirty="0">
                <a:solidFill>
                  <a:srgbClr val="002060"/>
                </a:solidFill>
              </a:rPr>
              <a:t>. 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0070C0"/>
                </a:solidFill>
              </a:rPr>
              <a:t>La ragazza col turbante o La ragazza con l'orecchino di perla. 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6D6514"/>
                </a:solidFill>
              </a:rPr>
              <a:t>Olio su tela, 44,5x39cm, 1665-'66, </a:t>
            </a:r>
            <a:r>
              <a:rPr lang="it-IT" sz="1600" dirty="0" err="1">
                <a:solidFill>
                  <a:srgbClr val="6D6514"/>
                </a:solidFill>
              </a:rPr>
              <a:t>Mauritshuis</a:t>
            </a:r>
            <a:r>
              <a:rPr lang="it-IT" sz="1600" dirty="0">
                <a:solidFill>
                  <a:srgbClr val="6D6514"/>
                </a:solidFill>
              </a:rPr>
              <a:t> dell'Aia.</a:t>
            </a:r>
            <a:endParaRPr lang="it-IT" sz="160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DA3EB8F-91DC-4C44-BCA3-6C61A421CF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0547" y="-21957"/>
            <a:ext cx="57934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086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2BF38C1D-3D9E-ED4B-93AD-B3A05A6FB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4941168"/>
            <a:ext cx="8820473" cy="1905998"/>
          </a:xfrm>
        </p:spPr>
        <p:txBody>
          <a:bodyPr/>
          <a:lstStyle/>
          <a:p>
            <a:r>
              <a:rPr lang="it-IT" sz="1600" dirty="0">
                <a:solidFill>
                  <a:srgbClr val="992B16"/>
                </a:solidFill>
              </a:rPr>
              <a:t>La scrittrice americana Tracy </a:t>
            </a:r>
            <a:r>
              <a:rPr lang="it-IT" sz="1600" dirty="0" err="1">
                <a:solidFill>
                  <a:srgbClr val="992B16"/>
                </a:solidFill>
              </a:rPr>
              <a:t>Chevalier</a:t>
            </a:r>
            <a:r>
              <a:rPr lang="it-IT" sz="1600" dirty="0">
                <a:solidFill>
                  <a:srgbClr val="992B16"/>
                </a:solidFill>
              </a:rPr>
              <a:t> </a:t>
            </a:r>
            <a:r>
              <a:rPr lang="it-IT" sz="1600" dirty="0">
                <a:solidFill>
                  <a:srgbClr val="002060"/>
                </a:solidFill>
              </a:rPr>
              <a:t>con la cover del suo romanzo di successo.</a:t>
            </a:r>
            <a:endParaRPr lang="it-IT" sz="1600" i="1" dirty="0">
              <a:solidFill>
                <a:srgbClr val="0070C0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4410FE2-DC10-C240-A006-B13E60822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466211"/>
            <a:ext cx="4032448" cy="489654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6DA8693-1F05-6140-8ACE-00FEDDA8D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9852" y="410263"/>
            <a:ext cx="3637831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2077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A486F538-AFB1-9748-9DE7-EA18C99F9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82416"/>
            <a:ext cx="9144000" cy="51435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3BDC7812-F23C-1141-8EA7-3D639E523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3610" y="0"/>
            <a:ext cx="4410390" cy="247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25233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it-IT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it-IT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Enrico Berlinguer. Il "comunismo dal volto umano"</Template>
  <TotalTime>6142</TotalTime>
  <Words>739</Words>
  <Application>Microsoft Macintosh PowerPoint</Application>
  <PresentationFormat>Presentazione su schermo (4:3)</PresentationFormat>
  <Paragraphs>55</Paragraphs>
  <Slides>64</Slides>
  <Notes>1</Notes>
  <HiddenSlides>0</HiddenSlides>
  <MMClips>5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64</vt:i4>
      </vt:variant>
    </vt:vector>
  </HeadingPairs>
  <TitlesOfParts>
    <vt:vector size="67" baseType="lpstr">
      <vt:lpstr>Arial</vt:lpstr>
      <vt:lpstr>Times New Roman</vt:lpstr>
      <vt:lpstr>Tema di Office</vt:lpstr>
      <vt:lpstr>UTE – Cardinal Colombo - MILANO Giovedì,  14 dicembre 2023</vt:lpstr>
      <vt:lpstr>Presentazione standard di PowerPoint</vt:lpstr>
      <vt:lpstr>Presentazione standard di PowerPoint</vt:lpstr>
      <vt:lpstr>Jan Vermeer. Autoritratto giovanile             Possibile autoritratto ne La mezzana.</vt:lpstr>
      <vt:lpstr>Johannes Vermeer.  The Procuress-La mezzana. Olio su tela, 143x130cm, 1656, Gemäldegalerie Alte Meister, Dresda. Vermeer il 1° a nsinistra.</vt:lpstr>
      <vt:lpstr>Johannes Vermeer.  La mezzana.  Dettaglio.</vt:lpstr>
      <vt:lpstr>Johannes Vermeer.  La ragazza col turbante o La ragazza con l'orecchino di perla.  Olio su tela, 44,5x39cm, 1665-'66, Mauritshuis dell'Aia.</vt:lpstr>
      <vt:lpstr>La scrittrice americana Tracy Chevalier con la cover del suo romanzo di successo.</vt:lpstr>
      <vt:lpstr>Presentazione standard di PowerPoint</vt:lpstr>
      <vt:lpstr>Presentazione standard di PowerPoint</vt:lpstr>
      <vt:lpstr>Presentazione standard di PowerPoint</vt:lpstr>
      <vt:lpstr>Johannes Vermeer.  La ragazza col rubante o La ragazza con l'orecchino di perla.  Olio su tela, 44,5x39cm, 1665-'66,, Mauritshuis dell'Aia..</vt:lpstr>
      <vt:lpstr>Johannes Vermeer. La lattaia.  Olio su tela 45,5x40,6cm,  1658-1660, Rijksmuseum  di Amsterdam.</vt:lpstr>
      <vt:lpstr>Johannes Vermeer. Donna in azzurro che legge una lettera. Olio su tela, 46,6x39,1cm, 1663circa, Rijksmuseum Amsterdam.</vt:lpstr>
      <vt:lpstr>Johannes Vermeer. Young Woman with a Water Pitcher-Giovane donna con brocca d'acqua. Olio su tela, 45,7x40,6 cm, 1664-1665 circa, Metropolitan Museum of Arts, New York. </vt:lpstr>
      <vt:lpstr>Johannes Vermeer. The lacemaker- La merlettaia.  Olio su tela, 23,9x20,5 cm, 1669-1670, Louvre Parigi.</vt:lpstr>
      <vt:lpstr>Johannes Vermeer. La Pesatrice di perle (o Donna con una bilancia). Olio su tela, 40,3x35,6 cm,1664, National Gallery of Art di Washington. </vt:lpstr>
      <vt:lpstr>Johannes Vermeer. Fanciulla con cappello rosso. Olio su tavola, 22,8x18 cm, 1666-1667 circa, National Gallery of Arts,  Washington.</vt:lpstr>
      <vt:lpstr>Johannes Vermeer.  La ragazza col rubante o La ragazza con l'orecchino di perla,  Olio su tela, 44,5x39cm, 1665-'66, Mauritshuis dell'Aia..</vt:lpstr>
      <vt:lpstr>Anno 1986</vt:lpstr>
      <vt:lpstr>La scrittrice americana Tracy Chavalier.              La Cover originale del romanzo in Inglese.</vt:lpstr>
      <vt:lpstr>Presentazione standard di PowerPoint</vt:lpstr>
      <vt:lpstr>Presentazione standard di PowerPoint</vt:lpstr>
      <vt:lpstr>La ragazza con l’orecchino del quadro e l’attrice americana Scarlett Johansson.</vt:lpstr>
      <vt:lpstr>Johannes Vermeer. Veduta di Delft.  Olio su tela 96,5x115,7 cm, al 1660-1661 circa, Mauritshuis, L'Aia.jpeg</vt:lpstr>
      <vt:lpstr>Johannes Vermeer.  Van Delft – Stradina di Delft. Olio su tela, 53,5x43,5 cm,  1657-1658, Rijksmuseum, Amsterdam. </vt:lpstr>
      <vt:lpstr>L’attrice Scarlett Johansson  incredibilmente somigliante  alla ragazza del dipinto.  </vt:lpstr>
      <vt:lpstr>L’attore inglese Colin Firth  nel ruolo del pittore fiammingo Johannes Vermeer.</vt:lpstr>
      <vt:lpstr>L’attrice australiana Essie Davis nel ruolo della moglie Catharina Vermeer.</vt:lpstr>
      <vt:lpstr>Delft. La casa del pittore Johannes Vermeer.</vt:lpstr>
      <vt:lpstr>Griet serve a tavola a casa Vermeer.</vt:lpstr>
      <vt:lpstr>Griet e la governante Tanneke,  vestite secondo la moda delle ragazze di umili origini nel ‘600 fiammingo.</vt:lpstr>
      <vt:lpstr>L’atelier del pittore.</vt:lpstr>
      <vt:lpstr>A destra, Tanneke,  la fedele governante e cuoca  di casa Vermeer.</vt:lpstr>
      <vt:lpstr>Presentazione standard di PowerPoint</vt:lpstr>
      <vt:lpstr>Il pittore Colin Firth in un gesto affettuoso con la moglie Catharina, invidiosa della complicità del marito con la ragazza Griet.</vt:lpstr>
      <vt:lpstr>Catharina Vermeer negli abiti della ricca borghesia olandese del ‘600.</vt:lpstr>
      <vt:lpstr>Presentazione standard di PowerPoint</vt:lpstr>
      <vt:lpstr>Griet al mercato  incontra il macellaio Pieter, l’attore Cilian Murphy.</vt:lpstr>
      <vt:lpstr>Il pittore che insegna i trucchi del mestiere a Griet.</vt:lpstr>
      <vt:lpstr>Presentazione standard di PowerPoint</vt:lpstr>
      <vt:lpstr>Presentazione standard di PowerPoint</vt:lpstr>
      <vt:lpstr>Presentazione standard di PowerPoint</vt:lpstr>
      <vt:lpstr>Il pittore in atteggiamento affettuoso verso la ragazza.</vt:lpstr>
      <vt:lpstr>Presentazione standard di PowerPoint</vt:lpstr>
      <vt:lpstr>Van Ruijven, l’attore inglese Tom Wikinson mecenate e maggiore committente di Vermeer.</vt:lpstr>
      <vt:lpstr>Johannes Vermeer.  Bicchiere di vino.  Olio su tela, 66,3x76,5 cm,  1659-1660, Gemäldegalerie,  Berlino.</vt:lpstr>
      <vt:lpstr>Bicchiere di vino. (Dettaglio)</vt:lpstr>
      <vt:lpstr>Johannes Vermeer. The Concert-Un concerto a tre. Olio su tela di 72,5x64,7 cm, 1665, rubato nel 1990 all'Isabella Stewart Gardner Museum di Boston, non ancora ritrovato (al muro è appesa solo la cornice), oggi valutato 200 milioni di dollari. </vt:lpstr>
      <vt:lpstr>Griet che fa da modella.</vt:lpstr>
      <vt:lpstr>Presentazione standard di PowerPoint</vt:lpstr>
      <vt:lpstr>Il pittore fa indossare gli orecchini alla ragazza.</vt:lpstr>
      <vt:lpstr>Presentazione standard di PowerPoint</vt:lpstr>
      <vt:lpstr>L’orecchino di perla. (Part.)</vt:lpstr>
      <vt:lpstr>Catharina Vermeer a tavola col marito e il committente Van Ruijven.</vt:lpstr>
      <vt:lpstr>Pieter e Griet.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GRAZIE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UTE Cardinal Colombo – MI Giovedì, 12 dicembre 2019 </dc:title>
  <dc:creator>Utente di Microsoft Office</dc:creator>
  <cp:lastModifiedBy>Microsoft Office User</cp:lastModifiedBy>
  <cp:revision>691</cp:revision>
  <cp:lastPrinted>1601-01-01T00:00:00Z</cp:lastPrinted>
  <dcterms:created xsi:type="dcterms:W3CDTF">2019-12-08T15:27:53Z</dcterms:created>
  <dcterms:modified xsi:type="dcterms:W3CDTF">2023-12-13T15:23:49Z</dcterms:modified>
</cp:coreProperties>
</file>