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683" r:id="rId3"/>
    <p:sldId id="867" r:id="rId4"/>
    <p:sldId id="750" r:id="rId5"/>
    <p:sldId id="851" r:id="rId6"/>
    <p:sldId id="834" r:id="rId7"/>
    <p:sldId id="820" r:id="rId8"/>
    <p:sldId id="821" r:id="rId9"/>
    <p:sldId id="822" r:id="rId10"/>
    <p:sldId id="823" r:id="rId11"/>
    <p:sldId id="824" r:id="rId12"/>
    <p:sldId id="825" r:id="rId13"/>
    <p:sldId id="816" r:id="rId14"/>
    <p:sldId id="817" r:id="rId15"/>
    <p:sldId id="758" r:id="rId16"/>
    <p:sldId id="819" r:id="rId17"/>
    <p:sldId id="863" r:id="rId18"/>
    <p:sldId id="841" r:id="rId19"/>
    <p:sldId id="852" r:id="rId20"/>
    <p:sldId id="853" r:id="rId21"/>
    <p:sldId id="866" r:id="rId22"/>
    <p:sldId id="845" r:id="rId23"/>
    <p:sldId id="840" r:id="rId24"/>
    <p:sldId id="829" r:id="rId25"/>
    <p:sldId id="854" r:id="rId26"/>
    <p:sldId id="846" r:id="rId27"/>
    <p:sldId id="850" r:id="rId28"/>
    <p:sldId id="855" r:id="rId29"/>
    <p:sldId id="269" r:id="rId30"/>
    <p:sldId id="826" r:id="rId31"/>
    <p:sldId id="868" r:id="rId32"/>
    <p:sldId id="675" r:id="rId33"/>
    <p:sldId id="843" r:id="rId34"/>
    <p:sldId id="802" r:id="rId35"/>
    <p:sldId id="842" r:id="rId36"/>
    <p:sldId id="566" r:id="rId37"/>
    <p:sldId id="799" r:id="rId38"/>
    <p:sldId id="857" r:id="rId39"/>
    <p:sldId id="831" r:id="rId40"/>
    <p:sldId id="292" r:id="rId41"/>
    <p:sldId id="859" r:id="rId42"/>
    <p:sldId id="848" r:id="rId43"/>
    <p:sldId id="709" r:id="rId44"/>
    <p:sldId id="275" r:id="rId45"/>
    <p:sldId id="801" r:id="rId46"/>
    <p:sldId id="833" r:id="rId47"/>
    <p:sldId id="861" r:id="rId48"/>
    <p:sldId id="832" r:id="rId49"/>
    <p:sldId id="862" r:id="rId50"/>
    <p:sldId id="278" r:id="rId51"/>
    <p:sldId id="864" r:id="rId52"/>
    <p:sldId id="761" r:id="rId53"/>
    <p:sldId id="768" r:id="rId54"/>
    <p:sldId id="849" r:id="rId55"/>
    <p:sldId id="691" r:id="rId56"/>
    <p:sldId id="635" r:id="rId57"/>
    <p:sldId id="865" r:id="rId58"/>
    <p:sldId id="436" r:id="rId5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1788"/>
    <a:srgbClr val="977616"/>
    <a:srgbClr val="D88412"/>
    <a:srgbClr val="A81882"/>
    <a:srgbClr val="EA4DDB"/>
    <a:srgbClr val="2700F8"/>
    <a:srgbClr val="B913C9"/>
    <a:srgbClr val="183D8C"/>
    <a:srgbClr val="161CBD"/>
    <a:srgbClr val="F9C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5"/>
    <p:restoredTop sz="50000"/>
  </p:normalViewPr>
  <p:slideViewPr>
    <p:cSldViewPr>
      <p:cViewPr varScale="1">
        <p:scale>
          <a:sx n="115" d="100"/>
          <a:sy n="115" d="100"/>
        </p:scale>
        <p:origin x="760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>
            <a:extLst>
              <a:ext uri="{FF2B5EF4-FFF2-40B4-BE49-F238E27FC236}">
                <a16:creationId xmlns:a16="http://schemas.microsoft.com/office/drawing/2014/main" id="{173A7C6E-FA25-F16A-3CAF-CD6E13FC9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Text Box 2">
            <a:extLst>
              <a:ext uri="{FF2B5EF4-FFF2-40B4-BE49-F238E27FC236}">
                <a16:creationId xmlns:a16="http://schemas.microsoft.com/office/drawing/2014/main" id="{4B0340CA-421D-C8D5-CFCF-6FC8B8FD2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394325" cy="4022725"/>
          </a:xfrm>
        </p:spPr>
        <p:txBody>
          <a:bodyPr wrap="none" anchor="ctr"/>
          <a:lstStyle/>
          <a:p>
            <a:pPr>
              <a:defRPr/>
            </a:pPr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A7EFED-F699-764F-A8A4-21366E347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7CA377-A894-6B48-9BCD-1B697B88F8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81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ACD76D-A0A6-7E43-9327-FA62783FC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CFA898-CF7E-224B-AD0D-C8E4572946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43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11 gennaio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18404"/>
            <a:ext cx="4536504" cy="503898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rgbClr val="7030A0"/>
                </a:solidFill>
              </a:rPr>
              <a:t>Gustave Flaubert</a:t>
            </a:r>
            <a:endParaRPr lang="it-IT" sz="6000" dirty="0">
              <a:solidFill>
                <a:srgbClr val="7030A0"/>
              </a:solidFill>
            </a:endParaRPr>
          </a:p>
          <a:p>
            <a:pPr indent="-342000" algn="ctr">
              <a:lnSpc>
                <a:spcPct val="80000"/>
              </a:lnSpc>
              <a:spcAft>
                <a:spcPts val="200"/>
              </a:spcAft>
            </a:pPr>
            <a:r>
              <a:rPr lang="it-IT" sz="6000" dirty="0">
                <a:solidFill>
                  <a:srgbClr val="7030A0"/>
                </a:solidFill>
              </a:rPr>
              <a:t> </a:t>
            </a:r>
            <a:r>
              <a:rPr lang="it-IT" sz="6000" dirty="0">
                <a:solidFill>
                  <a:srgbClr val="9A1788"/>
                </a:solidFill>
              </a:rPr>
              <a:t>«MADAME BOVARY»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4000" i="1" dirty="0">
                <a:solidFill>
                  <a:srgbClr val="EA4DDB"/>
                </a:solidFill>
              </a:rPr>
              <a:t>La prima </a:t>
            </a:r>
          </a:p>
          <a:p>
            <a:pPr lvl="0" algn="ctr">
              <a:lnSpc>
                <a:spcPct val="80000"/>
              </a:lnSpc>
            </a:pPr>
            <a:r>
              <a:rPr lang="it-IT" sz="4000" i="1" dirty="0">
                <a:solidFill>
                  <a:srgbClr val="EA4DDB"/>
                </a:solidFill>
              </a:rPr>
              <a:t>vera donna </a:t>
            </a:r>
          </a:p>
          <a:p>
            <a:pPr lvl="0" algn="ctr">
              <a:lnSpc>
                <a:spcPct val="80000"/>
              </a:lnSpc>
            </a:pPr>
            <a:r>
              <a:rPr lang="it-IT" sz="4000" i="1" dirty="0">
                <a:solidFill>
                  <a:srgbClr val="EA4DDB"/>
                </a:solidFill>
              </a:rPr>
              <a:t>della modernità!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CD71D-8331-C925-0E35-4FA9F354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39" y="1918404"/>
            <a:ext cx="4211961" cy="539902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91B72749-DFE4-F49F-8C40-D1B41B19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09E76-4C80-214F-B97B-1DA94A76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In rosso la regione della NORMANDIA.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8C6DA8-2EEB-53AF-B4F4-E76100CBF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9325" y="980728"/>
            <a:ext cx="4611687" cy="443388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764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F07E651-6B1C-8A2B-69F8-FC09F614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774" y="1124744"/>
            <a:ext cx="6166790" cy="38292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BFE954-EC91-D22B-ACD0-C36C9E58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968"/>
            <a:ext cx="8135938" cy="1499368"/>
          </a:xfrm>
        </p:spPr>
        <p:txBody>
          <a:bodyPr/>
          <a:lstStyle/>
          <a:p>
            <a:r>
              <a:rPr lang="it-IT" sz="1800" b="1" dirty="0">
                <a:solidFill>
                  <a:srgbClr val="9A1788"/>
                </a:solidFill>
              </a:rPr>
              <a:t>La location del romanzo.</a:t>
            </a:r>
          </a:p>
        </p:txBody>
      </p:sp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AB2562B-1477-B1EC-E5DB-B9D7C0FB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25" y="0"/>
            <a:ext cx="5945188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5D91A5C-BBA1-B3A9-5FAA-EAADD9FA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672"/>
            <a:ext cx="9144000" cy="524986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ECC3BD-C465-D949-550B-7526AA4B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Tre poster di film dal titolo Madame Bovary.</a:t>
            </a:r>
          </a:p>
        </p:txBody>
      </p:sp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574401-F8BC-6546-83DC-C8009F86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437112"/>
            <a:ext cx="3960440" cy="2396882"/>
          </a:xfrm>
        </p:spPr>
        <p:txBody>
          <a:bodyPr/>
          <a:lstStyle/>
          <a:p>
            <a:pPr algn="r"/>
            <a:r>
              <a:rPr lang="it-IT" sz="2000" dirty="0">
                <a:solidFill>
                  <a:srgbClr val="7030A0"/>
                </a:solidFill>
              </a:rPr>
              <a:t>Carla Gravina</a:t>
            </a:r>
            <a:br>
              <a:rPr lang="it-IT" sz="2000" dirty="0">
                <a:solidFill>
                  <a:srgbClr val="FFC000"/>
                </a:solidFill>
              </a:rPr>
            </a:br>
            <a:r>
              <a:rPr lang="it-IT" sz="2000" dirty="0">
                <a:solidFill>
                  <a:srgbClr val="FFC000"/>
                </a:solidFill>
              </a:rPr>
              <a:t>MADAME BOVARY </a:t>
            </a:r>
            <a:br>
              <a:rPr lang="it-IT" sz="2000" dirty="0">
                <a:solidFill>
                  <a:srgbClr val="FFC00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Miniserie in 6 puntate RAI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maggio 1978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AF7D6-E3CF-847B-6A4F-987C56650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0843" y="980728"/>
            <a:ext cx="4211960" cy="56152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980B-AFC9-4003-71BC-4FD86671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4474840" cy="2348880"/>
          </a:xfrm>
        </p:spPr>
        <p:txBody>
          <a:bodyPr/>
          <a:lstStyle/>
          <a:p>
            <a:pPr algn="r"/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Locandina del film</a:t>
            </a:r>
            <a:r>
              <a:rPr lang="it-IT" altLang="it-IT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it-IT" altLang="it-IT" sz="1800" dirty="0">
                <a:solidFill>
                  <a:srgbClr val="FF8080"/>
                </a:solidFill>
              </a:rPr>
            </a:br>
            <a:r>
              <a:rPr lang="it-IT" altLang="it-IT" sz="2400" dirty="0">
                <a:solidFill>
                  <a:srgbClr val="9A1788"/>
                </a:solidFill>
              </a:rPr>
              <a:t>MADAME </a:t>
            </a:r>
            <a:br>
              <a:rPr lang="it-IT" altLang="it-IT" sz="2400" dirty="0">
                <a:solidFill>
                  <a:srgbClr val="9A1788"/>
                </a:solidFill>
              </a:rPr>
            </a:br>
            <a:r>
              <a:rPr lang="it-IT" altLang="it-IT" sz="2400" dirty="0">
                <a:solidFill>
                  <a:srgbClr val="9A1788"/>
                </a:solidFill>
              </a:rPr>
              <a:t>BOVARY</a:t>
            </a:r>
            <a:r>
              <a:rPr lang="it-IT" altLang="it-IT" sz="1800" dirty="0">
                <a:solidFill>
                  <a:srgbClr val="9A1788"/>
                </a:solidFill>
              </a:rPr>
              <a:t> </a:t>
            </a:r>
            <a:br>
              <a:rPr lang="it-IT" altLang="it-IT" sz="1800" dirty="0"/>
            </a:b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del regista francese </a:t>
            </a:r>
            <a:b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50000"/>
                  </a:schemeClr>
                </a:solidFill>
              </a:rPr>
              <a:t>Claude Chabrol, 1991</a:t>
            </a:r>
            <a:r>
              <a:rPr lang="it-IT" altLang="it-IT" sz="1600" dirty="0">
                <a:solidFill>
                  <a:srgbClr val="FF8080"/>
                </a:solidFill>
              </a:rPr>
              <a:t>.</a:t>
            </a:r>
            <a:endParaRPr lang="it-IT" sz="1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A3C09ED-5A25-8958-12AB-BB7C4E3E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215" y="908720"/>
            <a:ext cx="3991785" cy="576476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B1230D-6CD2-C652-EA51-9D89DE26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Isabelle Huppert nel film MADAME BOVARY di Claude Chabrol, 1991.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80412-67D1-108F-EC2C-5DD421F4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4" y="925802"/>
            <a:ext cx="70802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5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dame Bovary Trailer di Chabrol, 1991. mp4.mp4">
            <a:hlinkClick r:id="" action="ppaction://media"/>
            <a:extLst>
              <a:ext uri="{FF2B5EF4-FFF2-40B4-BE49-F238E27FC236}">
                <a16:creationId xmlns:a16="http://schemas.microsoft.com/office/drawing/2014/main" id="{0391F1E7-C94D-2E83-E052-0A36FEA79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88AC4-A470-F35A-7764-EE65D640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9" y="4869160"/>
            <a:ext cx="1800200" cy="198561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Il medico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ufficiale sanitario Charles Bovary, l’attore francese Jean Francois Balmer.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084E2-327E-2005-B76D-82693189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1947560"/>
            <a:ext cx="5643364" cy="493794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9255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154" y="4725144"/>
            <a:ext cx="3348309" cy="2132856"/>
          </a:xfrm>
        </p:spPr>
        <p:txBody>
          <a:bodyPr/>
          <a:lstStyle/>
          <a:p>
            <a:pPr algn="l"/>
            <a:r>
              <a:rPr lang="it-IT" altLang="it-IT" sz="1600" dirty="0">
                <a:solidFill>
                  <a:srgbClr val="7030A0"/>
                </a:solidFill>
              </a:rPr>
              <a:t>Gustave Flaubert.</a:t>
            </a:r>
            <a:br>
              <a:rPr lang="it-IT" altLang="it-IT" sz="1600" dirty="0">
                <a:solidFill>
                  <a:srgbClr val="003300"/>
                </a:solidFill>
              </a:rPr>
            </a:br>
            <a:r>
              <a:rPr lang="it-IT" altLang="it-IT" sz="1600" dirty="0">
                <a:solidFill>
                  <a:srgbClr val="003300"/>
                </a:solidFill>
              </a:rPr>
              <a:t>Rouen, 12 dicembre 1821 -</a:t>
            </a:r>
            <a:br>
              <a:rPr lang="it-IT" altLang="it-IT" sz="1600" dirty="0">
                <a:solidFill>
                  <a:srgbClr val="003300"/>
                </a:solidFill>
              </a:rPr>
            </a:br>
            <a:r>
              <a:rPr lang="it-IT" altLang="it-IT" sz="1600" dirty="0">
                <a:solidFill>
                  <a:srgbClr val="003300"/>
                </a:solidFill>
              </a:rPr>
              <a:t>Croisset, 8 maggio 1880, </a:t>
            </a:r>
            <a:br>
              <a:rPr lang="it-IT" altLang="it-IT" sz="1600" dirty="0">
                <a:solidFill>
                  <a:srgbClr val="003300"/>
                </a:solidFill>
              </a:rPr>
            </a:br>
            <a:r>
              <a:rPr lang="it-IT" altLang="it-IT" sz="1600" dirty="0">
                <a:solidFill>
                  <a:srgbClr val="003300"/>
                </a:solidFill>
              </a:rPr>
              <a:t>a 69 anni.</a:t>
            </a:r>
            <a:endParaRPr lang="it-IT" sz="1600" dirty="0">
              <a:solidFill>
                <a:srgbClr val="FFC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7A967E2-3FBD-C5F6-61FC-ABF85826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-99392"/>
            <a:ext cx="4500563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dame Bovary, Emma conosce Charles, Chabrol, 1991.mp4">
            <a:hlinkClick r:id="" action="ppaction://media"/>
            <a:extLst>
              <a:ext uri="{FF2B5EF4-FFF2-40B4-BE49-F238E27FC236}">
                <a16:creationId xmlns:a16="http://schemas.microsoft.com/office/drawing/2014/main" id="{DA098FA2-0BAC-EEC8-F9A0-072C7C9476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147BC7-74E7-60B5-0FC8-5A75C274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6" y="1700808"/>
            <a:ext cx="784372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7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2A2687-CE17-4466-1278-E0B2E749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Charles Bovary ed Emma Rouault al banchetto di nozze.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298A89-8930-F9DF-A451-19678FE5C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09" y="548680"/>
            <a:ext cx="7599782" cy="51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5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4A1D8-1048-C55E-C703-C2E25395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2674640" cy="184482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D88412"/>
                </a:solidFill>
              </a:rPr>
              <a:t>Emma, l’attrice </a:t>
            </a:r>
            <a:br>
              <a:rPr lang="it-IT" sz="1600" dirty="0">
                <a:solidFill>
                  <a:srgbClr val="D88412"/>
                </a:solidFill>
              </a:rPr>
            </a:br>
            <a:r>
              <a:rPr lang="it-IT" sz="1600" dirty="0">
                <a:solidFill>
                  <a:srgbClr val="D88412"/>
                </a:solidFill>
              </a:rPr>
              <a:t>Isabelle </a:t>
            </a:r>
            <a:r>
              <a:rPr lang="it-IT" sz="1600" dirty="0" err="1">
                <a:solidFill>
                  <a:srgbClr val="D88412"/>
                </a:solidFill>
              </a:rPr>
              <a:t>Hupper</a:t>
            </a:r>
            <a:r>
              <a:rPr lang="it-IT" sz="1600" dirty="0">
                <a:solidFill>
                  <a:srgbClr val="D88412"/>
                </a:solidFill>
              </a:rPr>
              <a:t>, </a:t>
            </a:r>
            <a:br>
              <a:rPr lang="it-IT" sz="1600" dirty="0">
                <a:solidFill>
                  <a:srgbClr val="D88412"/>
                </a:solidFill>
              </a:rPr>
            </a:br>
            <a:r>
              <a:rPr lang="it-IT" sz="1600" dirty="0">
                <a:solidFill>
                  <a:srgbClr val="D88412"/>
                </a:solidFill>
              </a:rPr>
              <a:t>col marito,</a:t>
            </a:r>
            <a:br>
              <a:rPr lang="it-IT" sz="1600" dirty="0">
                <a:solidFill>
                  <a:srgbClr val="D88412"/>
                </a:solidFill>
              </a:rPr>
            </a:br>
            <a:r>
              <a:rPr lang="it-IT" sz="1600" dirty="0">
                <a:solidFill>
                  <a:srgbClr val="D88412"/>
                </a:solidFill>
              </a:rPr>
              <a:t> il dottor Charles Bovary, </a:t>
            </a:r>
            <a:br>
              <a:rPr lang="it-IT" sz="1600" dirty="0">
                <a:solidFill>
                  <a:srgbClr val="D88412"/>
                </a:solidFill>
              </a:rPr>
            </a:br>
            <a:r>
              <a:rPr lang="it-IT" sz="1600" dirty="0">
                <a:solidFill>
                  <a:srgbClr val="D88412"/>
                </a:solidFill>
              </a:rPr>
              <a:t>nell’intimità della coppia.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CB8709-1BF7-C5B6-86D0-0F76BF6E6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08" y="2352328"/>
            <a:ext cx="5761992" cy="44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25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C19FB-4B68-493E-02BC-AA38DE8A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820" y="692696"/>
            <a:ext cx="7488472" cy="46499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DDF4D3F-2C73-31D4-0D89-4DAC4789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20" y="5157192"/>
            <a:ext cx="7488472" cy="1224136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La Normandia.</a:t>
            </a:r>
          </a:p>
        </p:txBody>
      </p:sp>
    </p:spTree>
    <p:extLst>
      <p:ext uri="{BB962C8B-B14F-4D97-AF65-F5344CB8AC3E}">
        <p14:creationId xmlns:p14="http://schemas.microsoft.com/office/powerpoint/2010/main" val="2259575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DF788-A8AB-D664-C350-864FB759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Il dottor Charles Bovary con la moglie Emma.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49792-FB21-8BA4-75B3-1961CF06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548680"/>
            <a:ext cx="5643364" cy="493794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0549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20900-2E0B-C6D2-4EEC-96B94E66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/>
              <a:t>Emma Bovary sognatrice annoiata con i suoi libri.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B59B4B-701B-0C30-0E31-BA479B46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1124744"/>
            <a:ext cx="6919418" cy="45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dameBovary-Festa dal marchese di Anderville, 1991 [Mpgun.com].mp4">
            <a:hlinkClick r:id="" action="ppaction://media"/>
            <a:extLst>
              <a:ext uri="{FF2B5EF4-FFF2-40B4-BE49-F238E27FC236}">
                <a16:creationId xmlns:a16="http://schemas.microsoft.com/office/drawing/2014/main" id="{354181F0-AFA5-FDAF-C4BE-C771A9497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43BD770-87AF-83DB-B9BD-CE71214F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26811"/>
            <a:ext cx="5814948" cy="52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altLang="it-IT" sz="1600" dirty="0">
                <a:solidFill>
                  <a:srgbClr val="CC6633"/>
                </a:solidFill>
              </a:rPr>
              <a:t>Una strada di </a:t>
            </a:r>
            <a:r>
              <a:rPr lang="it-IT" altLang="it-IT" sz="1600" dirty="0" err="1">
                <a:solidFill>
                  <a:srgbClr val="CC6633"/>
                </a:solidFill>
              </a:rPr>
              <a:t>Yonville</a:t>
            </a:r>
            <a:r>
              <a:rPr lang="it-IT" altLang="it-IT" sz="1600" dirty="0">
                <a:solidFill>
                  <a:srgbClr val="CC6633"/>
                </a:solidFill>
              </a:rPr>
              <a:t>, la nuova residenza della famiglia Bovary.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33505-3403-2A67-C292-F9F84F8A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4704"/>
            <a:ext cx="8067650" cy="493710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30B0610-0536-0312-FAA3-E6D9F157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47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altLang="it-IT" sz="1600" dirty="0">
                <a:solidFill>
                  <a:srgbClr val="808080"/>
                </a:solidFill>
              </a:rPr>
              <a:t>La grande Rue de </a:t>
            </a:r>
            <a:r>
              <a:rPr lang="it-IT" altLang="it-IT" sz="1600" dirty="0" err="1">
                <a:solidFill>
                  <a:srgbClr val="808080"/>
                </a:solidFill>
              </a:rPr>
              <a:t>Yonville</a:t>
            </a:r>
            <a:r>
              <a:rPr lang="it-IT" altLang="it-IT" sz="1600" dirty="0">
                <a:solidFill>
                  <a:srgbClr val="808080"/>
                </a:solidFill>
              </a:rPr>
              <a:t> al tempo di</a:t>
            </a:r>
            <a:r>
              <a:rPr lang="it-IT" altLang="it-IT" sz="1800" dirty="0">
                <a:solidFill>
                  <a:srgbClr val="808080"/>
                </a:solidFill>
              </a:rPr>
              <a:t> </a:t>
            </a:r>
            <a:r>
              <a:rPr lang="it-IT" altLang="it-IT" sz="2000" b="1" dirty="0">
                <a:solidFill>
                  <a:srgbClr val="808080"/>
                </a:solidFill>
              </a:rPr>
              <a:t>MADAME BOVARY</a:t>
            </a:r>
            <a:r>
              <a:rPr lang="it-IT" altLang="it-IT" sz="1800" dirty="0">
                <a:solidFill>
                  <a:srgbClr val="808080"/>
                </a:solidFill>
              </a:rPr>
              <a:t>.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3DB39-2EC5-C78C-DE22-18D2D097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51" y="0"/>
            <a:ext cx="9144000" cy="541813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46FCFA-90F2-B7EE-E2BA-F01F1356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464289"/>
            <a:ext cx="7200800" cy="33937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240B02-FC88-6B4E-7EE2-1E69118D9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-315416"/>
            <a:ext cx="6919418" cy="45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19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82D07B1-0B9B-E044-AD69-6F6DE487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2386608" cy="2564904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161CBD"/>
                </a:solidFill>
              </a:rPr>
              <a:t>Lo studente </a:t>
            </a:r>
            <a:br>
              <a:rPr lang="it-IT" sz="1800" dirty="0">
                <a:solidFill>
                  <a:srgbClr val="161CBD"/>
                </a:solidFill>
              </a:rPr>
            </a:br>
            <a:r>
              <a:rPr lang="it-IT" sz="1800" dirty="0">
                <a:solidFill>
                  <a:srgbClr val="161CBD"/>
                </a:solidFill>
              </a:rPr>
              <a:t>di giurisprudenza, praticante notaio, </a:t>
            </a:r>
            <a:br>
              <a:rPr lang="it-IT" sz="1800" dirty="0">
                <a:solidFill>
                  <a:srgbClr val="161CBD"/>
                </a:solidFill>
              </a:rPr>
            </a:br>
            <a:r>
              <a:rPr lang="it-IT" sz="1800" dirty="0" err="1">
                <a:solidFill>
                  <a:srgbClr val="161CBD"/>
                </a:solidFill>
              </a:rPr>
              <a:t>Leòn</a:t>
            </a:r>
            <a:r>
              <a:rPr lang="it-IT" sz="1800" dirty="0">
                <a:solidFill>
                  <a:srgbClr val="161CBD"/>
                </a:solidFill>
              </a:rPr>
              <a:t> Dupuis, </a:t>
            </a:r>
            <a:br>
              <a:rPr lang="it-IT" sz="1800" dirty="0">
                <a:solidFill>
                  <a:srgbClr val="161CBD"/>
                </a:solidFill>
              </a:rPr>
            </a:br>
            <a:r>
              <a:rPr lang="it-IT" sz="1800" dirty="0">
                <a:solidFill>
                  <a:srgbClr val="161CBD"/>
                </a:solidFill>
              </a:rPr>
              <a:t>l’attore Azra Miller.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89933-351D-F911-27AA-BD77FF73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5489" y="29778"/>
            <a:ext cx="6100762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EA043-5565-943E-8EB0-9C467B34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3322712" cy="115212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030A0"/>
                </a:solidFill>
              </a:rPr>
              <a:t>Poster del film di 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Sophie Barthes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anno 2015.</a:t>
            </a:r>
            <a:br>
              <a:rPr lang="it-IT" sz="800" dirty="0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FC2B0E-4617-82A8-CEE3-8857E30A0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5373216"/>
            <a:ext cx="8509000" cy="1484784"/>
          </a:xfrm>
        </p:spPr>
        <p:txBody>
          <a:bodyPr/>
          <a:lstStyle/>
          <a:p>
            <a:r>
              <a:rPr lang="it-IT" altLang="it-IT" sz="1600" dirty="0">
                <a:solidFill>
                  <a:srgbClr val="FF8080"/>
                </a:solidFill>
              </a:rPr>
              <a:t>L'attrice australiana Mia </a:t>
            </a:r>
            <a:r>
              <a:rPr lang="it-IT" altLang="it-IT" sz="1600" dirty="0" err="1">
                <a:solidFill>
                  <a:srgbClr val="FF8080"/>
                </a:solidFill>
              </a:rPr>
              <a:t>Wasikowska</a:t>
            </a:r>
            <a:r>
              <a:rPr lang="it-IT" altLang="it-IT" sz="1600" dirty="0">
                <a:solidFill>
                  <a:srgbClr val="FF8080"/>
                </a:solidFill>
              </a:rPr>
              <a:t>, Emma Bovary, nel film di  Sophie Barthes del 2015.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EA245D-87DC-F264-DF71-33DB2927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1092200"/>
            <a:ext cx="8509000" cy="46736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DAME BOVARY; Trailer film 2015.mp4">
            <a:hlinkClick r:id="" action="ppaction://media"/>
            <a:extLst>
              <a:ext uri="{FF2B5EF4-FFF2-40B4-BE49-F238E27FC236}">
                <a16:creationId xmlns:a16="http://schemas.microsoft.com/office/drawing/2014/main" id="{E9861B7F-78EF-4CE6-9363-2B5076CF9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8B0BA-1A86-18C5-512F-C85CDB0F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301208"/>
            <a:ext cx="7776864" cy="155679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possidente terriero </a:t>
            </a:r>
            <a:r>
              <a:rPr lang="it-IT" sz="1600" dirty="0" err="1">
                <a:solidFill>
                  <a:srgbClr val="C00000"/>
                </a:solidFill>
              </a:rPr>
              <a:t>Rodolphe</a:t>
            </a:r>
            <a:r>
              <a:rPr lang="it-IT" sz="1600" dirty="0">
                <a:solidFill>
                  <a:srgbClr val="C00000"/>
                </a:solidFill>
              </a:rPr>
              <a:t> Boulanger ed </a:t>
            </a:r>
            <a:r>
              <a:rPr lang="it-IT" sz="1600" dirty="0">
                <a:solidFill>
                  <a:srgbClr val="D88412"/>
                </a:solidFill>
              </a:rPr>
              <a:t>Emma nella passeggiata a cavallo.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907D2-101B-CF8A-FC00-282196DA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634885"/>
            <a:ext cx="7184269" cy="513977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89453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FCF4CFD-EB99-3941-8DF4-22BA5558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224136"/>
          </a:xfrm>
        </p:spPr>
        <p:txBody>
          <a:bodyPr/>
          <a:lstStyle/>
          <a:p>
            <a:r>
              <a:rPr lang="it-IT" sz="1600" dirty="0">
                <a:solidFill>
                  <a:srgbClr val="183D8C"/>
                </a:solidFill>
              </a:rPr>
              <a:t>Emma alla ricerca di conforto nella religione.</a:t>
            </a:r>
            <a:endParaRPr lang="it-IT" dirty="0">
              <a:solidFill>
                <a:srgbClr val="183D8C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7B497D-E1DF-FD1B-A6EA-6F6306775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6" y="1124744"/>
            <a:ext cx="7891462" cy="443388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AD3749-030A-5B40-4F05-99E0CBC4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/>
              <a:t>..a colloquio col prete di </a:t>
            </a:r>
            <a:r>
              <a:rPr lang="it-IT" sz="1600" dirty="0" err="1"/>
              <a:t>Yonville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F53519-6434-5DE6-014F-1772F24C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3" y="1088740"/>
            <a:ext cx="835807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280F571-00CE-44B9-ADF9-504B69C2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2674640" cy="136815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La città di Rouen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una incisione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del 1850.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3E9AE8-B7A7-3EA2-9EFB-D460EFFD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936958"/>
            <a:ext cx="5976739" cy="63948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043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CE665-BCA3-9C88-6BD4-A1B6C47F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006" y="0"/>
            <a:ext cx="4580719" cy="60932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4486479-21EB-BB85-503C-6324503E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713" y="0"/>
            <a:ext cx="4548815" cy="609329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1327015-CC08-860F-A7F9-4F301902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9A1788"/>
                </a:solidFill>
              </a:rPr>
              <a:t>Anno di pubblicazione </a:t>
            </a:r>
            <a:r>
              <a:rPr lang="it-IT" sz="2000" b="1" dirty="0">
                <a:solidFill>
                  <a:srgbClr val="9A1788"/>
                </a:solidFill>
              </a:rPr>
              <a:t>1857</a:t>
            </a:r>
          </a:p>
        </p:txBody>
      </p:sp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41DCE17E-1E6D-CC58-E3B9-8FA335F5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22" y="450863"/>
            <a:ext cx="4315371" cy="53082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B5939A6-2C20-1530-2DE4-70A6984A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3" y="188640"/>
            <a:ext cx="4639856" cy="58326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4C6A00F-BCD0-AFA0-35F2-F22B5895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64807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Melodramma e il suo autore, il compositore bergamasco Gaetano Donizetti.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1F277-815E-FB32-5473-0462DBCF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 studente di legge </a:t>
            </a:r>
            <a:r>
              <a:rPr lang="it-IT" sz="1600" dirty="0" err="1">
                <a:solidFill>
                  <a:srgbClr val="002060"/>
                </a:solidFill>
              </a:rPr>
              <a:t>Leòn</a:t>
            </a:r>
            <a:r>
              <a:rPr lang="it-IT" sz="1600" dirty="0">
                <a:solidFill>
                  <a:srgbClr val="002060"/>
                </a:solidFill>
              </a:rPr>
              <a:t> Dupuis.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1084A5-0928-EF7F-85B6-D1C7500A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59" y="1340768"/>
            <a:ext cx="803395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F12F967-79E9-DFDF-CB50-8C8A5AD1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3905452" cy="58054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B5998A-0B6B-F206-2C94-31B14067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5013176"/>
            <a:ext cx="3733106" cy="1412914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7030A0"/>
                </a:solidFill>
              </a:rPr>
              <a:t>Anno 1991</a:t>
            </a:r>
          </a:p>
        </p:txBody>
      </p:sp>
    </p:spTree>
    <p:extLst>
      <p:ext uri="{BB962C8B-B14F-4D97-AF65-F5344CB8AC3E}">
        <p14:creationId xmlns:p14="http://schemas.microsoft.com/office/powerpoint/2010/main" val="1996564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dame Bovary - Momenti di Chabrol, 1991.mp4">
            <a:hlinkClick r:id="" action="ppaction://media"/>
            <a:extLst>
              <a:ext uri="{FF2B5EF4-FFF2-40B4-BE49-F238E27FC236}">
                <a16:creationId xmlns:a16="http://schemas.microsoft.com/office/drawing/2014/main" id="{1282C942-12BA-E047-3CA2-3949C6DE6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143000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ACE5D6-0245-8347-B1D0-C4AF52F4A8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1640" y="6063620"/>
            <a:ext cx="7262064" cy="340735"/>
          </a:xfrm>
        </p:spPr>
        <p:txBody>
          <a:bodyPr wrap="square">
            <a:spAutoFit/>
          </a:bodyPr>
          <a:lstStyle/>
          <a:p>
            <a:pPr lvl="0"/>
            <a:r>
              <a:rPr lang="it-IT" altLang="it-IT" sz="1600" dirty="0">
                <a:solidFill>
                  <a:srgbClr val="808080"/>
                </a:solidFill>
              </a:rPr>
              <a:t>La</a:t>
            </a:r>
            <a:r>
              <a:rPr lang="it-IT" altLang="it-IT" sz="1600" b="1" dirty="0">
                <a:solidFill>
                  <a:srgbClr val="808080"/>
                </a:solidFill>
              </a:rPr>
              <a:t> Grande Rue</a:t>
            </a:r>
            <a:r>
              <a:rPr lang="it-IT" altLang="it-IT" sz="1600" dirty="0">
                <a:solidFill>
                  <a:srgbClr val="808080"/>
                </a:solidFill>
              </a:rPr>
              <a:t> a </a:t>
            </a:r>
            <a:r>
              <a:rPr lang="it-IT" altLang="it-IT" sz="1600" dirty="0" err="1">
                <a:solidFill>
                  <a:srgbClr val="808080"/>
                </a:solidFill>
              </a:rPr>
              <a:t>Yonville</a:t>
            </a:r>
            <a:r>
              <a:rPr lang="it-IT" altLang="it-IT" sz="1600" dirty="0">
                <a:solidFill>
                  <a:srgbClr val="808080"/>
                </a:solidFill>
              </a:rPr>
              <a:t> al tempo di </a:t>
            </a:r>
            <a:r>
              <a:rPr lang="it-IT" altLang="it-IT" sz="1600" b="1" dirty="0">
                <a:solidFill>
                  <a:srgbClr val="808080"/>
                </a:solidFill>
              </a:rPr>
              <a:t>MADAME BOVARY.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5BE18-A2C6-89BF-5010-AA3364D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70"/>
            <a:ext cx="914400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653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115809B-4B50-F94B-B23E-FDF81191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Moderna panoramica sulla Cattedrale di Rouen.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6AF10B-6CF3-238D-63A2-46373EA3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425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8DB24F-ACCB-0A42-8F55-940C5F74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altLang="it-IT" sz="1600" dirty="0">
                <a:solidFill>
                  <a:srgbClr val="009900"/>
                </a:solidFill>
              </a:rPr>
              <a:t>Emma Bovary</a:t>
            </a:r>
            <a:r>
              <a:rPr lang="it-IT" altLang="it-IT" sz="1600" dirty="0">
                <a:solidFill>
                  <a:srgbClr val="996633"/>
                </a:solidFill>
              </a:rPr>
              <a:t> con l'amante </a:t>
            </a:r>
            <a:r>
              <a:rPr lang="it-IT" altLang="it-IT" sz="1600" dirty="0" err="1">
                <a:solidFill>
                  <a:srgbClr val="333300"/>
                </a:solidFill>
              </a:rPr>
              <a:t>Leòn</a:t>
            </a:r>
            <a:r>
              <a:rPr lang="it-IT" altLang="it-IT" sz="1600" dirty="0">
                <a:solidFill>
                  <a:srgbClr val="333300"/>
                </a:solidFill>
              </a:rPr>
              <a:t> Dupuis</a:t>
            </a:r>
            <a:r>
              <a:rPr lang="it-IT" altLang="it-IT" sz="1600" dirty="0">
                <a:solidFill>
                  <a:srgbClr val="996633"/>
                </a:solidFill>
              </a:rPr>
              <a:t> nel film di Sophie Barthes, 2015.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70B28-9911-D6A2-A819-EDD471E3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9144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9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12EE97-DB6D-01F6-C08F-5BBC3777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Emma con lo studente di legge Léon Dupuis felici in mezzo ai prati.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F461DF-10A2-7762-80C4-0C1A134D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9147"/>
            <a:ext cx="7772400" cy="43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3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D1C241F-EC4C-F749-9369-93A890A7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altLang="it-IT" sz="1600" dirty="0">
                <a:solidFill>
                  <a:srgbClr val="006633"/>
                </a:solidFill>
              </a:rPr>
              <a:t>Emma Bovary</a:t>
            </a:r>
            <a:r>
              <a:rPr lang="it-IT" altLang="it-IT" sz="1600" dirty="0">
                <a:solidFill>
                  <a:srgbClr val="663300"/>
                </a:solidFill>
              </a:rPr>
              <a:t> sperpera i suoi denari nel negozio di </a:t>
            </a:r>
            <a:r>
              <a:rPr lang="it-IT" altLang="it-IT" sz="1600" dirty="0">
                <a:solidFill>
                  <a:srgbClr val="000099"/>
                </a:solidFill>
              </a:rPr>
              <a:t>Monsieur </a:t>
            </a:r>
            <a:r>
              <a:rPr lang="it-IT" altLang="it-IT" sz="1600" dirty="0" err="1">
                <a:solidFill>
                  <a:srgbClr val="000099"/>
                </a:solidFill>
              </a:rPr>
              <a:t>Lherureux</a:t>
            </a:r>
            <a:r>
              <a:rPr lang="it-IT" altLang="it-IT" sz="1600" dirty="0">
                <a:solidFill>
                  <a:srgbClr val="000099"/>
                </a:solidFill>
              </a:rPr>
              <a:t> 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91D3DB8-B8BA-7DA4-3977-BA646720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8"/>
            <a:ext cx="8568030" cy="37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22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8EC81F-9667-253E-5831-7FBC04E2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Emma Bovary </a:t>
            </a:r>
            <a:r>
              <a:rPr lang="it-IT" sz="1600" dirty="0"/>
              <a:t>e </a:t>
            </a:r>
            <a:r>
              <a:rPr lang="it-IT" sz="1600" dirty="0" err="1">
                <a:solidFill>
                  <a:srgbClr val="002060"/>
                </a:solidFill>
              </a:rPr>
              <a:t>Rodolphe</a:t>
            </a:r>
            <a:r>
              <a:rPr lang="it-IT" sz="1600" dirty="0">
                <a:solidFill>
                  <a:srgbClr val="002060"/>
                </a:solidFill>
              </a:rPr>
              <a:t> Boulanger.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1A8ACD-09AD-39CA-73BE-5AAAC8D1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65" y="620688"/>
            <a:ext cx="840247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46F85-CC99-C84B-C5BC-226106DB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68960"/>
            <a:ext cx="4032448" cy="378904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The Top TEN: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Writers Pick </a:t>
            </a:r>
            <a:r>
              <a:rPr lang="it-IT" sz="1600" dirty="0" err="1">
                <a:solidFill>
                  <a:srgbClr val="C00000"/>
                </a:solidFill>
              </a:rPr>
              <a:t>Their</a:t>
            </a:r>
            <a:r>
              <a:rPr lang="it-IT" sz="1600" dirty="0">
                <a:solidFill>
                  <a:srgbClr val="C00000"/>
                </a:solidFill>
              </a:rPr>
              <a:t> Favorite Books</a:t>
            </a:r>
            <a:br>
              <a:rPr lang="it-IT" sz="1600" dirty="0">
                <a:solidFill>
                  <a:srgbClr val="7030A0"/>
                </a:solidFill>
              </a:rPr>
            </a:br>
            <a:br>
              <a:rPr lang="it-IT" sz="1600" dirty="0">
                <a:solidFill>
                  <a:srgbClr val="7030A0"/>
                </a:solidFill>
              </a:rPr>
            </a:b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Gustave Flaubert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2000" dirty="0">
                <a:solidFill>
                  <a:srgbClr val="7030A0"/>
                </a:solidFill>
              </a:rPr>
              <a:t>MADAME BOVARY</a:t>
            </a:r>
            <a:br>
              <a:rPr lang="it-IT" sz="2000" dirty="0">
                <a:solidFill>
                  <a:srgbClr val="7030A0"/>
                </a:solidFill>
              </a:rPr>
            </a:b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Il secondo libro 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più letto al mondo!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9977A05-A530-CDE4-742B-90870D18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175" y="1458972"/>
            <a:ext cx="4187825" cy="539902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6044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dame Bovary Emma disperata chiede aiuto a Rodolphe (C. Chabrol 1991).mp4">
            <a:hlinkClick r:id="" action="ppaction://media"/>
            <a:extLst>
              <a:ext uri="{FF2B5EF4-FFF2-40B4-BE49-F238E27FC236}">
                <a16:creationId xmlns:a16="http://schemas.microsoft.com/office/drawing/2014/main" id="{2CB05A08-586E-E314-908C-4D5640C6E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3A7B202-8F0C-2666-E0A5-312FD8FF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Emma col giovane Justin che la aiuta «pagato in natura» a procurarsi l’arsenico.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3B2359-66BA-E8F9-A6CF-291FE6FE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4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F44C1-D95C-C64C-AFA1-CF54D9DA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686800" cy="1268760"/>
          </a:xfrm>
        </p:spPr>
        <p:txBody>
          <a:bodyPr/>
          <a:lstStyle/>
          <a:p>
            <a:r>
              <a:rPr lang="it-IT" altLang="it-IT" sz="1600" dirty="0">
                <a:solidFill>
                  <a:srgbClr val="663300"/>
                </a:solidFill>
              </a:rPr>
              <a:t>Il farmacista </a:t>
            </a:r>
            <a:r>
              <a:rPr lang="it-IT" altLang="it-IT" sz="1600" dirty="0" err="1">
                <a:solidFill>
                  <a:srgbClr val="663300"/>
                </a:solidFill>
              </a:rPr>
              <a:t>Homais</a:t>
            </a:r>
            <a:r>
              <a:rPr lang="it-IT" altLang="it-IT" sz="1600" dirty="0">
                <a:solidFill>
                  <a:srgbClr val="663300"/>
                </a:solidFill>
              </a:rPr>
              <a:t>, l’attore Paul </a:t>
            </a:r>
            <a:r>
              <a:rPr lang="it-IT" altLang="it-IT" sz="1600" dirty="0" err="1">
                <a:solidFill>
                  <a:srgbClr val="663300"/>
                </a:solidFill>
              </a:rPr>
              <a:t>Giamatti</a:t>
            </a:r>
            <a:r>
              <a:rPr lang="it-IT" altLang="it-IT" sz="1600" dirty="0">
                <a:solidFill>
                  <a:srgbClr val="663300"/>
                </a:solidFill>
              </a:rPr>
              <a:t>, nel film di Chabrol MADAME BOVARY, 1991.</a:t>
            </a: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15AC6-261C-FB62-0C62-C2B7E2AE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642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6E881-685A-324B-B865-766CE485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01208"/>
            <a:ext cx="7416824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</a:rPr>
              <a:t>Il pianto disperato del dott. Charles Bovary sul letto di morte della moglie Emma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7AC43-EAAF-52B0-5D4E-2D8A9C11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1085"/>
            <a:ext cx="7200800" cy="501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442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089A597-E98D-E78B-EC1E-FB7F7F45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6740370" cy="403244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56AC74DC-8507-CBA7-6C74-514B7D42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296144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La disperazione del marito di Emma Bovary nel film di Claude Chabrol, 1991.</a:t>
            </a:r>
          </a:p>
        </p:txBody>
      </p:sp>
    </p:spTree>
    <p:extLst>
      <p:ext uri="{BB962C8B-B14F-4D97-AF65-F5344CB8AC3E}">
        <p14:creationId xmlns:p14="http://schemas.microsoft.com/office/powerpoint/2010/main" val="1907492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dame Bovary (la trama).mp4">
            <a:hlinkClick r:id="" action="ppaction://media"/>
            <a:extLst>
              <a:ext uri="{FF2B5EF4-FFF2-40B4-BE49-F238E27FC236}">
                <a16:creationId xmlns:a16="http://schemas.microsoft.com/office/drawing/2014/main" id="{1789509B-2825-E8F1-2FF4-9B811C03E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B70D2-BC64-21DF-D897-83D38B3D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3195"/>
            <a:ext cx="403244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B60387-B883-1CAA-2AF5-FBD2E8C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728663"/>
            <a:ext cx="4320480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1600F94-F5BB-B626-C743-A205B16B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8640"/>
            <a:ext cx="6984776" cy="46805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DB6CD39-2E0B-ADBE-AB87-1180D75B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09120"/>
            <a:ext cx="8100900" cy="3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5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 dirty="0">
                <a:solidFill>
                  <a:srgbClr val="2700F8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 18 gennaio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it-IT" sz="6000" dirty="0">
                <a:solidFill>
                  <a:srgbClr val="A81882"/>
                </a:solidFill>
              </a:rPr>
              <a:t>ANNA KARENINA</a:t>
            </a:r>
          </a:p>
          <a:p>
            <a:pPr algn="ctr"/>
            <a:r>
              <a:rPr lang="it-IT" sz="4800" i="1" dirty="0">
                <a:solidFill>
                  <a:srgbClr val="EA4DDB"/>
                </a:solidFill>
              </a:rPr>
              <a:t>Una donna moderna </a:t>
            </a:r>
          </a:p>
          <a:p>
            <a:pPr algn="ctr"/>
            <a:r>
              <a:rPr lang="it-IT" sz="4800" i="1" dirty="0">
                <a:solidFill>
                  <a:srgbClr val="EA4DDB"/>
                </a:solidFill>
              </a:rPr>
              <a:t>nella Santa Madre Russia.</a:t>
            </a:r>
            <a:endParaRPr lang="it-IT" sz="4800" dirty="0">
              <a:solidFill>
                <a:srgbClr val="EA4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3437268-2F61-CFF4-1CBC-C527D4D0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627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3024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0138A-5B41-D240-B5DB-C0BFA8BE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3178696" cy="206084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</a:rPr>
              <a:t>Flop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della TRAVIATA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di G. Verdi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anno 1853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al Teatro La Fenice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di Venezia.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3DA7950-46F9-96FF-C2A0-69D3B94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708" y="0"/>
            <a:ext cx="5367186" cy="36331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B50AEE9-0191-70C2-D423-1C0A94AF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6814" y="3601515"/>
            <a:ext cx="5367186" cy="325648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9E26BF99-8165-7483-0217-AF1DB7AF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47F3D6-49E7-0E4D-92B9-5BE7C5AD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196752"/>
            <a:ext cx="4453186" cy="4752528"/>
          </a:xfrm>
        </p:spPr>
        <p:txBody>
          <a:bodyPr/>
          <a:lstStyle/>
          <a:p>
            <a:r>
              <a:rPr lang="it-IT" altLang="it-IT" sz="1800" b="1" dirty="0">
                <a:solidFill>
                  <a:srgbClr val="A81882"/>
                </a:solidFill>
                <a:ea typeface="Arial" charset="0"/>
                <a:cs typeface="Arial" charset="0"/>
              </a:rPr>
              <a:t>L'Incipit del romanzo</a:t>
            </a:r>
            <a:br>
              <a:rPr lang="it-IT" altLang="it-IT" sz="16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it-IT" altLang="it-IT" sz="16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br>
              <a:rPr lang="it-IT" altLang="it-IT" sz="16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it-IT" altLang="it-IT" sz="1800" b="1" dirty="0">
                <a:solidFill>
                  <a:schemeClr val="tx1"/>
                </a:solidFill>
                <a:ea typeface="Arial" charset="0"/>
                <a:cs typeface="Arial" charset="0"/>
              </a:rPr>
              <a:t>MADAME BOVARY</a:t>
            </a:r>
            <a:br>
              <a:rPr lang="it-IT" altLang="it-IT" sz="18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it-IT" altLang="it-IT" sz="1800" dirty="0">
                <a:solidFill>
                  <a:schemeClr val="tx1"/>
                </a:solidFill>
                <a:ea typeface="Arial" charset="0"/>
                <a:cs typeface="Arial" charset="0"/>
              </a:rPr>
              <a:t>di Gustave Flaubert.</a:t>
            </a:r>
            <a:br>
              <a:rPr lang="it-IT" altLang="it-IT" sz="18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br>
              <a:rPr lang="it-IT" altLang="it-IT" sz="1800" dirty="0">
                <a:solidFill>
                  <a:srgbClr val="6600FF"/>
                </a:solidFill>
                <a:ea typeface="Arial" charset="0"/>
                <a:cs typeface="Arial" charset="0"/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“Eravamo nell'aula di studio,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quando il Rettore entrò,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seguito da un uomo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in abiti borghesi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e da un inserviente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che portava un grosso banco.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Quelli che dormivano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si svegliarono, </a:t>
            </a:r>
            <a:br>
              <a:rPr lang="it-IT" altLang="it-IT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e ognuno si alzò, </a:t>
            </a:r>
            <a:b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1600" dirty="0">
                <a:solidFill>
                  <a:schemeClr val="accent1">
                    <a:lumMod val="75000"/>
                  </a:schemeClr>
                </a:solidFill>
              </a:rPr>
              <a:t>come sorpreso nel lavoro”.</a:t>
            </a:r>
            <a:endParaRPr lang="it-IT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E1682-B55F-4F16-D232-F1A6EBAC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196752"/>
            <a:ext cx="3964411" cy="475252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5815</TotalTime>
  <Words>581</Words>
  <Application>Microsoft Macintosh PowerPoint</Application>
  <PresentationFormat>Presentazione su schermo (4:3)</PresentationFormat>
  <Paragraphs>53</Paragraphs>
  <Slides>58</Slides>
  <Notes>5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1" baseType="lpstr">
      <vt:lpstr>Arial</vt:lpstr>
      <vt:lpstr>Times New Roman</vt:lpstr>
      <vt:lpstr>Tema di Office</vt:lpstr>
      <vt:lpstr>UTE – Università Cardinal Colombo - MILANO Giovedì, 11 gennaio 2024</vt:lpstr>
      <vt:lpstr>Gustave Flaubert. Rouen, 12 dicembre 1821 - Croisset, 8 maggio 1880,  a 69 anni.</vt:lpstr>
      <vt:lpstr>Presentazione standard di PowerPoint</vt:lpstr>
      <vt:lpstr>Anno di pubblicazione 1857</vt:lpstr>
      <vt:lpstr>The Top TEN: Writers Pick Their Favorite Books   Gustave Flaubert MADAME BOVARY  Il secondo libro  più letto al mondo!</vt:lpstr>
      <vt:lpstr>Presentazione standard di PowerPoint</vt:lpstr>
      <vt:lpstr>Flop  della TRAVIATA  di G. Verdi anno 1853  al Teatro La Fenice  di Venezia.</vt:lpstr>
      <vt:lpstr>Presentazione standard di PowerPoint</vt:lpstr>
      <vt:lpstr>L'Incipit del romanzo   MADAME BOVARY di Gustave Flaubert.  “Eravamo nell'aula di studio,  quando il Rettore entrò,  seguito da un uomo  in abiti borghesi  e da un inserviente  che portava un grosso banco. Quelli che dormivano  si svegliarono,  e ognuno si alzò,  come sorpreso nel lavoro”.</vt:lpstr>
      <vt:lpstr>Presentazione standard di PowerPoint</vt:lpstr>
      <vt:lpstr>In rosso la regione della NORMANDIA.</vt:lpstr>
      <vt:lpstr>La location del romanzo.</vt:lpstr>
      <vt:lpstr>Presentazione standard di PowerPoint</vt:lpstr>
      <vt:lpstr>Tre poster di film dal titolo Madame Bovary.</vt:lpstr>
      <vt:lpstr>Carla Gravina MADAME BOVARY  Miniserie in 6 puntate RAI  maggio 1978.</vt:lpstr>
      <vt:lpstr>Locandina del film  MADAME  BOVARY  del regista francese  Claude Chabrol, 1991.</vt:lpstr>
      <vt:lpstr>Isabelle Huppert nel film MADAME BOVARY di Claude Chabrol, 1991.</vt:lpstr>
      <vt:lpstr>Presentazione standard di PowerPoint</vt:lpstr>
      <vt:lpstr>Il medico  ufficiale sanitario Charles Bovary, l’attore francese Jean Francois Balmer.</vt:lpstr>
      <vt:lpstr>Presentazione standard di PowerPoint</vt:lpstr>
      <vt:lpstr>Presentazione standard di PowerPoint</vt:lpstr>
      <vt:lpstr>Charles Bovary ed Emma Rouault al banchetto di nozze.</vt:lpstr>
      <vt:lpstr>Emma, l’attrice  Isabelle Hupper,  col marito,  il dottor Charles Bovary,  nell’intimità della coppia. </vt:lpstr>
      <vt:lpstr>La Normandia.</vt:lpstr>
      <vt:lpstr>Il dottor Charles Bovary con la moglie Emma.</vt:lpstr>
      <vt:lpstr>Emma Bovary sognatrice annoiata con i suoi libri.</vt:lpstr>
      <vt:lpstr>Presentazione standard di PowerPoint</vt:lpstr>
      <vt:lpstr>Presentazione standard di PowerPoint</vt:lpstr>
      <vt:lpstr>Una strada di Yonville, la nuova residenza della famiglia Bovary.</vt:lpstr>
      <vt:lpstr>La grande Rue de Yonville al tempo di MADAME BOVARY. </vt:lpstr>
      <vt:lpstr>Presentazione standard di PowerPoint</vt:lpstr>
      <vt:lpstr>Lo studente  di giurisprudenza, praticante notaio,  Leòn Dupuis,  l’attore Azra Miller.</vt:lpstr>
      <vt:lpstr>Poster del film di   Sophie Barthes  anno 2015. </vt:lpstr>
      <vt:lpstr>L'attrice australiana Mia Wasikowska, Emma Bovary, nel film di  Sophie Barthes del 2015.</vt:lpstr>
      <vt:lpstr>Presentazione standard di PowerPoint</vt:lpstr>
      <vt:lpstr>Il possidente terriero Rodolphe Boulanger ed Emma nella passeggiata a cavallo.</vt:lpstr>
      <vt:lpstr>Emma alla ricerca di conforto nella religione.</vt:lpstr>
      <vt:lpstr>..a colloquio col prete di Yonville.</vt:lpstr>
      <vt:lpstr>La città di Rouen  in una incisione del 1850.</vt:lpstr>
      <vt:lpstr>Il Melodramma e il suo autore, il compositore bergamasco Gaetano Donizetti.</vt:lpstr>
      <vt:lpstr>Lo studente di legge Leòn Dupuis.</vt:lpstr>
      <vt:lpstr>Anno 1991</vt:lpstr>
      <vt:lpstr>Presentazione standard di PowerPoint</vt:lpstr>
      <vt:lpstr>La Grande Rue a Yonville al tempo di MADAME BOVARY.</vt:lpstr>
      <vt:lpstr>Moderna panoramica sulla Cattedrale di Rouen.</vt:lpstr>
      <vt:lpstr>Emma Bovary con l'amante Leòn Dupuis nel film di Sophie Barthes, 2015.</vt:lpstr>
      <vt:lpstr>Emma con lo studente di legge Léon Dupuis felici in mezzo ai prati.</vt:lpstr>
      <vt:lpstr>Emma Bovary sperpera i suoi denari nel negozio di Monsieur Lherureux </vt:lpstr>
      <vt:lpstr>Emma Bovary e Rodolphe Boulanger.</vt:lpstr>
      <vt:lpstr>Presentazione standard di PowerPoint</vt:lpstr>
      <vt:lpstr>Emma col giovane Justin che la aiuta «pagato in natura» a procurarsi l’arsenico.</vt:lpstr>
      <vt:lpstr>Il farmacista Homais, l’attore Paul Giamatti, nel film di Chabrol MADAME BOVARY, 1991.</vt:lpstr>
      <vt:lpstr>Il pianto disperato del dott. Charles Bovary sul letto di morte della moglie Emma. </vt:lpstr>
      <vt:lpstr>La disperazione del marito di Emma Bovary nel film di Claude Chabrol, 1991.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659</cp:revision>
  <cp:lastPrinted>1601-01-01T00:00:00Z</cp:lastPrinted>
  <dcterms:created xsi:type="dcterms:W3CDTF">2019-12-08T15:27:53Z</dcterms:created>
  <dcterms:modified xsi:type="dcterms:W3CDTF">2024-01-10T14:49:05Z</dcterms:modified>
</cp:coreProperties>
</file>