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6C4CE-687C-2059-847D-11D029CCA9A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CE0A75F-8DBD-309D-6AF7-3370702B5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7C25C40-02BB-80FC-834E-5F51BBE4D214}"/>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5" name="Segnaposto piè di pagina 4">
            <a:extLst>
              <a:ext uri="{FF2B5EF4-FFF2-40B4-BE49-F238E27FC236}">
                <a16:creationId xmlns:a16="http://schemas.microsoft.com/office/drawing/2014/main" id="{EE03B6A5-817A-289A-EFD9-5A52A33D24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B77899-71CF-97F2-CB5C-E47715E16293}"/>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350953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A5F2FB-7955-9179-2787-9D1AF10DDC1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DE76BAF-6A1C-0CD3-5B3E-3941DE5A4C0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0AEBC3-603A-21C6-3A2A-339190C7598B}"/>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5" name="Segnaposto piè di pagina 4">
            <a:extLst>
              <a:ext uri="{FF2B5EF4-FFF2-40B4-BE49-F238E27FC236}">
                <a16:creationId xmlns:a16="http://schemas.microsoft.com/office/drawing/2014/main" id="{488224E5-99BD-1DD4-A498-9CFA35DEB36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870768-A77E-4BE1-B668-BE820775DCD5}"/>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290760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B6B176-3B61-FBD4-C0A3-FB7D9792C39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2149E1E-1E32-301A-BB86-33C0027CC8A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4BEEF7-ABAC-ABE1-B12D-C0F7EFE8AF2F}"/>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5" name="Segnaposto piè di pagina 4">
            <a:extLst>
              <a:ext uri="{FF2B5EF4-FFF2-40B4-BE49-F238E27FC236}">
                <a16:creationId xmlns:a16="http://schemas.microsoft.com/office/drawing/2014/main" id="{2DBD686F-1E0C-DB07-F026-9A311CEC69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504BC4-3998-6CBF-85B4-2B61BDD63FE6}"/>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28728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458914-D120-5D33-D036-131DB3BDEDE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4691F2-A20C-C3FD-3553-20CD2E2741D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C11630-7760-75B7-0B79-AD789762EAA0}"/>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5" name="Segnaposto piè di pagina 4">
            <a:extLst>
              <a:ext uri="{FF2B5EF4-FFF2-40B4-BE49-F238E27FC236}">
                <a16:creationId xmlns:a16="http://schemas.microsoft.com/office/drawing/2014/main" id="{1B8244CF-95A1-68E6-7C94-3C82B16C10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5443CB-C865-F7C1-1984-2BF3A96FC87E}"/>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21781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18E1D-1A7D-BF35-6959-E4A5CB692B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C1FD1D8-C1CB-12DD-AAD8-485F6154E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25A1138-167E-0E8B-DE7D-108900A9CF75}"/>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5" name="Segnaposto piè di pagina 4">
            <a:extLst>
              <a:ext uri="{FF2B5EF4-FFF2-40B4-BE49-F238E27FC236}">
                <a16:creationId xmlns:a16="http://schemas.microsoft.com/office/drawing/2014/main" id="{D9EBE78C-C4C6-6C64-BA2A-F4A12898B76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DB811A-91A4-7FF5-09FF-1D6FEE814119}"/>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339291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06AD9F-15A4-E669-0404-C8CC60125F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EBFBE28-763D-70DB-D925-57303E1EFBC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78C5849-6DAD-4870-124E-A5BC3356928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5B8727A-18BA-CC48-21A5-C7145272936D}"/>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6" name="Segnaposto piè di pagina 5">
            <a:extLst>
              <a:ext uri="{FF2B5EF4-FFF2-40B4-BE49-F238E27FC236}">
                <a16:creationId xmlns:a16="http://schemas.microsoft.com/office/drawing/2014/main" id="{592EB7AE-F85B-1E8A-5D96-97661A8E53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FEDA472-F572-7CA7-40CE-D4E2A5B4A769}"/>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107004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1C1B1-93E3-DDD8-5F91-74ECA57CD21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7F9A217-0D67-386F-8BCF-FDF28AF587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C2C504C-4849-6194-AC04-59F3FBB1535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DA1BA4F-8E3B-4878-BBF6-641918987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9FE49EE-3073-88D2-2AD8-27336FB1DA3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C85E4C1-B011-03AC-5A54-6B8075EBC54A}"/>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8" name="Segnaposto piè di pagina 7">
            <a:extLst>
              <a:ext uri="{FF2B5EF4-FFF2-40B4-BE49-F238E27FC236}">
                <a16:creationId xmlns:a16="http://schemas.microsoft.com/office/drawing/2014/main" id="{CFE52464-BF76-90CB-7E49-C5FA1816C50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2F24D15-3355-1D89-0B14-CDAADE2D5A81}"/>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358789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AF5F9-BFB1-4C62-5C7B-760B0346DEF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D9914CD-B7FA-5BAF-493B-7FDE7496DD6D}"/>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4" name="Segnaposto piè di pagina 3">
            <a:extLst>
              <a:ext uri="{FF2B5EF4-FFF2-40B4-BE49-F238E27FC236}">
                <a16:creationId xmlns:a16="http://schemas.microsoft.com/office/drawing/2014/main" id="{E830BE31-50F8-6740-D259-F89F54A6799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2649DD0-1D41-13A6-FBA3-13D0ED14EF10}"/>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5786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6F44E9F-D698-C04B-332E-BC30281BBE66}"/>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3" name="Segnaposto piè di pagina 2">
            <a:extLst>
              <a:ext uri="{FF2B5EF4-FFF2-40B4-BE49-F238E27FC236}">
                <a16:creationId xmlns:a16="http://schemas.microsoft.com/office/drawing/2014/main" id="{9DC028E5-59AC-4F97-A531-826A2B90619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5887BE4-007B-8B81-C937-00B493AC564C}"/>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174060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AC4021-E63B-5C0E-9817-960E32D4DF3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A2055FF-2529-C595-5158-DFAB8FBB6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F2E9547-E91B-5B5A-5B06-EE40B39DE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FBB97E-8139-143F-D7B0-6EA7A37B3676}"/>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6" name="Segnaposto piè di pagina 5">
            <a:extLst>
              <a:ext uri="{FF2B5EF4-FFF2-40B4-BE49-F238E27FC236}">
                <a16:creationId xmlns:a16="http://schemas.microsoft.com/office/drawing/2014/main" id="{6C6332B2-A106-090A-B7FA-82C7BB6187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566A4B-CC47-8006-E6C3-C6B8D16EFA95}"/>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405647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A23D9-F533-DAB3-9884-6B0CAB41F6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DA411F8-DC4F-8664-7405-DCBD2B925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475298E-C656-79FC-D0C1-BB593BA09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B19167-491D-55A6-02BA-0FA089B64C55}"/>
              </a:ext>
            </a:extLst>
          </p:cNvPr>
          <p:cNvSpPr>
            <a:spLocks noGrp="1"/>
          </p:cNvSpPr>
          <p:nvPr>
            <p:ph type="dt" sz="half" idx="10"/>
          </p:nvPr>
        </p:nvSpPr>
        <p:spPr/>
        <p:txBody>
          <a:bodyPr/>
          <a:lstStyle/>
          <a:p>
            <a:fld id="{E97F1DE7-14DC-4A52-B1C4-36DD06BCFDD8}" type="datetimeFigureOut">
              <a:rPr lang="it-IT" smtClean="0"/>
              <a:t>18/02/2024</a:t>
            </a:fld>
            <a:endParaRPr lang="it-IT"/>
          </a:p>
        </p:txBody>
      </p:sp>
      <p:sp>
        <p:nvSpPr>
          <p:cNvPr id="6" name="Segnaposto piè di pagina 5">
            <a:extLst>
              <a:ext uri="{FF2B5EF4-FFF2-40B4-BE49-F238E27FC236}">
                <a16:creationId xmlns:a16="http://schemas.microsoft.com/office/drawing/2014/main" id="{BB8BD24D-E11E-DF9B-D41F-DD1DD313751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05A7384-C67B-783C-AA3D-F135A76BFFD6}"/>
              </a:ext>
            </a:extLst>
          </p:cNvPr>
          <p:cNvSpPr>
            <a:spLocks noGrp="1"/>
          </p:cNvSpPr>
          <p:nvPr>
            <p:ph type="sldNum" sz="quarter" idx="12"/>
          </p:nvPr>
        </p:nvSpPr>
        <p:spPr/>
        <p:txBody>
          <a:bodyPr/>
          <a:lstStyle/>
          <a:p>
            <a:fld id="{A884999C-8A56-4FFD-86D5-0EAA72BD6752}" type="slidenum">
              <a:rPr lang="it-IT" smtClean="0"/>
              <a:t>‹N›</a:t>
            </a:fld>
            <a:endParaRPr lang="it-IT"/>
          </a:p>
        </p:txBody>
      </p:sp>
    </p:spTree>
    <p:extLst>
      <p:ext uri="{BB962C8B-B14F-4D97-AF65-F5344CB8AC3E}">
        <p14:creationId xmlns:p14="http://schemas.microsoft.com/office/powerpoint/2010/main" val="338936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8DB496F-6108-99FA-8025-2285D051D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CF486F5-3AB3-8D63-19AF-6BD029A12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0A9FDA-7132-D235-BACC-9CAFDB52D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F1DE7-14DC-4A52-B1C4-36DD06BCFDD8}" type="datetimeFigureOut">
              <a:rPr lang="it-IT" smtClean="0"/>
              <a:t>18/02/2024</a:t>
            </a:fld>
            <a:endParaRPr lang="it-IT"/>
          </a:p>
        </p:txBody>
      </p:sp>
      <p:sp>
        <p:nvSpPr>
          <p:cNvPr id="5" name="Segnaposto piè di pagina 4">
            <a:extLst>
              <a:ext uri="{FF2B5EF4-FFF2-40B4-BE49-F238E27FC236}">
                <a16:creationId xmlns:a16="http://schemas.microsoft.com/office/drawing/2014/main" id="{3B97D998-0E8D-576A-A390-965683C087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ECD729C-3016-3CFA-52D3-9C3FDE5CA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4999C-8A56-4FFD-86D5-0EAA72BD6752}" type="slidenum">
              <a:rPr lang="it-IT" smtClean="0"/>
              <a:t>‹N›</a:t>
            </a:fld>
            <a:endParaRPr lang="it-IT"/>
          </a:p>
        </p:txBody>
      </p:sp>
    </p:spTree>
    <p:extLst>
      <p:ext uri="{BB962C8B-B14F-4D97-AF65-F5344CB8AC3E}">
        <p14:creationId xmlns:p14="http://schemas.microsoft.com/office/powerpoint/2010/main" val="229845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A028008-C4E5-26ED-8086-8BBA447A6881}"/>
              </a:ext>
            </a:extLst>
          </p:cNvPr>
          <p:cNvSpPr>
            <a:spLocks noGrp="1"/>
          </p:cNvSpPr>
          <p:nvPr>
            <p:ph type="ctrTitle"/>
          </p:nvPr>
        </p:nvSpPr>
        <p:spPr>
          <a:xfrm>
            <a:off x="4853988" y="320041"/>
            <a:ext cx="6707084" cy="3892668"/>
          </a:xfrm>
        </p:spPr>
        <p:txBody>
          <a:bodyPr>
            <a:normAutofit/>
          </a:bodyPr>
          <a:lstStyle/>
          <a:p>
            <a:pPr algn="l"/>
            <a:r>
              <a:rPr lang="it-IT" sz="6600"/>
              <a:t>Giove e Io</a:t>
            </a:r>
          </a:p>
        </p:txBody>
      </p:sp>
      <p:sp>
        <p:nvSpPr>
          <p:cNvPr id="3" name="Sottotitolo 2">
            <a:extLst>
              <a:ext uri="{FF2B5EF4-FFF2-40B4-BE49-F238E27FC236}">
                <a16:creationId xmlns:a16="http://schemas.microsoft.com/office/drawing/2014/main" id="{0C677B88-1B7D-4CE3-A307-90A40217C68E}"/>
              </a:ext>
            </a:extLst>
          </p:cNvPr>
          <p:cNvSpPr>
            <a:spLocks noGrp="1"/>
          </p:cNvSpPr>
          <p:nvPr>
            <p:ph type="subTitle" idx="1"/>
          </p:nvPr>
        </p:nvSpPr>
        <p:spPr>
          <a:xfrm>
            <a:off x="4853699" y="4631161"/>
            <a:ext cx="6707366" cy="1569486"/>
          </a:xfrm>
        </p:spPr>
        <p:txBody>
          <a:bodyPr>
            <a:normAutofit/>
          </a:bodyPr>
          <a:lstStyle/>
          <a:p>
            <a:pPr algn="l"/>
            <a:r>
              <a:rPr lang="it-IT" i="1" dirty="0"/>
              <a:t>Metamorfosi </a:t>
            </a:r>
            <a:r>
              <a:rPr lang="it-IT" dirty="0"/>
              <a:t>I, 568 - 644</a:t>
            </a:r>
            <a:endParaRPr lang="it-IT" i="1" dirty="0"/>
          </a:p>
        </p:txBody>
      </p:sp>
      <p:pic>
        <p:nvPicPr>
          <p:cNvPr id="4" name="Immagine 3">
            <a:extLst>
              <a:ext uri="{FF2B5EF4-FFF2-40B4-BE49-F238E27FC236}">
                <a16:creationId xmlns:a16="http://schemas.microsoft.com/office/drawing/2014/main" id="{26887E6F-20B5-B7D4-BF0C-AC10BF7CDB48}"/>
              </a:ext>
            </a:extLst>
          </p:cNvPr>
          <p:cNvPicPr>
            <a:picLocks noChangeAspect="1"/>
          </p:cNvPicPr>
          <p:nvPr/>
        </p:nvPicPr>
        <p:blipFill>
          <a:blip r:embed="rId2"/>
          <a:stretch>
            <a:fillRect/>
          </a:stretch>
        </p:blipFill>
        <p:spPr>
          <a:xfrm>
            <a:off x="1102645" y="27432"/>
            <a:ext cx="2522157" cy="6830568"/>
          </a:xfrm>
          <a:prstGeom prst="rect">
            <a:avLst/>
          </a:prstGeom>
        </p:spPr>
      </p:pic>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14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FBD88-C6DC-136D-50EB-5707233F80EE}"/>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F6EA9CE-FBA2-3177-6D7D-D82C5C4E4AF0}"/>
              </a:ext>
            </a:extLst>
          </p:cNvPr>
          <p:cNvSpPr>
            <a:spLocks noGrp="1"/>
          </p:cNvSpPr>
          <p:nvPr>
            <p:ph idx="1"/>
          </p:nvPr>
        </p:nvSpPr>
        <p:spPr>
          <a:xfrm>
            <a:off x="838200" y="162560"/>
            <a:ext cx="10515600" cy="6695440"/>
          </a:xfrm>
        </p:spPr>
        <p:txBody>
          <a:bodyPr>
            <a:noAutofit/>
          </a:bodyPr>
          <a:lstStyle/>
          <a:p>
            <a:pPr marL="0" indent="0" algn="just">
              <a:buNone/>
            </a:pPr>
            <a:r>
              <a:rPr lang="it-IT" sz="2700" dirty="0">
                <a:latin typeface="Times New Roman" panose="02020603050405020304" pitchFamily="18" charset="0"/>
                <a:cs typeface="Times New Roman" panose="02020603050405020304" pitchFamily="18" charset="0"/>
              </a:rPr>
              <a:t>Giove dal canto suo aveva presentito l'arrivo della consorte e aveva mutato l'aspetto della figlia di </a:t>
            </a:r>
            <a:r>
              <a:rPr lang="it-IT" sz="2700" dirty="0" err="1">
                <a:latin typeface="Times New Roman" panose="02020603050405020304" pitchFamily="18" charset="0"/>
                <a:cs typeface="Times New Roman" panose="02020603050405020304" pitchFamily="18" charset="0"/>
              </a:rPr>
              <a:t>Inaco</a:t>
            </a:r>
            <a:r>
              <a:rPr lang="it-IT" sz="2700" dirty="0">
                <a:latin typeface="Times New Roman" panose="02020603050405020304" pitchFamily="18" charset="0"/>
                <a:cs typeface="Times New Roman" panose="02020603050405020304" pitchFamily="18" charset="0"/>
              </a:rPr>
              <a:t> in quello di una candida giovenca, che ne conservava però la bellezza. La dea Saturnia, suo malgrado, apprezzò l'animale e, come se fosse all'oscuro di tutto, domandò a chi appartenesse, da quale luogo provenisse e da quale armento. Giove, mentendo, rispose che era nata dalla terra, per troncare il discorso sulla sua origine. E subito Giunone la chiese in dono. Il Dio non sapeva che fare, sembrandogli crudele cedere ad altri la donna amata, sospetto il rifiutarla. Era combattuto tra amore e pudore, è l'amore avrebbe trionfato senza la convinzione che se una vacca, dono tanto futile, fosse stata negata a colei che era un tempo sua sorella e sua moglie, avrebbe destato il sospetto di non essere appunto una vacca. Ricevuta dunque in dono l'amante del marito la dea non si rassicuro subito ma continuo a temere il tradimento di Giove, fintanto che non la consegno in custodia ad Argo, figlio di arresto. Argo aveva il capo munito di 100 occhi che si chiudevano al sonno a due a due, mentre gli altri restavano allerta. Comunque si atteggiasse, guardava in direzione di Io; anche se le volgeva alle spalle, l'aveva sempre davanti agli occhi.</a:t>
            </a:r>
          </a:p>
        </p:txBody>
      </p:sp>
    </p:spTree>
    <p:extLst>
      <p:ext uri="{BB962C8B-B14F-4D97-AF65-F5344CB8AC3E}">
        <p14:creationId xmlns:p14="http://schemas.microsoft.com/office/powerpoint/2010/main" val="316531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B3C4-4DA9-44CC-AF56-BCF806579AC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CAF2A4B-566B-C616-025B-130306AC37FB}"/>
              </a:ext>
            </a:extLst>
          </p:cNvPr>
          <p:cNvSpPr>
            <a:spLocks noGrp="1"/>
          </p:cNvSpPr>
          <p:nvPr>
            <p:ph idx="1"/>
          </p:nvPr>
        </p:nvSpPr>
        <p:spPr>
          <a:xfrm>
            <a:off x="838200" y="162560"/>
            <a:ext cx="10515600" cy="6624320"/>
          </a:xfrm>
        </p:spPr>
        <p:txBody>
          <a:bodyPr>
            <a:normAutofit/>
          </a:bodyPr>
          <a:lstStyle/>
          <a:p>
            <a:pPr marL="0" indent="0">
              <a:buNone/>
            </a:pP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Frondibus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arboreis</a:t>
            </a:r>
            <a:r>
              <a:rPr lang="it-IT" dirty="0">
                <a:latin typeface="Times New Roman" panose="02020603050405020304" pitchFamily="18" charset="0"/>
                <a:cs typeface="Times New Roman" panose="02020603050405020304" pitchFamily="18" charset="0"/>
              </a:rPr>
              <a:t> et amara </a:t>
            </a:r>
            <a:r>
              <a:rPr lang="it-IT" dirty="0" err="1">
                <a:latin typeface="Times New Roman" panose="02020603050405020304" pitchFamily="18" charset="0"/>
                <a:cs typeface="Times New Roman" panose="02020603050405020304" pitchFamily="18" charset="0"/>
              </a:rPr>
              <a:t>pascitur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herba</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proque</a:t>
            </a:r>
            <a:r>
              <a:rPr lang="it-IT" dirty="0">
                <a:latin typeface="Times New Roman" panose="02020603050405020304" pitchFamily="18" charset="0"/>
                <a:cs typeface="Times New Roman" panose="02020603050405020304" pitchFamily="18" charset="0"/>
              </a:rPr>
              <a:t> toro </a:t>
            </a:r>
            <a:r>
              <a:rPr lang="it-IT" dirty="0" err="1">
                <a:latin typeface="Times New Roman" panose="02020603050405020304" pitchFamily="18" charset="0"/>
                <a:cs typeface="Times New Roman" panose="02020603050405020304" pitchFamily="18" charset="0"/>
              </a:rPr>
              <a:t>terrae</a:t>
            </a:r>
            <a:r>
              <a:rPr lang="it-IT" dirty="0">
                <a:latin typeface="Times New Roman" panose="02020603050405020304" pitchFamily="18" charset="0"/>
                <a:cs typeface="Times New Roman" panose="02020603050405020304" pitchFamily="18" charset="0"/>
              </a:rPr>
              <a:t> non </a:t>
            </a:r>
            <a:r>
              <a:rPr lang="it-IT" dirty="0" err="1">
                <a:latin typeface="Times New Roman" panose="02020603050405020304" pitchFamily="18" charset="0"/>
                <a:cs typeface="Times New Roman" panose="02020603050405020304" pitchFamily="18" charset="0"/>
              </a:rPr>
              <a:t>semper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gramen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habenti</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incubat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infelix</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limosaque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flumina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potat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illa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etiam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supplex</a:t>
            </a:r>
            <a:r>
              <a:rPr lang="it-IT" dirty="0">
                <a:latin typeface="Times New Roman" panose="02020603050405020304" pitchFamily="18" charset="0"/>
                <a:cs typeface="Times New Roman" panose="02020603050405020304" pitchFamily="18" charset="0"/>
              </a:rPr>
              <a:t> Argo </a:t>
            </a:r>
            <a:r>
              <a:rPr lang="it-IT" dirty="0" err="1">
                <a:latin typeface="Times New Roman" panose="02020603050405020304" pitchFamily="18" charset="0"/>
                <a:cs typeface="Times New Roman" panose="02020603050405020304" pitchFamily="18" charset="0"/>
              </a:rPr>
              <a:t>cum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bracchia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vellet</a:t>
            </a:r>
            <a:r>
              <a:rPr lang="it-IT" dirty="0">
                <a:latin typeface="Times New Roman" panose="02020603050405020304" pitchFamily="18" charset="0"/>
                <a:cs typeface="Times New Roman" panose="02020603050405020304" pitchFamily="18" charset="0"/>
              </a:rPr>
              <a:t>               635</a:t>
            </a:r>
          </a:p>
          <a:p>
            <a:pPr marL="0" indent="0">
              <a:buNone/>
            </a:pPr>
            <a:r>
              <a:rPr lang="it-IT" dirty="0">
                <a:latin typeface="Times New Roman" panose="02020603050405020304" pitchFamily="18" charset="0"/>
                <a:cs typeface="Times New Roman" panose="02020603050405020304" pitchFamily="18" charset="0"/>
              </a:rPr>
              <a:t>tendere, non </a:t>
            </a:r>
            <a:r>
              <a:rPr lang="it-IT" dirty="0" err="1">
                <a:latin typeface="Times New Roman" panose="02020603050405020304" pitchFamily="18" charset="0"/>
                <a:cs typeface="Times New Roman" panose="02020603050405020304" pitchFamily="18" charset="0"/>
              </a:rPr>
              <a:t>habuit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bracchia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tenderet</a:t>
            </a:r>
            <a:r>
              <a:rPr lang="it-IT" dirty="0">
                <a:latin typeface="Times New Roman" panose="02020603050405020304" pitchFamily="18" charset="0"/>
                <a:cs typeface="Times New Roman" panose="02020603050405020304" pitchFamily="18" charset="0"/>
              </a:rPr>
              <a:t> Argo,</a:t>
            </a:r>
          </a:p>
          <a:p>
            <a:pPr marL="0" indent="0">
              <a:buNone/>
            </a:pPr>
            <a:r>
              <a:rPr lang="it-IT" dirty="0" err="1">
                <a:latin typeface="Times New Roman" panose="02020603050405020304" pitchFamily="18" charset="0"/>
                <a:cs typeface="Times New Roman" panose="02020603050405020304" pitchFamily="18" charset="0"/>
              </a:rPr>
              <a:t>conatoque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queri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mugitus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edidit</a:t>
            </a:r>
            <a:r>
              <a:rPr lang="it-IT" dirty="0">
                <a:latin typeface="Times New Roman" panose="02020603050405020304" pitchFamily="18" charset="0"/>
                <a:cs typeface="Times New Roman" panose="02020603050405020304" pitchFamily="18" charset="0"/>
              </a:rPr>
              <a:t> ore</a:t>
            </a:r>
          </a:p>
          <a:p>
            <a:pPr marL="0" indent="0">
              <a:buNone/>
            </a:pPr>
            <a:r>
              <a:rPr lang="it-IT" dirty="0" err="1">
                <a:latin typeface="Times New Roman" panose="02020603050405020304" pitchFamily="18" charset="0"/>
                <a:cs typeface="Times New Roman" panose="02020603050405020304" pitchFamily="18" charset="0"/>
              </a:rPr>
              <a:t>pertimuitque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sonos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propriaque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exterrita</a:t>
            </a:r>
            <a:r>
              <a:rPr lang="it-IT" dirty="0">
                <a:latin typeface="Times New Roman" panose="02020603050405020304" pitchFamily="18" charset="0"/>
                <a:cs typeface="Times New Roman" panose="02020603050405020304" pitchFamily="18" charset="0"/>
              </a:rPr>
              <a:t> voce est.</a:t>
            </a:r>
          </a:p>
          <a:p>
            <a:pPr marL="0" indent="0">
              <a:buNone/>
            </a:pPr>
            <a:r>
              <a:rPr lang="it-IT" dirty="0" err="1">
                <a:latin typeface="Times New Roman" panose="02020603050405020304" pitchFamily="18" charset="0"/>
                <a:cs typeface="Times New Roman" panose="02020603050405020304" pitchFamily="18" charset="0"/>
              </a:rPr>
              <a:t>Venit</a:t>
            </a:r>
            <a:r>
              <a:rPr lang="it-IT" dirty="0">
                <a:latin typeface="Times New Roman" panose="02020603050405020304" pitchFamily="18" charset="0"/>
                <a:cs typeface="Times New Roman" panose="02020603050405020304" pitchFamily="18" charset="0"/>
              </a:rPr>
              <a:t> et ad </a:t>
            </a:r>
            <a:r>
              <a:rPr lang="it-IT" dirty="0" err="1">
                <a:latin typeface="Times New Roman" panose="02020603050405020304" pitchFamily="18" charset="0"/>
                <a:cs typeface="Times New Roman" panose="02020603050405020304" pitchFamily="18" charset="0"/>
              </a:rPr>
              <a:t>ripas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ubi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ludere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saepe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solebat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Inachidas</a:t>
            </a:r>
            <a:r>
              <a:rPr lang="it-IT" dirty="0">
                <a:latin typeface="Times New Roman" panose="02020603050405020304" pitchFamily="18" charset="0"/>
                <a:cs typeface="Times New Roman" panose="02020603050405020304" pitchFamily="18" charset="0"/>
              </a:rPr>
              <a:t>: rictus </a:t>
            </a:r>
            <a:r>
              <a:rPr lang="it-IT" dirty="0" err="1">
                <a:latin typeface="Times New Roman" panose="02020603050405020304" pitchFamily="18" charset="0"/>
                <a:cs typeface="Times New Roman" panose="02020603050405020304" pitchFamily="18" charset="0"/>
              </a:rPr>
              <a:t>novaque</a:t>
            </a:r>
            <a:r>
              <a:rPr lang="it-IT" dirty="0">
                <a:latin typeface="Times New Roman" panose="02020603050405020304" pitchFamily="18" charset="0"/>
                <a:cs typeface="Times New Roman" panose="02020603050405020304" pitchFamily="18" charset="0"/>
              </a:rPr>
              <a:t> ut </a:t>
            </a:r>
            <a:r>
              <a:rPr lang="it-IT" dirty="0" err="1">
                <a:latin typeface="Times New Roman" panose="02020603050405020304" pitchFamily="18" charset="0"/>
                <a:cs typeface="Times New Roman" panose="02020603050405020304" pitchFamily="18" charset="0"/>
              </a:rPr>
              <a:t>conspexit</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unda</a:t>
            </a:r>
            <a:r>
              <a:rPr lang="it-IT" dirty="0">
                <a:latin typeface="Times New Roman" panose="02020603050405020304" pitchFamily="18" charset="0"/>
                <a:cs typeface="Times New Roman" panose="02020603050405020304" pitchFamily="18" charset="0"/>
              </a:rPr>
              <a:t>               640</a:t>
            </a:r>
          </a:p>
          <a:p>
            <a:pPr marL="0" indent="0">
              <a:buNone/>
            </a:pPr>
            <a:r>
              <a:rPr lang="it-IT" dirty="0" err="1">
                <a:latin typeface="Times New Roman" panose="02020603050405020304" pitchFamily="18" charset="0"/>
                <a:cs typeface="Times New Roman" panose="02020603050405020304" pitchFamily="18" charset="0"/>
              </a:rPr>
              <a:t>cornua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pertimuit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exsternata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refugit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Naides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ignorant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ignorat</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Inachus</a:t>
            </a:r>
            <a:r>
              <a:rPr lang="it-IT" dirty="0">
                <a:latin typeface="Times New Roman" panose="02020603050405020304" pitchFamily="18" charset="0"/>
                <a:cs typeface="Times New Roman" panose="02020603050405020304" pitchFamily="18" charset="0"/>
              </a:rPr>
              <a:t> ipse,</a:t>
            </a:r>
          </a:p>
          <a:p>
            <a:pPr marL="0" indent="0">
              <a:buNone/>
            </a:pP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patrem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sequitur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sequiturque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sorores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et </a:t>
            </a:r>
            <a:r>
              <a:rPr lang="it-IT" dirty="0" err="1">
                <a:latin typeface="Times New Roman" panose="02020603050405020304" pitchFamily="18" charset="0"/>
                <a:cs typeface="Times New Roman" panose="02020603050405020304" pitchFamily="18" charset="0"/>
              </a:rPr>
              <a:t>patitur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tangi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admirantibus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offert</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10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CCF3-DE0A-E2FA-C8EA-B860E376746A}"/>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8044EB-1AED-E011-BBB8-C3A42D1290CE}"/>
              </a:ext>
            </a:extLst>
          </p:cNvPr>
          <p:cNvSpPr>
            <a:spLocks noGrp="1"/>
          </p:cNvSpPr>
          <p:nvPr>
            <p:ph idx="1"/>
          </p:nvPr>
        </p:nvSpPr>
        <p:spPr>
          <a:xfrm>
            <a:off x="838200" y="162560"/>
            <a:ext cx="10515600" cy="6695440"/>
          </a:xfrm>
        </p:spPr>
        <p:txBody>
          <a:bodyPr>
            <a:noAutofit/>
          </a:bodyPr>
          <a:lstStyle/>
          <a:p>
            <a:pPr marL="0" indent="0" algn="just">
              <a:buNone/>
            </a:pPr>
            <a:r>
              <a:rPr lang="it-IT" sz="2700" dirty="0">
                <a:latin typeface="Times New Roman" panose="02020603050405020304" pitchFamily="18" charset="0"/>
                <a:cs typeface="Times New Roman" panose="02020603050405020304" pitchFamily="18" charset="0"/>
              </a:rPr>
              <a:t>Le consentiva di pascolare di giorno, ma quando il sole era tramontato la rinchiudeva e le legava il collo con un laccio mortificante. L'infelice si nutriva delle fronde degli alberi e di erbe amare e il suo letto era la nuda terra: si dissetava con l'acqua limacciosa dei torrenti. Quand'anche avesse voluto supplicare Argo, tendendogli le braccia, non aveva più braccia per farlo; invece di lamenti la sua bocca emetteva muggiti il cui suono la atterriva, per quanto fosse la sua voce. Essa capitò un giorno anche presso le rive ove era stata solita spesso divertirsi, proprio le rive dell’</a:t>
            </a:r>
            <a:r>
              <a:rPr lang="it-IT" sz="2700" dirty="0" err="1">
                <a:latin typeface="Times New Roman" panose="02020603050405020304" pitchFamily="18" charset="0"/>
                <a:cs typeface="Times New Roman" panose="02020603050405020304" pitchFamily="18" charset="0"/>
              </a:rPr>
              <a:t>Inaco</a:t>
            </a:r>
            <a:r>
              <a:rPr lang="it-IT" sz="2700" dirty="0">
                <a:latin typeface="Times New Roman" panose="02020603050405020304" pitchFamily="18" charset="0"/>
                <a:cs typeface="Times New Roman" panose="02020603050405020304" pitchFamily="18" charset="0"/>
              </a:rPr>
              <a:t>: non appena scorse riflesse nell'onda le corna appena spuntate, venne presa dal terrore e fuggì follemente la sua stessa immagine. Le Naiadi e persino </a:t>
            </a:r>
            <a:r>
              <a:rPr lang="it-IT" sz="2700" dirty="0" err="1">
                <a:latin typeface="Times New Roman" panose="02020603050405020304" pitchFamily="18" charset="0"/>
                <a:cs typeface="Times New Roman" panose="02020603050405020304" pitchFamily="18" charset="0"/>
              </a:rPr>
              <a:t>Inaco</a:t>
            </a:r>
            <a:r>
              <a:rPr lang="it-IT" sz="2700" dirty="0">
                <a:latin typeface="Times New Roman" panose="02020603050405020304" pitchFamily="18" charset="0"/>
                <a:cs typeface="Times New Roman" panose="02020603050405020304" pitchFamily="18" charset="0"/>
              </a:rPr>
              <a:t> non la riconobbero. Essa invece seguiva il padre e le sorelle e si offriva alle loro carezze e alla loro ammirazione.</a:t>
            </a:r>
          </a:p>
        </p:txBody>
      </p:sp>
    </p:spTree>
    <p:extLst>
      <p:ext uri="{BB962C8B-B14F-4D97-AF65-F5344CB8AC3E}">
        <p14:creationId xmlns:p14="http://schemas.microsoft.com/office/powerpoint/2010/main" val="116803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6DFE330-FFD9-E5D7-1C21-FF84F8FF2C1F}"/>
              </a:ext>
            </a:extLst>
          </p:cNvPr>
          <p:cNvPicPr>
            <a:picLocks noChangeAspect="1"/>
          </p:cNvPicPr>
          <p:nvPr/>
        </p:nvPicPr>
        <p:blipFill>
          <a:blip r:embed="rId2"/>
          <a:stretch>
            <a:fillRect/>
          </a:stretch>
        </p:blipFill>
        <p:spPr>
          <a:xfrm>
            <a:off x="3495810" y="0"/>
            <a:ext cx="5200379" cy="6858000"/>
          </a:xfrm>
          <a:prstGeom prst="rect">
            <a:avLst/>
          </a:prstGeom>
        </p:spPr>
      </p:pic>
    </p:spTree>
    <p:extLst>
      <p:ext uri="{BB962C8B-B14F-4D97-AF65-F5344CB8AC3E}">
        <p14:creationId xmlns:p14="http://schemas.microsoft.com/office/powerpoint/2010/main" val="114607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ADC1CC3-6AB7-ACC1-7087-F088A45A186F}"/>
              </a:ext>
            </a:extLst>
          </p:cNvPr>
          <p:cNvSpPr>
            <a:spLocks noGrp="1"/>
          </p:cNvSpPr>
          <p:nvPr>
            <p:ph idx="1"/>
          </p:nvPr>
        </p:nvSpPr>
        <p:spPr>
          <a:xfrm>
            <a:off x="838200" y="162560"/>
            <a:ext cx="10515600" cy="6624320"/>
          </a:xfrm>
        </p:spPr>
        <p:txBody>
          <a:bodyPr>
            <a:normAutofit fontScale="92500" lnSpcReduction="10000"/>
          </a:bodyPr>
          <a:lstStyle/>
          <a:p>
            <a:pPr marL="0" indent="0">
              <a:buNone/>
            </a:pPr>
            <a:r>
              <a:rPr lang="it-IT" dirty="0">
                <a:latin typeface="Times New Roman" panose="02020603050405020304" pitchFamily="18" charset="0"/>
                <a:cs typeface="Times New Roman" panose="02020603050405020304" pitchFamily="18" charset="0"/>
              </a:rPr>
              <a:t>Est </a:t>
            </a:r>
            <a:r>
              <a:rPr lang="it-IT" dirty="0" err="1">
                <a:latin typeface="Times New Roman" panose="02020603050405020304" pitchFamily="18" charset="0"/>
                <a:cs typeface="Times New Roman" panose="02020603050405020304" pitchFamily="18" charset="0"/>
              </a:rPr>
              <a:t>nemus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Haemoniae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praerupta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quod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undique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claudit</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silva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vocant</a:t>
            </a:r>
            <a:r>
              <a:rPr lang="it-IT" dirty="0">
                <a:latin typeface="Times New Roman" panose="02020603050405020304" pitchFamily="18" charset="0"/>
                <a:cs typeface="Times New Roman" panose="02020603050405020304" pitchFamily="18" charset="0"/>
              </a:rPr>
              <a:t> Tempe; per </a:t>
            </a: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Peneos</a:t>
            </a:r>
            <a:r>
              <a:rPr lang="it-IT" dirty="0">
                <a:latin typeface="Times New Roman" panose="02020603050405020304" pitchFamily="18" charset="0"/>
                <a:cs typeface="Times New Roman" panose="02020603050405020304" pitchFamily="18" charset="0"/>
              </a:rPr>
              <a:t> ab imo</a:t>
            </a:r>
          </a:p>
          <a:p>
            <a:pPr marL="0" indent="0">
              <a:buNone/>
            </a:pPr>
            <a:r>
              <a:rPr lang="it-IT" dirty="0" err="1">
                <a:latin typeface="Times New Roman" panose="02020603050405020304" pitchFamily="18" charset="0"/>
                <a:cs typeface="Times New Roman" panose="02020603050405020304" pitchFamily="18" charset="0"/>
              </a:rPr>
              <a:t>effusus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Pindo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spumosis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volvitur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undis</a:t>
            </a:r>
            <a:r>
              <a:rPr lang="it-IT" dirty="0">
                <a:latin typeface="Times New Roman" panose="02020603050405020304" pitchFamily="18" charset="0"/>
                <a:cs typeface="Times New Roman" panose="02020603050405020304" pitchFamily="18" charset="0"/>
              </a:rPr>
              <a:t>               570</a:t>
            </a:r>
          </a:p>
          <a:p>
            <a:pPr marL="0" indent="0">
              <a:buNone/>
            </a:pPr>
            <a:r>
              <a:rPr lang="it-IT" dirty="0" err="1">
                <a:latin typeface="Times New Roman" panose="02020603050405020304" pitchFamily="18" charset="0"/>
                <a:cs typeface="Times New Roman" panose="02020603050405020304" pitchFamily="18" charset="0"/>
              </a:rPr>
              <a:t>deiectuque</a:t>
            </a:r>
            <a:r>
              <a:rPr lang="it-IT" dirty="0">
                <a:latin typeface="Times New Roman" panose="02020603050405020304" pitchFamily="18" charset="0"/>
                <a:cs typeface="Times New Roman" panose="02020603050405020304" pitchFamily="18" charset="0"/>
              </a:rPr>
              <a:t> gravi </a:t>
            </a:r>
            <a:r>
              <a:rPr lang="it-IT" dirty="0" err="1">
                <a:latin typeface="Times New Roman" panose="02020603050405020304" pitchFamily="18" charset="0"/>
                <a:cs typeface="Times New Roman" panose="02020603050405020304" pitchFamily="18" charset="0"/>
              </a:rPr>
              <a:t>tenues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agitantia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fumos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nubila </a:t>
            </a:r>
            <a:r>
              <a:rPr lang="it-IT" dirty="0" err="1">
                <a:latin typeface="Times New Roman" panose="02020603050405020304" pitchFamily="18" charset="0"/>
                <a:cs typeface="Times New Roman" panose="02020603050405020304" pitchFamily="18" charset="0"/>
              </a:rPr>
              <a:t>conducit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summisque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adspergine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silvis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inpluit</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sonitu</a:t>
            </a:r>
            <a:r>
              <a:rPr lang="it-IT" dirty="0">
                <a:latin typeface="Times New Roman" panose="02020603050405020304" pitchFamily="18" charset="0"/>
                <a:cs typeface="Times New Roman" panose="02020603050405020304" pitchFamily="18" charset="0"/>
              </a:rPr>
              <a:t> plus </a:t>
            </a:r>
            <a:r>
              <a:rPr lang="it-IT" dirty="0" err="1">
                <a:latin typeface="Times New Roman" panose="02020603050405020304" pitchFamily="18" charset="0"/>
                <a:cs typeface="Times New Roman" panose="02020603050405020304" pitchFamily="18" charset="0"/>
              </a:rPr>
              <a:t>quam</a:t>
            </a:r>
            <a:r>
              <a:rPr lang="it-IT" dirty="0">
                <a:latin typeface="Times New Roman" panose="02020603050405020304" pitchFamily="18" charset="0"/>
                <a:cs typeface="Times New Roman" panose="02020603050405020304" pitchFamily="18" charset="0"/>
              </a:rPr>
              <a:t> vicina </a:t>
            </a:r>
            <a:r>
              <a:rPr lang="it-IT" dirty="0" err="1">
                <a:latin typeface="Times New Roman" panose="02020603050405020304" pitchFamily="18" charset="0"/>
                <a:cs typeface="Times New Roman" panose="02020603050405020304" pitchFamily="18" charset="0"/>
              </a:rPr>
              <a:t>fatigat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haec</a:t>
            </a:r>
            <a:r>
              <a:rPr lang="it-IT" dirty="0">
                <a:latin typeface="Times New Roman" panose="02020603050405020304" pitchFamily="18" charset="0"/>
                <a:cs typeface="Times New Roman" panose="02020603050405020304" pitchFamily="18" charset="0"/>
              </a:rPr>
              <a:t> domus, </a:t>
            </a:r>
            <a:r>
              <a:rPr lang="it-IT" dirty="0" err="1">
                <a:latin typeface="Times New Roman" panose="02020603050405020304" pitchFamily="18" charset="0"/>
                <a:cs typeface="Times New Roman" panose="02020603050405020304" pitchFamily="18" charset="0"/>
              </a:rPr>
              <a:t>haec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sedes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haec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penetralia</a:t>
            </a:r>
            <a:r>
              <a:rPr lang="it-IT" dirty="0">
                <a:latin typeface="Times New Roman" panose="02020603050405020304" pitchFamily="18" charset="0"/>
                <a:cs typeface="Times New Roman" panose="02020603050405020304" pitchFamily="18" charset="0"/>
              </a:rPr>
              <a:t> magni</a:t>
            </a:r>
          </a:p>
          <a:p>
            <a:pPr marL="0" indent="0">
              <a:buNone/>
            </a:pPr>
            <a:r>
              <a:rPr lang="it-IT" dirty="0" err="1">
                <a:latin typeface="Times New Roman" panose="02020603050405020304" pitchFamily="18" charset="0"/>
                <a:cs typeface="Times New Roman" panose="02020603050405020304" pitchFamily="18" charset="0"/>
              </a:rPr>
              <a:t>amnis</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his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residens</a:t>
            </a:r>
            <a:r>
              <a:rPr lang="it-IT" dirty="0">
                <a:latin typeface="Times New Roman" panose="02020603050405020304" pitchFamily="18" charset="0"/>
                <a:cs typeface="Times New Roman" panose="02020603050405020304" pitchFamily="18" charset="0"/>
              </a:rPr>
              <a:t> facto de </a:t>
            </a:r>
            <a:r>
              <a:rPr lang="it-IT" dirty="0" err="1">
                <a:latin typeface="Times New Roman" panose="02020603050405020304" pitchFamily="18" charset="0"/>
                <a:cs typeface="Times New Roman" panose="02020603050405020304" pitchFamily="18" charset="0"/>
              </a:rPr>
              <a:t>cautibus</a:t>
            </a:r>
            <a:r>
              <a:rPr lang="it-IT" dirty="0">
                <a:latin typeface="Times New Roman" panose="02020603050405020304" pitchFamily="18" charset="0"/>
                <a:cs typeface="Times New Roman" panose="02020603050405020304" pitchFamily="18" charset="0"/>
              </a:rPr>
              <a:t> antro,               575</a:t>
            </a:r>
          </a:p>
          <a:p>
            <a:pPr marL="0" indent="0">
              <a:buNone/>
            </a:pPr>
            <a:r>
              <a:rPr lang="it-IT" dirty="0" err="1">
                <a:latin typeface="Times New Roman" panose="02020603050405020304" pitchFamily="18" charset="0"/>
                <a:cs typeface="Times New Roman" panose="02020603050405020304" pitchFamily="18" charset="0"/>
              </a:rPr>
              <a:t>undis</a:t>
            </a:r>
            <a:r>
              <a:rPr lang="it-IT" dirty="0">
                <a:latin typeface="Times New Roman" panose="02020603050405020304" pitchFamily="18" charset="0"/>
                <a:cs typeface="Times New Roman" panose="02020603050405020304" pitchFamily="18" charset="0"/>
              </a:rPr>
              <a:t> iura </a:t>
            </a:r>
            <a:r>
              <a:rPr lang="it-IT" dirty="0" err="1">
                <a:latin typeface="Times New Roman" panose="02020603050405020304" pitchFamily="18" charset="0"/>
                <a:cs typeface="Times New Roman" panose="02020603050405020304" pitchFamily="18" charset="0"/>
              </a:rPr>
              <a:t>dabat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nymphisque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colentibus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undas</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conveniunt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illuc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popularia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flumina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primum</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nescia, </a:t>
            </a:r>
            <a:r>
              <a:rPr lang="it-IT" dirty="0" err="1">
                <a:latin typeface="Times New Roman" panose="02020603050405020304" pitchFamily="18" charset="0"/>
                <a:cs typeface="Times New Roman" panose="02020603050405020304" pitchFamily="18" charset="0"/>
              </a:rPr>
              <a:t>gratentur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consolenturne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parentem</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populifer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Sperchios</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inrequietus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Enipeus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Apidanosque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senex</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lenisque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Amphrysos</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Aeas</a:t>
            </a:r>
            <a:r>
              <a:rPr lang="it-IT" dirty="0">
                <a:latin typeface="Times New Roman" panose="02020603050405020304" pitchFamily="18" charset="0"/>
                <a:cs typeface="Times New Roman" panose="02020603050405020304" pitchFamily="18" charset="0"/>
              </a:rPr>
              <a:t>,               580</a:t>
            </a:r>
          </a:p>
          <a:p>
            <a:pPr marL="0" indent="0">
              <a:buNone/>
            </a:pPr>
            <a:r>
              <a:rPr lang="it-IT" dirty="0" err="1">
                <a:latin typeface="Times New Roman" panose="02020603050405020304" pitchFamily="18" charset="0"/>
                <a:cs typeface="Times New Roman" panose="02020603050405020304" pitchFamily="18" charset="0"/>
              </a:rPr>
              <a:t>moxque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amnes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alii</a:t>
            </a:r>
            <a:r>
              <a:rPr lang="it-IT" dirty="0">
                <a:latin typeface="Times New Roman" panose="02020603050405020304" pitchFamily="18" charset="0"/>
                <a:cs typeface="Times New Roman" panose="02020603050405020304" pitchFamily="18" charset="0"/>
              </a:rPr>
              <a:t>, qui, qua </a:t>
            </a:r>
            <a:r>
              <a:rPr lang="it-IT" dirty="0" err="1">
                <a:latin typeface="Times New Roman" panose="02020603050405020304" pitchFamily="18" charset="0"/>
                <a:cs typeface="Times New Roman" panose="02020603050405020304" pitchFamily="18" charset="0"/>
              </a:rPr>
              <a:t>tulit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inpetus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illos</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in mare </a:t>
            </a:r>
            <a:r>
              <a:rPr lang="it-IT" dirty="0" err="1">
                <a:latin typeface="Times New Roman" panose="02020603050405020304" pitchFamily="18" charset="0"/>
                <a:cs typeface="Times New Roman" panose="02020603050405020304" pitchFamily="18" charset="0"/>
              </a:rPr>
              <a:t>deducunt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fessas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erroribus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undas</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0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A019F-3C2F-61E0-EE91-1CB253E0D9AF}"/>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3080C37-B3C6-9EE5-0C26-76B81FE3BA5E}"/>
              </a:ext>
            </a:extLst>
          </p:cNvPr>
          <p:cNvSpPr>
            <a:spLocks noGrp="1"/>
          </p:cNvSpPr>
          <p:nvPr>
            <p:ph idx="1"/>
          </p:nvPr>
        </p:nvSpPr>
        <p:spPr>
          <a:xfrm>
            <a:off x="838200" y="162560"/>
            <a:ext cx="10515600" cy="6624320"/>
          </a:xfrm>
        </p:spPr>
        <p:txBody>
          <a:bodyPr>
            <a:normAutofit/>
          </a:bodyPr>
          <a:lstStyle/>
          <a:p>
            <a:pPr marL="0" indent="0" algn="just">
              <a:buNone/>
            </a:pPr>
            <a:r>
              <a:rPr lang="it-IT" dirty="0">
                <a:latin typeface="Times New Roman" panose="02020603050405020304" pitchFamily="18" charset="0"/>
                <a:cs typeface="Times New Roman" panose="02020603050405020304" pitchFamily="18" charset="0"/>
              </a:rPr>
              <a:t>Vi è un ombrosa vallata in Tessaglia che strapiombi e selve tutta circondano: la chiamano Tempe. Attraverso questa il Peneo, nascendo dalle pendici del </a:t>
            </a:r>
            <a:r>
              <a:rPr lang="it-IT" dirty="0" err="1">
                <a:latin typeface="Times New Roman" panose="02020603050405020304" pitchFamily="18" charset="0"/>
                <a:cs typeface="Times New Roman" panose="02020603050405020304" pitchFamily="18" charset="0"/>
              </a:rPr>
              <a:t>Pindo</a:t>
            </a:r>
            <a:r>
              <a:rPr lang="it-IT" dirty="0">
                <a:latin typeface="Times New Roman" panose="02020603050405020304" pitchFamily="18" charset="0"/>
                <a:cs typeface="Times New Roman" panose="02020603050405020304" pitchFamily="18" charset="0"/>
              </a:rPr>
              <a:t>, si riversa con le sue onde spumeggianti e con le sue cascate addensa nubi di spruzzi leggeri che giungono fino a irrorare la cima degli alberi: il suo frastuono assordante giunge molto oltre i luoghi circostanti. Questa è la casa destinata al grande fiume, questo il suo tempio. Seduto in una grotta scavata nella roccia, detta legge alle onde e alle ninfe che le abitano. Lì si radunano per primi i fiumi delle zone più vicine non sapendo se congratularsi con il padre o consolarlo: arriva lo </a:t>
            </a:r>
            <a:r>
              <a:rPr lang="it-IT" dirty="0" err="1">
                <a:latin typeface="Times New Roman" panose="02020603050405020304" pitchFamily="18" charset="0"/>
                <a:cs typeface="Times New Roman" panose="02020603050405020304" pitchFamily="18" charset="0"/>
              </a:rPr>
              <a:t>Sperchio</a:t>
            </a:r>
            <a:r>
              <a:rPr lang="it-IT" dirty="0">
                <a:latin typeface="Times New Roman" panose="02020603050405020304" pitchFamily="18" charset="0"/>
                <a:cs typeface="Times New Roman" panose="02020603050405020304" pitchFamily="18" charset="0"/>
              </a:rPr>
              <a:t>, ricco di pioppi, l'agitato </a:t>
            </a:r>
            <a:r>
              <a:rPr lang="it-IT" dirty="0" err="1">
                <a:latin typeface="Times New Roman" panose="02020603050405020304" pitchFamily="18" charset="0"/>
                <a:cs typeface="Times New Roman" panose="02020603050405020304" pitchFamily="18" charset="0"/>
              </a:rPr>
              <a:t>Enipeo</a:t>
            </a:r>
            <a:r>
              <a:rPr lang="it-IT" dirty="0">
                <a:latin typeface="Times New Roman" panose="02020603050405020304" pitchFamily="18" charset="0"/>
                <a:cs typeface="Times New Roman" panose="02020603050405020304" pitchFamily="18" charset="0"/>
              </a:rPr>
              <a:t>, il vecchio </a:t>
            </a:r>
            <a:r>
              <a:rPr lang="it-IT" dirty="0" err="1">
                <a:latin typeface="Times New Roman" panose="02020603050405020304" pitchFamily="18" charset="0"/>
                <a:cs typeface="Times New Roman" panose="02020603050405020304" pitchFamily="18" charset="0"/>
              </a:rPr>
              <a:t>Apidano</a:t>
            </a:r>
            <a:r>
              <a:rPr lang="it-IT" dirty="0">
                <a:latin typeface="Times New Roman" panose="02020603050405020304" pitchFamily="18" charset="0"/>
                <a:cs typeface="Times New Roman" panose="02020603050405020304" pitchFamily="18" charset="0"/>
              </a:rPr>
              <a:t>, e il tranquillo </a:t>
            </a:r>
            <a:r>
              <a:rPr lang="it-IT" dirty="0" err="1">
                <a:latin typeface="Times New Roman" panose="02020603050405020304" pitchFamily="18" charset="0"/>
                <a:cs typeface="Times New Roman" panose="02020603050405020304" pitchFamily="18" charset="0"/>
              </a:rPr>
              <a:t>Anfriso</a:t>
            </a:r>
            <a:r>
              <a:rPr lang="it-IT" dirty="0">
                <a:latin typeface="Times New Roman" panose="02020603050405020304" pitchFamily="18" charset="0"/>
                <a:cs typeface="Times New Roman" panose="02020603050405020304" pitchFamily="18" charset="0"/>
              </a:rPr>
              <a:t> e anche l’</a:t>
            </a:r>
            <a:r>
              <a:rPr lang="it-IT" dirty="0" err="1">
                <a:latin typeface="Times New Roman" panose="02020603050405020304" pitchFamily="18" charset="0"/>
                <a:cs typeface="Times New Roman" panose="02020603050405020304" pitchFamily="18" charset="0"/>
              </a:rPr>
              <a:t>Eante</a:t>
            </a:r>
            <a:r>
              <a:rPr lang="it-IT" dirty="0">
                <a:latin typeface="Times New Roman" panose="02020603050405020304" pitchFamily="18" charset="0"/>
                <a:cs typeface="Times New Roman" panose="02020603050405020304" pitchFamily="18" charset="0"/>
              </a:rPr>
              <a:t>; poi sopraggiungono gli altri fiumi che, compiuto il percorso imposto loro dall'impeto della corrente, riversano in mare le loro acque spossate dal tortuoso andirivieni.</a:t>
            </a:r>
          </a:p>
        </p:txBody>
      </p:sp>
    </p:spTree>
    <p:extLst>
      <p:ext uri="{BB962C8B-B14F-4D97-AF65-F5344CB8AC3E}">
        <p14:creationId xmlns:p14="http://schemas.microsoft.com/office/powerpoint/2010/main" val="122543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a:extLst>
              <a:ext uri="{FF2B5EF4-FFF2-40B4-BE49-F238E27FC236}">
                <a16:creationId xmlns:a16="http://schemas.microsoft.com/office/drawing/2014/main" id="{D6D8EFB6-A089-BABB-42E3-2E780DC76EB7}"/>
              </a:ext>
            </a:extLst>
          </p:cNvPr>
          <p:cNvPicPr>
            <a:picLocks noChangeAspect="1"/>
          </p:cNvPicPr>
          <p:nvPr/>
        </p:nvPicPr>
        <p:blipFill>
          <a:blip r:embed="rId2"/>
          <a:stretch>
            <a:fillRect/>
          </a:stretch>
        </p:blipFill>
        <p:spPr>
          <a:xfrm>
            <a:off x="3612356" y="228600"/>
            <a:ext cx="4891087" cy="4953000"/>
          </a:xfrm>
          <a:prstGeom prst="rect">
            <a:avLst/>
          </a:prstGeom>
        </p:spPr>
      </p:pic>
    </p:spTree>
    <p:extLst>
      <p:ext uri="{BB962C8B-B14F-4D97-AF65-F5344CB8AC3E}">
        <p14:creationId xmlns:p14="http://schemas.microsoft.com/office/powerpoint/2010/main" val="228021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9A614-D33E-6EB5-5336-C541DBE2195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C9A15A8-3323-D863-78FB-C9C0C9A8E897}"/>
              </a:ext>
            </a:extLst>
          </p:cNvPr>
          <p:cNvSpPr>
            <a:spLocks noGrp="1"/>
          </p:cNvSpPr>
          <p:nvPr>
            <p:ph idx="1"/>
          </p:nvPr>
        </p:nvSpPr>
        <p:spPr>
          <a:xfrm>
            <a:off x="838200" y="162560"/>
            <a:ext cx="10515600" cy="6624320"/>
          </a:xfrm>
        </p:spPr>
        <p:txBody>
          <a:bodyPr>
            <a:normAutofit fontScale="77500" lnSpcReduction="20000"/>
          </a:bodyPr>
          <a:lstStyle/>
          <a:p>
            <a:pPr marL="0" indent="0">
              <a:buNone/>
            </a:pPr>
            <a:r>
              <a:rPr lang="it-IT" dirty="0" err="1">
                <a:latin typeface="Times New Roman" panose="02020603050405020304" pitchFamily="18" charset="0"/>
                <a:cs typeface="Times New Roman" panose="02020603050405020304" pitchFamily="18" charset="0"/>
              </a:rPr>
              <a:t>Inachus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abest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imoque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reconditus</a:t>
            </a:r>
            <a:r>
              <a:rPr lang="it-IT" dirty="0">
                <a:latin typeface="Times New Roman" panose="02020603050405020304" pitchFamily="18" charset="0"/>
                <a:cs typeface="Times New Roman" panose="02020603050405020304" pitchFamily="18" charset="0"/>
              </a:rPr>
              <a:t> antro</a:t>
            </a:r>
          </a:p>
          <a:p>
            <a:pPr marL="0" indent="0">
              <a:buNone/>
            </a:pPr>
            <a:r>
              <a:rPr lang="it-IT" dirty="0" err="1">
                <a:latin typeface="Times New Roman" panose="02020603050405020304" pitchFamily="18" charset="0"/>
                <a:cs typeface="Times New Roman" panose="02020603050405020304" pitchFamily="18" charset="0"/>
              </a:rPr>
              <a:t>fletibus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auget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aquas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natamque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miserrimus</a:t>
            </a:r>
            <a:r>
              <a:rPr lang="it-IT" dirty="0">
                <a:latin typeface="Times New Roman" panose="02020603050405020304" pitchFamily="18" charset="0"/>
                <a:cs typeface="Times New Roman" panose="02020603050405020304" pitchFamily="18" charset="0"/>
              </a:rPr>
              <a:t> Io</a:t>
            </a:r>
          </a:p>
          <a:p>
            <a:pPr marL="0" indent="0">
              <a:buNone/>
            </a:pPr>
            <a:r>
              <a:rPr lang="it-IT" dirty="0" err="1">
                <a:latin typeface="Times New Roman" panose="02020603050405020304" pitchFamily="18" charset="0"/>
                <a:cs typeface="Times New Roman" panose="02020603050405020304" pitchFamily="18" charset="0"/>
              </a:rPr>
              <a:t>luget</a:t>
            </a:r>
            <a:r>
              <a:rPr lang="it-IT" dirty="0">
                <a:latin typeface="Times New Roman" panose="02020603050405020304" pitchFamily="18" charset="0"/>
                <a:cs typeface="Times New Roman" panose="02020603050405020304" pitchFamily="18" charset="0"/>
              </a:rPr>
              <a:t> ut </a:t>
            </a:r>
            <a:r>
              <a:rPr lang="it-IT" dirty="0" err="1">
                <a:latin typeface="Times New Roman" panose="02020603050405020304" pitchFamily="18" charset="0"/>
                <a:cs typeface="Times New Roman" panose="02020603050405020304" pitchFamily="18" charset="0"/>
              </a:rPr>
              <a:t>amissam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nescit</a:t>
            </a:r>
            <a:r>
              <a:rPr lang="it-IT" dirty="0">
                <a:latin typeface="Times New Roman" panose="02020603050405020304" pitchFamily="18" charset="0"/>
                <a:cs typeface="Times New Roman" panose="02020603050405020304" pitchFamily="18" charset="0"/>
              </a:rPr>
              <a:t>, vitane </a:t>
            </a:r>
            <a:r>
              <a:rPr lang="it-IT" dirty="0" err="1">
                <a:latin typeface="Times New Roman" panose="02020603050405020304" pitchFamily="18" charset="0"/>
                <a:cs typeface="Times New Roman" panose="02020603050405020304" pitchFamily="18" charset="0"/>
              </a:rPr>
              <a:t>fruatur</a:t>
            </a:r>
            <a:r>
              <a:rPr lang="it-IT" dirty="0">
                <a:latin typeface="Times New Roman" panose="02020603050405020304" pitchFamily="18" charset="0"/>
                <a:cs typeface="Times New Roman" panose="02020603050405020304" pitchFamily="18" charset="0"/>
              </a:rPr>
              <a:t>               585</a:t>
            </a:r>
          </a:p>
          <a:p>
            <a:pPr marL="0" indent="0">
              <a:buNone/>
            </a:pPr>
            <a:r>
              <a:rPr lang="it-IT" dirty="0">
                <a:latin typeface="Times New Roman" panose="02020603050405020304" pitchFamily="18" charset="0"/>
                <a:cs typeface="Times New Roman" panose="02020603050405020304" pitchFamily="18" charset="0"/>
              </a:rPr>
              <a:t>an </a:t>
            </a:r>
            <a:r>
              <a:rPr lang="it-IT" dirty="0" err="1">
                <a:latin typeface="Times New Roman" panose="02020603050405020304" pitchFamily="18" charset="0"/>
                <a:cs typeface="Times New Roman" panose="02020603050405020304" pitchFamily="18" charset="0"/>
              </a:rPr>
              <a:t>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apud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manes</a:t>
            </a:r>
            <a:r>
              <a:rPr lang="it-IT" dirty="0">
                <a:latin typeface="Times New Roman" panose="02020603050405020304" pitchFamily="18" charset="0"/>
                <a:cs typeface="Times New Roman" panose="02020603050405020304" pitchFamily="18" charset="0"/>
              </a:rPr>
              <a:t>; sed </a:t>
            </a:r>
            <a:r>
              <a:rPr lang="it-IT" dirty="0" err="1">
                <a:latin typeface="Times New Roman" panose="02020603050405020304" pitchFamily="18" charset="0"/>
                <a:cs typeface="Times New Roman" panose="02020603050405020304" pitchFamily="18" charset="0"/>
              </a:rPr>
              <a:t>quam</a:t>
            </a:r>
            <a:r>
              <a:rPr lang="it-IT" dirty="0">
                <a:latin typeface="Times New Roman" panose="02020603050405020304" pitchFamily="18" charset="0"/>
                <a:cs typeface="Times New Roman" panose="02020603050405020304" pitchFamily="18" charset="0"/>
              </a:rPr>
              <a:t> non </a:t>
            </a:r>
            <a:r>
              <a:rPr lang="it-IT" dirty="0" err="1">
                <a:latin typeface="Times New Roman" panose="02020603050405020304" pitchFamily="18" charset="0"/>
                <a:cs typeface="Times New Roman" panose="02020603050405020304" pitchFamily="18" charset="0"/>
              </a:rPr>
              <a:t>invenit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usquam</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esse </a:t>
            </a:r>
            <a:r>
              <a:rPr lang="it-IT" dirty="0" err="1">
                <a:latin typeface="Times New Roman" panose="02020603050405020304" pitchFamily="18" charset="0"/>
                <a:cs typeface="Times New Roman" panose="02020603050405020304" pitchFamily="18" charset="0"/>
              </a:rPr>
              <a:t>putat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nusquam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atque</a:t>
            </a:r>
            <a:r>
              <a:rPr lang="it-IT" dirty="0">
                <a:latin typeface="Times New Roman" panose="02020603050405020304" pitchFamily="18" charset="0"/>
                <a:cs typeface="Times New Roman" panose="02020603050405020304" pitchFamily="18" charset="0"/>
              </a:rPr>
              <a:t> animo </a:t>
            </a:r>
            <a:r>
              <a:rPr lang="it-IT" dirty="0" err="1">
                <a:latin typeface="Times New Roman" panose="02020603050405020304" pitchFamily="18" charset="0"/>
                <a:cs typeface="Times New Roman" panose="02020603050405020304" pitchFamily="18" charset="0"/>
              </a:rPr>
              <a:t>peiora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veretur</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Viderat</a:t>
            </a:r>
            <a:r>
              <a:rPr lang="it-IT" dirty="0">
                <a:latin typeface="Times New Roman" panose="02020603050405020304" pitchFamily="18" charset="0"/>
                <a:cs typeface="Times New Roman" panose="02020603050405020304" pitchFamily="18" charset="0"/>
              </a:rPr>
              <a:t> a patrio </a:t>
            </a:r>
            <a:r>
              <a:rPr lang="it-IT" dirty="0" err="1">
                <a:latin typeface="Times New Roman" panose="02020603050405020304" pitchFamily="18" charset="0"/>
                <a:cs typeface="Times New Roman" panose="02020603050405020304" pitchFamily="18" charset="0"/>
              </a:rPr>
              <a:t>redeuntem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Iuppiter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illam</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flumine</a:t>
            </a:r>
            <a:r>
              <a:rPr lang="it-IT" dirty="0">
                <a:latin typeface="Times New Roman" panose="02020603050405020304" pitchFamily="18" charset="0"/>
                <a:cs typeface="Times New Roman" panose="02020603050405020304" pitchFamily="18" charset="0"/>
              </a:rPr>
              <a:t> et 'o virgo </a:t>
            </a:r>
            <a:r>
              <a:rPr lang="it-IT" dirty="0" err="1">
                <a:latin typeface="Times New Roman" panose="02020603050405020304" pitchFamily="18" charset="0"/>
                <a:cs typeface="Times New Roman" panose="02020603050405020304" pitchFamily="18" charset="0"/>
              </a:rPr>
              <a:t>Iove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digna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tuoque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beatum</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nescio </a:t>
            </a:r>
            <a:r>
              <a:rPr lang="it-IT" dirty="0" err="1">
                <a:latin typeface="Times New Roman" panose="02020603050405020304" pitchFamily="18" charset="0"/>
                <a:cs typeface="Times New Roman" panose="02020603050405020304" pitchFamily="18" charset="0"/>
              </a:rPr>
              <a:t>quem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factura</a:t>
            </a:r>
            <a:r>
              <a:rPr lang="it-IT" dirty="0">
                <a:latin typeface="Times New Roman" panose="02020603050405020304" pitchFamily="18" charset="0"/>
                <a:cs typeface="Times New Roman" panose="02020603050405020304" pitchFamily="18" charset="0"/>
              </a:rPr>
              <a:t> toro, </a:t>
            </a:r>
            <a:r>
              <a:rPr lang="it-IT" dirty="0" err="1">
                <a:latin typeface="Times New Roman" panose="02020603050405020304" pitchFamily="18" charset="0"/>
                <a:cs typeface="Times New Roman" panose="02020603050405020304" pitchFamily="18" charset="0"/>
              </a:rPr>
              <a:t>pete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dixerat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umbras</a:t>
            </a:r>
            <a:r>
              <a:rPr lang="it-IT" dirty="0">
                <a:latin typeface="Times New Roman" panose="02020603050405020304" pitchFamily="18" charset="0"/>
                <a:cs typeface="Times New Roman" panose="02020603050405020304" pitchFamily="18" charset="0"/>
              </a:rPr>
              <a:t>               590</a:t>
            </a:r>
          </a:p>
          <a:p>
            <a:pPr marL="0" indent="0">
              <a:buNone/>
            </a:pPr>
            <a:r>
              <a:rPr lang="it-IT" dirty="0" err="1">
                <a:latin typeface="Times New Roman" panose="02020603050405020304" pitchFamily="18" charset="0"/>
                <a:cs typeface="Times New Roman" panose="02020603050405020304" pitchFamily="18" charset="0"/>
              </a:rPr>
              <a:t>altorum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nemorum</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nemorum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monstraverat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umbras</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'dum </a:t>
            </a:r>
            <a:r>
              <a:rPr lang="it-IT" dirty="0" err="1">
                <a:latin typeface="Times New Roman" panose="02020603050405020304" pitchFamily="18" charset="0"/>
                <a:cs typeface="Times New Roman" panose="02020603050405020304" pitchFamily="18" charset="0"/>
              </a:rPr>
              <a:t>calet</a:t>
            </a:r>
            <a:r>
              <a:rPr lang="it-IT" dirty="0">
                <a:latin typeface="Times New Roman" panose="02020603050405020304" pitchFamily="18" charset="0"/>
                <a:cs typeface="Times New Roman" panose="02020603050405020304" pitchFamily="18" charset="0"/>
              </a:rPr>
              <a:t>, et medio sol est </a:t>
            </a:r>
            <a:r>
              <a:rPr lang="it-IT" dirty="0" err="1">
                <a:latin typeface="Times New Roman" panose="02020603050405020304" pitchFamily="18" charset="0"/>
                <a:cs typeface="Times New Roman" panose="02020603050405020304" pitchFamily="18" charset="0"/>
              </a:rPr>
              <a:t>altissimus</a:t>
            </a:r>
            <a:r>
              <a:rPr lang="it-IT" dirty="0">
                <a:latin typeface="Times New Roman" panose="02020603050405020304" pitchFamily="18" charset="0"/>
                <a:cs typeface="Times New Roman" panose="02020603050405020304" pitchFamily="18" charset="0"/>
              </a:rPr>
              <a:t> orbe!</a:t>
            </a:r>
          </a:p>
          <a:p>
            <a:pPr marL="0" indent="0">
              <a:buNone/>
            </a:pPr>
            <a:r>
              <a:rPr lang="it-IT" dirty="0" err="1">
                <a:latin typeface="Times New Roman" panose="02020603050405020304" pitchFamily="18" charset="0"/>
                <a:cs typeface="Times New Roman" panose="02020603050405020304" pitchFamily="18" charset="0"/>
              </a:rPr>
              <a:t>quodsi</a:t>
            </a:r>
            <a:r>
              <a:rPr lang="it-IT" dirty="0">
                <a:latin typeface="Times New Roman" panose="02020603050405020304" pitchFamily="18" charset="0"/>
                <a:cs typeface="Times New Roman" panose="02020603050405020304" pitchFamily="18" charset="0"/>
              </a:rPr>
              <a:t> sola times </a:t>
            </a:r>
            <a:r>
              <a:rPr lang="it-IT" dirty="0" err="1">
                <a:latin typeface="Times New Roman" panose="02020603050405020304" pitchFamily="18" charset="0"/>
                <a:cs typeface="Times New Roman" panose="02020603050405020304" pitchFamily="18" charset="0"/>
              </a:rPr>
              <a:t>latebras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intrare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ferarum</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praeside</a:t>
            </a:r>
            <a:r>
              <a:rPr lang="it-IT" dirty="0">
                <a:latin typeface="Times New Roman" panose="02020603050405020304" pitchFamily="18" charset="0"/>
                <a:cs typeface="Times New Roman" panose="02020603050405020304" pitchFamily="18" charset="0"/>
              </a:rPr>
              <a:t> tuta </a:t>
            </a:r>
            <a:r>
              <a:rPr lang="it-IT" dirty="0" err="1">
                <a:latin typeface="Times New Roman" panose="02020603050405020304" pitchFamily="18" charset="0"/>
                <a:cs typeface="Times New Roman" panose="02020603050405020304" pitchFamily="18" charset="0"/>
              </a:rPr>
              <a:t>deo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nemorum</a:t>
            </a:r>
            <a:r>
              <a:rPr lang="it-IT" dirty="0">
                <a:latin typeface="Times New Roman" panose="02020603050405020304" pitchFamily="18" charset="0"/>
                <a:cs typeface="Times New Roman" panose="02020603050405020304" pitchFamily="18" charset="0"/>
              </a:rPr>
              <a:t> secreta </a:t>
            </a:r>
            <a:r>
              <a:rPr lang="it-IT" dirty="0" err="1">
                <a:latin typeface="Times New Roman" panose="02020603050405020304" pitchFamily="18" charset="0"/>
                <a:cs typeface="Times New Roman" panose="02020603050405020304" pitchFamily="18" charset="0"/>
              </a:rPr>
              <a:t>subibis</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nec</a:t>
            </a:r>
            <a:r>
              <a:rPr lang="it-IT" dirty="0">
                <a:latin typeface="Times New Roman" panose="02020603050405020304" pitchFamily="18" charset="0"/>
                <a:cs typeface="Times New Roman" panose="02020603050405020304" pitchFamily="18" charset="0"/>
              </a:rPr>
              <a:t> de plebe </a:t>
            </a:r>
            <a:r>
              <a:rPr lang="it-IT" dirty="0" err="1">
                <a:latin typeface="Times New Roman" panose="02020603050405020304" pitchFamily="18" charset="0"/>
                <a:cs typeface="Times New Roman" panose="02020603050405020304" pitchFamily="18" charset="0"/>
              </a:rPr>
              <a:t>deo</a:t>
            </a:r>
            <a:r>
              <a:rPr lang="it-IT" dirty="0">
                <a:latin typeface="Times New Roman" panose="02020603050405020304" pitchFamily="18" charset="0"/>
                <a:cs typeface="Times New Roman" panose="02020603050405020304" pitchFamily="18" charset="0"/>
              </a:rPr>
              <a:t>, sed qui </a:t>
            </a:r>
            <a:r>
              <a:rPr lang="it-IT" dirty="0" err="1">
                <a:latin typeface="Times New Roman" panose="02020603050405020304" pitchFamily="18" charset="0"/>
                <a:cs typeface="Times New Roman" panose="02020603050405020304" pitchFamily="18" charset="0"/>
              </a:rPr>
              <a:t>caelestia</a:t>
            </a:r>
            <a:r>
              <a:rPr lang="it-IT" dirty="0">
                <a:latin typeface="Times New Roman" panose="02020603050405020304" pitchFamily="18" charset="0"/>
                <a:cs typeface="Times New Roman" panose="02020603050405020304" pitchFamily="18" charset="0"/>
              </a:rPr>
              <a:t> magna               595</a:t>
            </a:r>
          </a:p>
          <a:p>
            <a:pPr marL="0" indent="0">
              <a:buNone/>
            </a:pPr>
            <a:r>
              <a:rPr lang="it-IT" dirty="0" err="1">
                <a:latin typeface="Times New Roman" panose="02020603050405020304" pitchFamily="18" charset="0"/>
                <a:cs typeface="Times New Roman" panose="02020603050405020304" pitchFamily="18" charset="0"/>
              </a:rPr>
              <a:t>sceptra</a:t>
            </a:r>
            <a:r>
              <a:rPr lang="it-IT" dirty="0">
                <a:latin typeface="Times New Roman" panose="02020603050405020304" pitchFamily="18" charset="0"/>
                <a:cs typeface="Times New Roman" panose="02020603050405020304" pitchFamily="18" charset="0"/>
              </a:rPr>
              <a:t> manu </a:t>
            </a:r>
            <a:r>
              <a:rPr lang="it-IT" dirty="0" err="1">
                <a:latin typeface="Times New Roman" panose="02020603050405020304" pitchFamily="18" charset="0"/>
                <a:cs typeface="Times New Roman" panose="02020603050405020304" pitchFamily="18" charset="0"/>
              </a:rPr>
              <a:t>teneo</a:t>
            </a:r>
            <a:r>
              <a:rPr lang="it-IT" dirty="0">
                <a:latin typeface="Times New Roman" panose="02020603050405020304" pitchFamily="18" charset="0"/>
                <a:cs typeface="Times New Roman" panose="02020603050405020304" pitchFamily="18" charset="0"/>
              </a:rPr>
              <a:t>, sed qui vaga fulmina mitto.</a:t>
            </a:r>
          </a:p>
          <a:p>
            <a:pPr marL="0" indent="0">
              <a:buNone/>
            </a:pPr>
            <a:r>
              <a:rPr lang="it-IT" dirty="0">
                <a:latin typeface="Times New Roman" panose="02020603050405020304" pitchFamily="18" charset="0"/>
                <a:cs typeface="Times New Roman" panose="02020603050405020304" pitchFamily="18" charset="0"/>
              </a:rPr>
              <a:t>ne </a:t>
            </a:r>
            <a:r>
              <a:rPr lang="it-IT" dirty="0" err="1">
                <a:latin typeface="Times New Roman" panose="02020603050405020304" pitchFamily="18" charset="0"/>
                <a:cs typeface="Times New Roman" panose="02020603050405020304" pitchFamily="18" charset="0"/>
              </a:rPr>
              <a:t>fuge</a:t>
            </a:r>
            <a:r>
              <a:rPr lang="it-IT" dirty="0">
                <a:latin typeface="Times New Roman" panose="02020603050405020304" pitchFamily="18" charset="0"/>
                <a:cs typeface="Times New Roman" panose="02020603050405020304" pitchFamily="18" charset="0"/>
              </a:rPr>
              <a:t> me!' </a:t>
            </a:r>
            <a:r>
              <a:rPr lang="it-IT" dirty="0" err="1">
                <a:latin typeface="Times New Roman" panose="02020603050405020304" pitchFamily="18" charset="0"/>
                <a:cs typeface="Times New Roman" panose="02020603050405020304" pitchFamily="18" charset="0"/>
              </a:rPr>
              <a:t>fugiebat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enim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pascua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Lernae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consitaque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arboribus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Lyrcea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reliquerat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arva</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cum</a:t>
            </a:r>
            <a:r>
              <a:rPr lang="it-IT" dirty="0">
                <a:latin typeface="Times New Roman" panose="02020603050405020304" pitchFamily="18" charset="0"/>
                <a:cs typeface="Times New Roman" panose="02020603050405020304" pitchFamily="18" charset="0"/>
              </a:rPr>
              <a:t> deus </a:t>
            </a:r>
            <a:r>
              <a:rPr lang="it-IT" dirty="0" err="1">
                <a:latin typeface="Times New Roman" panose="02020603050405020304" pitchFamily="18" charset="0"/>
                <a:cs typeface="Times New Roman" panose="02020603050405020304" pitchFamily="18" charset="0"/>
              </a:rPr>
              <a:t>inducta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latas</a:t>
            </a:r>
            <a:r>
              <a:rPr lang="it-IT" dirty="0">
                <a:latin typeface="Times New Roman" panose="02020603050405020304" pitchFamily="18" charset="0"/>
                <a:cs typeface="Times New Roman" panose="02020603050405020304" pitchFamily="18" charset="0"/>
              </a:rPr>
              <a:t> caligine </a:t>
            </a:r>
            <a:r>
              <a:rPr lang="it-IT" dirty="0" err="1">
                <a:latin typeface="Times New Roman" panose="02020603050405020304" pitchFamily="18" charset="0"/>
                <a:cs typeface="Times New Roman" panose="02020603050405020304" pitchFamily="18" charset="0"/>
              </a:rPr>
              <a:t>terras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occuluit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tenuitque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fugam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rapuitque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pudorem</a:t>
            </a:r>
            <a:r>
              <a:rPr lang="it-IT" dirty="0">
                <a:latin typeface="Times New Roman" panose="02020603050405020304" pitchFamily="18" charset="0"/>
                <a:cs typeface="Times New Roman" panose="02020603050405020304" pitchFamily="18" charset="0"/>
              </a:rPr>
              <a:t>.               600</a:t>
            </a:r>
          </a:p>
        </p:txBody>
      </p:sp>
    </p:spTree>
    <p:extLst>
      <p:ext uri="{BB962C8B-B14F-4D97-AF65-F5344CB8AC3E}">
        <p14:creationId xmlns:p14="http://schemas.microsoft.com/office/powerpoint/2010/main" val="281010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40F7-5456-5EEA-D5D5-B3D6C5F254E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287646-79EB-1FD1-4FA3-2B545D5D730D}"/>
              </a:ext>
            </a:extLst>
          </p:cNvPr>
          <p:cNvSpPr>
            <a:spLocks noGrp="1"/>
          </p:cNvSpPr>
          <p:nvPr>
            <p:ph idx="1"/>
          </p:nvPr>
        </p:nvSpPr>
        <p:spPr>
          <a:xfrm>
            <a:off x="838200" y="162560"/>
            <a:ext cx="10515600" cy="6624320"/>
          </a:xfrm>
        </p:spPr>
        <p:txBody>
          <a:bodyPr>
            <a:normAutofit/>
          </a:bodyPr>
          <a:lstStyle/>
          <a:p>
            <a:pPr marL="0" indent="0" algn="just">
              <a:buNone/>
            </a:pPr>
            <a:r>
              <a:rPr lang="it-IT" dirty="0">
                <a:latin typeface="Times New Roman" panose="02020603050405020304" pitchFamily="18" charset="0"/>
                <a:cs typeface="Times New Roman" panose="02020603050405020304" pitchFamily="18" charset="0"/>
              </a:rPr>
              <a:t>Manca solo </a:t>
            </a:r>
            <a:r>
              <a:rPr lang="it-IT" dirty="0" err="1">
                <a:latin typeface="Times New Roman" panose="02020603050405020304" pitchFamily="18" charset="0"/>
                <a:cs typeface="Times New Roman" panose="02020603050405020304" pitchFamily="18" charset="0"/>
              </a:rPr>
              <a:t>Inaco</a:t>
            </a:r>
            <a:r>
              <a:rPr lang="it-IT" dirty="0">
                <a:latin typeface="Times New Roman" panose="02020603050405020304" pitchFamily="18" charset="0"/>
                <a:cs typeface="Times New Roman" panose="02020603050405020304" pitchFamily="18" charset="0"/>
              </a:rPr>
              <a:t> che se ne sta rintanato nel profondo della sua caverna e aumenta con le lacrime la massa delle sue acque: egli piange la figlia Io che ritiene perduta. Non sa se sia viva o morta ma, non trovandola in nessun luogo, pensa che sia scomparsa e teme il peggio. L'aveva vista, mentre tornava dalle rive del fiume paterno, Giove e l'aveva così apostrofata: «O fanciulla degna di Giove, che puoi rendere beato chiunque con le tue nozze, ritirati all'ombra degli alti alberi del bosco (e intanto glieli mostrava) mentre fa tanto caldo e il sole, a metà della sua corsa, ha raggiunto il vertice del cielo. Se poi hai paura di entrare da sola là dove ci sono le tane delle fiere, sappi che in mezzo al bosco avrai la protezione di un Dio: e non di un dio qualunque, ma di chi regge lo scettro dell'universo con la sua grande mano e scaglia i fulmini in tutte le direzioni. Non fuggirmi!». Quella in verità stava fuggendo. E già si era lasciata alle spalle i pascoli di Lerna e le piantagioni di </a:t>
            </a:r>
            <a:r>
              <a:rPr lang="it-IT" dirty="0" err="1">
                <a:latin typeface="Times New Roman" panose="02020603050405020304" pitchFamily="18" charset="0"/>
                <a:cs typeface="Times New Roman" panose="02020603050405020304" pitchFamily="18" charset="0"/>
              </a:rPr>
              <a:t>Lirceo</a:t>
            </a:r>
            <a:r>
              <a:rPr lang="it-IT" dirty="0">
                <a:latin typeface="Times New Roman" panose="02020603050405020304" pitchFamily="18" charset="0"/>
                <a:cs typeface="Times New Roman" panose="02020603050405020304" pitchFamily="18" charset="0"/>
              </a:rPr>
              <a:t>, quando il dio adunò le nubi oscure e ne ricoprì un largo tratto di terra; arrestò così la fuga di lei e le tolse la verginità.</a:t>
            </a:r>
          </a:p>
        </p:txBody>
      </p:sp>
    </p:spTree>
    <p:extLst>
      <p:ext uri="{BB962C8B-B14F-4D97-AF65-F5344CB8AC3E}">
        <p14:creationId xmlns:p14="http://schemas.microsoft.com/office/powerpoint/2010/main" val="268168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D45AC-A971-5E2B-4FEF-C1292170582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B7E009B-F7AE-27EC-2CF0-199EBB0E45DA}"/>
              </a:ext>
            </a:extLst>
          </p:cNvPr>
          <p:cNvSpPr>
            <a:spLocks noGrp="1"/>
          </p:cNvSpPr>
          <p:nvPr>
            <p:ph idx="1"/>
          </p:nvPr>
        </p:nvSpPr>
        <p:spPr>
          <a:xfrm>
            <a:off x="838200" y="162560"/>
            <a:ext cx="10515600" cy="6624320"/>
          </a:xfrm>
        </p:spPr>
        <p:txBody>
          <a:bodyPr>
            <a:normAutofit lnSpcReduction="10000"/>
          </a:bodyPr>
          <a:lstStyle/>
          <a:p>
            <a:pPr marL="0" indent="0">
              <a:buNone/>
            </a:pP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Interea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medios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Iuno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despexit</a:t>
            </a:r>
            <a:r>
              <a:rPr lang="it-IT" dirty="0">
                <a:latin typeface="Times New Roman" panose="02020603050405020304" pitchFamily="18" charset="0"/>
                <a:cs typeface="Times New Roman" panose="02020603050405020304" pitchFamily="18" charset="0"/>
              </a:rPr>
              <a:t> in Argos</a:t>
            </a:r>
          </a:p>
          <a:p>
            <a:pPr marL="0" indent="0">
              <a:buNone/>
            </a:pPr>
            <a:r>
              <a:rPr lang="it-IT" dirty="0">
                <a:latin typeface="Times New Roman" panose="02020603050405020304" pitchFamily="18" charset="0"/>
                <a:cs typeface="Times New Roman" panose="02020603050405020304" pitchFamily="18" charset="0"/>
              </a:rPr>
              <a:t>et </a:t>
            </a:r>
            <a:r>
              <a:rPr lang="it-IT" dirty="0" err="1">
                <a:latin typeface="Times New Roman" panose="02020603050405020304" pitchFamily="18" charset="0"/>
                <a:cs typeface="Times New Roman" panose="02020603050405020304" pitchFamily="18" charset="0"/>
              </a:rPr>
              <a:t>noctis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faciem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nebulas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fecisse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volucres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sub nitido mirata die, non </a:t>
            </a:r>
            <a:r>
              <a:rPr lang="it-IT" dirty="0" err="1">
                <a:latin typeface="Times New Roman" panose="02020603050405020304" pitchFamily="18" charset="0"/>
                <a:cs typeface="Times New Roman" panose="02020603050405020304" pitchFamily="18" charset="0"/>
              </a:rPr>
              <a:t>fluminis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illas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esse, </a:t>
            </a:r>
            <a:r>
              <a:rPr lang="it-IT" dirty="0" err="1">
                <a:latin typeface="Times New Roman" panose="02020603050405020304" pitchFamily="18" charset="0"/>
                <a:cs typeface="Times New Roman" panose="02020603050405020304" pitchFamily="18" charset="0"/>
              </a:rPr>
              <a:t>nec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umenti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sensit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tellure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remitti</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atque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coniunx</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ubi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circumspicit</a:t>
            </a:r>
            <a:r>
              <a:rPr lang="it-IT" dirty="0">
                <a:latin typeface="Times New Roman" panose="02020603050405020304" pitchFamily="18" charset="0"/>
                <a:cs typeface="Times New Roman" panose="02020603050405020304" pitchFamily="18" charset="0"/>
              </a:rPr>
              <a:t>, ut </a:t>
            </a: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605</a:t>
            </a:r>
          </a:p>
          <a:p>
            <a:pPr marL="0" indent="0">
              <a:buNone/>
            </a:pPr>
            <a:r>
              <a:rPr lang="it-IT" dirty="0" err="1">
                <a:latin typeface="Times New Roman" panose="02020603050405020304" pitchFamily="18" charset="0"/>
                <a:cs typeface="Times New Roman" panose="02020603050405020304" pitchFamily="18" charset="0"/>
              </a:rPr>
              <a:t>deprensi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totiens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nosset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furta</a:t>
            </a:r>
            <a:r>
              <a:rPr lang="it-IT" dirty="0">
                <a:latin typeface="Times New Roman" panose="02020603050405020304" pitchFamily="18" charset="0"/>
                <a:cs typeface="Times New Roman" panose="02020603050405020304" pitchFamily="18" charset="0"/>
              </a:rPr>
              <a:t> mariti.</a:t>
            </a:r>
          </a:p>
          <a:p>
            <a:pPr marL="0" indent="0">
              <a:buNone/>
            </a:pPr>
            <a:r>
              <a:rPr lang="it-IT" dirty="0" err="1">
                <a:latin typeface="Times New Roman" panose="02020603050405020304" pitchFamily="18" charset="0"/>
                <a:cs typeface="Times New Roman" panose="02020603050405020304" pitchFamily="18" charset="0"/>
              </a:rPr>
              <a:t>quem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postquam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caelo</a:t>
            </a:r>
            <a:r>
              <a:rPr lang="it-IT" dirty="0">
                <a:latin typeface="Times New Roman" panose="02020603050405020304" pitchFamily="18" charset="0"/>
                <a:cs typeface="Times New Roman" panose="02020603050405020304" pitchFamily="18" charset="0"/>
              </a:rPr>
              <a:t> non </a:t>
            </a:r>
            <a:r>
              <a:rPr lang="it-IT" dirty="0" err="1">
                <a:latin typeface="Times New Roman" panose="02020603050405020304" pitchFamily="18" charset="0"/>
                <a:cs typeface="Times New Roman" panose="02020603050405020304" pitchFamily="18" charset="0"/>
              </a:rPr>
              <a:t>repperit</a:t>
            </a:r>
            <a:r>
              <a:rPr lang="it-IT" dirty="0">
                <a:latin typeface="Times New Roman" panose="02020603050405020304" pitchFamily="18" charset="0"/>
                <a:cs typeface="Times New Roman" panose="02020603050405020304" pitchFamily="18" charset="0"/>
              </a:rPr>
              <a:t>, 'aut ego </a:t>
            </a:r>
            <a:r>
              <a:rPr lang="it-IT" dirty="0" err="1">
                <a:latin typeface="Times New Roman" panose="02020603050405020304" pitchFamily="18" charset="0"/>
                <a:cs typeface="Times New Roman" panose="02020603050405020304" pitchFamily="18" charset="0"/>
              </a:rPr>
              <a:t>fallor</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aut ego </a:t>
            </a:r>
            <a:r>
              <a:rPr lang="it-IT" dirty="0" err="1">
                <a:latin typeface="Times New Roman" panose="02020603050405020304" pitchFamily="18" charset="0"/>
                <a:cs typeface="Times New Roman" panose="02020603050405020304" pitchFamily="18" charset="0"/>
              </a:rPr>
              <a:t>laedor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delapsaque</a:t>
            </a:r>
            <a:r>
              <a:rPr lang="it-IT" dirty="0">
                <a:latin typeface="Times New Roman" panose="02020603050405020304" pitchFamily="18" charset="0"/>
                <a:cs typeface="Times New Roman" panose="02020603050405020304" pitchFamily="18" charset="0"/>
              </a:rPr>
              <a:t> ab </a:t>
            </a:r>
            <a:r>
              <a:rPr lang="it-IT" dirty="0" err="1">
                <a:latin typeface="Times New Roman" panose="02020603050405020304" pitchFamily="18" charset="0"/>
                <a:cs typeface="Times New Roman" panose="02020603050405020304" pitchFamily="18" charset="0"/>
              </a:rPr>
              <a:t>aethere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summo</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constitit</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terris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nebulasque</a:t>
            </a:r>
            <a:r>
              <a:rPr lang="it-IT" dirty="0">
                <a:latin typeface="Times New Roman" panose="02020603050405020304" pitchFamily="18" charset="0"/>
                <a:cs typeface="Times New Roman" panose="02020603050405020304" pitchFamily="18" charset="0"/>
              </a:rPr>
              <a:t> recedere </a:t>
            </a:r>
            <a:r>
              <a:rPr lang="it-IT" dirty="0" err="1">
                <a:latin typeface="Times New Roman" panose="02020603050405020304" pitchFamily="18" charset="0"/>
                <a:cs typeface="Times New Roman" panose="02020603050405020304" pitchFamily="18" charset="0"/>
              </a:rPr>
              <a:t>iussit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coniugis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adventum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praesenserat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nitentem</a:t>
            </a:r>
            <a:r>
              <a:rPr lang="it-IT" dirty="0">
                <a:latin typeface="Times New Roman" panose="02020603050405020304" pitchFamily="18" charset="0"/>
                <a:cs typeface="Times New Roman" panose="02020603050405020304" pitchFamily="18" charset="0"/>
              </a:rPr>
              <a:t>               610</a:t>
            </a:r>
          </a:p>
          <a:p>
            <a:pPr marL="0" indent="0">
              <a:buNone/>
            </a:pPr>
            <a:r>
              <a:rPr lang="it-IT" dirty="0" err="1">
                <a:latin typeface="Times New Roman" panose="02020603050405020304" pitchFamily="18" charset="0"/>
                <a:cs typeface="Times New Roman" panose="02020603050405020304" pitchFamily="18" charset="0"/>
              </a:rPr>
              <a:t>Inachidos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vultus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mutaverat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iuvencam</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bos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quoque</a:t>
            </a:r>
            <a:r>
              <a:rPr lang="it-IT" dirty="0">
                <a:latin typeface="Times New Roman" panose="02020603050405020304" pitchFamily="18" charset="0"/>
                <a:cs typeface="Times New Roman" panose="02020603050405020304" pitchFamily="18" charset="0"/>
              </a:rPr>
              <a:t> formosa est. </a:t>
            </a:r>
            <a:r>
              <a:rPr lang="it-IT" dirty="0" err="1">
                <a:latin typeface="Times New Roman" panose="02020603050405020304" pitchFamily="18" charset="0"/>
                <a:cs typeface="Times New Roman" panose="02020603050405020304" pitchFamily="18" charset="0"/>
              </a:rPr>
              <a:t>speciem</a:t>
            </a:r>
            <a:r>
              <a:rPr lang="it-IT" dirty="0">
                <a:latin typeface="Times New Roman" panose="02020603050405020304" pitchFamily="18" charset="0"/>
                <a:cs typeface="Times New Roman" panose="02020603050405020304" pitchFamily="18" charset="0"/>
              </a:rPr>
              <a:t> Saturnia </a:t>
            </a:r>
            <a:r>
              <a:rPr lang="it-IT" dirty="0" err="1">
                <a:latin typeface="Times New Roman" panose="02020603050405020304" pitchFamily="18" charset="0"/>
                <a:cs typeface="Times New Roman" panose="02020603050405020304" pitchFamily="18" charset="0"/>
              </a:rPr>
              <a:t>vaccae</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quamquam</a:t>
            </a:r>
            <a:r>
              <a:rPr lang="it-IT" dirty="0">
                <a:latin typeface="Times New Roman" panose="02020603050405020304" pitchFamily="18" charset="0"/>
                <a:cs typeface="Times New Roman" panose="02020603050405020304" pitchFamily="18" charset="0"/>
              </a:rPr>
              <a:t> invita, </a:t>
            </a:r>
            <a:r>
              <a:rPr lang="it-IT" dirty="0" err="1">
                <a:latin typeface="Times New Roman" panose="02020603050405020304" pitchFamily="18" charset="0"/>
                <a:cs typeface="Times New Roman" panose="02020603050405020304" pitchFamily="18" charset="0"/>
              </a:rPr>
              <a:t>probat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nec</a:t>
            </a:r>
            <a:r>
              <a:rPr lang="it-IT" dirty="0">
                <a:latin typeface="Times New Roman" panose="02020603050405020304" pitchFamily="18" charset="0"/>
                <a:cs typeface="Times New Roman" panose="02020603050405020304" pitchFamily="18" charset="0"/>
              </a:rPr>
              <a:t> non, et </a:t>
            </a:r>
            <a:r>
              <a:rPr lang="it-IT" dirty="0" err="1">
                <a:latin typeface="Times New Roman" panose="02020603050405020304" pitchFamily="18" charset="0"/>
                <a:cs typeface="Times New Roman" panose="02020603050405020304" pitchFamily="18" charset="0"/>
              </a:rPr>
              <a:t>cuius</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unde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quove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sit</a:t>
            </a:r>
            <a:r>
              <a:rPr lang="it-IT" dirty="0">
                <a:latin typeface="Times New Roman" panose="02020603050405020304" pitchFamily="18" charset="0"/>
                <a:cs typeface="Times New Roman" panose="02020603050405020304" pitchFamily="18" charset="0"/>
              </a:rPr>
              <a:t> armento, veri quasi nescia </a:t>
            </a:r>
            <a:r>
              <a:rPr lang="it-IT" dirty="0" err="1">
                <a:latin typeface="Times New Roman" panose="02020603050405020304" pitchFamily="18" charset="0"/>
                <a:cs typeface="Times New Roman" panose="02020603050405020304" pitchFamily="18" charset="0"/>
              </a:rPr>
              <a:t>quaerit</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033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E8A85-9662-4D59-D761-A7BB19A5D02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290A9E5-EBC8-0173-1615-6323FB302DDF}"/>
              </a:ext>
            </a:extLst>
          </p:cNvPr>
          <p:cNvSpPr>
            <a:spLocks noGrp="1"/>
          </p:cNvSpPr>
          <p:nvPr>
            <p:ph idx="1"/>
          </p:nvPr>
        </p:nvSpPr>
        <p:spPr>
          <a:xfrm>
            <a:off x="838200" y="162560"/>
            <a:ext cx="10515600" cy="6624320"/>
          </a:xfrm>
        </p:spPr>
        <p:txBody>
          <a:bodyPr>
            <a:normAutofit/>
          </a:bodyPr>
          <a:lstStyle/>
          <a:p>
            <a:pPr marL="0" indent="0" algn="just">
              <a:buNone/>
            </a:pPr>
            <a:r>
              <a:rPr lang="it-IT" dirty="0">
                <a:latin typeface="Times New Roman" panose="02020603050405020304" pitchFamily="18" charset="0"/>
                <a:cs typeface="Times New Roman" panose="02020603050405020304" pitchFamily="18" charset="0"/>
              </a:rPr>
              <a:t>Frattanto Giunone dall'alto lasciò spaziare lo sguardo giù sui campi e si accorse con stupore che una cortina di nebbia aveva dato al giorno l'aspetto di notte nel bel mezzo del suo fulgore e che questo fenomeno non proveniva dal fiume né dall'umidità la terra. Indagò allora tutto intorno per scoprire dove fosse il suo consorte, ben consapevole ormai, per ripetute esperienze, delle infedeltà del marito. Non trovandolo in cielo, si precipitò in terra, mormorando tra sé: «o mi inganno o mi sta facendo un torto!». Li giunta, impose alla nebbia di diradarsi.</a:t>
            </a:r>
          </a:p>
        </p:txBody>
      </p:sp>
    </p:spTree>
    <p:extLst>
      <p:ext uri="{BB962C8B-B14F-4D97-AF65-F5344CB8AC3E}">
        <p14:creationId xmlns:p14="http://schemas.microsoft.com/office/powerpoint/2010/main" val="318171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13BC0-9194-F46B-9EC1-33A0374A167F}"/>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6CC64EB-4FF1-824E-C6E5-DEC27D9CD3A9}"/>
              </a:ext>
            </a:extLst>
          </p:cNvPr>
          <p:cNvSpPr>
            <a:spLocks noGrp="1"/>
          </p:cNvSpPr>
          <p:nvPr>
            <p:ph idx="1"/>
          </p:nvPr>
        </p:nvSpPr>
        <p:spPr>
          <a:xfrm>
            <a:off x="838200" y="162560"/>
            <a:ext cx="10515600" cy="6624320"/>
          </a:xfrm>
        </p:spPr>
        <p:txBody>
          <a:bodyPr>
            <a:normAutofit fontScale="92500" lnSpcReduction="10000"/>
          </a:bodyPr>
          <a:lstStyle/>
          <a:p>
            <a:pPr marL="0" indent="0">
              <a:buNone/>
            </a:pP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Iuppiter</a:t>
            </a:r>
            <a:r>
              <a:rPr lang="it-IT" dirty="0">
                <a:latin typeface="Times New Roman" panose="02020603050405020304" pitchFamily="18" charset="0"/>
                <a:cs typeface="Times New Roman" panose="02020603050405020304" pitchFamily="18" charset="0"/>
              </a:rPr>
              <a:t> e terra </a:t>
            </a:r>
            <a:r>
              <a:rPr lang="it-IT" dirty="0" err="1">
                <a:latin typeface="Times New Roman" panose="02020603050405020304" pitchFamily="18" charset="0"/>
                <a:cs typeface="Times New Roman" panose="02020603050405020304" pitchFamily="18" charset="0"/>
              </a:rPr>
              <a:t>genitam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mentitur</a:t>
            </a:r>
            <a:r>
              <a:rPr lang="it-IT" dirty="0">
                <a:latin typeface="Times New Roman" panose="02020603050405020304" pitchFamily="18" charset="0"/>
                <a:cs typeface="Times New Roman" panose="02020603050405020304" pitchFamily="18" charset="0"/>
              </a:rPr>
              <a:t>, ut </a:t>
            </a:r>
            <a:r>
              <a:rPr lang="it-IT" dirty="0" err="1">
                <a:latin typeface="Times New Roman" panose="02020603050405020304" pitchFamily="18" charset="0"/>
                <a:cs typeface="Times New Roman" panose="02020603050405020304" pitchFamily="18" charset="0"/>
              </a:rPr>
              <a:t>auctor</a:t>
            </a:r>
            <a:r>
              <a:rPr lang="it-IT" dirty="0">
                <a:latin typeface="Times New Roman" panose="02020603050405020304" pitchFamily="18" charset="0"/>
                <a:cs typeface="Times New Roman" panose="02020603050405020304" pitchFamily="18" charset="0"/>
              </a:rPr>
              <a:t>               615</a:t>
            </a:r>
          </a:p>
          <a:p>
            <a:pPr marL="0" indent="0">
              <a:buNone/>
            </a:pPr>
            <a:r>
              <a:rPr lang="it-IT" dirty="0" err="1">
                <a:latin typeface="Times New Roman" panose="02020603050405020304" pitchFamily="18" charset="0"/>
                <a:cs typeface="Times New Roman" panose="02020603050405020304" pitchFamily="18" charset="0"/>
              </a:rPr>
              <a:t>desinat</a:t>
            </a:r>
            <a:r>
              <a:rPr lang="it-IT" dirty="0">
                <a:latin typeface="Times New Roman" panose="02020603050405020304" pitchFamily="18" charset="0"/>
                <a:cs typeface="Times New Roman" panose="02020603050405020304" pitchFamily="18" charset="0"/>
              </a:rPr>
              <a:t> inquiri: petit </a:t>
            </a:r>
            <a:r>
              <a:rPr lang="it-IT" dirty="0" err="1">
                <a:latin typeface="Times New Roman" panose="02020603050405020304" pitchFamily="18" charset="0"/>
                <a:cs typeface="Times New Roman" panose="02020603050405020304" pitchFamily="18" charset="0"/>
              </a:rPr>
              <a:t>hanc</a:t>
            </a:r>
            <a:r>
              <a:rPr lang="it-IT" dirty="0">
                <a:latin typeface="Times New Roman" panose="02020603050405020304" pitchFamily="18" charset="0"/>
                <a:cs typeface="Times New Roman" panose="02020603050405020304" pitchFamily="18" charset="0"/>
              </a:rPr>
              <a:t> Saturnia </a:t>
            </a:r>
            <a:r>
              <a:rPr lang="it-IT" dirty="0" err="1">
                <a:latin typeface="Times New Roman" panose="02020603050405020304" pitchFamily="18" charset="0"/>
                <a:cs typeface="Times New Roman" panose="02020603050405020304" pitchFamily="18" charset="0"/>
              </a:rPr>
              <a:t>munus</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quid </a:t>
            </a:r>
            <a:r>
              <a:rPr lang="it-IT" dirty="0" err="1">
                <a:latin typeface="Times New Roman" panose="02020603050405020304" pitchFamily="18" charset="0"/>
                <a:cs typeface="Times New Roman" panose="02020603050405020304" pitchFamily="18" charset="0"/>
              </a:rPr>
              <a:t>faciat</a:t>
            </a:r>
            <a:r>
              <a:rPr lang="it-IT" dirty="0">
                <a:latin typeface="Times New Roman" panose="02020603050405020304" pitchFamily="18" charset="0"/>
                <a:cs typeface="Times New Roman" panose="02020603050405020304" pitchFamily="18" charset="0"/>
              </a:rPr>
              <a:t>? crudele </a:t>
            </a:r>
            <a:r>
              <a:rPr lang="it-IT" dirty="0" err="1">
                <a:latin typeface="Times New Roman" panose="02020603050405020304" pitchFamily="18" charset="0"/>
                <a:cs typeface="Times New Roman" panose="02020603050405020304" pitchFamily="18" charset="0"/>
              </a:rPr>
              <a:t>suos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addicere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amores</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non dare </a:t>
            </a:r>
            <a:r>
              <a:rPr lang="it-IT" dirty="0" err="1">
                <a:latin typeface="Times New Roman" panose="02020603050405020304" pitchFamily="18" charset="0"/>
                <a:cs typeface="Times New Roman" panose="02020603050405020304" pitchFamily="18" charset="0"/>
              </a:rPr>
              <a:t>suspectum</a:t>
            </a:r>
            <a:r>
              <a:rPr lang="it-IT" dirty="0">
                <a:latin typeface="Times New Roman" panose="02020603050405020304" pitchFamily="18" charset="0"/>
                <a:cs typeface="Times New Roman" panose="02020603050405020304" pitchFamily="18" charset="0"/>
              </a:rPr>
              <a:t> est: </a:t>
            </a:r>
            <a:r>
              <a:rPr lang="it-IT" dirty="0" err="1">
                <a:latin typeface="Times New Roman" panose="02020603050405020304" pitchFamily="18" charset="0"/>
                <a:cs typeface="Times New Roman" panose="02020603050405020304" pitchFamily="18" charset="0"/>
              </a:rPr>
              <a:t>Pudor</a:t>
            </a:r>
            <a:r>
              <a:rPr lang="it-IT" dirty="0">
                <a:latin typeface="Times New Roman" panose="02020603050405020304" pitchFamily="18" charset="0"/>
                <a:cs typeface="Times New Roman" panose="02020603050405020304" pitchFamily="18" charset="0"/>
              </a:rPr>
              <a:t> est, qui </a:t>
            </a:r>
            <a:r>
              <a:rPr lang="it-IT" dirty="0" err="1">
                <a:latin typeface="Times New Roman" panose="02020603050405020304" pitchFamily="18" charset="0"/>
                <a:cs typeface="Times New Roman" panose="02020603050405020304" pitchFamily="18" charset="0"/>
              </a:rPr>
              <a:t>suadeat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illinc</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hinc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dissuadet</a:t>
            </a:r>
            <a:r>
              <a:rPr lang="it-IT" dirty="0">
                <a:latin typeface="Times New Roman" panose="02020603050405020304" pitchFamily="18" charset="0"/>
                <a:cs typeface="Times New Roman" panose="02020603050405020304" pitchFamily="18" charset="0"/>
              </a:rPr>
              <a:t> Amor. </a:t>
            </a:r>
            <a:r>
              <a:rPr lang="it-IT" dirty="0" err="1">
                <a:latin typeface="Times New Roman" panose="02020603050405020304" pitchFamily="18" charset="0"/>
                <a:cs typeface="Times New Roman" panose="02020603050405020304" pitchFamily="18" charset="0"/>
              </a:rPr>
              <a:t>victus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Pudor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esset</a:t>
            </a:r>
            <a:r>
              <a:rPr lang="it-IT" dirty="0">
                <a:latin typeface="Times New Roman" panose="02020603050405020304" pitchFamily="18" charset="0"/>
                <a:cs typeface="Times New Roman" panose="02020603050405020304" pitchFamily="18" charset="0"/>
              </a:rPr>
              <a:t> Amore,</a:t>
            </a:r>
          </a:p>
          <a:p>
            <a:pPr marL="0" indent="0">
              <a:buNone/>
            </a:pPr>
            <a:r>
              <a:rPr lang="it-IT" dirty="0">
                <a:latin typeface="Times New Roman" panose="02020603050405020304" pitchFamily="18" charset="0"/>
                <a:cs typeface="Times New Roman" panose="02020603050405020304" pitchFamily="18" charset="0"/>
              </a:rPr>
              <a:t>sed leve si </a:t>
            </a:r>
            <a:r>
              <a:rPr lang="it-IT" dirty="0" err="1">
                <a:latin typeface="Times New Roman" panose="02020603050405020304" pitchFamily="18" charset="0"/>
                <a:cs typeface="Times New Roman" panose="02020603050405020304" pitchFamily="18" charset="0"/>
              </a:rPr>
              <a:t>munus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sociae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generisque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torique</a:t>
            </a:r>
            <a:r>
              <a:rPr lang="it-IT" dirty="0">
                <a:latin typeface="Times New Roman" panose="02020603050405020304" pitchFamily="18" charset="0"/>
                <a:cs typeface="Times New Roman" panose="02020603050405020304" pitchFamily="18" charset="0"/>
              </a:rPr>
              <a:t>               620</a:t>
            </a:r>
          </a:p>
          <a:p>
            <a:pPr marL="0" indent="0">
              <a:buNone/>
            </a:pPr>
            <a:r>
              <a:rPr lang="it-IT" dirty="0">
                <a:latin typeface="Times New Roman" panose="02020603050405020304" pitchFamily="18" charset="0"/>
                <a:cs typeface="Times New Roman" panose="02020603050405020304" pitchFamily="18" charset="0"/>
              </a:rPr>
              <a:t>vacca </a:t>
            </a:r>
            <a:r>
              <a:rPr lang="it-IT" dirty="0" err="1">
                <a:latin typeface="Times New Roman" panose="02020603050405020304" pitchFamily="18" charset="0"/>
                <a:cs typeface="Times New Roman" panose="02020603050405020304" pitchFamily="18" charset="0"/>
              </a:rPr>
              <a:t>negaretur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poterat</a:t>
            </a:r>
            <a:r>
              <a:rPr lang="it-IT" dirty="0">
                <a:latin typeface="Times New Roman" panose="02020603050405020304" pitchFamily="18" charset="0"/>
                <a:cs typeface="Times New Roman" panose="02020603050405020304" pitchFamily="18" charset="0"/>
              </a:rPr>
              <a:t> non vacca </a:t>
            </a:r>
            <a:r>
              <a:rPr lang="it-IT" dirty="0" err="1">
                <a:latin typeface="Times New Roman" panose="02020603050405020304" pitchFamily="18" charset="0"/>
                <a:cs typeface="Times New Roman" panose="02020603050405020304" pitchFamily="18" charset="0"/>
              </a:rPr>
              <a:t>videri</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Paelice</a:t>
            </a:r>
            <a:r>
              <a:rPr lang="it-IT" dirty="0">
                <a:latin typeface="Times New Roman" panose="02020603050405020304" pitchFamily="18" charset="0"/>
                <a:cs typeface="Times New Roman" panose="02020603050405020304" pitchFamily="18" charset="0"/>
              </a:rPr>
              <a:t> donata non </a:t>
            </a:r>
            <a:r>
              <a:rPr lang="it-IT" dirty="0" err="1">
                <a:latin typeface="Times New Roman" panose="02020603050405020304" pitchFamily="18" charset="0"/>
                <a:cs typeface="Times New Roman" panose="02020603050405020304" pitchFamily="18" charset="0"/>
              </a:rPr>
              <a:t>protinus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exuit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omnem</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diva </a:t>
            </a:r>
            <a:r>
              <a:rPr lang="it-IT" dirty="0" err="1">
                <a:latin typeface="Times New Roman" panose="02020603050405020304" pitchFamily="18" charset="0"/>
                <a:cs typeface="Times New Roman" panose="02020603050405020304" pitchFamily="18" charset="0"/>
              </a:rPr>
              <a:t>metum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timuitque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Iovem</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fuit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anxia</a:t>
            </a:r>
            <a:r>
              <a:rPr lang="it-IT" dirty="0">
                <a:latin typeface="Times New Roman" panose="02020603050405020304" pitchFamily="18" charset="0"/>
                <a:cs typeface="Times New Roman" panose="02020603050405020304" pitchFamily="18" charset="0"/>
              </a:rPr>
              <a:t> furti,</a:t>
            </a:r>
          </a:p>
          <a:p>
            <a:pPr marL="0" indent="0">
              <a:buNone/>
            </a:pPr>
            <a:r>
              <a:rPr lang="it-IT" dirty="0" err="1">
                <a:latin typeface="Times New Roman" panose="02020603050405020304" pitchFamily="18" charset="0"/>
                <a:cs typeface="Times New Roman" panose="02020603050405020304" pitchFamily="18" charset="0"/>
              </a:rPr>
              <a:t>donec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Arestoridae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servandam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tradidit</a:t>
            </a:r>
            <a:r>
              <a:rPr lang="it-IT" dirty="0">
                <a:latin typeface="Times New Roman" panose="02020603050405020304" pitchFamily="18" charset="0"/>
                <a:cs typeface="Times New Roman" panose="02020603050405020304" pitchFamily="18" charset="0"/>
              </a:rPr>
              <a:t> Argo.</a:t>
            </a:r>
          </a:p>
          <a:p>
            <a:pPr marL="0" indent="0">
              <a:buNone/>
            </a:pPr>
            <a:r>
              <a:rPr lang="it-IT" dirty="0">
                <a:latin typeface="Times New Roman" panose="02020603050405020304" pitchFamily="18" charset="0"/>
                <a:cs typeface="Times New Roman" panose="02020603050405020304" pitchFamily="18" charset="0"/>
              </a:rPr>
              <a:t>Centum </a:t>
            </a:r>
            <a:r>
              <a:rPr lang="it-IT" dirty="0" err="1">
                <a:latin typeface="Times New Roman" panose="02020603050405020304" pitchFamily="18" charset="0"/>
                <a:cs typeface="Times New Roman" panose="02020603050405020304" pitchFamily="18" charset="0"/>
              </a:rPr>
              <a:t>luminibus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cinctum</a:t>
            </a:r>
            <a:r>
              <a:rPr lang="it-IT" dirty="0">
                <a:latin typeface="Times New Roman" panose="02020603050405020304" pitchFamily="18" charset="0"/>
                <a:cs typeface="Times New Roman" panose="02020603050405020304" pitchFamily="18" charset="0"/>
              </a:rPr>
              <a:t> caput </a:t>
            </a:r>
            <a:r>
              <a:rPr lang="it-IT" dirty="0" err="1">
                <a:latin typeface="Times New Roman" panose="02020603050405020304" pitchFamily="18" charset="0"/>
                <a:cs typeface="Times New Roman" panose="02020603050405020304" pitchFamily="18" charset="0"/>
              </a:rPr>
              <a:t>Argus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habebat</a:t>
            </a:r>
            <a:r>
              <a:rPr lang="it-IT" dirty="0">
                <a:latin typeface="Times New Roman" panose="02020603050405020304" pitchFamily="18" charset="0"/>
                <a:cs typeface="Times New Roman" panose="02020603050405020304" pitchFamily="18" charset="0"/>
              </a:rPr>
              <a:t>               625</a:t>
            </a:r>
          </a:p>
          <a:p>
            <a:pPr marL="0" indent="0">
              <a:buNone/>
            </a:pPr>
            <a:r>
              <a:rPr lang="it-IT" dirty="0">
                <a:latin typeface="Times New Roman" panose="02020603050405020304" pitchFamily="18" charset="0"/>
                <a:cs typeface="Times New Roman" panose="02020603050405020304" pitchFamily="18" charset="0"/>
              </a:rPr>
              <a:t>inde </a:t>
            </a:r>
            <a:r>
              <a:rPr lang="it-IT" dirty="0" err="1">
                <a:latin typeface="Times New Roman" panose="02020603050405020304" pitchFamily="18" charset="0"/>
                <a:cs typeface="Times New Roman" panose="02020603050405020304" pitchFamily="18" charset="0"/>
              </a:rPr>
              <a:t>suis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vicibus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capiebant</a:t>
            </a:r>
            <a:r>
              <a:rPr lang="it-IT" dirty="0">
                <a:latin typeface="Times New Roman" panose="02020603050405020304" pitchFamily="18" charset="0"/>
                <a:cs typeface="Times New Roman" panose="02020603050405020304" pitchFamily="18" charset="0"/>
              </a:rPr>
              <a:t> bina </a:t>
            </a:r>
            <a:r>
              <a:rPr lang="it-IT" dirty="0" err="1">
                <a:latin typeface="Times New Roman" panose="02020603050405020304" pitchFamily="18" charset="0"/>
                <a:cs typeface="Times New Roman" panose="02020603050405020304" pitchFamily="18" charset="0"/>
              </a:rPr>
              <a:t>quietem</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cetera </a:t>
            </a:r>
            <a:r>
              <a:rPr lang="it-IT" dirty="0" err="1">
                <a:latin typeface="Times New Roman" panose="02020603050405020304" pitchFamily="18" charset="0"/>
                <a:cs typeface="Times New Roman" panose="02020603050405020304" pitchFamily="18" charset="0"/>
              </a:rPr>
              <a:t>servabant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atque</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statione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manebant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Constiterat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quocumque</a:t>
            </a:r>
            <a:r>
              <a:rPr lang="it-IT" dirty="0">
                <a:latin typeface="Times New Roman" panose="02020603050405020304" pitchFamily="18" charset="0"/>
                <a:cs typeface="Times New Roman" panose="02020603050405020304" pitchFamily="18" charset="0"/>
              </a:rPr>
              <a:t> modo, </a:t>
            </a:r>
            <a:r>
              <a:rPr lang="it-IT" dirty="0" err="1">
                <a:latin typeface="Times New Roman" panose="02020603050405020304" pitchFamily="18" charset="0"/>
                <a:cs typeface="Times New Roman" panose="02020603050405020304" pitchFamily="18" charset="0"/>
              </a:rPr>
              <a:t>spectabat</a:t>
            </a:r>
            <a:r>
              <a:rPr lang="it-IT" dirty="0">
                <a:latin typeface="Times New Roman" panose="02020603050405020304" pitchFamily="18" charset="0"/>
                <a:cs typeface="Times New Roman" panose="02020603050405020304" pitchFamily="18" charset="0"/>
              </a:rPr>
              <a:t> ad Io,</a:t>
            </a:r>
          </a:p>
          <a:p>
            <a:pPr marL="0" indent="0">
              <a:buNone/>
            </a:pPr>
            <a:r>
              <a:rPr lang="it-IT" dirty="0">
                <a:latin typeface="Times New Roman" panose="02020603050405020304" pitchFamily="18" charset="0"/>
                <a:cs typeface="Times New Roman" panose="02020603050405020304" pitchFamily="18" charset="0"/>
              </a:rPr>
              <a:t>ante </a:t>
            </a:r>
            <a:r>
              <a:rPr lang="it-IT" dirty="0" err="1">
                <a:latin typeface="Times New Roman" panose="02020603050405020304" pitchFamily="18" charset="0"/>
                <a:cs typeface="Times New Roman" panose="02020603050405020304" pitchFamily="18" charset="0"/>
              </a:rPr>
              <a:t>oculos</a:t>
            </a:r>
            <a:r>
              <a:rPr lang="it-IT" dirty="0">
                <a:latin typeface="Times New Roman" panose="02020603050405020304" pitchFamily="18" charset="0"/>
                <a:cs typeface="Times New Roman" panose="02020603050405020304" pitchFamily="18" charset="0"/>
              </a:rPr>
              <a:t> Io, </a:t>
            </a:r>
            <a:r>
              <a:rPr lang="it-IT" dirty="0" err="1">
                <a:latin typeface="Times New Roman" panose="02020603050405020304" pitchFamily="18" charset="0"/>
                <a:cs typeface="Times New Roman" panose="02020603050405020304" pitchFamily="18" charset="0"/>
              </a:rPr>
              <a:t>quamvis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aversus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habebat</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9905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1520</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Times New Roman</vt:lpstr>
      <vt:lpstr>Tema di Office</vt:lpstr>
      <vt:lpstr>Giove e 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Giove e Io</dc:title>
  <dc:creator>Tancredi Greco</dc:creator>
  <cp:lastModifiedBy>Tancredi Greco</cp:lastModifiedBy>
  <cp:revision>1</cp:revision>
  <dcterms:created xsi:type="dcterms:W3CDTF">2024-02-18T12:51:26Z</dcterms:created>
  <dcterms:modified xsi:type="dcterms:W3CDTF">2024-02-18T14:47:09Z</dcterms:modified>
</cp:coreProperties>
</file>