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3"/>
  </p:notesMasterIdLst>
  <p:sldIdLst>
    <p:sldId id="256" r:id="rId2"/>
    <p:sldId id="876" r:id="rId3"/>
    <p:sldId id="749" r:id="rId4"/>
    <p:sldId id="879" r:id="rId5"/>
    <p:sldId id="819" r:id="rId6"/>
    <p:sldId id="821" r:id="rId7"/>
    <p:sldId id="845" r:id="rId8"/>
    <p:sldId id="844" r:id="rId9"/>
    <p:sldId id="858" r:id="rId10"/>
    <p:sldId id="860" r:id="rId11"/>
    <p:sldId id="846" r:id="rId12"/>
    <p:sldId id="847" r:id="rId13"/>
    <p:sldId id="823" r:id="rId14"/>
    <p:sldId id="824" r:id="rId15"/>
    <p:sldId id="829" r:id="rId16"/>
    <p:sldId id="826" r:id="rId17"/>
    <p:sldId id="827" r:id="rId18"/>
    <p:sldId id="877" r:id="rId19"/>
    <p:sldId id="884" r:id="rId20"/>
    <p:sldId id="830" r:id="rId21"/>
    <p:sldId id="832" r:id="rId22"/>
    <p:sldId id="880" r:id="rId23"/>
    <p:sldId id="835" r:id="rId24"/>
    <p:sldId id="881" r:id="rId25"/>
    <p:sldId id="836" r:id="rId26"/>
    <p:sldId id="849" r:id="rId27"/>
    <p:sldId id="838" r:id="rId28"/>
    <p:sldId id="883" r:id="rId29"/>
    <p:sldId id="852" r:id="rId30"/>
    <p:sldId id="856" r:id="rId31"/>
    <p:sldId id="841" r:id="rId32"/>
    <p:sldId id="842" r:id="rId33"/>
    <p:sldId id="903" r:id="rId34"/>
    <p:sldId id="904" r:id="rId35"/>
    <p:sldId id="906" r:id="rId36"/>
    <p:sldId id="859" r:id="rId37"/>
    <p:sldId id="888" r:id="rId38"/>
    <p:sldId id="862" r:id="rId39"/>
    <p:sldId id="885" r:id="rId40"/>
    <p:sldId id="889" r:id="rId41"/>
    <p:sldId id="854" r:id="rId42"/>
    <p:sldId id="874" r:id="rId43"/>
    <p:sldId id="886" r:id="rId44"/>
    <p:sldId id="887" r:id="rId45"/>
    <p:sldId id="817" r:id="rId46"/>
    <p:sldId id="900" r:id="rId47"/>
    <p:sldId id="907" r:id="rId48"/>
    <p:sldId id="791" r:id="rId49"/>
    <p:sldId id="753" r:id="rId50"/>
    <p:sldId id="899" r:id="rId51"/>
    <p:sldId id="875" r:id="rId52"/>
    <p:sldId id="873" r:id="rId53"/>
    <p:sldId id="746" r:id="rId54"/>
    <p:sldId id="901" r:id="rId55"/>
    <p:sldId id="890" r:id="rId56"/>
    <p:sldId id="902" r:id="rId57"/>
    <p:sldId id="863" r:id="rId58"/>
    <p:sldId id="865" r:id="rId59"/>
    <p:sldId id="869" r:id="rId60"/>
    <p:sldId id="908" r:id="rId61"/>
    <p:sldId id="868" r:id="rId62"/>
    <p:sldId id="805" r:id="rId63"/>
    <p:sldId id="870" r:id="rId64"/>
    <p:sldId id="892" r:id="rId65"/>
    <p:sldId id="894" r:id="rId66"/>
    <p:sldId id="893" r:id="rId67"/>
    <p:sldId id="897" r:id="rId68"/>
    <p:sldId id="895" r:id="rId69"/>
    <p:sldId id="896" r:id="rId70"/>
    <p:sldId id="898" r:id="rId71"/>
    <p:sldId id="436" r:id="rId72"/>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1pPr>
    <a:lvl2pPr marL="742950" indent="-28575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2pPr>
    <a:lvl3pPr marL="11430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3pPr>
    <a:lvl4pPr marL="16002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4pPr>
    <a:lvl5pPr marL="20574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860000"/>
    <a:srgbClr val="944D16"/>
    <a:srgbClr val="E00EDF"/>
    <a:srgbClr val="6D6514"/>
    <a:srgbClr val="FB8A07"/>
    <a:srgbClr val="6F2B15"/>
    <a:srgbClr val="E69EEB"/>
    <a:srgbClr val="2700F8"/>
    <a:srgbClr val="F9C309"/>
    <a:srgbClr val="7D49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55"/>
    <p:restoredTop sz="50000"/>
  </p:normalViewPr>
  <p:slideViewPr>
    <p:cSldViewPr>
      <p:cViewPr varScale="1">
        <p:scale>
          <a:sx n="115" d="100"/>
          <a:sy n="115" d="100"/>
        </p:scale>
        <p:origin x="1632" y="200"/>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flat">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2"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3"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4"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5"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6"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7"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8"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9"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0"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1" name="AutoShape 1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2" name="AutoShape 1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3" name="AutoShape 1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4" name="AutoShape 1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5" name="AutoShape 1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6" name="AutoShape 1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7" name="AutoShape 1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8" name="AutoShape 2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9" name="AutoShape 2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0" name="AutoShape 2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1" name="AutoShape 2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2" name="AutoShape 2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3" name="AutoShape 2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4" name="AutoShape 2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5" name="AutoShape 2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6" name="AutoShape 2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7" name="AutoShape 2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8" name="AutoShape 3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9" name="AutoShape 3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0" name="AutoShape 3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1" name="AutoShape 3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2" name="AutoShape 3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3" name="AutoShape 3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4" name="AutoShape 3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5" name="AutoShape 3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6" name="AutoShape 3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7" name="AutoShape 3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8" name="AutoShape 4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9" name="AutoShape 4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0" name="AutoShape 4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1" name="AutoShape 4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2" name="AutoShape 4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3" name="AutoShape 4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4" name="AutoShape 4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5" name="AutoShape 4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6" name="AutoShape 4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7" name="AutoShape 4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8" name="AutoShape 5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9" name="AutoShape 5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0" name="AutoShape 5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1" name="AutoShape 5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2" name="AutoShape 5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3" name="AutoShape 5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4" name="AutoShape 5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5" name="AutoShape 5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6" name="AutoShape 5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7" name="Rectangle 59"/>
          <p:cNvSpPr>
            <a:spLocks noGrp="1" noRot="1" noChangeAspect="1" noChangeArrowheads="1"/>
          </p:cNvSpPr>
          <p:nvPr>
            <p:ph type="sldImg"/>
          </p:nvPr>
        </p:nvSpPr>
        <p:spPr bwMode="auto">
          <a:xfrm>
            <a:off x="-11798300" y="-11796713"/>
            <a:ext cx="11706225" cy="12399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sp>
      <p:sp>
        <p:nvSpPr>
          <p:cNvPr id="2108" name="Rectangle 60"/>
          <p:cNvSpPr>
            <a:spLocks noGrp="1" noChangeArrowheads="1"/>
          </p:cNvSpPr>
          <p:nvPr>
            <p:ph type="body"/>
          </p:nvPr>
        </p:nvSpPr>
        <p:spPr bwMode="auto">
          <a:xfrm>
            <a:off x="685800" y="4343400"/>
            <a:ext cx="5392738" cy="402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endParaRPr lang="it-IT" altLang="it-IT"/>
          </a:p>
        </p:txBody>
      </p:sp>
    </p:spTree>
    <p:extLst>
      <p:ext uri="{BB962C8B-B14F-4D97-AF65-F5344CB8AC3E}">
        <p14:creationId xmlns:p14="http://schemas.microsoft.com/office/powerpoint/2010/main" val="1282116045"/>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Text Box 1"/>
          <p:cNvSpPr txBox="1">
            <a:spLocks noGrp="1" noRot="1" noChangeAspect="1" noChangeArrowheads="1"/>
          </p:cNvSpPr>
          <p:nvPr>
            <p:ph type="sldImg"/>
          </p:nvPr>
        </p:nvSpPr>
        <p:spPr bwMode="auto">
          <a:xfrm>
            <a:off x="-14211300" y="-11796713"/>
            <a:ext cx="16533813" cy="124015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0354" name="Text Box 2"/>
          <p:cNvSpPr txBox="1">
            <a:spLocks noGrp="1" noChangeArrowheads="1"/>
          </p:cNvSpPr>
          <p:nvPr>
            <p:ph type="body" idx="1"/>
          </p:nvPr>
        </p:nvSpPr>
        <p:spPr bwMode="auto">
          <a:xfrm>
            <a:off x="685800" y="4343400"/>
            <a:ext cx="5394325" cy="4022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ltLang="it-IT" dirty="0"/>
          </a:p>
        </p:txBody>
      </p:sp>
    </p:spTree>
    <p:extLst>
      <p:ext uri="{BB962C8B-B14F-4D97-AF65-F5344CB8AC3E}">
        <p14:creationId xmlns:p14="http://schemas.microsoft.com/office/powerpoint/2010/main" val="673454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stile</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2FAB655-9CAD-AF45-8241-9DE76063C109}" type="slidenum">
              <a:rPr lang="it-IT" altLang="it-IT"/>
              <a:pPr/>
              <a:t>‹N›</a:t>
            </a:fld>
            <a:endParaRPr lang="it-IT" altLang="it-IT"/>
          </a:p>
        </p:txBody>
      </p:sp>
    </p:spTree>
    <p:extLst>
      <p:ext uri="{BB962C8B-B14F-4D97-AF65-F5344CB8AC3E}">
        <p14:creationId xmlns:p14="http://schemas.microsoft.com/office/powerpoint/2010/main" val="2128797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0A0BF20-594C-F644-B55A-3A19BFBEBA00}" type="slidenum">
              <a:rPr lang="it-IT" altLang="it-IT"/>
              <a:pPr/>
              <a:t>‹N›</a:t>
            </a:fld>
            <a:endParaRPr lang="it-IT" altLang="it-IT"/>
          </a:p>
        </p:txBody>
      </p:sp>
    </p:spTree>
    <p:extLst>
      <p:ext uri="{BB962C8B-B14F-4D97-AF65-F5344CB8AC3E}">
        <p14:creationId xmlns:p14="http://schemas.microsoft.com/office/powerpoint/2010/main" val="114634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59550" y="128588"/>
            <a:ext cx="2033588" cy="5903912"/>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128588"/>
            <a:ext cx="5949950" cy="5903912"/>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AAE6731-4C57-384E-A906-BCA107A0D954}" type="slidenum">
              <a:rPr lang="it-IT" altLang="it-IT"/>
              <a:pPr/>
              <a:t>‹N›</a:t>
            </a:fld>
            <a:endParaRPr lang="it-IT" altLang="it-IT"/>
          </a:p>
        </p:txBody>
      </p:sp>
    </p:spTree>
    <p:extLst>
      <p:ext uri="{BB962C8B-B14F-4D97-AF65-F5344CB8AC3E}">
        <p14:creationId xmlns:p14="http://schemas.microsoft.com/office/powerpoint/2010/main" val="375294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5CDE883A-5A8C-444E-8595-C4438413C845}" type="slidenum">
              <a:rPr lang="it-IT" altLang="it-IT"/>
              <a:pPr/>
              <a:t>‹N›</a:t>
            </a:fld>
            <a:endParaRPr lang="it-IT" altLang="it-IT"/>
          </a:p>
        </p:txBody>
      </p:sp>
    </p:spTree>
    <p:extLst>
      <p:ext uri="{BB962C8B-B14F-4D97-AF65-F5344CB8AC3E}">
        <p14:creationId xmlns:p14="http://schemas.microsoft.com/office/powerpoint/2010/main" val="1628964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stile</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5D015200-09B4-8440-BCEC-725053F781F8}" type="slidenum">
              <a:rPr lang="it-IT" altLang="it-IT"/>
              <a:pPr/>
              <a:t>‹N›</a:t>
            </a:fld>
            <a:endParaRPr lang="it-IT" altLang="it-IT"/>
          </a:p>
        </p:txBody>
      </p:sp>
    </p:spTree>
    <p:extLst>
      <p:ext uri="{BB962C8B-B14F-4D97-AF65-F5344CB8AC3E}">
        <p14:creationId xmlns:p14="http://schemas.microsoft.com/office/powerpoint/2010/main" val="1889374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3990975" cy="4432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00575" y="1600200"/>
            <a:ext cx="3992563" cy="4432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7626CB32-32A5-7649-BC69-7243AFE46DBC}" type="slidenum">
              <a:rPr lang="it-IT" altLang="it-IT"/>
              <a:pPr/>
              <a:t>‹N›</a:t>
            </a:fld>
            <a:endParaRPr lang="it-IT" altLang="it-IT"/>
          </a:p>
        </p:txBody>
      </p:sp>
    </p:spTree>
    <p:extLst>
      <p:ext uri="{BB962C8B-B14F-4D97-AF65-F5344CB8AC3E}">
        <p14:creationId xmlns:p14="http://schemas.microsoft.com/office/powerpoint/2010/main" val="2019663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stile</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526BD7C7-FFC6-0E4D-A4C5-7D48E0947B8E}" type="slidenum">
              <a:rPr lang="it-IT" altLang="it-IT"/>
              <a:pPr/>
              <a:t>‹N›</a:t>
            </a:fld>
            <a:endParaRPr lang="it-IT" altLang="it-IT"/>
          </a:p>
        </p:txBody>
      </p:sp>
    </p:spTree>
    <p:extLst>
      <p:ext uri="{BB962C8B-B14F-4D97-AF65-F5344CB8AC3E}">
        <p14:creationId xmlns:p14="http://schemas.microsoft.com/office/powerpoint/2010/main" val="1365399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8EFF5648-AEC7-5C4A-8812-3C07A0449067}" type="slidenum">
              <a:rPr lang="it-IT" altLang="it-IT"/>
              <a:pPr/>
              <a:t>‹N›</a:t>
            </a:fld>
            <a:endParaRPr lang="it-IT" altLang="it-IT"/>
          </a:p>
        </p:txBody>
      </p:sp>
    </p:spTree>
    <p:extLst>
      <p:ext uri="{BB962C8B-B14F-4D97-AF65-F5344CB8AC3E}">
        <p14:creationId xmlns:p14="http://schemas.microsoft.com/office/powerpoint/2010/main" val="252976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57E15C66-A26B-F342-80F4-C59735B2B58D}" type="slidenum">
              <a:rPr lang="it-IT" altLang="it-IT"/>
              <a:pPr/>
              <a:t>‹N›</a:t>
            </a:fld>
            <a:endParaRPr lang="it-IT" altLang="it-IT"/>
          </a:p>
        </p:txBody>
      </p:sp>
    </p:spTree>
    <p:extLst>
      <p:ext uri="{BB962C8B-B14F-4D97-AF65-F5344CB8AC3E}">
        <p14:creationId xmlns:p14="http://schemas.microsoft.com/office/powerpoint/2010/main" val="1905713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C30FA44-AA31-0647-9A92-63B6B98A049B}" type="slidenum">
              <a:rPr lang="it-IT" altLang="it-IT"/>
              <a:pPr/>
              <a:t>‹N›</a:t>
            </a:fld>
            <a:endParaRPr lang="it-IT" altLang="it-IT"/>
          </a:p>
        </p:txBody>
      </p:sp>
    </p:spTree>
    <p:extLst>
      <p:ext uri="{BB962C8B-B14F-4D97-AF65-F5344CB8AC3E}">
        <p14:creationId xmlns:p14="http://schemas.microsoft.com/office/powerpoint/2010/main" val="1750809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996666E-C024-D741-8B15-BF9388EBED3F}" type="slidenum">
              <a:rPr lang="it-IT" altLang="it-IT"/>
              <a:pPr/>
              <a:t>‹N›</a:t>
            </a:fld>
            <a:endParaRPr lang="it-IT" altLang="it-IT"/>
          </a:p>
        </p:txBody>
      </p:sp>
    </p:spTree>
    <p:extLst>
      <p:ext uri="{BB962C8B-B14F-4D97-AF65-F5344CB8AC3E}">
        <p14:creationId xmlns:p14="http://schemas.microsoft.com/office/powerpoint/2010/main" val="1027814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135938"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457200" y="1600200"/>
            <a:ext cx="8135938" cy="443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457200" y="6245225"/>
            <a:ext cx="2039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it-IT" altLang="it-IT"/>
          </a:p>
        </p:txBody>
      </p:sp>
      <p:sp>
        <p:nvSpPr>
          <p:cNvPr id="1028" name="Rectangle 4"/>
          <p:cNvSpPr>
            <a:spLocks noGrp="1" noChangeArrowheads="1"/>
          </p:cNvSpPr>
          <p:nvPr>
            <p:ph type="ftr"/>
          </p:nvPr>
        </p:nvSpPr>
        <p:spPr bwMode="auto">
          <a:xfrm>
            <a:off x="3124200" y="6245225"/>
            <a:ext cx="2801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it-IT" altLang="it-IT"/>
          </a:p>
        </p:txBody>
      </p:sp>
      <p:sp>
        <p:nvSpPr>
          <p:cNvPr id="1029" name="Rectangle 5"/>
          <p:cNvSpPr>
            <a:spLocks noGrp="1" noChangeArrowheads="1"/>
          </p:cNvSpPr>
          <p:nvPr>
            <p:ph type="sldNum"/>
          </p:nvPr>
        </p:nvSpPr>
        <p:spPr bwMode="auto">
          <a:xfrm>
            <a:off x="6553200" y="6245225"/>
            <a:ext cx="2039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fld id="{E0CA8541-11AF-064D-998C-02BE8F2C47DF}"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eaLnBrk="1" fontAlgn="base" hangingPunct="1">
        <a:spcBef>
          <a:spcPct val="0"/>
        </a:spcBef>
        <a:spcAft>
          <a:spcPct val="0"/>
        </a:spcAft>
        <a:buClr>
          <a:srgbClr val="000000"/>
        </a:buClr>
        <a:buSzPct val="100000"/>
        <a:buFont typeface="Times New Roman" charset="0"/>
        <a:defRPr sz="4400" kern="12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2pPr>
      <a:lvl3pPr marL="11430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3pPr>
      <a:lvl4pPr marL="16002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4pPr>
      <a:lvl5pPr marL="20574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5pPr>
      <a:lvl6pPr marL="25146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6pPr>
      <a:lvl7pPr marL="29718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7pPr>
      <a:lvl8pPr marL="34290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8pPr>
      <a:lvl9pPr marL="38862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charset="0"/>
        <a:defRPr sz="3200" kern="1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charset="0"/>
        <a:defRPr sz="2800" kern="1200">
          <a:solidFill>
            <a:srgbClr val="000000"/>
          </a:solidFill>
          <a:latin typeface="+mn-lt"/>
          <a:ea typeface="+mn-ea"/>
          <a:cs typeface="+mn-cs"/>
        </a:defRPr>
      </a:lvl2pPr>
      <a:lvl3pPr marL="1143000" indent="-228600" algn="l" defTabSz="449263" rtl="0" eaLnBrk="1" fontAlgn="base" hangingPunct="1">
        <a:spcBef>
          <a:spcPts val="600"/>
        </a:spcBef>
        <a:spcAft>
          <a:spcPct val="0"/>
        </a:spcAft>
        <a:buClr>
          <a:srgbClr val="000000"/>
        </a:buClr>
        <a:buSzPct val="100000"/>
        <a:buFont typeface="Times New Roman" charset="0"/>
        <a:defRPr sz="2400" kern="1200">
          <a:solidFill>
            <a:srgbClr val="000000"/>
          </a:solidFill>
          <a:latin typeface="+mn-lt"/>
          <a:ea typeface="+mn-ea"/>
          <a:cs typeface="+mn-cs"/>
        </a:defRPr>
      </a:lvl3pPr>
      <a:lvl4pPr marL="16002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4pPr>
      <a:lvl5pPr marL="20574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5.png"/></Relationships>
</file>

<file path=ppt/slides/_rels/slide6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8.png"/></Relationships>
</file>

<file path=ppt/slides/_rels/slide6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7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dirty="0">
                <a:solidFill>
                  <a:schemeClr val="accent6">
                    <a:lumMod val="40000"/>
                    <a:lumOff val="60000"/>
                  </a:schemeClr>
                </a:solidFill>
                <a:latin typeface="+mn-lt"/>
              </a:rPr>
              <a:t>UTE – Cardinal Colombo - MILANO</a:t>
            </a:r>
            <a:br>
              <a:rPr lang="it-IT" altLang="it-IT" sz="2600" dirty="0">
                <a:solidFill>
                  <a:schemeClr val="accent6">
                    <a:lumMod val="40000"/>
                    <a:lumOff val="60000"/>
                  </a:schemeClr>
                </a:solidFill>
                <a:latin typeface="+mn-lt"/>
              </a:rPr>
            </a:br>
            <a:r>
              <a:rPr lang="it-IT" altLang="it-IT" sz="2200" dirty="0">
                <a:solidFill>
                  <a:schemeClr val="accent6">
                    <a:lumMod val="40000"/>
                    <a:lumOff val="60000"/>
                  </a:schemeClr>
                </a:solidFill>
                <a:latin typeface="+mn-lt"/>
              </a:rPr>
              <a:t>Giovedì,  </a:t>
            </a:r>
            <a:r>
              <a:rPr lang="it-IT" altLang="it-IT" sz="2200">
                <a:solidFill>
                  <a:schemeClr val="accent6">
                    <a:lumMod val="40000"/>
                    <a:lumOff val="60000"/>
                  </a:schemeClr>
                </a:solidFill>
                <a:latin typeface="+mn-lt"/>
              </a:rPr>
              <a:t>22 febbraio </a:t>
            </a:r>
            <a:r>
              <a:rPr lang="it-IT" altLang="it-IT" sz="2200" dirty="0">
                <a:solidFill>
                  <a:schemeClr val="accent6">
                    <a:lumMod val="40000"/>
                    <a:lumOff val="60000"/>
                  </a:schemeClr>
                </a:solidFill>
                <a:latin typeface="+mn-lt"/>
              </a:rPr>
              <a:t>2024</a:t>
            </a:r>
          </a:p>
        </p:txBody>
      </p:sp>
      <p:sp>
        <p:nvSpPr>
          <p:cNvPr id="6" name="Content Placeholder 5">
            <a:extLst>
              <a:ext uri="{FF2B5EF4-FFF2-40B4-BE49-F238E27FC236}">
                <a16:creationId xmlns:a16="http://schemas.microsoft.com/office/drawing/2014/main" id="{F4AFEFB1-8AAD-5A4F-9047-0AB3B2F28D00}"/>
              </a:ext>
            </a:extLst>
          </p:cNvPr>
          <p:cNvSpPr>
            <a:spLocks noGrp="1"/>
          </p:cNvSpPr>
          <p:nvPr>
            <p:ph idx="1"/>
          </p:nvPr>
        </p:nvSpPr>
        <p:spPr>
          <a:xfrm>
            <a:off x="-1" y="1412776"/>
            <a:ext cx="5364089" cy="5445223"/>
          </a:xfrm>
        </p:spPr>
        <p:txBody>
          <a:bodyPr/>
          <a:lstStyle/>
          <a:p>
            <a:pPr algn="ctr"/>
            <a:endParaRPr lang="it-IT" sz="1800" dirty="0">
              <a:solidFill>
                <a:srgbClr val="7030A0"/>
              </a:solidFill>
            </a:endParaRPr>
          </a:p>
          <a:p>
            <a:pPr lvl="0" algn="ctr">
              <a:lnSpc>
                <a:spcPct val="80000"/>
              </a:lnSpc>
            </a:pPr>
            <a:r>
              <a:rPr lang="it-IT" sz="6000" dirty="0">
                <a:solidFill>
                  <a:srgbClr val="C00000"/>
                </a:solidFill>
              </a:rPr>
              <a:t>«IL DOTTOR</a:t>
            </a:r>
          </a:p>
          <a:p>
            <a:pPr lvl="0" algn="ctr">
              <a:lnSpc>
                <a:spcPct val="80000"/>
              </a:lnSpc>
            </a:pPr>
            <a:r>
              <a:rPr lang="it-IT" sz="6000" dirty="0">
                <a:solidFill>
                  <a:srgbClr val="C00000"/>
                </a:solidFill>
              </a:rPr>
              <a:t>ZIVAGO</a:t>
            </a:r>
            <a:r>
              <a:rPr lang="it-IT" sz="6600" dirty="0">
                <a:solidFill>
                  <a:srgbClr val="C00000"/>
                </a:solidFill>
              </a:rPr>
              <a:t>»</a:t>
            </a:r>
          </a:p>
          <a:p>
            <a:pPr lvl="0" algn="ctr">
              <a:lnSpc>
                <a:spcPct val="80000"/>
              </a:lnSpc>
            </a:pPr>
            <a:r>
              <a:rPr lang="it-IT" sz="5400" i="1" dirty="0">
                <a:solidFill>
                  <a:srgbClr val="FC5502"/>
                </a:solidFill>
              </a:rPr>
              <a:t>Amore e rivoluzione </a:t>
            </a:r>
          </a:p>
          <a:p>
            <a:pPr lvl="0" algn="ctr">
              <a:lnSpc>
                <a:spcPct val="80000"/>
              </a:lnSpc>
            </a:pPr>
            <a:r>
              <a:rPr lang="it-IT" sz="5400" i="1" dirty="0">
                <a:solidFill>
                  <a:srgbClr val="FC5502"/>
                </a:solidFill>
              </a:rPr>
              <a:t>con gli occhi </a:t>
            </a:r>
          </a:p>
          <a:p>
            <a:pPr lvl="0" algn="ctr">
              <a:lnSpc>
                <a:spcPct val="80000"/>
              </a:lnSpc>
            </a:pPr>
            <a:r>
              <a:rPr lang="it-IT" sz="5400" i="1" dirty="0">
                <a:solidFill>
                  <a:srgbClr val="FC5502"/>
                </a:solidFill>
              </a:rPr>
              <a:t>di un Nobel.</a:t>
            </a:r>
          </a:p>
          <a:p>
            <a:pPr lvl="0" algn="ctr">
              <a:lnSpc>
                <a:spcPct val="80000"/>
              </a:lnSpc>
            </a:pPr>
            <a:r>
              <a:rPr lang="it-IT" sz="5400" i="1" dirty="0">
                <a:solidFill>
                  <a:srgbClr val="FC5502"/>
                </a:solidFill>
              </a:rPr>
              <a:t>. </a:t>
            </a:r>
          </a:p>
        </p:txBody>
      </p:sp>
      <p:pic>
        <p:nvPicPr>
          <p:cNvPr id="3" name="Immagine 2">
            <a:extLst>
              <a:ext uri="{FF2B5EF4-FFF2-40B4-BE49-F238E27FC236}">
                <a16:creationId xmlns:a16="http://schemas.microsoft.com/office/drawing/2014/main" id="{0B4F0419-1029-EF0B-33FA-FBDEA324296D}"/>
              </a:ext>
            </a:extLst>
          </p:cNvPr>
          <p:cNvPicPr>
            <a:picLocks noChangeAspect="1"/>
          </p:cNvPicPr>
          <p:nvPr/>
        </p:nvPicPr>
        <p:blipFill>
          <a:blip r:embed="rId3"/>
          <a:stretch>
            <a:fillRect/>
          </a:stretch>
        </p:blipFill>
        <p:spPr>
          <a:xfrm>
            <a:off x="5364088" y="1850388"/>
            <a:ext cx="3758911" cy="4978783"/>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31491022-2F3E-96BB-4FB9-65C4A4CE147D}"/>
              </a:ext>
            </a:extLst>
          </p:cNvPr>
          <p:cNvPicPr>
            <a:picLocks noChangeAspect="1"/>
          </p:cNvPicPr>
          <p:nvPr/>
        </p:nvPicPr>
        <p:blipFill>
          <a:blip r:embed="rId2"/>
          <a:stretch>
            <a:fillRect/>
          </a:stretch>
        </p:blipFill>
        <p:spPr>
          <a:xfrm>
            <a:off x="4385682" y="0"/>
            <a:ext cx="4758318" cy="5626390"/>
          </a:xfrm>
          <a:prstGeom prst="rect">
            <a:avLst/>
          </a:prstGeom>
        </p:spPr>
      </p:pic>
      <p:pic>
        <p:nvPicPr>
          <p:cNvPr id="9" name="Immagine 8">
            <a:extLst>
              <a:ext uri="{FF2B5EF4-FFF2-40B4-BE49-F238E27FC236}">
                <a16:creationId xmlns:a16="http://schemas.microsoft.com/office/drawing/2014/main" id="{EE8D9AFF-349A-40DD-2AC8-4059F4071025}"/>
              </a:ext>
            </a:extLst>
          </p:cNvPr>
          <p:cNvPicPr>
            <a:picLocks noChangeAspect="1"/>
          </p:cNvPicPr>
          <p:nvPr/>
        </p:nvPicPr>
        <p:blipFill>
          <a:blip r:embed="rId3"/>
          <a:stretch>
            <a:fillRect/>
          </a:stretch>
        </p:blipFill>
        <p:spPr>
          <a:xfrm>
            <a:off x="0" y="0"/>
            <a:ext cx="4385682" cy="5626390"/>
          </a:xfrm>
          <a:prstGeom prst="rect">
            <a:avLst/>
          </a:prstGeom>
        </p:spPr>
      </p:pic>
      <p:sp>
        <p:nvSpPr>
          <p:cNvPr id="10" name="Titolo 9">
            <a:extLst>
              <a:ext uri="{FF2B5EF4-FFF2-40B4-BE49-F238E27FC236}">
                <a16:creationId xmlns:a16="http://schemas.microsoft.com/office/drawing/2014/main" id="{0FD3F5E5-CE3C-0243-BE64-C719205EF949}"/>
              </a:ext>
            </a:extLst>
          </p:cNvPr>
          <p:cNvSpPr>
            <a:spLocks noGrp="1"/>
          </p:cNvSpPr>
          <p:nvPr>
            <p:ph type="title"/>
          </p:nvPr>
        </p:nvSpPr>
        <p:spPr>
          <a:xfrm>
            <a:off x="0" y="5373216"/>
            <a:ext cx="8593138" cy="1484784"/>
          </a:xfrm>
        </p:spPr>
        <p:txBody>
          <a:bodyPr/>
          <a:lstStyle/>
          <a:p>
            <a:r>
              <a:rPr lang="it-IT" sz="1600" dirty="0">
                <a:solidFill>
                  <a:srgbClr val="002060"/>
                </a:solidFill>
              </a:rPr>
              <a:t>Leonid </a:t>
            </a:r>
            <a:r>
              <a:rPr lang="it-IT" sz="1600" dirty="0" err="1">
                <a:solidFill>
                  <a:srgbClr val="002060"/>
                </a:solidFill>
              </a:rPr>
              <a:t>Pasternàk</a:t>
            </a:r>
            <a:r>
              <a:rPr lang="it-IT" sz="1600" dirty="0">
                <a:solidFill>
                  <a:srgbClr val="002060"/>
                </a:solidFill>
              </a:rPr>
              <a:t>.  </a:t>
            </a:r>
            <a:r>
              <a:rPr lang="it-IT" sz="1600" dirty="0">
                <a:solidFill>
                  <a:srgbClr val="860000"/>
                </a:solidFill>
              </a:rPr>
              <a:t>Lev Tolstoj con la sua famiglia                                 </a:t>
            </a:r>
            <a:r>
              <a:rPr lang="it-IT" sz="1600" dirty="0">
                <a:solidFill>
                  <a:schemeClr val="accent1">
                    <a:lumMod val="50000"/>
                  </a:schemeClr>
                </a:solidFill>
              </a:rPr>
              <a:t>Ritratto di Lev Tolstoj</a:t>
            </a:r>
          </a:p>
        </p:txBody>
      </p:sp>
    </p:spTree>
    <p:extLst>
      <p:ext uri="{BB962C8B-B14F-4D97-AF65-F5344CB8AC3E}">
        <p14:creationId xmlns:p14="http://schemas.microsoft.com/office/powerpoint/2010/main" val="2134293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41EB2C1-4CF3-AA92-884D-58335939E920}"/>
              </a:ext>
            </a:extLst>
          </p:cNvPr>
          <p:cNvPicPr>
            <a:picLocks noChangeAspect="1"/>
          </p:cNvPicPr>
          <p:nvPr/>
        </p:nvPicPr>
        <p:blipFill>
          <a:blip r:embed="rId2">
            <a:lum/>
            <a:alphaModFix/>
          </a:blip>
          <a:srcRect/>
          <a:stretch>
            <a:fillRect/>
          </a:stretch>
        </p:blipFill>
        <p:spPr bwMode="auto">
          <a:xfrm>
            <a:off x="1246318" y="620688"/>
            <a:ext cx="6651363" cy="44341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
        <p:nvSpPr>
          <p:cNvPr id="4" name="Titolo 3">
            <a:extLst>
              <a:ext uri="{FF2B5EF4-FFF2-40B4-BE49-F238E27FC236}">
                <a16:creationId xmlns:a16="http://schemas.microsoft.com/office/drawing/2014/main" id="{7F5A4667-FAB7-5887-F9D6-E00F490A5B76}"/>
              </a:ext>
            </a:extLst>
          </p:cNvPr>
          <p:cNvSpPr>
            <a:spLocks noGrp="1"/>
          </p:cNvSpPr>
          <p:nvPr>
            <p:ph type="title"/>
          </p:nvPr>
        </p:nvSpPr>
        <p:spPr>
          <a:xfrm>
            <a:off x="457200" y="5054804"/>
            <a:ext cx="8135938" cy="1182507"/>
          </a:xfrm>
        </p:spPr>
        <p:txBody>
          <a:bodyPr/>
          <a:lstStyle/>
          <a:p>
            <a:r>
              <a:rPr lang="it-IT" sz="1600" dirty="0">
                <a:solidFill>
                  <a:srgbClr val="002060"/>
                </a:solidFill>
              </a:rPr>
              <a:t>Un giovane </a:t>
            </a:r>
            <a:r>
              <a:rPr lang="it-IT" sz="1600" dirty="0" err="1">
                <a:solidFill>
                  <a:srgbClr val="002060"/>
                </a:solidFill>
              </a:rPr>
              <a:t>Borìs</a:t>
            </a:r>
            <a:r>
              <a:rPr lang="it-IT" sz="1600" dirty="0">
                <a:solidFill>
                  <a:srgbClr val="002060"/>
                </a:solidFill>
              </a:rPr>
              <a:t> </a:t>
            </a:r>
            <a:r>
              <a:rPr lang="it-IT" sz="1600" dirty="0" err="1">
                <a:solidFill>
                  <a:srgbClr val="002060"/>
                </a:solidFill>
              </a:rPr>
              <a:t>Pasternàk</a:t>
            </a:r>
            <a:r>
              <a:rPr lang="it-IT" sz="1600" dirty="0">
                <a:solidFill>
                  <a:srgbClr val="002060"/>
                </a:solidFill>
              </a:rPr>
              <a:t> poeta.</a:t>
            </a:r>
          </a:p>
        </p:txBody>
      </p:sp>
    </p:spTree>
    <p:extLst>
      <p:ext uri="{BB962C8B-B14F-4D97-AF65-F5344CB8AC3E}">
        <p14:creationId xmlns:p14="http://schemas.microsoft.com/office/powerpoint/2010/main" val="1029063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15D36B7-4AD5-DA01-FF36-5C58F5408F1F}"/>
              </a:ext>
            </a:extLst>
          </p:cNvPr>
          <p:cNvPicPr>
            <a:picLocks noChangeAspect="1"/>
          </p:cNvPicPr>
          <p:nvPr/>
        </p:nvPicPr>
        <p:blipFill>
          <a:blip r:embed="rId2">
            <a:lum/>
            <a:alphaModFix/>
          </a:blip>
          <a:srcRect/>
          <a:stretch>
            <a:fillRect/>
          </a:stretch>
        </p:blipFill>
        <p:spPr bwMode="auto">
          <a:xfrm>
            <a:off x="1187624" y="203384"/>
            <a:ext cx="7079324" cy="51394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
        <p:nvSpPr>
          <p:cNvPr id="4" name="Titolo 3">
            <a:extLst>
              <a:ext uri="{FF2B5EF4-FFF2-40B4-BE49-F238E27FC236}">
                <a16:creationId xmlns:a16="http://schemas.microsoft.com/office/drawing/2014/main" id="{357518B2-25E1-8FF4-A01B-53AC728AD974}"/>
              </a:ext>
            </a:extLst>
          </p:cNvPr>
          <p:cNvSpPr>
            <a:spLocks noGrp="1"/>
          </p:cNvSpPr>
          <p:nvPr>
            <p:ph type="title"/>
          </p:nvPr>
        </p:nvSpPr>
        <p:spPr>
          <a:xfrm>
            <a:off x="457200" y="5342836"/>
            <a:ext cx="8135938" cy="822467"/>
          </a:xfrm>
        </p:spPr>
        <p:txBody>
          <a:bodyPr/>
          <a:lstStyle/>
          <a:p>
            <a:r>
              <a:rPr lang="it-IT" sz="1600" dirty="0">
                <a:solidFill>
                  <a:srgbClr val="002060"/>
                </a:solidFill>
              </a:rPr>
              <a:t>Intellettuali russi post Rivoluzione d’ottobre.</a:t>
            </a:r>
          </a:p>
        </p:txBody>
      </p:sp>
    </p:spTree>
    <p:extLst>
      <p:ext uri="{BB962C8B-B14F-4D97-AF65-F5344CB8AC3E}">
        <p14:creationId xmlns:p14="http://schemas.microsoft.com/office/powerpoint/2010/main" val="2167927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58932DB-EED1-AF94-3B40-6824CCA8EF04}"/>
              </a:ext>
            </a:extLst>
          </p:cNvPr>
          <p:cNvPicPr>
            <a:picLocks noChangeAspect="1"/>
          </p:cNvPicPr>
          <p:nvPr/>
        </p:nvPicPr>
        <p:blipFill>
          <a:blip r:embed="rId2">
            <a:lum/>
            <a:alphaModFix/>
          </a:blip>
          <a:srcRect/>
          <a:stretch>
            <a:fillRect/>
          </a:stretch>
        </p:blipFill>
        <p:spPr bwMode="auto">
          <a:xfrm>
            <a:off x="0" y="-11360"/>
            <a:ext cx="5172136" cy="35581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3" name="Immagine 2">
            <a:extLst>
              <a:ext uri="{FF2B5EF4-FFF2-40B4-BE49-F238E27FC236}">
                <a16:creationId xmlns:a16="http://schemas.microsoft.com/office/drawing/2014/main" id="{A9D24E61-CD63-1097-EEB8-80CF00689DDF}"/>
              </a:ext>
            </a:extLst>
          </p:cNvPr>
          <p:cNvPicPr>
            <a:picLocks noChangeAspect="1"/>
          </p:cNvPicPr>
          <p:nvPr/>
        </p:nvPicPr>
        <p:blipFill>
          <a:blip r:embed="rId3">
            <a:lum/>
            <a:alphaModFix/>
          </a:blip>
          <a:srcRect/>
          <a:stretch>
            <a:fillRect/>
          </a:stretch>
        </p:blipFill>
        <p:spPr bwMode="auto">
          <a:xfrm>
            <a:off x="4216387" y="3546792"/>
            <a:ext cx="4927613" cy="32849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
        <p:nvSpPr>
          <p:cNvPr id="5" name="Titolo 4">
            <a:extLst>
              <a:ext uri="{FF2B5EF4-FFF2-40B4-BE49-F238E27FC236}">
                <a16:creationId xmlns:a16="http://schemas.microsoft.com/office/drawing/2014/main" id="{F2E59560-92ED-4F7C-3A56-FC9F6F19737C}"/>
              </a:ext>
            </a:extLst>
          </p:cNvPr>
          <p:cNvSpPr>
            <a:spLocks noGrp="1"/>
          </p:cNvSpPr>
          <p:nvPr>
            <p:ph type="title"/>
          </p:nvPr>
        </p:nvSpPr>
        <p:spPr>
          <a:xfrm>
            <a:off x="5364088" y="1556792"/>
            <a:ext cx="3229050" cy="1512168"/>
          </a:xfrm>
        </p:spPr>
        <p:txBody>
          <a:bodyPr/>
          <a:lstStyle/>
          <a:p>
            <a:r>
              <a:rPr lang="it-IT" sz="1600" dirty="0">
                <a:solidFill>
                  <a:srgbClr val="663300"/>
                </a:solidFill>
                <a:latin typeface="Geneva" pitchFamily="34"/>
              </a:rPr>
              <a:t>Osip </a:t>
            </a:r>
            <a:r>
              <a:rPr lang="it-IT" sz="1600" dirty="0" err="1">
                <a:solidFill>
                  <a:srgbClr val="663300"/>
                </a:solidFill>
                <a:latin typeface="Geneva" pitchFamily="34"/>
              </a:rPr>
              <a:t>Mandel’štam</a:t>
            </a:r>
            <a:r>
              <a:rPr lang="it-IT" sz="1600" dirty="0">
                <a:solidFill>
                  <a:srgbClr val="663300"/>
                </a:solidFill>
                <a:latin typeface="Geneva" pitchFamily="34"/>
              </a:rPr>
              <a:t> nella foto segnaletica del KGB.</a:t>
            </a:r>
            <a:endParaRPr lang="it-IT" sz="1600" dirty="0"/>
          </a:p>
        </p:txBody>
      </p:sp>
      <p:sp>
        <p:nvSpPr>
          <p:cNvPr id="6" name="Segnaposto contenuto 5">
            <a:extLst>
              <a:ext uri="{FF2B5EF4-FFF2-40B4-BE49-F238E27FC236}">
                <a16:creationId xmlns:a16="http://schemas.microsoft.com/office/drawing/2014/main" id="{A7F910A2-D96B-EF7B-F24D-24921EE47355}"/>
              </a:ext>
            </a:extLst>
          </p:cNvPr>
          <p:cNvSpPr>
            <a:spLocks noGrp="1"/>
          </p:cNvSpPr>
          <p:nvPr>
            <p:ph idx="1"/>
          </p:nvPr>
        </p:nvSpPr>
        <p:spPr>
          <a:xfrm>
            <a:off x="457200" y="5589240"/>
            <a:ext cx="3610744" cy="1140172"/>
          </a:xfrm>
        </p:spPr>
        <p:txBody>
          <a:bodyPr/>
          <a:lstStyle/>
          <a:p>
            <a:r>
              <a:rPr lang="it-IT" sz="1600" dirty="0">
                <a:solidFill>
                  <a:srgbClr val="7030A0"/>
                </a:solidFill>
              </a:rPr>
              <a:t>Marina Cvetaeva tra i suoi due miti</a:t>
            </a:r>
          </a:p>
          <a:p>
            <a:r>
              <a:rPr lang="it-IT" sz="1600" dirty="0" err="1">
                <a:solidFill>
                  <a:srgbClr val="7030A0"/>
                </a:solidFill>
              </a:rPr>
              <a:t>Borìs</a:t>
            </a:r>
            <a:r>
              <a:rPr lang="it-IT" sz="1600" dirty="0">
                <a:solidFill>
                  <a:srgbClr val="7030A0"/>
                </a:solidFill>
              </a:rPr>
              <a:t> </a:t>
            </a:r>
            <a:r>
              <a:rPr lang="it-IT" sz="1600" dirty="0" err="1">
                <a:solidFill>
                  <a:srgbClr val="7030A0"/>
                </a:solidFill>
              </a:rPr>
              <a:t>Pasternàk</a:t>
            </a:r>
            <a:r>
              <a:rPr lang="it-IT" sz="1600" dirty="0">
                <a:solidFill>
                  <a:srgbClr val="7030A0"/>
                </a:solidFill>
              </a:rPr>
              <a:t> e Rainer Maria Rilke</a:t>
            </a:r>
            <a:r>
              <a:rPr lang="it-IT" sz="1600" dirty="0"/>
              <a:t>.</a:t>
            </a:r>
          </a:p>
        </p:txBody>
      </p:sp>
    </p:spTree>
    <p:extLst>
      <p:ext uri="{BB962C8B-B14F-4D97-AF65-F5344CB8AC3E}">
        <p14:creationId xmlns:p14="http://schemas.microsoft.com/office/powerpoint/2010/main" val="3806323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6C19C8-7210-944F-AF47-E0AD9393F52B}"/>
              </a:ext>
            </a:extLst>
          </p:cNvPr>
          <p:cNvSpPr>
            <a:spLocks noGrp="1"/>
          </p:cNvSpPr>
          <p:nvPr>
            <p:ph type="title"/>
          </p:nvPr>
        </p:nvSpPr>
        <p:spPr>
          <a:xfrm>
            <a:off x="1043608" y="5301208"/>
            <a:ext cx="7344816" cy="1556792"/>
          </a:xfrm>
        </p:spPr>
        <p:txBody>
          <a:bodyPr/>
          <a:lstStyle/>
          <a:p>
            <a:r>
              <a:rPr lang="it-IT" sz="1600" dirty="0">
                <a:solidFill>
                  <a:srgbClr val="002060"/>
                </a:solidFill>
              </a:rPr>
              <a:t>Poeti russi post Rivoluzione d’ottobre.</a:t>
            </a:r>
          </a:p>
        </p:txBody>
      </p:sp>
      <p:pic>
        <p:nvPicPr>
          <p:cNvPr id="3" name="Immagine 2">
            <a:extLst>
              <a:ext uri="{FF2B5EF4-FFF2-40B4-BE49-F238E27FC236}">
                <a16:creationId xmlns:a16="http://schemas.microsoft.com/office/drawing/2014/main" id="{67E1D583-17A8-6456-DE1A-26394004D3B6}"/>
              </a:ext>
            </a:extLst>
          </p:cNvPr>
          <p:cNvPicPr>
            <a:picLocks noChangeAspect="1"/>
          </p:cNvPicPr>
          <p:nvPr/>
        </p:nvPicPr>
        <p:blipFill>
          <a:blip r:embed="rId2">
            <a:lum/>
            <a:alphaModFix/>
          </a:blip>
          <a:srcRect/>
          <a:stretch>
            <a:fillRect/>
          </a:stretch>
        </p:blipFill>
        <p:spPr>
          <a:xfrm>
            <a:off x="-10015" y="300984"/>
            <a:ext cx="8974503" cy="5319743"/>
          </a:xfrm>
          <a:prstGeom prst="rect">
            <a:avLst/>
          </a:prstGeom>
          <a:noFill/>
          <a:ln cap="flat">
            <a:noFill/>
          </a:ln>
        </p:spPr>
      </p:pic>
    </p:spTree>
    <p:extLst>
      <p:ext uri="{BB962C8B-B14F-4D97-AF65-F5344CB8AC3E}">
        <p14:creationId xmlns:p14="http://schemas.microsoft.com/office/powerpoint/2010/main" val="2440245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038D72-C988-E44B-AA7C-59E03EC58EBE}"/>
              </a:ext>
            </a:extLst>
          </p:cNvPr>
          <p:cNvSpPr>
            <a:spLocks noGrp="1"/>
          </p:cNvSpPr>
          <p:nvPr>
            <p:ph type="title"/>
          </p:nvPr>
        </p:nvSpPr>
        <p:spPr>
          <a:xfrm>
            <a:off x="683568" y="5229200"/>
            <a:ext cx="3456384" cy="1080120"/>
          </a:xfrm>
        </p:spPr>
        <p:txBody>
          <a:bodyPr/>
          <a:lstStyle/>
          <a:p>
            <a:pPr algn="r"/>
            <a:r>
              <a:rPr lang="it-IT" sz="1600" dirty="0" err="1">
                <a:solidFill>
                  <a:srgbClr val="002060"/>
                </a:solidFill>
              </a:rPr>
              <a:t>Borìs</a:t>
            </a:r>
            <a:r>
              <a:rPr lang="it-IT" sz="1600" dirty="0">
                <a:solidFill>
                  <a:srgbClr val="002060"/>
                </a:solidFill>
              </a:rPr>
              <a:t> </a:t>
            </a:r>
            <a:r>
              <a:rPr lang="it-IT" sz="1600" dirty="0" err="1">
                <a:solidFill>
                  <a:srgbClr val="002060"/>
                </a:solidFill>
              </a:rPr>
              <a:t>Pasternàk</a:t>
            </a:r>
            <a:r>
              <a:rPr lang="it-IT" sz="1600" dirty="0">
                <a:solidFill>
                  <a:srgbClr val="002060"/>
                </a:solidFill>
              </a:rPr>
              <a:t> </a:t>
            </a:r>
            <a:br>
              <a:rPr lang="it-IT" sz="1600" dirty="0">
                <a:solidFill>
                  <a:srgbClr val="002060"/>
                </a:solidFill>
              </a:rPr>
            </a:br>
            <a:r>
              <a:rPr lang="it-IT" sz="1600" dirty="0">
                <a:solidFill>
                  <a:srgbClr val="002060"/>
                </a:solidFill>
              </a:rPr>
              <a:t>con la moglie</a:t>
            </a:r>
            <a:br>
              <a:rPr lang="it-IT" sz="1600" dirty="0">
                <a:solidFill>
                  <a:srgbClr val="002060"/>
                </a:solidFill>
              </a:rPr>
            </a:br>
            <a:r>
              <a:rPr lang="it-IT" sz="1600" dirty="0" err="1">
                <a:solidFill>
                  <a:srgbClr val="002060"/>
                </a:solidFill>
              </a:rPr>
              <a:t>Evgenija</a:t>
            </a:r>
            <a:r>
              <a:rPr lang="it-IT" sz="1600" dirty="0">
                <a:solidFill>
                  <a:srgbClr val="002060"/>
                </a:solidFill>
              </a:rPr>
              <a:t> Vladimirovna </a:t>
            </a:r>
            <a:r>
              <a:rPr lang="it-IT" sz="1600" dirty="0" err="1">
                <a:solidFill>
                  <a:srgbClr val="002060"/>
                </a:solidFill>
              </a:rPr>
              <a:t>Lourie</a:t>
            </a:r>
            <a:r>
              <a:rPr lang="it-IT" sz="1600" dirty="0">
                <a:solidFill>
                  <a:srgbClr val="002060"/>
                </a:solidFill>
              </a:rPr>
              <a:t> </a:t>
            </a:r>
            <a:br>
              <a:rPr lang="it-IT" sz="1600" dirty="0">
                <a:solidFill>
                  <a:srgbClr val="002060"/>
                </a:solidFill>
              </a:rPr>
            </a:br>
            <a:r>
              <a:rPr lang="it-IT" sz="1600" dirty="0">
                <a:solidFill>
                  <a:srgbClr val="002060"/>
                </a:solidFill>
              </a:rPr>
              <a:t>e il loro figlio </a:t>
            </a:r>
            <a:r>
              <a:rPr lang="it-IT" sz="1600" dirty="0" err="1">
                <a:solidFill>
                  <a:srgbClr val="002060"/>
                </a:solidFill>
              </a:rPr>
              <a:t>Evgenji</a:t>
            </a:r>
            <a:br>
              <a:rPr lang="it-IT" sz="1600" dirty="0">
                <a:solidFill>
                  <a:srgbClr val="002060"/>
                </a:solidFill>
              </a:rPr>
            </a:br>
            <a:r>
              <a:rPr lang="it-IT" sz="1600" dirty="0">
                <a:solidFill>
                  <a:srgbClr val="002060"/>
                </a:solidFill>
              </a:rPr>
              <a:t>in una foto del 1924. </a:t>
            </a:r>
            <a:br>
              <a:rPr lang="it-IT" sz="1600" dirty="0">
                <a:solidFill>
                  <a:srgbClr val="002060"/>
                </a:solidFill>
              </a:rPr>
            </a:br>
            <a:endParaRPr lang="it-IT" sz="1600" dirty="0">
              <a:solidFill>
                <a:srgbClr val="002060"/>
              </a:solidFill>
            </a:endParaRPr>
          </a:p>
        </p:txBody>
      </p:sp>
      <p:pic>
        <p:nvPicPr>
          <p:cNvPr id="5" name="Immagine 4">
            <a:extLst>
              <a:ext uri="{FF2B5EF4-FFF2-40B4-BE49-F238E27FC236}">
                <a16:creationId xmlns:a16="http://schemas.microsoft.com/office/drawing/2014/main" id="{3E015846-39C1-32B3-92FD-317E0FE806DC}"/>
              </a:ext>
            </a:extLst>
          </p:cNvPr>
          <p:cNvPicPr>
            <a:picLocks noChangeAspect="1"/>
          </p:cNvPicPr>
          <p:nvPr/>
        </p:nvPicPr>
        <p:blipFill>
          <a:blip r:embed="rId2">
            <a:lum/>
            <a:alphaModFix/>
          </a:blip>
          <a:srcRect/>
          <a:stretch>
            <a:fillRect/>
          </a:stretch>
        </p:blipFill>
        <p:spPr bwMode="auto">
          <a:xfrm>
            <a:off x="4499992" y="908720"/>
            <a:ext cx="4644007" cy="59102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3465047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BB3B43-A370-D94B-AF12-122E1866176A}"/>
              </a:ext>
            </a:extLst>
          </p:cNvPr>
          <p:cNvSpPr>
            <a:spLocks noGrp="1"/>
          </p:cNvSpPr>
          <p:nvPr>
            <p:ph type="title"/>
          </p:nvPr>
        </p:nvSpPr>
        <p:spPr>
          <a:xfrm>
            <a:off x="1463942" y="5013176"/>
            <a:ext cx="6216118" cy="1844824"/>
          </a:xfrm>
        </p:spPr>
        <p:txBody>
          <a:bodyPr/>
          <a:lstStyle/>
          <a:p>
            <a:pPr algn="l"/>
            <a:r>
              <a:rPr lang="it-IT" sz="1600" dirty="0">
                <a:solidFill>
                  <a:srgbClr val="6D6514"/>
                </a:solidFill>
              </a:rPr>
              <a:t>…in un’altra foto di qualche anno dopo.</a:t>
            </a:r>
          </a:p>
        </p:txBody>
      </p:sp>
      <p:pic>
        <p:nvPicPr>
          <p:cNvPr id="3" name="Immagine 2">
            <a:extLst>
              <a:ext uri="{FF2B5EF4-FFF2-40B4-BE49-F238E27FC236}">
                <a16:creationId xmlns:a16="http://schemas.microsoft.com/office/drawing/2014/main" id="{52CC8485-EA7E-B1EE-C00A-6FEC4F591473}"/>
              </a:ext>
            </a:extLst>
          </p:cNvPr>
          <p:cNvPicPr>
            <a:picLocks noChangeAspect="1"/>
          </p:cNvPicPr>
          <p:nvPr/>
        </p:nvPicPr>
        <p:blipFill>
          <a:blip r:embed="rId2">
            <a:lum/>
            <a:alphaModFix/>
          </a:blip>
          <a:srcRect/>
          <a:stretch>
            <a:fillRect/>
          </a:stretch>
        </p:blipFill>
        <p:spPr bwMode="auto">
          <a:xfrm>
            <a:off x="1058030" y="404664"/>
            <a:ext cx="7166936" cy="5112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3675238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44A30B-C9D0-3940-A0C1-8B02443D364F}"/>
              </a:ext>
            </a:extLst>
          </p:cNvPr>
          <p:cNvSpPr>
            <a:spLocks noGrp="1"/>
          </p:cNvSpPr>
          <p:nvPr>
            <p:ph type="title"/>
          </p:nvPr>
        </p:nvSpPr>
        <p:spPr>
          <a:xfrm>
            <a:off x="395536" y="5805264"/>
            <a:ext cx="8197602" cy="1052736"/>
          </a:xfrm>
        </p:spPr>
        <p:txBody>
          <a:bodyPr/>
          <a:lstStyle/>
          <a:p>
            <a:r>
              <a:rPr lang="it-IT" sz="1600" dirty="0">
                <a:solidFill>
                  <a:srgbClr val="0070C0"/>
                </a:solidFill>
              </a:rPr>
              <a:t>La prima moglie </a:t>
            </a:r>
            <a:r>
              <a:rPr lang="it-IT" sz="1600" dirty="0" err="1">
                <a:solidFill>
                  <a:srgbClr val="0070C0"/>
                </a:solidFill>
              </a:rPr>
              <a:t>Evgenija</a:t>
            </a:r>
            <a:r>
              <a:rPr lang="it-IT" sz="1600" dirty="0">
                <a:solidFill>
                  <a:srgbClr val="0070C0"/>
                </a:solidFill>
              </a:rPr>
              <a:t> Vladimirovna </a:t>
            </a:r>
            <a:r>
              <a:rPr lang="it-IT" sz="1600" dirty="0" err="1">
                <a:solidFill>
                  <a:srgbClr val="0070C0"/>
                </a:solidFill>
              </a:rPr>
              <a:t>Lourie</a:t>
            </a:r>
            <a:r>
              <a:rPr lang="it-IT" sz="1600" dirty="0">
                <a:solidFill>
                  <a:srgbClr val="0070C0"/>
                </a:solidFill>
              </a:rPr>
              <a:t> in tre foto e in un ritratto del 1948.</a:t>
            </a:r>
          </a:p>
        </p:txBody>
      </p:sp>
      <p:pic>
        <p:nvPicPr>
          <p:cNvPr id="3" name="Immagine 2">
            <a:extLst>
              <a:ext uri="{FF2B5EF4-FFF2-40B4-BE49-F238E27FC236}">
                <a16:creationId xmlns:a16="http://schemas.microsoft.com/office/drawing/2014/main" id="{5F300974-A430-2685-C5A6-2CCDA60C181D}"/>
              </a:ext>
            </a:extLst>
          </p:cNvPr>
          <p:cNvPicPr>
            <a:picLocks noChangeAspect="1"/>
          </p:cNvPicPr>
          <p:nvPr/>
        </p:nvPicPr>
        <p:blipFill>
          <a:blip r:embed="rId2">
            <a:lum/>
            <a:alphaModFix/>
          </a:blip>
          <a:srcRect/>
          <a:stretch>
            <a:fillRect/>
          </a:stretch>
        </p:blipFill>
        <p:spPr>
          <a:xfrm>
            <a:off x="722422" y="168797"/>
            <a:ext cx="7699156" cy="5763423"/>
          </a:xfrm>
          <a:prstGeom prst="rect">
            <a:avLst/>
          </a:prstGeom>
          <a:noFill/>
          <a:ln cap="flat">
            <a:noFill/>
          </a:ln>
        </p:spPr>
      </p:pic>
    </p:spTree>
    <p:extLst>
      <p:ext uri="{BB962C8B-B14F-4D97-AF65-F5344CB8AC3E}">
        <p14:creationId xmlns:p14="http://schemas.microsoft.com/office/powerpoint/2010/main" val="2953176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49D4E94-FD45-DF2C-E258-1A18EF60153D}"/>
              </a:ext>
            </a:extLst>
          </p:cNvPr>
          <p:cNvPicPr>
            <a:picLocks noChangeAspect="1"/>
          </p:cNvPicPr>
          <p:nvPr/>
        </p:nvPicPr>
        <p:blipFill>
          <a:blip r:embed="rId2"/>
          <a:stretch>
            <a:fillRect/>
          </a:stretch>
        </p:blipFill>
        <p:spPr>
          <a:xfrm>
            <a:off x="436094" y="1498687"/>
            <a:ext cx="2736304" cy="3860626"/>
          </a:xfrm>
          <a:prstGeom prst="rect">
            <a:avLst/>
          </a:prstGeom>
        </p:spPr>
      </p:pic>
      <p:pic>
        <p:nvPicPr>
          <p:cNvPr id="6" name="Immagine 5">
            <a:extLst>
              <a:ext uri="{FF2B5EF4-FFF2-40B4-BE49-F238E27FC236}">
                <a16:creationId xmlns:a16="http://schemas.microsoft.com/office/drawing/2014/main" id="{3D3E3A76-CDDC-1B4C-66C8-FD78E545BD92}"/>
              </a:ext>
            </a:extLst>
          </p:cNvPr>
          <p:cNvPicPr>
            <a:picLocks noChangeAspect="1"/>
          </p:cNvPicPr>
          <p:nvPr/>
        </p:nvPicPr>
        <p:blipFill>
          <a:blip r:embed="rId3"/>
          <a:stretch>
            <a:fillRect/>
          </a:stretch>
        </p:blipFill>
        <p:spPr>
          <a:xfrm>
            <a:off x="3174305" y="1498687"/>
            <a:ext cx="5594597" cy="3860626"/>
          </a:xfrm>
          <a:prstGeom prst="rect">
            <a:avLst/>
          </a:prstGeom>
        </p:spPr>
      </p:pic>
      <p:sp>
        <p:nvSpPr>
          <p:cNvPr id="7" name="Titolo 6">
            <a:extLst>
              <a:ext uri="{FF2B5EF4-FFF2-40B4-BE49-F238E27FC236}">
                <a16:creationId xmlns:a16="http://schemas.microsoft.com/office/drawing/2014/main" id="{7B17E7DE-11C1-F7F2-E76B-02F1E7B144ED}"/>
              </a:ext>
            </a:extLst>
          </p:cNvPr>
          <p:cNvSpPr>
            <a:spLocks noGrp="1"/>
          </p:cNvSpPr>
          <p:nvPr>
            <p:ph type="title"/>
          </p:nvPr>
        </p:nvSpPr>
        <p:spPr>
          <a:xfrm>
            <a:off x="457200" y="5373216"/>
            <a:ext cx="8135938" cy="1008112"/>
          </a:xfrm>
        </p:spPr>
        <p:txBody>
          <a:bodyPr/>
          <a:lstStyle/>
          <a:p>
            <a:r>
              <a:rPr lang="it-IT" sz="1600" dirty="0">
                <a:solidFill>
                  <a:srgbClr val="002060"/>
                </a:solidFill>
              </a:rPr>
              <a:t>Zinaida </a:t>
            </a:r>
            <a:r>
              <a:rPr lang="it-IT" sz="1600" dirty="0" err="1">
                <a:solidFill>
                  <a:srgbClr val="002060"/>
                </a:solidFill>
              </a:rPr>
              <a:t>Nikolaevna</a:t>
            </a:r>
            <a:r>
              <a:rPr lang="it-IT" sz="1600" dirty="0">
                <a:solidFill>
                  <a:srgbClr val="002060"/>
                </a:solidFill>
              </a:rPr>
              <a:t> </a:t>
            </a:r>
            <a:r>
              <a:rPr lang="it-IT" sz="1600" dirty="0" err="1">
                <a:solidFill>
                  <a:srgbClr val="002060"/>
                </a:solidFill>
              </a:rPr>
              <a:t>Neuhaus</a:t>
            </a:r>
            <a:r>
              <a:rPr lang="it-IT" sz="1600" dirty="0">
                <a:solidFill>
                  <a:srgbClr val="002060"/>
                </a:solidFill>
              </a:rPr>
              <a:t>, seconda moglie dello scrittore, </a:t>
            </a:r>
            <a:br>
              <a:rPr lang="it-IT" sz="1600" dirty="0">
                <a:solidFill>
                  <a:srgbClr val="002060"/>
                </a:solidFill>
              </a:rPr>
            </a:br>
            <a:r>
              <a:rPr lang="it-IT" sz="1600" dirty="0">
                <a:solidFill>
                  <a:srgbClr val="002060"/>
                </a:solidFill>
              </a:rPr>
              <a:t>la Lara del romanzo e l’attrice Julie Christie.</a:t>
            </a:r>
          </a:p>
        </p:txBody>
      </p:sp>
    </p:spTree>
    <p:extLst>
      <p:ext uri="{BB962C8B-B14F-4D97-AF65-F5344CB8AC3E}">
        <p14:creationId xmlns:p14="http://schemas.microsoft.com/office/powerpoint/2010/main" val="2641909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51C437B-34C4-A332-5D26-10DF546BE801}"/>
              </a:ext>
            </a:extLst>
          </p:cNvPr>
          <p:cNvPicPr>
            <a:picLocks noChangeAspect="1"/>
          </p:cNvPicPr>
          <p:nvPr/>
        </p:nvPicPr>
        <p:blipFill>
          <a:blip r:embed="rId2">
            <a:lum/>
            <a:alphaModFix/>
          </a:blip>
          <a:srcRect/>
          <a:stretch>
            <a:fillRect/>
          </a:stretch>
        </p:blipFill>
        <p:spPr>
          <a:xfrm>
            <a:off x="1403649" y="513993"/>
            <a:ext cx="6696744" cy="5160162"/>
          </a:xfrm>
          <a:prstGeom prst="rect">
            <a:avLst/>
          </a:prstGeom>
          <a:noFill/>
          <a:ln cap="flat">
            <a:noFill/>
          </a:ln>
        </p:spPr>
      </p:pic>
      <p:sp>
        <p:nvSpPr>
          <p:cNvPr id="2" name="Titolo 1">
            <a:extLst>
              <a:ext uri="{FF2B5EF4-FFF2-40B4-BE49-F238E27FC236}">
                <a16:creationId xmlns:a16="http://schemas.microsoft.com/office/drawing/2014/main" id="{881C02C2-104F-4BD4-2736-93F8ECB428B1}"/>
              </a:ext>
            </a:extLst>
          </p:cNvPr>
          <p:cNvSpPr>
            <a:spLocks noGrp="1"/>
          </p:cNvSpPr>
          <p:nvPr>
            <p:ph type="title"/>
          </p:nvPr>
        </p:nvSpPr>
        <p:spPr>
          <a:xfrm>
            <a:off x="457200" y="5517232"/>
            <a:ext cx="8135938" cy="1008112"/>
          </a:xfrm>
        </p:spPr>
        <p:txBody>
          <a:bodyPr/>
          <a:lstStyle/>
          <a:p>
            <a:r>
              <a:rPr lang="it-IT" sz="1600" dirty="0">
                <a:solidFill>
                  <a:srgbClr val="0070C0"/>
                </a:solidFill>
              </a:rPr>
              <a:t>«Mia vita, mio angelo, ti amo, immensamente».</a:t>
            </a:r>
          </a:p>
        </p:txBody>
      </p:sp>
    </p:spTree>
    <p:extLst>
      <p:ext uri="{BB962C8B-B14F-4D97-AF65-F5344CB8AC3E}">
        <p14:creationId xmlns:p14="http://schemas.microsoft.com/office/powerpoint/2010/main" val="424165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E022D37-D8CD-ED36-643B-B78B8240813C}"/>
              </a:ext>
            </a:extLst>
          </p:cNvPr>
          <p:cNvPicPr>
            <a:picLocks noChangeAspect="1"/>
          </p:cNvPicPr>
          <p:nvPr/>
        </p:nvPicPr>
        <p:blipFill>
          <a:blip r:embed="rId2">
            <a:lum/>
            <a:alphaModFix/>
          </a:blip>
          <a:srcRect/>
          <a:stretch>
            <a:fillRect/>
          </a:stretch>
        </p:blipFill>
        <p:spPr>
          <a:xfrm>
            <a:off x="-945392" y="728640"/>
            <a:ext cx="6768752" cy="4563904"/>
          </a:xfrm>
          <a:prstGeom prst="rect">
            <a:avLst/>
          </a:prstGeom>
          <a:noFill/>
          <a:ln>
            <a:noFill/>
          </a:ln>
        </p:spPr>
      </p:pic>
      <p:sp>
        <p:nvSpPr>
          <p:cNvPr id="3" name="Titolo 2">
            <a:extLst>
              <a:ext uri="{FF2B5EF4-FFF2-40B4-BE49-F238E27FC236}">
                <a16:creationId xmlns:a16="http://schemas.microsoft.com/office/drawing/2014/main" id="{B34456D2-261E-C32F-2797-1920AA802B16}"/>
              </a:ext>
            </a:extLst>
          </p:cNvPr>
          <p:cNvSpPr>
            <a:spLocks noGrp="1"/>
          </p:cNvSpPr>
          <p:nvPr>
            <p:ph type="title"/>
          </p:nvPr>
        </p:nvSpPr>
        <p:spPr>
          <a:xfrm>
            <a:off x="457200" y="5328608"/>
            <a:ext cx="8135938" cy="980712"/>
          </a:xfrm>
        </p:spPr>
        <p:txBody>
          <a:bodyPr/>
          <a:lstStyle/>
          <a:p>
            <a:r>
              <a:rPr lang="it-IT" sz="1800" dirty="0" err="1">
                <a:solidFill>
                  <a:srgbClr val="004586"/>
                </a:solidFill>
              </a:rPr>
              <a:t>Borìs</a:t>
            </a:r>
            <a:r>
              <a:rPr lang="it-IT" sz="1800" dirty="0">
                <a:solidFill>
                  <a:srgbClr val="004586"/>
                </a:solidFill>
              </a:rPr>
              <a:t> </a:t>
            </a:r>
            <a:r>
              <a:rPr lang="it-IT" sz="1800" dirty="0" err="1">
                <a:solidFill>
                  <a:srgbClr val="004586"/>
                </a:solidFill>
              </a:rPr>
              <a:t>Leonidòvic</a:t>
            </a:r>
            <a:r>
              <a:rPr lang="it-IT" sz="1800" dirty="0">
                <a:solidFill>
                  <a:srgbClr val="004586"/>
                </a:solidFill>
              </a:rPr>
              <a:t> </a:t>
            </a:r>
            <a:r>
              <a:rPr lang="it-IT" sz="1800" dirty="0" err="1">
                <a:solidFill>
                  <a:srgbClr val="004586"/>
                </a:solidFill>
              </a:rPr>
              <a:t>Pasternàk</a:t>
            </a:r>
            <a:r>
              <a:rPr lang="it-IT" sz="1800" dirty="0">
                <a:solidFill>
                  <a:srgbClr val="004586"/>
                </a:solidFill>
              </a:rPr>
              <a:t> e il suo capolavoro.</a:t>
            </a:r>
            <a:br>
              <a:rPr lang="it-IT" sz="1800" dirty="0">
                <a:solidFill>
                  <a:srgbClr val="004586"/>
                </a:solidFill>
              </a:rPr>
            </a:br>
            <a:r>
              <a:rPr lang="it-IT" sz="1600" dirty="0">
                <a:solidFill>
                  <a:srgbClr val="004586"/>
                </a:solidFill>
              </a:rPr>
              <a:t>(Mosca , 10 febbraio 1890 - </a:t>
            </a:r>
            <a:r>
              <a:rPr lang="it-IT" sz="1600" dirty="0" err="1">
                <a:solidFill>
                  <a:srgbClr val="004586"/>
                </a:solidFill>
              </a:rPr>
              <a:t>Peredelkino</a:t>
            </a:r>
            <a:r>
              <a:rPr lang="it-IT" sz="1600" dirty="0">
                <a:solidFill>
                  <a:srgbClr val="004586"/>
                </a:solidFill>
              </a:rPr>
              <a:t>, 30 maggio 1960, a 70 anni)</a:t>
            </a:r>
            <a:endParaRPr lang="it-IT" sz="1600" dirty="0"/>
          </a:p>
        </p:txBody>
      </p:sp>
      <p:pic>
        <p:nvPicPr>
          <p:cNvPr id="5" name="Immagine 4">
            <a:extLst>
              <a:ext uri="{FF2B5EF4-FFF2-40B4-BE49-F238E27FC236}">
                <a16:creationId xmlns:a16="http://schemas.microsoft.com/office/drawing/2014/main" id="{D3B5F9AB-51E2-E994-6524-1C40874FAC39}"/>
              </a:ext>
            </a:extLst>
          </p:cNvPr>
          <p:cNvPicPr>
            <a:picLocks noChangeAspect="1"/>
          </p:cNvPicPr>
          <p:nvPr/>
        </p:nvPicPr>
        <p:blipFill>
          <a:blip r:embed="rId3">
            <a:lum/>
            <a:alphaModFix/>
          </a:blip>
          <a:srcRect/>
          <a:stretch>
            <a:fillRect/>
          </a:stretch>
        </p:blipFill>
        <p:spPr bwMode="auto">
          <a:xfrm>
            <a:off x="5823360" y="728640"/>
            <a:ext cx="3320640" cy="45639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3505759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2589265-08CE-857D-13C4-CA7528E134E7}"/>
              </a:ext>
            </a:extLst>
          </p:cNvPr>
          <p:cNvPicPr>
            <a:picLocks noChangeAspect="1"/>
          </p:cNvPicPr>
          <p:nvPr/>
        </p:nvPicPr>
        <p:blipFill>
          <a:blip r:embed="rId2">
            <a:lum/>
            <a:alphaModFix/>
          </a:blip>
          <a:srcRect/>
          <a:stretch>
            <a:fillRect/>
          </a:stretch>
        </p:blipFill>
        <p:spPr>
          <a:xfrm>
            <a:off x="971600" y="764704"/>
            <a:ext cx="7429514" cy="5815935"/>
          </a:xfrm>
          <a:prstGeom prst="rect">
            <a:avLst/>
          </a:prstGeom>
          <a:noFill/>
          <a:ln cap="flat">
            <a:noFill/>
          </a:ln>
        </p:spPr>
      </p:pic>
    </p:spTree>
    <p:extLst>
      <p:ext uri="{BB962C8B-B14F-4D97-AF65-F5344CB8AC3E}">
        <p14:creationId xmlns:p14="http://schemas.microsoft.com/office/powerpoint/2010/main" val="74095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D73F6218-E498-F6B9-9D06-95975325FC71}"/>
              </a:ext>
            </a:extLst>
          </p:cNvPr>
          <p:cNvPicPr>
            <a:picLocks noChangeAspect="1"/>
          </p:cNvPicPr>
          <p:nvPr/>
        </p:nvPicPr>
        <p:blipFill>
          <a:blip r:embed="rId2"/>
          <a:stretch>
            <a:fillRect/>
          </a:stretch>
        </p:blipFill>
        <p:spPr>
          <a:xfrm>
            <a:off x="5086637" y="908720"/>
            <a:ext cx="3495199" cy="5373216"/>
          </a:xfrm>
          <a:prstGeom prst="rect">
            <a:avLst/>
          </a:prstGeom>
        </p:spPr>
      </p:pic>
      <p:pic>
        <p:nvPicPr>
          <p:cNvPr id="8" name="Immagine 7">
            <a:extLst>
              <a:ext uri="{FF2B5EF4-FFF2-40B4-BE49-F238E27FC236}">
                <a16:creationId xmlns:a16="http://schemas.microsoft.com/office/drawing/2014/main" id="{843E3D37-6739-2CA1-360B-90CCC77B7177}"/>
              </a:ext>
            </a:extLst>
          </p:cNvPr>
          <p:cNvPicPr>
            <a:picLocks noChangeAspect="1"/>
          </p:cNvPicPr>
          <p:nvPr/>
        </p:nvPicPr>
        <p:blipFill>
          <a:blip r:embed="rId3">
            <a:lum/>
            <a:alphaModFix/>
          </a:blip>
          <a:srcRect/>
          <a:stretch>
            <a:fillRect/>
          </a:stretch>
        </p:blipFill>
        <p:spPr>
          <a:xfrm>
            <a:off x="323528" y="620689"/>
            <a:ext cx="4524831" cy="5904656"/>
          </a:xfrm>
          <a:prstGeom prst="rect">
            <a:avLst/>
          </a:prstGeom>
          <a:noFill/>
          <a:ln cap="flat">
            <a:noFill/>
          </a:ln>
        </p:spPr>
      </p:pic>
    </p:spTree>
    <p:extLst>
      <p:ext uri="{BB962C8B-B14F-4D97-AF65-F5344CB8AC3E}">
        <p14:creationId xmlns:p14="http://schemas.microsoft.com/office/powerpoint/2010/main" val="1739421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C42F4A-6385-FEA1-0220-7C5832323E11}"/>
              </a:ext>
            </a:extLst>
          </p:cNvPr>
          <p:cNvSpPr>
            <a:spLocks noGrp="1"/>
          </p:cNvSpPr>
          <p:nvPr>
            <p:ph type="title"/>
          </p:nvPr>
        </p:nvSpPr>
        <p:spPr>
          <a:xfrm>
            <a:off x="457200" y="5085184"/>
            <a:ext cx="3610744" cy="1772816"/>
          </a:xfrm>
        </p:spPr>
        <p:txBody>
          <a:bodyPr/>
          <a:lstStyle/>
          <a:p>
            <a:pPr algn="r"/>
            <a:r>
              <a:rPr lang="it-IT" sz="1600" dirty="0">
                <a:solidFill>
                  <a:srgbClr val="860000"/>
                </a:solidFill>
              </a:rPr>
              <a:t>Nikita </a:t>
            </a:r>
            <a:r>
              <a:rPr lang="it-IT" sz="1600" dirty="0" err="1">
                <a:solidFill>
                  <a:srgbClr val="860000"/>
                </a:solidFill>
              </a:rPr>
              <a:t>Cruščev</a:t>
            </a:r>
            <a:r>
              <a:rPr lang="it-IT" sz="1600" dirty="0">
                <a:solidFill>
                  <a:srgbClr val="860000"/>
                </a:solidFill>
              </a:rPr>
              <a:t>, </a:t>
            </a:r>
            <a:br>
              <a:rPr lang="it-IT" sz="1600" dirty="0">
                <a:solidFill>
                  <a:srgbClr val="860000"/>
                </a:solidFill>
              </a:rPr>
            </a:br>
            <a:r>
              <a:rPr lang="it-IT" sz="1600" dirty="0">
                <a:solidFill>
                  <a:srgbClr val="860000"/>
                </a:solidFill>
              </a:rPr>
              <a:t>dal 1953 segretario del PCUS,</a:t>
            </a:r>
            <a:br>
              <a:rPr lang="it-IT" sz="1600" dirty="0">
                <a:solidFill>
                  <a:srgbClr val="860000"/>
                </a:solidFill>
              </a:rPr>
            </a:br>
            <a:r>
              <a:rPr lang="it-IT" sz="1600" dirty="0">
                <a:solidFill>
                  <a:srgbClr val="860000"/>
                </a:solidFill>
              </a:rPr>
              <a:t>Partito Comunista Unione Sovietica. </a:t>
            </a:r>
          </a:p>
        </p:txBody>
      </p:sp>
      <p:pic>
        <p:nvPicPr>
          <p:cNvPr id="3" name="Immagine 2">
            <a:extLst>
              <a:ext uri="{FF2B5EF4-FFF2-40B4-BE49-F238E27FC236}">
                <a16:creationId xmlns:a16="http://schemas.microsoft.com/office/drawing/2014/main" id="{237800F7-2936-93B5-5793-6C32EEFD2B97}"/>
              </a:ext>
            </a:extLst>
          </p:cNvPr>
          <p:cNvPicPr>
            <a:picLocks noChangeAspect="1"/>
          </p:cNvPicPr>
          <p:nvPr/>
        </p:nvPicPr>
        <p:blipFill>
          <a:blip r:embed="rId2">
            <a:lum/>
            <a:alphaModFix/>
          </a:blip>
          <a:srcRect/>
          <a:stretch>
            <a:fillRect/>
          </a:stretch>
        </p:blipFill>
        <p:spPr bwMode="auto">
          <a:xfrm>
            <a:off x="4355976" y="1052736"/>
            <a:ext cx="4788024" cy="5805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3288939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4E1FA2-B712-B04D-A6A7-5E44DC01F3E2}"/>
              </a:ext>
            </a:extLst>
          </p:cNvPr>
          <p:cNvSpPr>
            <a:spLocks noGrp="1"/>
          </p:cNvSpPr>
          <p:nvPr>
            <p:ph type="title"/>
          </p:nvPr>
        </p:nvSpPr>
        <p:spPr>
          <a:xfrm>
            <a:off x="1115617" y="5085184"/>
            <a:ext cx="7115402" cy="1757648"/>
          </a:xfrm>
        </p:spPr>
        <p:txBody>
          <a:bodyPr/>
          <a:lstStyle/>
          <a:p>
            <a:r>
              <a:rPr lang="it-IT" sz="1600" dirty="0">
                <a:solidFill>
                  <a:srgbClr val="002060"/>
                </a:solidFill>
              </a:rPr>
              <a:t>Il dittatore «piccolo padre» Josif Stalin.</a:t>
            </a:r>
          </a:p>
        </p:txBody>
      </p:sp>
      <p:pic>
        <p:nvPicPr>
          <p:cNvPr id="3" name="Immagine 2">
            <a:extLst>
              <a:ext uri="{FF2B5EF4-FFF2-40B4-BE49-F238E27FC236}">
                <a16:creationId xmlns:a16="http://schemas.microsoft.com/office/drawing/2014/main" id="{A76CE2E5-840B-8BDA-D3E5-1FC0FA407E5C}"/>
              </a:ext>
            </a:extLst>
          </p:cNvPr>
          <p:cNvPicPr>
            <a:picLocks noChangeAspect="1"/>
          </p:cNvPicPr>
          <p:nvPr/>
        </p:nvPicPr>
        <p:blipFill>
          <a:blip r:embed="rId2">
            <a:lum/>
            <a:alphaModFix/>
          </a:blip>
          <a:srcRect/>
          <a:stretch>
            <a:fillRect/>
          </a:stretch>
        </p:blipFill>
        <p:spPr bwMode="auto">
          <a:xfrm>
            <a:off x="1115616" y="1052736"/>
            <a:ext cx="7115403" cy="44341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683749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C82D95-184E-FF04-3D0C-2018B5C3D3A7}"/>
              </a:ext>
            </a:extLst>
          </p:cNvPr>
          <p:cNvSpPr>
            <a:spLocks noGrp="1"/>
          </p:cNvSpPr>
          <p:nvPr>
            <p:ph type="title"/>
          </p:nvPr>
        </p:nvSpPr>
        <p:spPr>
          <a:xfrm>
            <a:off x="323528" y="6021288"/>
            <a:ext cx="8568952" cy="836712"/>
          </a:xfrm>
        </p:spPr>
        <p:txBody>
          <a:bodyPr/>
          <a:lstStyle/>
          <a:p>
            <a:pPr algn="l"/>
            <a:r>
              <a:rPr lang="it-IT" sz="1600" dirty="0">
                <a:solidFill>
                  <a:schemeClr val="accent1">
                    <a:lumMod val="50000"/>
                  </a:schemeClr>
                </a:solidFill>
              </a:rPr>
              <a:t>La rivista </a:t>
            </a:r>
            <a:r>
              <a:rPr lang="it-IT" sz="1600" dirty="0" err="1">
                <a:solidFill>
                  <a:schemeClr val="accent1">
                    <a:lumMod val="50000"/>
                  </a:schemeClr>
                </a:solidFill>
              </a:rPr>
              <a:t>Novyj</a:t>
            </a:r>
            <a:r>
              <a:rPr lang="it-IT" sz="1600" dirty="0">
                <a:solidFill>
                  <a:schemeClr val="accent1">
                    <a:lumMod val="50000"/>
                  </a:schemeClr>
                </a:solidFill>
              </a:rPr>
              <a:t> </a:t>
            </a:r>
            <a:r>
              <a:rPr lang="it-IT" sz="1600" dirty="0" err="1">
                <a:solidFill>
                  <a:schemeClr val="accent1">
                    <a:lumMod val="50000"/>
                  </a:schemeClr>
                </a:solidFill>
              </a:rPr>
              <a:t>Mir</a:t>
            </a:r>
            <a:r>
              <a:rPr lang="it-IT" sz="1600" dirty="0">
                <a:solidFill>
                  <a:schemeClr val="accent1">
                    <a:lumMod val="50000"/>
                  </a:schemeClr>
                </a:solidFill>
              </a:rPr>
              <a:t> al tempo di </a:t>
            </a:r>
            <a:r>
              <a:rPr lang="it-IT" sz="1600" dirty="0" err="1">
                <a:solidFill>
                  <a:schemeClr val="accent1">
                    <a:lumMod val="50000"/>
                  </a:schemeClr>
                </a:solidFill>
              </a:rPr>
              <a:t>Parternàk</a:t>
            </a:r>
            <a:r>
              <a:rPr lang="it-IT" sz="1600" dirty="0">
                <a:solidFill>
                  <a:schemeClr val="accent1">
                    <a:lumMod val="50000"/>
                  </a:schemeClr>
                </a:solidFill>
              </a:rPr>
              <a:t>                                     e nell’anno 1065.</a:t>
            </a:r>
          </a:p>
        </p:txBody>
      </p:sp>
      <p:pic>
        <p:nvPicPr>
          <p:cNvPr id="3" name="Immagine 2">
            <a:extLst>
              <a:ext uri="{FF2B5EF4-FFF2-40B4-BE49-F238E27FC236}">
                <a16:creationId xmlns:a16="http://schemas.microsoft.com/office/drawing/2014/main" id="{D1FDD796-676B-AA85-8A56-9AB7EB3946C6}"/>
              </a:ext>
            </a:extLst>
          </p:cNvPr>
          <p:cNvPicPr>
            <a:picLocks noChangeAspect="1"/>
          </p:cNvPicPr>
          <p:nvPr/>
        </p:nvPicPr>
        <p:blipFill>
          <a:blip r:embed="rId2">
            <a:lum/>
            <a:alphaModFix/>
          </a:blip>
          <a:srcRect/>
          <a:stretch>
            <a:fillRect/>
          </a:stretch>
        </p:blipFill>
        <p:spPr bwMode="auto">
          <a:xfrm>
            <a:off x="107504" y="8777"/>
            <a:ext cx="4788023" cy="5877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4" name="Immagine 3">
            <a:extLst>
              <a:ext uri="{FF2B5EF4-FFF2-40B4-BE49-F238E27FC236}">
                <a16:creationId xmlns:a16="http://schemas.microsoft.com/office/drawing/2014/main" id="{00BEBFEF-D788-8FBA-4AF1-AC8B3826AE66}"/>
              </a:ext>
            </a:extLst>
          </p:cNvPr>
          <p:cNvPicPr>
            <a:picLocks noChangeAspect="1"/>
          </p:cNvPicPr>
          <p:nvPr/>
        </p:nvPicPr>
        <p:blipFill>
          <a:blip r:embed="rId3">
            <a:lum/>
            <a:alphaModFix/>
          </a:blip>
          <a:srcRect/>
          <a:stretch>
            <a:fillRect/>
          </a:stretch>
        </p:blipFill>
        <p:spPr bwMode="auto">
          <a:xfrm>
            <a:off x="4895527" y="8777"/>
            <a:ext cx="4140969" cy="5877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990822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96A596-EFC2-FF42-A3E0-B6049331B979}"/>
              </a:ext>
            </a:extLst>
          </p:cNvPr>
          <p:cNvSpPr>
            <a:spLocks noGrp="1"/>
          </p:cNvSpPr>
          <p:nvPr>
            <p:ph type="title"/>
          </p:nvPr>
        </p:nvSpPr>
        <p:spPr>
          <a:xfrm>
            <a:off x="827584" y="4653136"/>
            <a:ext cx="4176464" cy="2204864"/>
          </a:xfrm>
        </p:spPr>
        <p:txBody>
          <a:bodyPr/>
          <a:lstStyle/>
          <a:p>
            <a:pPr algn="r"/>
            <a:r>
              <a:rPr lang="it-IT" sz="1600" dirty="0">
                <a:solidFill>
                  <a:srgbClr val="C00000"/>
                </a:solidFill>
              </a:rPr>
              <a:t>Scritto autografo </a:t>
            </a:r>
            <a:br>
              <a:rPr lang="it-IT" sz="1600" dirty="0">
                <a:solidFill>
                  <a:srgbClr val="C00000"/>
                </a:solidFill>
              </a:rPr>
            </a:br>
            <a:r>
              <a:rPr lang="it-IT" sz="1600" dirty="0">
                <a:solidFill>
                  <a:srgbClr val="C00000"/>
                </a:solidFill>
              </a:rPr>
              <a:t>di </a:t>
            </a:r>
            <a:r>
              <a:rPr lang="it-IT" sz="1600" dirty="0" err="1">
                <a:solidFill>
                  <a:srgbClr val="C00000"/>
                </a:solidFill>
              </a:rPr>
              <a:t>Borìs</a:t>
            </a:r>
            <a:r>
              <a:rPr lang="it-IT" sz="1600" dirty="0">
                <a:solidFill>
                  <a:srgbClr val="C00000"/>
                </a:solidFill>
              </a:rPr>
              <a:t> </a:t>
            </a:r>
            <a:r>
              <a:rPr lang="it-IT" sz="1600" dirty="0" err="1">
                <a:solidFill>
                  <a:srgbClr val="C00000"/>
                </a:solidFill>
              </a:rPr>
              <a:t>Pasternàk</a:t>
            </a:r>
            <a:r>
              <a:rPr lang="it-IT" sz="1600" dirty="0">
                <a:solidFill>
                  <a:srgbClr val="C00000"/>
                </a:solidFill>
              </a:rPr>
              <a:t>.</a:t>
            </a:r>
          </a:p>
        </p:txBody>
      </p:sp>
      <p:pic>
        <p:nvPicPr>
          <p:cNvPr id="3" name="Immagine 2">
            <a:extLst>
              <a:ext uri="{FF2B5EF4-FFF2-40B4-BE49-F238E27FC236}">
                <a16:creationId xmlns:a16="http://schemas.microsoft.com/office/drawing/2014/main" id="{A5D94E97-AEAD-F28A-9960-7603C20ECAA5}"/>
              </a:ext>
            </a:extLst>
          </p:cNvPr>
          <p:cNvPicPr>
            <a:picLocks noChangeAspect="1"/>
          </p:cNvPicPr>
          <p:nvPr/>
        </p:nvPicPr>
        <p:blipFill>
          <a:blip r:embed="rId2">
            <a:lum/>
            <a:alphaModFix/>
          </a:blip>
          <a:srcRect/>
          <a:stretch>
            <a:fillRect/>
          </a:stretch>
        </p:blipFill>
        <p:spPr bwMode="auto">
          <a:xfrm>
            <a:off x="5172126" y="1853086"/>
            <a:ext cx="3971874" cy="50049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981220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28695F6-E94B-D820-F249-9D14157F6069}"/>
              </a:ext>
            </a:extLst>
          </p:cNvPr>
          <p:cNvPicPr>
            <a:picLocks noChangeAspect="1"/>
          </p:cNvPicPr>
          <p:nvPr/>
        </p:nvPicPr>
        <p:blipFill>
          <a:blip r:embed="rId2">
            <a:lum/>
            <a:alphaModFix/>
          </a:blip>
          <a:srcRect/>
          <a:stretch>
            <a:fillRect/>
          </a:stretch>
        </p:blipFill>
        <p:spPr>
          <a:xfrm>
            <a:off x="899592" y="476672"/>
            <a:ext cx="7560232" cy="5040560"/>
          </a:xfrm>
          <a:prstGeom prst="rect">
            <a:avLst/>
          </a:prstGeom>
          <a:noFill/>
          <a:ln cap="flat">
            <a:noFill/>
          </a:ln>
        </p:spPr>
      </p:pic>
      <p:sp>
        <p:nvSpPr>
          <p:cNvPr id="4" name="Titolo 3">
            <a:extLst>
              <a:ext uri="{FF2B5EF4-FFF2-40B4-BE49-F238E27FC236}">
                <a16:creationId xmlns:a16="http://schemas.microsoft.com/office/drawing/2014/main" id="{330D687E-1B1C-1D1F-3778-1464460139EC}"/>
              </a:ext>
            </a:extLst>
          </p:cNvPr>
          <p:cNvSpPr>
            <a:spLocks noGrp="1"/>
          </p:cNvSpPr>
          <p:nvPr>
            <p:ph type="title"/>
          </p:nvPr>
        </p:nvSpPr>
        <p:spPr>
          <a:xfrm>
            <a:off x="899592" y="5373216"/>
            <a:ext cx="7693546" cy="1152128"/>
          </a:xfrm>
        </p:spPr>
        <p:txBody>
          <a:bodyPr/>
          <a:lstStyle/>
          <a:p>
            <a:r>
              <a:rPr lang="it-IT" sz="1600" dirty="0">
                <a:solidFill>
                  <a:srgbClr val="860000"/>
                </a:solidFill>
              </a:rPr>
              <a:t>1957. Giangiacomo Feltrinelli con una copia del romanzo</a:t>
            </a:r>
            <a:r>
              <a:rPr lang="it-IT" sz="1600" dirty="0"/>
              <a:t>.</a:t>
            </a:r>
          </a:p>
        </p:txBody>
      </p:sp>
    </p:spTree>
    <p:extLst>
      <p:ext uri="{BB962C8B-B14F-4D97-AF65-F5344CB8AC3E}">
        <p14:creationId xmlns:p14="http://schemas.microsoft.com/office/powerpoint/2010/main" val="3026751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3F56FB-A185-F44A-9FAB-F63AB2F3A58F}"/>
              </a:ext>
            </a:extLst>
          </p:cNvPr>
          <p:cNvSpPr>
            <a:spLocks noGrp="1"/>
          </p:cNvSpPr>
          <p:nvPr>
            <p:ph type="title"/>
          </p:nvPr>
        </p:nvSpPr>
        <p:spPr>
          <a:xfrm>
            <a:off x="6228184" y="3356992"/>
            <a:ext cx="2915816" cy="3501008"/>
          </a:xfrm>
        </p:spPr>
        <p:txBody>
          <a:bodyPr/>
          <a:lstStyle/>
          <a:p>
            <a:pPr algn="l"/>
            <a:r>
              <a:rPr lang="it-IT" sz="1600" dirty="0">
                <a:solidFill>
                  <a:srgbClr val="860000"/>
                </a:solidFill>
              </a:rPr>
              <a:t>‟Per un cieco gioco del caso </a:t>
            </a:r>
            <a:br>
              <a:rPr lang="it-IT" sz="1600" dirty="0">
                <a:solidFill>
                  <a:srgbClr val="860000"/>
                </a:solidFill>
              </a:rPr>
            </a:br>
            <a:r>
              <a:rPr lang="it-IT" sz="1600" dirty="0">
                <a:solidFill>
                  <a:srgbClr val="860000"/>
                </a:solidFill>
              </a:rPr>
              <a:t>il mio sogno si è realizzato, per quanto io forzosamente </a:t>
            </a:r>
            <a:br>
              <a:rPr lang="it-IT" sz="1600" dirty="0">
                <a:solidFill>
                  <a:srgbClr val="860000"/>
                </a:solidFill>
              </a:rPr>
            </a:br>
            <a:r>
              <a:rPr lang="it-IT" sz="1600" dirty="0">
                <a:solidFill>
                  <a:srgbClr val="860000"/>
                </a:solidFill>
              </a:rPr>
              <a:t>lo ostacolassi”.</a:t>
            </a:r>
            <a:br>
              <a:rPr lang="it-IT" sz="1600" dirty="0">
                <a:solidFill>
                  <a:srgbClr val="C00000"/>
                </a:solidFill>
              </a:rPr>
            </a:br>
            <a:r>
              <a:rPr lang="it-IT" sz="1600" dirty="0">
                <a:solidFill>
                  <a:srgbClr val="C00000"/>
                </a:solidFill>
              </a:rPr>
              <a:t>            </a:t>
            </a:r>
            <a:r>
              <a:rPr lang="it-IT" sz="1600" i="1" dirty="0" err="1">
                <a:solidFill>
                  <a:srgbClr val="002060"/>
                </a:solidFill>
              </a:rPr>
              <a:t>Borìs</a:t>
            </a:r>
            <a:r>
              <a:rPr lang="it-IT" sz="1600" i="1" dirty="0">
                <a:solidFill>
                  <a:srgbClr val="002060"/>
                </a:solidFill>
              </a:rPr>
              <a:t> </a:t>
            </a:r>
            <a:r>
              <a:rPr lang="it-IT" sz="1600" i="1" dirty="0" err="1">
                <a:solidFill>
                  <a:srgbClr val="002060"/>
                </a:solidFill>
              </a:rPr>
              <a:t>Pasternàk</a:t>
            </a:r>
            <a:br>
              <a:rPr lang="it-IT" sz="1600" i="1" dirty="0">
                <a:solidFill>
                  <a:srgbClr val="002060"/>
                </a:solidFill>
              </a:rPr>
            </a:br>
            <a:r>
              <a:rPr lang="it-IT" sz="1600" i="1" dirty="0">
                <a:solidFill>
                  <a:srgbClr val="002060"/>
                </a:solidFill>
              </a:rPr>
              <a:t>          Lettera ad un’amica</a:t>
            </a:r>
          </a:p>
        </p:txBody>
      </p:sp>
      <p:pic>
        <p:nvPicPr>
          <p:cNvPr id="3" name="Immagine 2">
            <a:extLst>
              <a:ext uri="{FF2B5EF4-FFF2-40B4-BE49-F238E27FC236}">
                <a16:creationId xmlns:a16="http://schemas.microsoft.com/office/drawing/2014/main" id="{13EB0B2A-6F85-9C5D-F67F-CF4EF721D95F}"/>
              </a:ext>
            </a:extLst>
          </p:cNvPr>
          <p:cNvPicPr>
            <a:picLocks noChangeAspect="1"/>
          </p:cNvPicPr>
          <p:nvPr/>
        </p:nvPicPr>
        <p:blipFill>
          <a:blip r:embed="rId2">
            <a:lum/>
            <a:alphaModFix/>
          </a:blip>
          <a:srcRect/>
          <a:stretch>
            <a:fillRect/>
          </a:stretch>
        </p:blipFill>
        <p:spPr bwMode="auto">
          <a:xfrm>
            <a:off x="0" y="2423883"/>
            <a:ext cx="6110642" cy="44341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396666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451A3BA-F30F-8777-DAFB-894038B5CC24}"/>
              </a:ext>
            </a:extLst>
          </p:cNvPr>
          <p:cNvPicPr>
            <a:picLocks noChangeAspect="1"/>
          </p:cNvPicPr>
          <p:nvPr/>
        </p:nvPicPr>
        <p:blipFill>
          <a:blip r:embed="rId2">
            <a:lum/>
            <a:alphaModFix/>
          </a:blip>
          <a:srcRect/>
          <a:stretch>
            <a:fillRect/>
          </a:stretch>
        </p:blipFill>
        <p:spPr bwMode="auto">
          <a:xfrm>
            <a:off x="2051720" y="476673"/>
            <a:ext cx="4758662" cy="62646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0682925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C763A59-482B-0C13-4E9E-791D197E2C33}"/>
              </a:ext>
            </a:extLst>
          </p:cNvPr>
          <p:cNvSpPr>
            <a:spLocks noGrp="1"/>
          </p:cNvSpPr>
          <p:nvPr>
            <p:ph type="title"/>
          </p:nvPr>
        </p:nvSpPr>
        <p:spPr>
          <a:xfrm>
            <a:off x="457200" y="5517232"/>
            <a:ext cx="8003232" cy="1340768"/>
          </a:xfrm>
        </p:spPr>
        <p:txBody>
          <a:bodyPr/>
          <a:lstStyle/>
          <a:p>
            <a:pPr algn="r"/>
            <a:r>
              <a:rPr lang="it-IT" sz="1600" dirty="0">
                <a:solidFill>
                  <a:srgbClr val="002060"/>
                </a:solidFill>
                <a:effectLst/>
                <a:latin typeface="Geneva" panose="020B0503030404040204" pitchFamily="34" charset="0"/>
                <a:ea typeface="Arial Unicode MS" panose="020B0604020202020204" pitchFamily="34" charset="-128"/>
                <a:cs typeface="Arial Unicode MS" panose="020B0604020202020204" pitchFamily="34" charset="-128"/>
              </a:rPr>
              <a:t>Olga </a:t>
            </a:r>
            <a:r>
              <a:rPr lang="it-IT" sz="1600" dirty="0" err="1">
                <a:solidFill>
                  <a:srgbClr val="002060"/>
                </a:solidFill>
                <a:effectLst/>
                <a:latin typeface="Geneva" panose="020B0503030404040204" pitchFamily="34" charset="0"/>
                <a:ea typeface="Arial Unicode MS" panose="020B0604020202020204" pitchFamily="34" charset="-128"/>
                <a:cs typeface="Arial Unicode MS" panose="020B0604020202020204" pitchFamily="34" charset="-128"/>
              </a:rPr>
              <a:t>Ivinskaja</a:t>
            </a:r>
            <a:r>
              <a:rPr lang="it-IT" sz="1600" dirty="0">
                <a:solidFill>
                  <a:srgbClr val="002060"/>
                </a:solidFill>
                <a:latin typeface="Geneva" panose="020B0503030404040204" pitchFamily="34" charset="0"/>
                <a:ea typeface="Arial Unicode MS" panose="020B0604020202020204" pitchFamily="34" charset="-128"/>
                <a:cs typeface="Arial Unicode MS" panose="020B0604020202020204" pitchFamily="34" charset="-128"/>
              </a:rPr>
              <a:t>, al tempo musa ispiratrice e amante della scrittore, </a:t>
            </a:r>
            <a:br>
              <a:rPr lang="it-IT" sz="1600" dirty="0">
                <a:solidFill>
                  <a:srgbClr val="002060"/>
                </a:solidFill>
                <a:latin typeface="Geneva" panose="020B0503030404040204" pitchFamily="34" charset="0"/>
                <a:ea typeface="Arial Unicode MS" panose="020B0604020202020204" pitchFamily="34" charset="-128"/>
                <a:cs typeface="Arial Unicode MS" panose="020B0604020202020204" pitchFamily="34" charset="-128"/>
              </a:rPr>
            </a:br>
            <a:r>
              <a:rPr lang="it-IT" sz="1600" dirty="0">
                <a:solidFill>
                  <a:srgbClr val="002060"/>
                </a:solidFill>
                <a:latin typeface="Geneva" panose="020B0503030404040204" pitchFamily="34" charset="0"/>
                <a:ea typeface="Arial Unicode MS" panose="020B0604020202020204" pitchFamily="34" charset="-128"/>
                <a:cs typeface="Arial Unicode MS" panose="020B0604020202020204" pitchFamily="34" charset="-128"/>
              </a:rPr>
              <a:t>punita con 5 anni di lavori forzati a </a:t>
            </a:r>
            <a:r>
              <a:rPr lang="it-IT" sz="1600" dirty="0" err="1">
                <a:solidFill>
                  <a:srgbClr val="002060"/>
                </a:solidFill>
                <a:latin typeface="Geneva" panose="020B0503030404040204" pitchFamily="34" charset="0"/>
                <a:ea typeface="Arial Unicode MS" panose="020B0604020202020204" pitchFamily="34" charset="-128"/>
                <a:cs typeface="Arial Unicode MS" panose="020B0604020202020204" pitchFamily="34" charset="-128"/>
              </a:rPr>
              <a:t>Potma</a:t>
            </a:r>
            <a:r>
              <a:rPr lang="it-IT" sz="1600" dirty="0">
                <a:solidFill>
                  <a:srgbClr val="002060"/>
                </a:solidFill>
                <a:latin typeface="Geneva" panose="020B0503030404040204" pitchFamily="34" charset="0"/>
                <a:ea typeface="Arial Unicode MS" panose="020B0604020202020204" pitchFamily="34" charset="-128"/>
                <a:cs typeface="Arial Unicode MS" panose="020B0604020202020204" pitchFamily="34" charset="-128"/>
              </a:rPr>
              <a:t>, nella foto segnaletica del KGB.</a:t>
            </a:r>
            <a:endParaRPr lang="it-IT" sz="1600" dirty="0">
              <a:solidFill>
                <a:srgbClr val="002060"/>
              </a:solidFill>
            </a:endParaRPr>
          </a:p>
        </p:txBody>
      </p:sp>
      <p:pic>
        <p:nvPicPr>
          <p:cNvPr id="5" name="Immagine 4">
            <a:extLst>
              <a:ext uri="{FF2B5EF4-FFF2-40B4-BE49-F238E27FC236}">
                <a16:creationId xmlns:a16="http://schemas.microsoft.com/office/drawing/2014/main" id="{0F079156-8061-31BD-E490-7242855F7591}"/>
              </a:ext>
            </a:extLst>
          </p:cNvPr>
          <p:cNvPicPr>
            <a:picLocks noChangeAspect="1"/>
          </p:cNvPicPr>
          <p:nvPr/>
        </p:nvPicPr>
        <p:blipFill>
          <a:blip r:embed="rId2">
            <a:lum/>
            <a:alphaModFix/>
          </a:blip>
          <a:srcRect/>
          <a:stretch>
            <a:fillRect/>
          </a:stretch>
        </p:blipFill>
        <p:spPr>
          <a:xfrm>
            <a:off x="357" y="-497629"/>
            <a:ext cx="9143643" cy="6158877"/>
          </a:xfrm>
          <a:prstGeom prst="rect">
            <a:avLst/>
          </a:prstGeom>
          <a:noFill/>
          <a:ln cap="flat">
            <a:noFill/>
          </a:ln>
        </p:spPr>
      </p:pic>
    </p:spTree>
    <p:extLst>
      <p:ext uri="{BB962C8B-B14F-4D97-AF65-F5344CB8AC3E}">
        <p14:creationId xmlns:p14="http://schemas.microsoft.com/office/powerpoint/2010/main" val="3413425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25AF2F-CC14-7A41-BD79-33DBC1B2692F}"/>
              </a:ext>
            </a:extLst>
          </p:cNvPr>
          <p:cNvSpPr>
            <a:spLocks noGrp="1"/>
          </p:cNvSpPr>
          <p:nvPr>
            <p:ph type="title"/>
          </p:nvPr>
        </p:nvSpPr>
        <p:spPr>
          <a:xfrm>
            <a:off x="457200" y="5984662"/>
            <a:ext cx="4114800" cy="873338"/>
          </a:xfrm>
        </p:spPr>
        <p:txBody>
          <a:bodyPr/>
          <a:lstStyle/>
          <a:p>
            <a:pPr algn="r"/>
            <a:r>
              <a:rPr lang="it-IT" sz="1800" b="1" dirty="0">
                <a:solidFill>
                  <a:srgbClr val="C00000"/>
                </a:solidFill>
              </a:rPr>
              <a:t>La cover in russo</a:t>
            </a:r>
            <a:r>
              <a:rPr lang="it-IT" sz="1600" dirty="0"/>
              <a:t>.</a:t>
            </a:r>
          </a:p>
        </p:txBody>
      </p:sp>
      <p:pic>
        <p:nvPicPr>
          <p:cNvPr id="4" name="Immagine 3">
            <a:extLst>
              <a:ext uri="{FF2B5EF4-FFF2-40B4-BE49-F238E27FC236}">
                <a16:creationId xmlns:a16="http://schemas.microsoft.com/office/drawing/2014/main" id="{254D33E7-4207-0C4C-160A-734904583947}"/>
              </a:ext>
            </a:extLst>
          </p:cNvPr>
          <p:cNvPicPr>
            <a:picLocks noChangeAspect="1"/>
          </p:cNvPicPr>
          <p:nvPr/>
        </p:nvPicPr>
        <p:blipFill>
          <a:blip r:embed="rId2"/>
          <a:stretch>
            <a:fillRect/>
          </a:stretch>
        </p:blipFill>
        <p:spPr>
          <a:xfrm>
            <a:off x="4965085" y="15777"/>
            <a:ext cx="4178915" cy="6858000"/>
          </a:xfrm>
          <a:prstGeom prst="rect">
            <a:avLst/>
          </a:prstGeom>
        </p:spPr>
      </p:pic>
      <p:pic>
        <p:nvPicPr>
          <p:cNvPr id="5" name="Immagine 4">
            <a:extLst>
              <a:ext uri="{FF2B5EF4-FFF2-40B4-BE49-F238E27FC236}">
                <a16:creationId xmlns:a16="http://schemas.microsoft.com/office/drawing/2014/main" id="{D4E942D0-B804-C35E-87F7-B3C6DC92D8DC}"/>
              </a:ext>
            </a:extLst>
          </p:cNvPr>
          <p:cNvPicPr>
            <a:picLocks noChangeAspect="1"/>
          </p:cNvPicPr>
          <p:nvPr/>
        </p:nvPicPr>
        <p:blipFill>
          <a:blip r:embed="rId3">
            <a:lum/>
            <a:alphaModFix/>
          </a:blip>
          <a:srcRect/>
          <a:stretch>
            <a:fillRect/>
          </a:stretch>
        </p:blipFill>
        <p:spPr>
          <a:xfrm>
            <a:off x="323528" y="15778"/>
            <a:ext cx="4453672" cy="6077518"/>
          </a:xfrm>
          <a:prstGeom prst="rect">
            <a:avLst/>
          </a:prstGeom>
          <a:noFill/>
          <a:ln cap="flat">
            <a:noFill/>
          </a:ln>
        </p:spPr>
      </p:pic>
    </p:spTree>
    <p:extLst>
      <p:ext uri="{BB962C8B-B14F-4D97-AF65-F5344CB8AC3E}">
        <p14:creationId xmlns:p14="http://schemas.microsoft.com/office/powerpoint/2010/main" val="5655260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0CC1452B-A9CC-0644-B070-C9AA73383AEB}"/>
              </a:ext>
            </a:extLst>
          </p:cNvPr>
          <p:cNvSpPr>
            <a:spLocks noGrp="1"/>
          </p:cNvSpPr>
          <p:nvPr>
            <p:ph type="title"/>
          </p:nvPr>
        </p:nvSpPr>
        <p:spPr>
          <a:xfrm>
            <a:off x="5652120" y="5270829"/>
            <a:ext cx="3384376" cy="1254515"/>
          </a:xfrm>
        </p:spPr>
        <p:txBody>
          <a:bodyPr/>
          <a:lstStyle/>
          <a:p>
            <a:pPr algn="l"/>
            <a:r>
              <a:rPr lang="it-IT" sz="1600" dirty="0">
                <a:solidFill>
                  <a:srgbClr val="944D16"/>
                </a:solidFill>
              </a:rPr>
              <a:t>Il Segretario Generale dell’URSS, Michail Gorbačëv.</a:t>
            </a:r>
          </a:p>
        </p:txBody>
      </p:sp>
      <p:pic>
        <p:nvPicPr>
          <p:cNvPr id="4" name="Immagine 3">
            <a:extLst>
              <a:ext uri="{FF2B5EF4-FFF2-40B4-BE49-F238E27FC236}">
                <a16:creationId xmlns:a16="http://schemas.microsoft.com/office/drawing/2014/main" id="{E9D83039-45E3-5727-F8BA-11E10E1E5FB8}"/>
              </a:ext>
            </a:extLst>
          </p:cNvPr>
          <p:cNvPicPr>
            <a:picLocks noChangeAspect="1"/>
          </p:cNvPicPr>
          <p:nvPr/>
        </p:nvPicPr>
        <p:blipFill>
          <a:blip r:embed="rId2">
            <a:lum/>
            <a:alphaModFix/>
          </a:blip>
          <a:srcRect/>
          <a:stretch>
            <a:fillRect/>
          </a:stretch>
        </p:blipFill>
        <p:spPr bwMode="auto">
          <a:xfrm>
            <a:off x="0" y="1124744"/>
            <a:ext cx="5508104" cy="5733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6809318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82E94DE-5BF4-1208-DD65-79438D2CC698}"/>
              </a:ext>
            </a:extLst>
          </p:cNvPr>
          <p:cNvPicPr>
            <a:picLocks noChangeAspect="1"/>
          </p:cNvPicPr>
          <p:nvPr/>
        </p:nvPicPr>
        <p:blipFill>
          <a:blip r:embed="rId2">
            <a:lum/>
            <a:alphaModFix/>
          </a:blip>
          <a:srcRect/>
          <a:stretch>
            <a:fillRect/>
          </a:stretch>
        </p:blipFill>
        <p:spPr>
          <a:xfrm>
            <a:off x="-35999" y="1556792"/>
            <a:ext cx="9179999" cy="3960001"/>
          </a:xfrm>
          <a:prstGeom prst="rect">
            <a:avLst/>
          </a:prstGeom>
          <a:noFill/>
          <a:ln cap="flat">
            <a:noFill/>
          </a:ln>
        </p:spPr>
      </p:pic>
    </p:spTree>
    <p:extLst>
      <p:ext uri="{BB962C8B-B14F-4D97-AF65-F5344CB8AC3E}">
        <p14:creationId xmlns:p14="http://schemas.microsoft.com/office/powerpoint/2010/main" val="628396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6EE68-FF4D-CB4A-BE68-792FD2932AF6}"/>
              </a:ext>
            </a:extLst>
          </p:cNvPr>
          <p:cNvSpPr>
            <a:spLocks noGrp="1"/>
          </p:cNvSpPr>
          <p:nvPr>
            <p:ph type="title"/>
          </p:nvPr>
        </p:nvSpPr>
        <p:spPr>
          <a:xfrm>
            <a:off x="5148064" y="4149080"/>
            <a:ext cx="3672408" cy="2708920"/>
          </a:xfrm>
        </p:spPr>
        <p:txBody>
          <a:bodyPr/>
          <a:lstStyle/>
          <a:p>
            <a:pPr algn="l"/>
            <a:r>
              <a:rPr lang="it-IT" sz="1800" b="1" kern="150" dirty="0">
                <a:solidFill>
                  <a:srgbClr val="0070C0"/>
                </a:solidFill>
                <a:effectLst/>
                <a:latin typeface="Geneva" panose="020B0503030404040204" pitchFamily="34" charset="0"/>
                <a:ea typeface="Arial Unicode MS" panose="020B0604020202020204" pitchFamily="34" charset="-128"/>
                <a:cs typeface="Arial Unicode MS" panose="020B0604020202020204" pitchFamily="34" charset="-128"/>
              </a:rPr>
              <a:t>Incipit del romanzo:</a:t>
            </a:r>
            <a:br>
              <a:rPr lang="it-IT" sz="1800" kern="150" dirty="0">
                <a:solidFill>
                  <a:srgbClr val="0070C0"/>
                </a:solidFill>
                <a:effectLst/>
                <a:latin typeface="Geneva" panose="020B0503030404040204" pitchFamily="34" charset="0"/>
                <a:ea typeface="Arial Unicode MS" panose="020B0604020202020204" pitchFamily="34" charset="-128"/>
                <a:cs typeface="Arial Unicode MS" panose="020B0604020202020204" pitchFamily="34" charset="-128"/>
              </a:rPr>
            </a:br>
            <a:br>
              <a:rPr lang="it-IT" sz="1800" kern="150" dirty="0">
                <a:solidFill>
                  <a:srgbClr val="0070C0"/>
                </a:solidFill>
                <a:effectLst/>
                <a:latin typeface="Geneva" panose="020B0503030404040204" pitchFamily="34" charset="0"/>
                <a:ea typeface="Arial Unicode MS" panose="020B0604020202020204" pitchFamily="34" charset="-128"/>
                <a:cs typeface="Arial Unicode MS" panose="020B0604020202020204" pitchFamily="34" charset="-128"/>
              </a:rPr>
            </a:br>
            <a:r>
              <a:rPr lang="it-IT" sz="1600" kern="150" dirty="0">
                <a:solidFill>
                  <a:srgbClr val="0070C0"/>
                </a:solidFill>
                <a:effectLst/>
                <a:latin typeface="Geneva" panose="020B0503030404040204" pitchFamily="34" charset="0"/>
                <a:ea typeface="Arial Unicode MS" panose="020B0604020202020204" pitchFamily="34" charset="-128"/>
                <a:cs typeface="Arial Unicode MS" panose="020B0604020202020204" pitchFamily="34" charset="-128"/>
              </a:rPr>
              <a:t>«Andavano e, </a:t>
            </a:r>
            <a:br>
              <a:rPr lang="it-IT" sz="1600" kern="150" dirty="0">
                <a:solidFill>
                  <a:srgbClr val="0070C0"/>
                </a:solidFill>
                <a:effectLst/>
                <a:latin typeface="Geneva" panose="020B0503030404040204" pitchFamily="34" charset="0"/>
                <a:ea typeface="Arial Unicode MS" panose="020B0604020202020204" pitchFamily="34" charset="-128"/>
                <a:cs typeface="Arial Unicode MS" panose="020B0604020202020204" pitchFamily="34" charset="-128"/>
              </a:rPr>
            </a:br>
            <a:r>
              <a:rPr lang="it-IT" sz="1600" kern="150" dirty="0">
                <a:solidFill>
                  <a:srgbClr val="0070C0"/>
                </a:solidFill>
                <a:effectLst/>
                <a:latin typeface="Geneva" panose="020B0503030404040204" pitchFamily="34" charset="0"/>
                <a:ea typeface="Arial Unicode MS" panose="020B0604020202020204" pitchFamily="34" charset="-128"/>
                <a:cs typeface="Arial Unicode MS" panose="020B0604020202020204" pitchFamily="34" charset="-128"/>
              </a:rPr>
              <a:t>sempre camminando, </a:t>
            </a:r>
            <a:br>
              <a:rPr lang="it-IT" sz="1600" kern="150" dirty="0">
                <a:solidFill>
                  <a:srgbClr val="0070C0"/>
                </a:solidFill>
                <a:effectLst/>
                <a:latin typeface="Geneva" panose="020B0503030404040204" pitchFamily="34" charset="0"/>
                <a:ea typeface="Arial Unicode MS" panose="020B0604020202020204" pitchFamily="34" charset="-128"/>
                <a:cs typeface="Arial Unicode MS" panose="020B0604020202020204" pitchFamily="34" charset="-128"/>
              </a:rPr>
            </a:br>
            <a:r>
              <a:rPr lang="it-IT" sz="1600" kern="150" dirty="0">
                <a:solidFill>
                  <a:srgbClr val="0070C0"/>
                </a:solidFill>
                <a:effectLst/>
                <a:latin typeface="Geneva" panose="020B0503030404040204" pitchFamily="34" charset="0"/>
                <a:ea typeface="Arial Unicode MS" panose="020B0604020202020204" pitchFamily="34" charset="-128"/>
                <a:cs typeface="Arial Unicode MS" panose="020B0604020202020204" pitchFamily="34" charset="-128"/>
              </a:rPr>
              <a:t>cantavano eterna memoria, </a:t>
            </a:r>
            <a:br>
              <a:rPr lang="it-IT" sz="1600" kern="150" dirty="0">
                <a:solidFill>
                  <a:srgbClr val="0070C0"/>
                </a:solidFill>
                <a:effectLst/>
                <a:latin typeface="Geneva" panose="020B0503030404040204" pitchFamily="34" charset="0"/>
                <a:ea typeface="Arial Unicode MS" panose="020B0604020202020204" pitchFamily="34" charset="-128"/>
                <a:cs typeface="Arial Unicode MS" panose="020B0604020202020204" pitchFamily="34" charset="-128"/>
              </a:rPr>
            </a:br>
            <a:r>
              <a:rPr lang="it-IT" sz="1600" kern="150" dirty="0">
                <a:solidFill>
                  <a:srgbClr val="0070C0"/>
                </a:solidFill>
                <a:effectLst/>
                <a:latin typeface="Geneva" panose="020B0503030404040204" pitchFamily="34" charset="0"/>
                <a:ea typeface="Arial Unicode MS" panose="020B0604020202020204" pitchFamily="34" charset="-128"/>
                <a:cs typeface="Arial Unicode MS" panose="020B0604020202020204" pitchFamily="34" charset="-128"/>
              </a:rPr>
              <a:t>e, a ogni pausa, era come </a:t>
            </a:r>
            <a:br>
              <a:rPr lang="it-IT" sz="1600" kern="150" dirty="0">
                <a:solidFill>
                  <a:srgbClr val="0070C0"/>
                </a:solidFill>
                <a:effectLst/>
                <a:latin typeface="Geneva" panose="020B0503030404040204" pitchFamily="34" charset="0"/>
                <a:ea typeface="Arial Unicode MS" panose="020B0604020202020204" pitchFamily="34" charset="-128"/>
                <a:cs typeface="Arial Unicode MS" panose="020B0604020202020204" pitchFamily="34" charset="-128"/>
              </a:rPr>
            </a:br>
            <a:r>
              <a:rPr lang="it-IT" sz="1600" kern="150" dirty="0">
                <a:solidFill>
                  <a:srgbClr val="0070C0"/>
                </a:solidFill>
                <a:effectLst/>
                <a:latin typeface="Geneva" panose="020B0503030404040204" pitchFamily="34" charset="0"/>
                <a:ea typeface="Arial Unicode MS" panose="020B0604020202020204" pitchFamily="34" charset="-128"/>
                <a:cs typeface="Arial Unicode MS" panose="020B0604020202020204" pitchFamily="34" charset="-128"/>
              </a:rPr>
              <a:t>se lo scalpiccio, i cavalli, </a:t>
            </a:r>
            <a:br>
              <a:rPr lang="it-IT" sz="1600" kern="150" dirty="0">
                <a:solidFill>
                  <a:srgbClr val="0070C0"/>
                </a:solidFill>
                <a:effectLst/>
                <a:latin typeface="Geneva" panose="020B0503030404040204" pitchFamily="34" charset="0"/>
                <a:ea typeface="Arial Unicode MS" panose="020B0604020202020204" pitchFamily="34" charset="-128"/>
                <a:cs typeface="Arial Unicode MS" panose="020B0604020202020204" pitchFamily="34" charset="-128"/>
              </a:rPr>
            </a:br>
            <a:r>
              <a:rPr lang="it-IT" sz="1600" kern="150" dirty="0">
                <a:solidFill>
                  <a:srgbClr val="0070C0"/>
                </a:solidFill>
                <a:effectLst/>
                <a:latin typeface="Geneva" panose="020B0503030404040204" pitchFamily="34" charset="0"/>
                <a:ea typeface="Arial Unicode MS" panose="020B0604020202020204" pitchFamily="34" charset="-128"/>
                <a:cs typeface="Arial Unicode MS" panose="020B0604020202020204" pitchFamily="34" charset="-128"/>
              </a:rPr>
              <a:t>le folate di vento </a:t>
            </a:r>
            <a:br>
              <a:rPr lang="it-IT" sz="1600" kern="150" dirty="0">
                <a:solidFill>
                  <a:srgbClr val="0070C0"/>
                </a:solidFill>
                <a:effectLst/>
                <a:latin typeface="Geneva" panose="020B0503030404040204" pitchFamily="34" charset="0"/>
                <a:ea typeface="Arial Unicode MS" panose="020B0604020202020204" pitchFamily="34" charset="-128"/>
                <a:cs typeface="Arial Unicode MS" panose="020B0604020202020204" pitchFamily="34" charset="-128"/>
              </a:rPr>
            </a:br>
            <a:r>
              <a:rPr lang="it-IT" sz="1600" kern="150" dirty="0">
                <a:solidFill>
                  <a:srgbClr val="0070C0"/>
                </a:solidFill>
                <a:effectLst/>
                <a:latin typeface="Geneva" panose="020B0503030404040204" pitchFamily="34" charset="0"/>
                <a:ea typeface="Arial Unicode MS" panose="020B0604020202020204" pitchFamily="34" charset="-128"/>
                <a:cs typeface="Arial Unicode MS" panose="020B0604020202020204" pitchFamily="34" charset="-128"/>
              </a:rPr>
              <a:t>seguissero quel canto».</a:t>
            </a:r>
            <a:br>
              <a:rPr lang="it-IT" sz="1800" kern="150" dirty="0">
                <a:effectLst/>
                <a:latin typeface="Times New Roman" panose="02020603050405020304" pitchFamily="18" charset="0"/>
                <a:ea typeface="Arial Unicode MS" panose="020B0604020202020204" pitchFamily="34" charset="-128"/>
                <a:cs typeface="Arial Unicode MS" panose="020B0604020202020204" pitchFamily="34" charset="-128"/>
              </a:rPr>
            </a:br>
            <a:r>
              <a:rPr lang="it-IT" sz="1600" dirty="0">
                <a:solidFill>
                  <a:srgbClr val="6F2B15"/>
                </a:solidFill>
              </a:rPr>
              <a:t>.</a:t>
            </a:r>
          </a:p>
        </p:txBody>
      </p:sp>
      <p:pic>
        <p:nvPicPr>
          <p:cNvPr id="5" name="Immagine 4">
            <a:extLst>
              <a:ext uri="{FF2B5EF4-FFF2-40B4-BE49-F238E27FC236}">
                <a16:creationId xmlns:a16="http://schemas.microsoft.com/office/drawing/2014/main" id="{1F765113-F5B6-D347-FADF-DEE43FBE0BC2}"/>
              </a:ext>
            </a:extLst>
          </p:cNvPr>
          <p:cNvPicPr>
            <a:picLocks noChangeAspect="1"/>
          </p:cNvPicPr>
          <p:nvPr/>
        </p:nvPicPr>
        <p:blipFill>
          <a:blip r:embed="rId2">
            <a:lum/>
            <a:alphaModFix/>
          </a:blip>
          <a:srcRect/>
          <a:stretch>
            <a:fillRect/>
          </a:stretch>
        </p:blipFill>
        <p:spPr>
          <a:xfrm>
            <a:off x="0" y="738004"/>
            <a:ext cx="4859999" cy="6119996"/>
          </a:xfrm>
          <a:prstGeom prst="rect">
            <a:avLst/>
          </a:prstGeom>
          <a:noFill/>
          <a:ln cap="flat">
            <a:noFill/>
          </a:ln>
        </p:spPr>
      </p:pic>
    </p:spTree>
    <p:extLst>
      <p:ext uri="{BB962C8B-B14F-4D97-AF65-F5344CB8AC3E}">
        <p14:creationId xmlns:p14="http://schemas.microsoft.com/office/powerpoint/2010/main" val="1251788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2A41C39-E49E-F2F2-1587-C9F9F39A720B}"/>
              </a:ext>
            </a:extLst>
          </p:cNvPr>
          <p:cNvPicPr>
            <a:picLocks noChangeAspect="1"/>
          </p:cNvPicPr>
          <p:nvPr/>
        </p:nvPicPr>
        <p:blipFill>
          <a:blip r:embed="rId2">
            <a:lum/>
            <a:alphaModFix/>
          </a:blip>
          <a:srcRect/>
          <a:stretch>
            <a:fillRect/>
          </a:stretch>
        </p:blipFill>
        <p:spPr>
          <a:xfrm>
            <a:off x="2502000" y="1098000"/>
            <a:ext cx="4140000" cy="5760000"/>
          </a:xfrm>
          <a:prstGeom prst="rect">
            <a:avLst/>
          </a:prstGeom>
          <a:noFill/>
          <a:ln>
            <a:noFill/>
          </a:ln>
        </p:spPr>
      </p:pic>
    </p:spTree>
    <p:extLst>
      <p:ext uri="{BB962C8B-B14F-4D97-AF65-F5344CB8AC3E}">
        <p14:creationId xmlns:p14="http://schemas.microsoft.com/office/powerpoint/2010/main" val="26886098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l dottor Zivago, di David Lean.Scena iniziale. m.3.20 mp4.mp4">
            <a:hlinkClick r:id="" action="ppaction://media"/>
            <a:extLst>
              <a:ext uri="{FF2B5EF4-FFF2-40B4-BE49-F238E27FC236}">
                <a16:creationId xmlns:a16="http://schemas.microsoft.com/office/drawing/2014/main" id="{396E32C3-515E-25F0-2F6D-63BBA506DA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348448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BB4137B-6D2E-E963-857A-A663EA9B8990}"/>
              </a:ext>
            </a:extLst>
          </p:cNvPr>
          <p:cNvPicPr>
            <a:picLocks noChangeAspect="1"/>
          </p:cNvPicPr>
          <p:nvPr/>
        </p:nvPicPr>
        <p:blipFill>
          <a:blip r:embed="rId2"/>
          <a:stretch>
            <a:fillRect/>
          </a:stretch>
        </p:blipFill>
        <p:spPr>
          <a:xfrm>
            <a:off x="2627784" y="764704"/>
            <a:ext cx="4608236" cy="6103738"/>
          </a:xfrm>
          <a:prstGeom prst="rect">
            <a:avLst/>
          </a:prstGeom>
        </p:spPr>
      </p:pic>
    </p:spTree>
    <p:extLst>
      <p:ext uri="{BB962C8B-B14F-4D97-AF65-F5344CB8AC3E}">
        <p14:creationId xmlns:p14="http://schemas.microsoft.com/office/powerpoint/2010/main" val="3510441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1D53BD-5A79-4942-B741-C81C45292C3B}"/>
              </a:ext>
            </a:extLst>
          </p:cNvPr>
          <p:cNvSpPr>
            <a:spLocks noGrp="1"/>
          </p:cNvSpPr>
          <p:nvPr>
            <p:ph type="title"/>
          </p:nvPr>
        </p:nvSpPr>
        <p:spPr>
          <a:xfrm>
            <a:off x="611560" y="4725144"/>
            <a:ext cx="7918282" cy="2132856"/>
          </a:xfrm>
        </p:spPr>
        <p:txBody>
          <a:bodyPr/>
          <a:lstStyle/>
          <a:p>
            <a:r>
              <a:rPr lang="it-IT" sz="1600" dirty="0">
                <a:solidFill>
                  <a:srgbClr val="002060"/>
                </a:solidFill>
              </a:rPr>
              <a:t>Jurij </a:t>
            </a:r>
            <a:r>
              <a:rPr lang="it-IT" sz="1600" dirty="0" err="1">
                <a:solidFill>
                  <a:srgbClr val="002060"/>
                </a:solidFill>
              </a:rPr>
              <a:t>Andrèevič</a:t>
            </a:r>
            <a:r>
              <a:rPr lang="it-IT" sz="1600" dirty="0">
                <a:solidFill>
                  <a:srgbClr val="002060"/>
                </a:solidFill>
              </a:rPr>
              <a:t> </a:t>
            </a:r>
            <a:r>
              <a:rPr lang="it-IT" sz="1600" dirty="0" err="1">
                <a:solidFill>
                  <a:srgbClr val="002060"/>
                </a:solidFill>
              </a:rPr>
              <a:t>Živàgo</a:t>
            </a:r>
            <a:r>
              <a:rPr lang="it-IT" sz="1600" dirty="0">
                <a:solidFill>
                  <a:srgbClr val="002060"/>
                </a:solidFill>
              </a:rPr>
              <a:t>, l’attore Omar Sharif, </a:t>
            </a:r>
            <a:br>
              <a:rPr lang="it-IT" sz="1600" dirty="0">
                <a:solidFill>
                  <a:srgbClr val="002060"/>
                </a:solidFill>
              </a:rPr>
            </a:br>
            <a:r>
              <a:rPr lang="it-IT" sz="1600" dirty="0">
                <a:solidFill>
                  <a:srgbClr val="7030A0"/>
                </a:solidFill>
              </a:rPr>
              <a:t>con la moglie Antonina </a:t>
            </a:r>
            <a:r>
              <a:rPr lang="it-IT" sz="1600" dirty="0" err="1">
                <a:solidFill>
                  <a:srgbClr val="7030A0"/>
                </a:solidFill>
              </a:rPr>
              <a:t>Aleksandrovna</a:t>
            </a:r>
            <a:r>
              <a:rPr lang="it-IT" sz="1600" dirty="0">
                <a:solidFill>
                  <a:srgbClr val="7030A0"/>
                </a:solidFill>
              </a:rPr>
              <a:t> </a:t>
            </a:r>
            <a:r>
              <a:rPr lang="it-IT" sz="1600" dirty="0" err="1">
                <a:solidFill>
                  <a:srgbClr val="7030A0"/>
                </a:solidFill>
              </a:rPr>
              <a:t>Gromeko-Tonja</a:t>
            </a:r>
            <a:r>
              <a:rPr lang="it-IT" sz="1600" dirty="0">
                <a:solidFill>
                  <a:srgbClr val="7030A0"/>
                </a:solidFill>
              </a:rPr>
              <a:t>, l’attrice Geraldine Chaplin</a:t>
            </a:r>
            <a:r>
              <a:rPr lang="it-IT" sz="1600" dirty="0">
                <a:solidFill>
                  <a:srgbClr val="7D4917"/>
                </a:solidFill>
              </a:rPr>
              <a:t>.  </a:t>
            </a:r>
          </a:p>
        </p:txBody>
      </p:sp>
      <p:pic>
        <p:nvPicPr>
          <p:cNvPr id="3" name="Immagine 2">
            <a:extLst>
              <a:ext uri="{FF2B5EF4-FFF2-40B4-BE49-F238E27FC236}">
                <a16:creationId xmlns:a16="http://schemas.microsoft.com/office/drawing/2014/main" id="{0901C608-9F40-B189-0735-2B0BCA1BB73A}"/>
              </a:ext>
            </a:extLst>
          </p:cNvPr>
          <p:cNvPicPr>
            <a:picLocks noChangeAspect="1"/>
          </p:cNvPicPr>
          <p:nvPr/>
        </p:nvPicPr>
        <p:blipFill>
          <a:blip r:embed="rId2">
            <a:lum/>
            <a:alphaModFix/>
          </a:blip>
          <a:srcRect/>
          <a:stretch>
            <a:fillRect/>
          </a:stretch>
        </p:blipFill>
        <p:spPr>
          <a:xfrm>
            <a:off x="535678" y="0"/>
            <a:ext cx="8072643" cy="5354278"/>
          </a:xfrm>
          <a:prstGeom prst="rect">
            <a:avLst/>
          </a:prstGeom>
          <a:noFill/>
          <a:ln cap="flat">
            <a:noFill/>
          </a:ln>
        </p:spPr>
      </p:pic>
    </p:spTree>
    <p:extLst>
      <p:ext uri="{BB962C8B-B14F-4D97-AF65-F5344CB8AC3E}">
        <p14:creationId xmlns:p14="http://schemas.microsoft.com/office/powerpoint/2010/main" val="3064550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815DF0-F8E5-1F27-4B9B-6FEE3BD1B43F}"/>
              </a:ext>
            </a:extLst>
          </p:cNvPr>
          <p:cNvSpPr>
            <a:spLocks noGrp="1"/>
          </p:cNvSpPr>
          <p:nvPr>
            <p:ph type="title"/>
          </p:nvPr>
        </p:nvSpPr>
        <p:spPr>
          <a:xfrm>
            <a:off x="457200" y="5229200"/>
            <a:ext cx="2170584" cy="1628800"/>
          </a:xfrm>
        </p:spPr>
        <p:txBody>
          <a:bodyPr/>
          <a:lstStyle/>
          <a:p>
            <a:r>
              <a:rPr lang="it-IT" sz="1600" dirty="0">
                <a:solidFill>
                  <a:srgbClr val="002060"/>
                </a:solidFill>
              </a:rPr>
              <a:t>La rivolta del 1905 per le vie di Mosca</a:t>
            </a:r>
            <a:r>
              <a:rPr lang="it-IT" sz="1600" dirty="0"/>
              <a:t>.</a:t>
            </a:r>
          </a:p>
        </p:txBody>
      </p:sp>
      <p:pic>
        <p:nvPicPr>
          <p:cNvPr id="4" name="Immagine 3">
            <a:extLst>
              <a:ext uri="{FF2B5EF4-FFF2-40B4-BE49-F238E27FC236}">
                <a16:creationId xmlns:a16="http://schemas.microsoft.com/office/drawing/2014/main" id="{AA94ECE0-FC8A-BE7A-295A-5574556380C4}"/>
              </a:ext>
            </a:extLst>
          </p:cNvPr>
          <p:cNvPicPr>
            <a:picLocks noChangeAspect="1"/>
          </p:cNvPicPr>
          <p:nvPr/>
        </p:nvPicPr>
        <p:blipFill>
          <a:blip r:embed="rId2"/>
          <a:stretch>
            <a:fillRect/>
          </a:stretch>
        </p:blipFill>
        <p:spPr>
          <a:xfrm>
            <a:off x="2699792" y="1916832"/>
            <a:ext cx="6444208" cy="5301332"/>
          </a:xfrm>
          <a:prstGeom prst="rect">
            <a:avLst/>
          </a:prstGeom>
        </p:spPr>
      </p:pic>
    </p:spTree>
    <p:extLst>
      <p:ext uri="{BB962C8B-B14F-4D97-AF65-F5344CB8AC3E}">
        <p14:creationId xmlns:p14="http://schemas.microsoft.com/office/powerpoint/2010/main" val="15820128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233D357-A63C-E1E0-0C89-1A7AD4443B17}"/>
              </a:ext>
            </a:extLst>
          </p:cNvPr>
          <p:cNvPicPr>
            <a:picLocks noChangeAspect="1"/>
          </p:cNvPicPr>
          <p:nvPr/>
        </p:nvPicPr>
        <p:blipFill>
          <a:blip r:embed="rId2"/>
          <a:stretch>
            <a:fillRect/>
          </a:stretch>
        </p:blipFill>
        <p:spPr>
          <a:xfrm>
            <a:off x="2026343" y="0"/>
            <a:ext cx="5091314" cy="6858000"/>
          </a:xfrm>
          <a:prstGeom prst="rect">
            <a:avLst/>
          </a:prstGeom>
        </p:spPr>
      </p:pic>
    </p:spTree>
    <p:extLst>
      <p:ext uri="{BB962C8B-B14F-4D97-AF65-F5344CB8AC3E}">
        <p14:creationId xmlns:p14="http://schemas.microsoft.com/office/powerpoint/2010/main" val="33153093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4875E2D7-C477-81EB-899B-2B4738A79C0B}"/>
              </a:ext>
            </a:extLst>
          </p:cNvPr>
          <p:cNvSpPr>
            <a:spLocks noGrp="1"/>
          </p:cNvSpPr>
          <p:nvPr>
            <p:ph type="title"/>
          </p:nvPr>
        </p:nvSpPr>
        <p:spPr>
          <a:xfrm>
            <a:off x="1331640" y="5301208"/>
            <a:ext cx="6916437" cy="1556792"/>
          </a:xfrm>
        </p:spPr>
        <p:txBody>
          <a:bodyPr/>
          <a:lstStyle/>
          <a:p>
            <a:r>
              <a:rPr lang="it-IT" sz="1600" dirty="0">
                <a:solidFill>
                  <a:srgbClr val="002060"/>
                </a:solidFill>
              </a:rPr>
              <a:t>La Grande Guerra in trincea.</a:t>
            </a:r>
          </a:p>
        </p:txBody>
      </p:sp>
      <p:pic>
        <p:nvPicPr>
          <p:cNvPr id="5" name="Immagine 4">
            <a:extLst>
              <a:ext uri="{FF2B5EF4-FFF2-40B4-BE49-F238E27FC236}">
                <a16:creationId xmlns:a16="http://schemas.microsoft.com/office/drawing/2014/main" id="{A3F94DD4-F6F1-D16F-CA32-B8CEFEAFE88F}"/>
              </a:ext>
            </a:extLst>
          </p:cNvPr>
          <p:cNvPicPr>
            <a:picLocks noChangeAspect="1"/>
          </p:cNvPicPr>
          <p:nvPr/>
        </p:nvPicPr>
        <p:blipFill>
          <a:blip r:embed="rId2"/>
          <a:stretch>
            <a:fillRect/>
          </a:stretch>
        </p:blipFill>
        <p:spPr>
          <a:xfrm>
            <a:off x="1331640" y="548680"/>
            <a:ext cx="6916437" cy="5200732"/>
          </a:xfrm>
          <a:prstGeom prst="rect">
            <a:avLst/>
          </a:prstGeom>
        </p:spPr>
      </p:pic>
    </p:spTree>
    <p:extLst>
      <p:ext uri="{BB962C8B-B14F-4D97-AF65-F5344CB8AC3E}">
        <p14:creationId xmlns:p14="http://schemas.microsoft.com/office/powerpoint/2010/main" val="2643054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AFEF606-1556-6A27-7015-206638201178}"/>
              </a:ext>
            </a:extLst>
          </p:cNvPr>
          <p:cNvPicPr>
            <a:picLocks noChangeAspect="1"/>
          </p:cNvPicPr>
          <p:nvPr/>
        </p:nvPicPr>
        <p:blipFill>
          <a:blip r:embed="rId2">
            <a:lum/>
            <a:alphaModFix/>
          </a:blip>
          <a:srcRect/>
          <a:stretch>
            <a:fillRect/>
          </a:stretch>
        </p:blipFill>
        <p:spPr>
          <a:xfrm>
            <a:off x="395536" y="1047960"/>
            <a:ext cx="8572320" cy="4762080"/>
          </a:xfrm>
          <a:prstGeom prst="rect">
            <a:avLst/>
          </a:prstGeom>
          <a:noFill/>
          <a:ln>
            <a:noFill/>
          </a:ln>
        </p:spPr>
      </p:pic>
    </p:spTree>
    <p:extLst>
      <p:ext uri="{BB962C8B-B14F-4D97-AF65-F5344CB8AC3E}">
        <p14:creationId xmlns:p14="http://schemas.microsoft.com/office/powerpoint/2010/main" val="20063425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80A4A3-1750-6A67-D364-CE07CCDD4267}"/>
              </a:ext>
            </a:extLst>
          </p:cNvPr>
          <p:cNvSpPr>
            <a:spLocks noGrp="1"/>
          </p:cNvSpPr>
          <p:nvPr>
            <p:ph type="title"/>
          </p:nvPr>
        </p:nvSpPr>
        <p:spPr>
          <a:xfrm>
            <a:off x="457200" y="4293096"/>
            <a:ext cx="2962672" cy="2564904"/>
          </a:xfrm>
        </p:spPr>
        <p:txBody>
          <a:bodyPr/>
          <a:lstStyle/>
          <a:p>
            <a:pPr algn="r"/>
            <a:r>
              <a:rPr lang="it-IT" sz="1600" dirty="0"/>
              <a:t>Il dottor </a:t>
            </a:r>
            <a:r>
              <a:rPr lang="it-IT" sz="1600" dirty="0" err="1"/>
              <a:t>Žìvago</a:t>
            </a:r>
            <a:r>
              <a:rPr lang="it-IT" sz="1600" dirty="0"/>
              <a:t> soccorre un ferito assistito dalla crocerossina Lara </a:t>
            </a:r>
            <a:r>
              <a:rPr lang="it-IT" sz="1600" dirty="0" err="1"/>
              <a:t>Antivona</a:t>
            </a:r>
            <a:r>
              <a:rPr lang="it-IT" sz="1600" dirty="0"/>
              <a:t>.</a:t>
            </a:r>
          </a:p>
        </p:txBody>
      </p:sp>
      <p:pic>
        <p:nvPicPr>
          <p:cNvPr id="4" name="Immagine 3">
            <a:extLst>
              <a:ext uri="{FF2B5EF4-FFF2-40B4-BE49-F238E27FC236}">
                <a16:creationId xmlns:a16="http://schemas.microsoft.com/office/drawing/2014/main" id="{FF1CB840-7F2C-0184-74B9-52CC4FAEFE25}"/>
              </a:ext>
            </a:extLst>
          </p:cNvPr>
          <p:cNvPicPr>
            <a:picLocks noChangeAspect="1"/>
          </p:cNvPicPr>
          <p:nvPr/>
        </p:nvPicPr>
        <p:blipFill>
          <a:blip r:embed="rId2"/>
          <a:stretch>
            <a:fillRect/>
          </a:stretch>
        </p:blipFill>
        <p:spPr>
          <a:xfrm>
            <a:off x="3491880" y="1124744"/>
            <a:ext cx="5724128" cy="5733256"/>
          </a:xfrm>
          <a:prstGeom prst="rect">
            <a:avLst/>
          </a:prstGeom>
        </p:spPr>
      </p:pic>
    </p:spTree>
    <p:extLst>
      <p:ext uri="{BB962C8B-B14F-4D97-AF65-F5344CB8AC3E}">
        <p14:creationId xmlns:p14="http://schemas.microsoft.com/office/powerpoint/2010/main" val="769416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5CE1AEE4-10F4-F24E-8F50-B8E58261D7D0}"/>
              </a:ext>
            </a:extLst>
          </p:cNvPr>
          <p:cNvSpPr>
            <a:spLocks noGrp="1"/>
          </p:cNvSpPr>
          <p:nvPr>
            <p:ph type="title"/>
          </p:nvPr>
        </p:nvSpPr>
        <p:spPr>
          <a:xfrm>
            <a:off x="5508104" y="4797151"/>
            <a:ext cx="3085034" cy="2060849"/>
          </a:xfrm>
        </p:spPr>
        <p:txBody>
          <a:bodyPr/>
          <a:lstStyle/>
          <a:p>
            <a:pPr algn="l"/>
            <a:r>
              <a:rPr lang="it-IT" sz="1600" dirty="0">
                <a:solidFill>
                  <a:srgbClr val="860000"/>
                </a:solidFill>
              </a:rPr>
              <a:t>La crocerossina </a:t>
            </a:r>
            <a:br>
              <a:rPr lang="it-IT" sz="1600" dirty="0">
                <a:solidFill>
                  <a:srgbClr val="860000"/>
                </a:solidFill>
              </a:rPr>
            </a:br>
            <a:r>
              <a:rPr lang="it-IT" sz="1600" dirty="0">
                <a:solidFill>
                  <a:srgbClr val="860000"/>
                </a:solidFill>
              </a:rPr>
              <a:t>Larisa </a:t>
            </a:r>
            <a:r>
              <a:rPr lang="it-IT" sz="1600" dirty="0" err="1">
                <a:solidFill>
                  <a:srgbClr val="860000"/>
                </a:solidFill>
              </a:rPr>
              <a:t>Guishar</a:t>
            </a:r>
            <a:r>
              <a:rPr lang="it-IT" sz="1600" dirty="0">
                <a:solidFill>
                  <a:srgbClr val="860000"/>
                </a:solidFill>
              </a:rPr>
              <a:t>, Lara,</a:t>
            </a:r>
            <a:br>
              <a:rPr lang="it-IT" sz="1600" dirty="0">
                <a:solidFill>
                  <a:srgbClr val="860000"/>
                </a:solidFill>
              </a:rPr>
            </a:br>
            <a:r>
              <a:rPr lang="it-IT" sz="1600" dirty="0">
                <a:solidFill>
                  <a:srgbClr val="860000"/>
                </a:solidFill>
              </a:rPr>
              <a:t>l’attrice </a:t>
            </a:r>
            <a:r>
              <a:rPr lang="it-IT" sz="1600" dirty="0" err="1">
                <a:solidFill>
                  <a:srgbClr val="860000"/>
                </a:solidFill>
              </a:rPr>
              <a:t>ingles</a:t>
            </a:r>
            <a:br>
              <a:rPr lang="it-IT" sz="1600" dirty="0">
                <a:solidFill>
                  <a:srgbClr val="860000"/>
                </a:solidFill>
              </a:rPr>
            </a:br>
            <a:r>
              <a:rPr lang="it-IT" sz="1600" dirty="0">
                <a:solidFill>
                  <a:srgbClr val="860000"/>
                </a:solidFill>
              </a:rPr>
              <a:t>Julie Christie.</a:t>
            </a:r>
          </a:p>
        </p:txBody>
      </p:sp>
      <p:pic>
        <p:nvPicPr>
          <p:cNvPr id="2" name="Immagine 1">
            <a:extLst>
              <a:ext uri="{FF2B5EF4-FFF2-40B4-BE49-F238E27FC236}">
                <a16:creationId xmlns:a16="http://schemas.microsoft.com/office/drawing/2014/main" id="{04FFBEF9-D741-064C-4AC8-7B4F3B026DE4}"/>
              </a:ext>
            </a:extLst>
          </p:cNvPr>
          <p:cNvPicPr>
            <a:picLocks noChangeAspect="1"/>
          </p:cNvPicPr>
          <p:nvPr/>
        </p:nvPicPr>
        <p:blipFill>
          <a:blip r:embed="rId2">
            <a:lum/>
            <a:alphaModFix/>
          </a:blip>
          <a:srcRect/>
          <a:stretch>
            <a:fillRect/>
          </a:stretch>
        </p:blipFill>
        <p:spPr bwMode="auto">
          <a:xfrm>
            <a:off x="0" y="620688"/>
            <a:ext cx="5292080" cy="6237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33180631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76D345-E721-B420-6943-27F66D67882F}"/>
              </a:ext>
            </a:extLst>
          </p:cNvPr>
          <p:cNvSpPr>
            <a:spLocks noGrp="1"/>
          </p:cNvSpPr>
          <p:nvPr>
            <p:ph type="title"/>
          </p:nvPr>
        </p:nvSpPr>
        <p:spPr>
          <a:xfrm>
            <a:off x="457200" y="5085184"/>
            <a:ext cx="8135938" cy="1728192"/>
          </a:xfrm>
        </p:spPr>
        <p:txBody>
          <a:bodyPr/>
          <a:lstStyle/>
          <a:p>
            <a:r>
              <a:rPr lang="it-IT" sz="1600" dirty="0">
                <a:solidFill>
                  <a:srgbClr val="002060"/>
                </a:solidFill>
              </a:rPr>
              <a:t>Lara col marito Pavel </a:t>
            </a:r>
            <a:r>
              <a:rPr lang="it-IT" sz="1600" dirty="0" err="1">
                <a:solidFill>
                  <a:srgbClr val="002060"/>
                </a:solidFill>
              </a:rPr>
              <a:t>Antipov</a:t>
            </a:r>
            <a:r>
              <a:rPr lang="it-IT" sz="1600" dirty="0">
                <a:solidFill>
                  <a:srgbClr val="002060"/>
                </a:solidFill>
              </a:rPr>
              <a:t>, professore universitario, poi, capo rivoluzionario.</a:t>
            </a:r>
          </a:p>
        </p:txBody>
      </p:sp>
      <p:pic>
        <p:nvPicPr>
          <p:cNvPr id="3" name="Immagine 2">
            <a:extLst>
              <a:ext uri="{FF2B5EF4-FFF2-40B4-BE49-F238E27FC236}">
                <a16:creationId xmlns:a16="http://schemas.microsoft.com/office/drawing/2014/main" id="{BBE074AC-C651-809C-8395-DA86C5121BBA}"/>
              </a:ext>
            </a:extLst>
          </p:cNvPr>
          <p:cNvPicPr>
            <a:picLocks noChangeAspect="1"/>
          </p:cNvPicPr>
          <p:nvPr/>
        </p:nvPicPr>
        <p:blipFill>
          <a:blip r:embed="rId2">
            <a:lum/>
            <a:alphaModFix/>
          </a:blip>
          <a:srcRect/>
          <a:stretch>
            <a:fillRect/>
          </a:stretch>
        </p:blipFill>
        <p:spPr>
          <a:xfrm>
            <a:off x="0" y="1439997"/>
            <a:ext cx="9144000" cy="3960001"/>
          </a:xfrm>
          <a:prstGeom prst="rect">
            <a:avLst/>
          </a:prstGeom>
          <a:noFill/>
          <a:ln cap="flat">
            <a:noFill/>
          </a:ln>
        </p:spPr>
      </p:pic>
    </p:spTree>
    <p:extLst>
      <p:ext uri="{BB962C8B-B14F-4D97-AF65-F5344CB8AC3E}">
        <p14:creationId xmlns:p14="http://schemas.microsoft.com/office/powerpoint/2010/main" val="22842805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FB97441-CD50-BE5C-F3E6-1B4649211547}"/>
              </a:ext>
            </a:extLst>
          </p:cNvPr>
          <p:cNvPicPr>
            <a:picLocks noChangeAspect="1"/>
          </p:cNvPicPr>
          <p:nvPr/>
        </p:nvPicPr>
        <p:blipFill>
          <a:blip r:embed="rId2">
            <a:lum/>
            <a:alphaModFix/>
          </a:blip>
          <a:srcRect/>
          <a:stretch>
            <a:fillRect/>
          </a:stretch>
        </p:blipFill>
        <p:spPr>
          <a:xfrm>
            <a:off x="127262" y="76682"/>
            <a:ext cx="8889476" cy="6781318"/>
          </a:xfrm>
          <a:prstGeom prst="rect">
            <a:avLst/>
          </a:prstGeom>
          <a:noFill/>
          <a:ln cap="flat">
            <a:noFill/>
          </a:ln>
        </p:spPr>
      </p:pic>
    </p:spTree>
    <p:extLst>
      <p:ext uri="{BB962C8B-B14F-4D97-AF65-F5344CB8AC3E}">
        <p14:creationId xmlns:p14="http://schemas.microsoft.com/office/powerpoint/2010/main" val="8171798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2BD933-7E50-25BB-447C-35E48D688073}"/>
              </a:ext>
            </a:extLst>
          </p:cNvPr>
          <p:cNvSpPr>
            <a:spLocks noGrp="1"/>
          </p:cNvSpPr>
          <p:nvPr>
            <p:ph type="title"/>
          </p:nvPr>
        </p:nvSpPr>
        <p:spPr>
          <a:xfrm>
            <a:off x="1115615" y="5733256"/>
            <a:ext cx="7314843" cy="1152128"/>
          </a:xfrm>
        </p:spPr>
        <p:txBody>
          <a:bodyPr/>
          <a:lstStyle/>
          <a:p>
            <a:r>
              <a:rPr lang="it-IT" sz="1600" dirty="0">
                <a:solidFill>
                  <a:srgbClr val="860000"/>
                </a:solidFill>
              </a:rPr>
              <a:t>Una giovane Lara alla festa da ballo a Mosca.</a:t>
            </a:r>
          </a:p>
        </p:txBody>
      </p:sp>
      <p:pic>
        <p:nvPicPr>
          <p:cNvPr id="4" name="Immagine 3">
            <a:extLst>
              <a:ext uri="{FF2B5EF4-FFF2-40B4-BE49-F238E27FC236}">
                <a16:creationId xmlns:a16="http://schemas.microsoft.com/office/drawing/2014/main" id="{93B6B1E2-DD08-9AC1-8E27-2146CD8AF811}"/>
              </a:ext>
            </a:extLst>
          </p:cNvPr>
          <p:cNvPicPr>
            <a:picLocks noChangeAspect="1"/>
          </p:cNvPicPr>
          <p:nvPr/>
        </p:nvPicPr>
        <p:blipFill>
          <a:blip r:embed="rId2">
            <a:lum/>
            <a:alphaModFix/>
          </a:blip>
          <a:srcRect/>
          <a:stretch>
            <a:fillRect/>
          </a:stretch>
        </p:blipFill>
        <p:spPr>
          <a:xfrm>
            <a:off x="1115616" y="116632"/>
            <a:ext cx="7314843" cy="5790959"/>
          </a:xfrm>
          <a:prstGeom prst="rect">
            <a:avLst/>
          </a:prstGeom>
          <a:noFill/>
          <a:ln cap="flat">
            <a:noFill/>
          </a:ln>
        </p:spPr>
      </p:pic>
    </p:spTree>
    <p:extLst>
      <p:ext uri="{BB962C8B-B14F-4D97-AF65-F5344CB8AC3E}">
        <p14:creationId xmlns:p14="http://schemas.microsoft.com/office/powerpoint/2010/main" val="16342330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F0E512-2D69-36A8-0289-54BC435C5DE7}"/>
              </a:ext>
            </a:extLst>
          </p:cNvPr>
          <p:cNvSpPr>
            <a:spLocks noGrp="1"/>
          </p:cNvSpPr>
          <p:nvPr>
            <p:ph type="title"/>
          </p:nvPr>
        </p:nvSpPr>
        <p:spPr>
          <a:xfrm>
            <a:off x="457200" y="5085184"/>
            <a:ext cx="8135938" cy="1772816"/>
          </a:xfrm>
        </p:spPr>
        <p:txBody>
          <a:bodyPr/>
          <a:lstStyle/>
          <a:p>
            <a:r>
              <a:rPr lang="it-IT" sz="1600" dirty="0">
                <a:solidFill>
                  <a:srgbClr val="002060"/>
                </a:solidFill>
              </a:rPr>
              <a:t>La famiglia </a:t>
            </a:r>
            <a:r>
              <a:rPr lang="it-IT" sz="1600" dirty="0" err="1">
                <a:solidFill>
                  <a:srgbClr val="002060"/>
                </a:solidFill>
              </a:rPr>
              <a:t>Žìvago</a:t>
            </a:r>
            <a:r>
              <a:rPr lang="it-IT" sz="1600" dirty="0">
                <a:solidFill>
                  <a:srgbClr val="002060"/>
                </a:solidFill>
              </a:rPr>
              <a:t> in treno verso </a:t>
            </a:r>
            <a:r>
              <a:rPr lang="it-IT" sz="1600" dirty="0" err="1">
                <a:solidFill>
                  <a:srgbClr val="002060"/>
                </a:solidFill>
              </a:rPr>
              <a:t>Yarikino</a:t>
            </a:r>
            <a:r>
              <a:rPr lang="it-IT" sz="1600" dirty="0">
                <a:solidFill>
                  <a:srgbClr val="002060"/>
                </a:solidFill>
              </a:rPr>
              <a:t>, </a:t>
            </a:r>
          </a:p>
        </p:txBody>
      </p:sp>
      <p:pic>
        <p:nvPicPr>
          <p:cNvPr id="4" name="Immagine 3">
            <a:extLst>
              <a:ext uri="{FF2B5EF4-FFF2-40B4-BE49-F238E27FC236}">
                <a16:creationId xmlns:a16="http://schemas.microsoft.com/office/drawing/2014/main" id="{3FEB5325-7F1F-45D9-3A30-485D0991509F}"/>
              </a:ext>
            </a:extLst>
          </p:cNvPr>
          <p:cNvPicPr>
            <a:picLocks noChangeAspect="1"/>
          </p:cNvPicPr>
          <p:nvPr/>
        </p:nvPicPr>
        <p:blipFill>
          <a:blip r:embed="rId2"/>
          <a:stretch>
            <a:fillRect/>
          </a:stretch>
        </p:blipFill>
        <p:spPr>
          <a:xfrm>
            <a:off x="508000" y="1143000"/>
            <a:ext cx="7772400" cy="4371975"/>
          </a:xfrm>
          <a:prstGeom prst="rect">
            <a:avLst/>
          </a:prstGeom>
        </p:spPr>
      </p:pic>
    </p:spTree>
    <p:extLst>
      <p:ext uri="{BB962C8B-B14F-4D97-AF65-F5344CB8AC3E}">
        <p14:creationId xmlns:p14="http://schemas.microsoft.com/office/powerpoint/2010/main" val="5030433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597CB3-5A64-DF16-0107-EF3504059188}"/>
              </a:ext>
            </a:extLst>
          </p:cNvPr>
          <p:cNvSpPr>
            <a:spLocks noGrp="1"/>
          </p:cNvSpPr>
          <p:nvPr>
            <p:ph type="title"/>
          </p:nvPr>
        </p:nvSpPr>
        <p:spPr>
          <a:xfrm>
            <a:off x="457200" y="5301208"/>
            <a:ext cx="8135938" cy="1556792"/>
          </a:xfrm>
        </p:spPr>
        <p:txBody>
          <a:bodyPr/>
          <a:lstStyle/>
          <a:p>
            <a:r>
              <a:rPr lang="it-IT" sz="1600" dirty="0" err="1"/>
              <a:t>Živago</a:t>
            </a:r>
            <a:r>
              <a:rPr lang="it-IT" sz="1600" dirty="0"/>
              <a:t> e Lara si incontrano di nuovo a </a:t>
            </a:r>
            <a:r>
              <a:rPr lang="it-IT" sz="1600" dirty="0" err="1"/>
              <a:t>Juriatin</a:t>
            </a:r>
            <a:r>
              <a:rPr lang="it-IT" sz="1600" dirty="0"/>
              <a:t>.</a:t>
            </a:r>
          </a:p>
        </p:txBody>
      </p:sp>
      <p:pic>
        <p:nvPicPr>
          <p:cNvPr id="4" name="Immagine 3">
            <a:extLst>
              <a:ext uri="{FF2B5EF4-FFF2-40B4-BE49-F238E27FC236}">
                <a16:creationId xmlns:a16="http://schemas.microsoft.com/office/drawing/2014/main" id="{673BC4EE-6BFE-9471-ACBE-4B28709C7D7B}"/>
              </a:ext>
            </a:extLst>
          </p:cNvPr>
          <p:cNvPicPr>
            <a:picLocks noChangeAspect="1"/>
          </p:cNvPicPr>
          <p:nvPr/>
        </p:nvPicPr>
        <p:blipFill>
          <a:blip r:embed="rId2"/>
          <a:stretch>
            <a:fillRect/>
          </a:stretch>
        </p:blipFill>
        <p:spPr>
          <a:xfrm>
            <a:off x="453401" y="564338"/>
            <a:ext cx="8483344" cy="5065831"/>
          </a:xfrm>
          <a:prstGeom prst="rect">
            <a:avLst/>
          </a:prstGeom>
        </p:spPr>
      </p:pic>
    </p:spTree>
    <p:extLst>
      <p:ext uri="{BB962C8B-B14F-4D97-AF65-F5344CB8AC3E}">
        <p14:creationId xmlns:p14="http://schemas.microsoft.com/office/powerpoint/2010/main" val="3232697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56A6987-7710-8A9C-D1B1-08A132A49F22}"/>
              </a:ext>
            </a:extLst>
          </p:cNvPr>
          <p:cNvPicPr>
            <a:picLocks noChangeAspect="1"/>
          </p:cNvPicPr>
          <p:nvPr/>
        </p:nvPicPr>
        <p:blipFill>
          <a:blip r:embed="rId2"/>
          <a:stretch>
            <a:fillRect/>
          </a:stretch>
        </p:blipFill>
        <p:spPr>
          <a:xfrm>
            <a:off x="424732" y="764704"/>
            <a:ext cx="8294536" cy="4680520"/>
          </a:xfrm>
          <a:prstGeom prst="rect">
            <a:avLst/>
          </a:prstGeom>
        </p:spPr>
      </p:pic>
    </p:spTree>
    <p:extLst>
      <p:ext uri="{BB962C8B-B14F-4D97-AF65-F5344CB8AC3E}">
        <p14:creationId xmlns:p14="http://schemas.microsoft.com/office/powerpoint/2010/main" val="28422259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ED6705-66A5-1D4C-BF2D-66ECC074D850}"/>
              </a:ext>
            </a:extLst>
          </p:cNvPr>
          <p:cNvSpPr>
            <a:spLocks noGrp="1"/>
          </p:cNvSpPr>
          <p:nvPr>
            <p:ph type="title"/>
          </p:nvPr>
        </p:nvSpPr>
        <p:spPr>
          <a:xfrm>
            <a:off x="457200" y="4725144"/>
            <a:ext cx="8135938" cy="1944216"/>
          </a:xfrm>
        </p:spPr>
        <p:txBody>
          <a:bodyPr/>
          <a:lstStyle/>
          <a:p>
            <a:r>
              <a:rPr lang="it-IT" sz="1600" dirty="0">
                <a:solidFill>
                  <a:srgbClr val="E00EDF"/>
                </a:solidFill>
              </a:rPr>
              <a:t>Lara: «Sarebbe stato bello incontrarsi prima...»</a:t>
            </a:r>
            <a:br>
              <a:rPr lang="it-IT" sz="1600" dirty="0">
                <a:solidFill>
                  <a:srgbClr val="0070C0"/>
                </a:solidFill>
              </a:rPr>
            </a:br>
            <a:r>
              <a:rPr lang="it-IT" sz="1600" dirty="0">
                <a:solidFill>
                  <a:srgbClr val="0070C0"/>
                </a:solidFill>
              </a:rPr>
              <a:t>Jurij: «Anche di un giorno, sì»</a:t>
            </a:r>
          </a:p>
        </p:txBody>
      </p:sp>
      <p:pic>
        <p:nvPicPr>
          <p:cNvPr id="5" name="Immagine 4">
            <a:extLst>
              <a:ext uri="{FF2B5EF4-FFF2-40B4-BE49-F238E27FC236}">
                <a16:creationId xmlns:a16="http://schemas.microsoft.com/office/drawing/2014/main" id="{349A6172-D09F-4183-7E93-06C7B0063CF2}"/>
              </a:ext>
            </a:extLst>
          </p:cNvPr>
          <p:cNvPicPr>
            <a:picLocks noChangeAspect="1"/>
          </p:cNvPicPr>
          <p:nvPr/>
        </p:nvPicPr>
        <p:blipFill>
          <a:blip r:embed="rId2"/>
          <a:stretch>
            <a:fillRect/>
          </a:stretch>
        </p:blipFill>
        <p:spPr>
          <a:xfrm>
            <a:off x="155509" y="0"/>
            <a:ext cx="8832982" cy="5184576"/>
          </a:xfrm>
          <a:prstGeom prst="rect">
            <a:avLst/>
          </a:prstGeom>
        </p:spPr>
      </p:pic>
    </p:spTree>
    <p:extLst>
      <p:ext uri="{BB962C8B-B14F-4D97-AF65-F5344CB8AC3E}">
        <p14:creationId xmlns:p14="http://schemas.microsoft.com/office/powerpoint/2010/main" val="37762120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64D2965-2403-E67C-BF1D-335AF276CBFA}"/>
              </a:ext>
            </a:extLst>
          </p:cNvPr>
          <p:cNvPicPr>
            <a:picLocks noChangeAspect="1"/>
          </p:cNvPicPr>
          <p:nvPr/>
        </p:nvPicPr>
        <p:blipFill>
          <a:blip r:embed="rId2">
            <a:lum/>
            <a:alphaModFix/>
          </a:blip>
          <a:srcRect/>
          <a:stretch>
            <a:fillRect/>
          </a:stretch>
        </p:blipFill>
        <p:spPr>
          <a:xfrm>
            <a:off x="611560" y="955042"/>
            <a:ext cx="8072643" cy="5354278"/>
          </a:xfrm>
          <a:prstGeom prst="rect">
            <a:avLst/>
          </a:prstGeom>
          <a:noFill/>
          <a:ln cap="flat">
            <a:noFill/>
          </a:ln>
        </p:spPr>
      </p:pic>
    </p:spTree>
    <p:extLst>
      <p:ext uri="{BB962C8B-B14F-4D97-AF65-F5344CB8AC3E}">
        <p14:creationId xmlns:p14="http://schemas.microsoft.com/office/powerpoint/2010/main" val="3031726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BFCF973-7A05-1AB1-9066-8F28C6DC69BF}"/>
              </a:ext>
            </a:extLst>
          </p:cNvPr>
          <p:cNvPicPr>
            <a:picLocks noChangeAspect="1"/>
          </p:cNvPicPr>
          <p:nvPr/>
        </p:nvPicPr>
        <p:blipFill>
          <a:blip r:embed="rId2">
            <a:lum/>
            <a:alphaModFix/>
          </a:blip>
          <a:srcRect/>
          <a:stretch>
            <a:fillRect/>
          </a:stretch>
        </p:blipFill>
        <p:spPr>
          <a:xfrm>
            <a:off x="323528" y="188640"/>
            <a:ext cx="3888479" cy="5472608"/>
          </a:xfrm>
          <a:prstGeom prst="rect">
            <a:avLst/>
          </a:prstGeom>
          <a:noFill/>
          <a:ln>
            <a:noFill/>
          </a:ln>
        </p:spPr>
      </p:pic>
      <p:sp>
        <p:nvSpPr>
          <p:cNvPr id="6" name="Titolo 5">
            <a:extLst>
              <a:ext uri="{FF2B5EF4-FFF2-40B4-BE49-F238E27FC236}">
                <a16:creationId xmlns:a16="http://schemas.microsoft.com/office/drawing/2014/main" id="{DC2612B6-2C19-E1EE-C6FD-6D8C78BB50FA}"/>
              </a:ext>
            </a:extLst>
          </p:cNvPr>
          <p:cNvSpPr>
            <a:spLocks noGrp="1"/>
          </p:cNvSpPr>
          <p:nvPr>
            <p:ph type="title"/>
          </p:nvPr>
        </p:nvSpPr>
        <p:spPr>
          <a:xfrm>
            <a:off x="457200" y="5661248"/>
            <a:ext cx="8003232" cy="1177878"/>
          </a:xfrm>
        </p:spPr>
        <p:txBody>
          <a:bodyPr/>
          <a:lstStyle/>
          <a:p>
            <a:pPr algn="r"/>
            <a:r>
              <a:rPr lang="it-IT" sz="1800" b="1" dirty="0">
                <a:solidFill>
                  <a:srgbClr val="C00000"/>
                </a:solidFill>
              </a:rPr>
              <a:t>Anno 1965                                                 </a:t>
            </a:r>
            <a:r>
              <a:rPr lang="it-IT" sz="1800" dirty="0">
                <a:solidFill>
                  <a:srgbClr val="002060"/>
                </a:solidFill>
              </a:rPr>
              <a:t>il regista inglese David Lean.</a:t>
            </a:r>
          </a:p>
        </p:txBody>
      </p:sp>
      <p:pic>
        <p:nvPicPr>
          <p:cNvPr id="2" name="Immagine 1">
            <a:extLst>
              <a:ext uri="{FF2B5EF4-FFF2-40B4-BE49-F238E27FC236}">
                <a16:creationId xmlns:a16="http://schemas.microsoft.com/office/drawing/2014/main" id="{C66C4692-8A7B-1947-92CF-D4D333BE1983}"/>
              </a:ext>
            </a:extLst>
          </p:cNvPr>
          <p:cNvPicPr>
            <a:picLocks noChangeAspect="1"/>
          </p:cNvPicPr>
          <p:nvPr/>
        </p:nvPicPr>
        <p:blipFill>
          <a:blip r:embed="rId3">
            <a:lum/>
            <a:alphaModFix/>
          </a:blip>
          <a:srcRect/>
          <a:stretch>
            <a:fillRect/>
          </a:stretch>
        </p:blipFill>
        <p:spPr>
          <a:xfrm>
            <a:off x="4511695" y="177365"/>
            <a:ext cx="4308777" cy="5472608"/>
          </a:xfrm>
          <a:prstGeom prst="rect">
            <a:avLst/>
          </a:prstGeom>
          <a:noFill/>
          <a:ln>
            <a:noFill/>
          </a:ln>
        </p:spPr>
      </p:pic>
    </p:spTree>
    <p:extLst>
      <p:ext uri="{BB962C8B-B14F-4D97-AF65-F5344CB8AC3E}">
        <p14:creationId xmlns:p14="http://schemas.microsoft.com/office/powerpoint/2010/main" val="4819961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octor Zhivago (New Trailer 2015) - In cinemas 27 Nov _ BFI release.mp4">
            <a:hlinkClick r:id="" action="ppaction://media"/>
            <a:extLst>
              <a:ext uri="{FF2B5EF4-FFF2-40B4-BE49-F238E27FC236}">
                <a16:creationId xmlns:a16="http://schemas.microsoft.com/office/drawing/2014/main" id="{706C3BB4-C9A6-356C-64CA-2876A3F140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379882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0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6FE5285D-9635-F445-84A0-182302BA8AEA}"/>
              </a:ext>
            </a:extLst>
          </p:cNvPr>
          <p:cNvSpPr>
            <a:spLocks noGrp="1"/>
          </p:cNvSpPr>
          <p:nvPr>
            <p:ph type="title"/>
          </p:nvPr>
        </p:nvSpPr>
        <p:spPr>
          <a:xfrm>
            <a:off x="1107182" y="5373216"/>
            <a:ext cx="7485955" cy="1484784"/>
          </a:xfrm>
        </p:spPr>
        <p:txBody>
          <a:bodyPr/>
          <a:lstStyle/>
          <a:p>
            <a:r>
              <a:rPr lang="it-IT" sz="1600" dirty="0">
                <a:solidFill>
                  <a:srgbClr val="C00000"/>
                </a:solidFill>
              </a:rPr>
              <a:t>I partigiani dell’Esercito rosso di </a:t>
            </a:r>
            <a:r>
              <a:rPr lang="it-IT" sz="1600" dirty="0" err="1">
                <a:solidFill>
                  <a:srgbClr val="C00000"/>
                </a:solidFill>
              </a:rPr>
              <a:t>Strelnikov</a:t>
            </a:r>
            <a:r>
              <a:rPr lang="it-IT" sz="1600" dirty="0">
                <a:solidFill>
                  <a:srgbClr val="C00000"/>
                </a:solidFill>
              </a:rPr>
              <a:t>, Pavel </a:t>
            </a:r>
            <a:r>
              <a:rPr lang="it-IT" sz="1600" dirty="0" err="1">
                <a:solidFill>
                  <a:srgbClr val="C00000"/>
                </a:solidFill>
              </a:rPr>
              <a:t>Antipov</a:t>
            </a:r>
            <a:r>
              <a:rPr lang="it-IT" sz="1600" dirty="0">
                <a:solidFill>
                  <a:srgbClr val="C00000"/>
                </a:solidFill>
              </a:rPr>
              <a:t>, marito di Lara.</a:t>
            </a:r>
          </a:p>
        </p:txBody>
      </p:sp>
      <p:pic>
        <p:nvPicPr>
          <p:cNvPr id="3" name="Immagine 2">
            <a:extLst>
              <a:ext uri="{FF2B5EF4-FFF2-40B4-BE49-F238E27FC236}">
                <a16:creationId xmlns:a16="http://schemas.microsoft.com/office/drawing/2014/main" id="{ACA6A18D-F96C-40C6-780F-43B37E402313}"/>
              </a:ext>
            </a:extLst>
          </p:cNvPr>
          <p:cNvPicPr>
            <a:picLocks noChangeAspect="1"/>
          </p:cNvPicPr>
          <p:nvPr/>
        </p:nvPicPr>
        <p:blipFill>
          <a:blip r:embed="rId2"/>
          <a:stretch>
            <a:fillRect/>
          </a:stretch>
        </p:blipFill>
        <p:spPr>
          <a:xfrm>
            <a:off x="1107183" y="188640"/>
            <a:ext cx="7350372" cy="5504612"/>
          </a:xfrm>
          <a:prstGeom prst="rect">
            <a:avLst/>
          </a:prstGeom>
        </p:spPr>
      </p:pic>
    </p:spTree>
    <p:extLst>
      <p:ext uri="{BB962C8B-B14F-4D97-AF65-F5344CB8AC3E}">
        <p14:creationId xmlns:p14="http://schemas.microsoft.com/office/powerpoint/2010/main" val="14478419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AC7BC74-92F0-24B8-C364-373B0CC145FD}"/>
              </a:ext>
            </a:extLst>
          </p:cNvPr>
          <p:cNvPicPr>
            <a:picLocks noChangeAspect="1"/>
          </p:cNvPicPr>
          <p:nvPr/>
        </p:nvPicPr>
        <p:blipFill>
          <a:blip r:embed="rId2">
            <a:lum/>
            <a:alphaModFix/>
          </a:blip>
          <a:srcRect/>
          <a:stretch>
            <a:fillRect/>
          </a:stretch>
        </p:blipFill>
        <p:spPr>
          <a:xfrm>
            <a:off x="539552" y="850960"/>
            <a:ext cx="8283560" cy="5976664"/>
          </a:xfrm>
          <a:prstGeom prst="rect">
            <a:avLst/>
          </a:prstGeom>
          <a:noFill/>
          <a:ln cap="flat">
            <a:noFill/>
          </a:ln>
        </p:spPr>
      </p:pic>
    </p:spTree>
    <p:extLst>
      <p:ext uri="{BB962C8B-B14F-4D97-AF65-F5344CB8AC3E}">
        <p14:creationId xmlns:p14="http://schemas.microsoft.com/office/powerpoint/2010/main" val="34165009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AD7DF3-C5B8-5C41-9ACC-98A28880E563}"/>
              </a:ext>
            </a:extLst>
          </p:cNvPr>
          <p:cNvSpPr>
            <a:spLocks noGrp="1"/>
          </p:cNvSpPr>
          <p:nvPr>
            <p:ph type="title"/>
          </p:nvPr>
        </p:nvSpPr>
        <p:spPr>
          <a:xfrm>
            <a:off x="457200" y="4653136"/>
            <a:ext cx="8147248" cy="2204864"/>
          </a:xfrm>
        </p:spPr>
        <p:txBody>
          <a:bodyPr/>
          <a:lstStyle/>
          <a:p>
            <a:r>
              <a:rPr lang="it-IT" sz="1600" dirty="0">
                <a:solidFill>
                  <a:srgbClr val="860000"/>
                </a:solidFill>
              </a:rPr>
              <a:t>Il dottor </a:t>
            </a:r>
            <a:r>
              <a:rPr lang="it-IT" sz="1600" dirty="0" err="1">
                <a:solidFill>
                  <a:srgbClr val="860000"/>
                </a:solidFill>
              </a:rPr>
              <a:t>Žìvago</a:t>
            </a:r>
            <a:r>
              <a:rPr lang="it-IT" sz="1600" dirty="0">
                <a:solidFill>
                  <a:srgbClr val="860000"/>
                </a:solidFill>
              </a:rPr>
              <a:t> sul treno blindato col comandante «rosso» </a:t>
            </a:r>
            <a:r>
              <a:rPr lang="it-IT" sz="1600" dirty="0" err="1">
                <a:solidFill>
                  <a:srgbClr val="860000"/>
                </a:solidFill>
              </a:rPr>
              <a:t>Strel'nikov</a:t>
            </a:r>
            <a:r>
              <a:rPr lang="it-IT" sz="1600" dirty="0">
                <a:solidFill>
                  <a:srgbClr val="860000"/>
                </a:solidFill>
              </a:rPr>
              <a:t>.</a:t>
            </a:r>
            <a:br>
              <a:rPr lang="it-IT" sz="1600" dirty="0">
                <a:solidFill>
                  <a:srgbClr val="CC6633"/>
                </a:solidFill>
              </a:rPr>
            </a:br>
            <a:endParaRPr lang="it-IT" sz="1600" dirty="0">
              <a:solidFill>
                <a:srgbClr val="002060"/>
              </a:solidFill>
            </a:endParaRPr>
          </a:p>
        </p:txBody>
      </p:sp>
      <p:pic>
        <p:nvPicPr>
          <p:cNvPr id="4" name="Immagine 3">
            <a:extLst>
              <a:ext uri="{FF2B5EF4-FFF2-40B4-BE49-F238E27FC236}">
                <a16:creationId xmlns:a16="http://schemas.microsoft.com/office/drawing/2014/main" id="{FF676778-30FC-4B86-93EA-111BCD59C859}"/>
              </a:ext>
            </a:extLst>
          </p:cNvPr>
          <p:cNvPicPr>
            <a:picLocks noChangeAspect="1"/>
          </p:cNvPicPr>
          <p:nvPr/>
        </p:nvPicPr>
        <p:blipFill>
          <a:blip r:embed="rId2"/>
          <a:stretch>
            <a:fillRect/>
          </a:stretch>
        </p:blipFill>
        <p:spPr>
          <a:xfrm>
            <a:off x="370453" y="548680"/>
            <a:ext cx="8320742" cy="4681934"/>
          </a:xfrm>
          <a:prstGeom prst="rect">
            <a:avLst/>
          </a:prstGeom>
        </p:spPr>
      </p:pic>
    </p:spTree>
    <p:extLst>
      <p:ext uri="{BB962C8B-B14F-4D97-AF65-F5344CB8AC3E}">
        <p14:creationId xmlns:p14="http://schemas.microsoft.com/office/powerpoint/2010/main" val="13043014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02CDA5FD-82BA-15AF-17C8-333B96E7F688}"/>
              </a:ext>
            </a:extLst>
          </p:cNvPr>
          <p:cNvSpPr>
            <a:spLocks noGrp="1"/>
          </p:cNvSpPr>
          <p:nvPr>
            <p:ph type="title"/>
          </p:nvPr>
        </p:nvSpPr>
        <p:spPr>
          <a:xfrm>
            <a:off x="5436096" y="5661248"/>
            <a:ext cx="3456384" cy="1008112"/>
          </a:xfrm>
        </p:spPr>
        <p:txBody>
          <a:bodyPr/>
          <a:lstStyle/>
          <a:p>
            <a:pPr algn="l"/>
            <a:r>
              <a:rPr lang="it-IT" sz="1600" dirty="0" err="1">
                <a:solidFill>
                  <a:srgbClr val="002060"/>
                </a:solidFill>
              </a:rPr>
              <a:t>Žìvago</a:t>
            </a:r>
            <a:r>
              <a:rPr lang="it-IT" sz="1600" dirty="0">
                <a:solidFill>
                  <a:srgbClr val="002060"/>
                </a:solidFill>
              </a:rPr>
              <a:t> arriva a </a:t>
            </a:r>
            <a:r>
              <a:rPr lang="it-IT" sz="1600" dirty="0" err="1">
                <a:solidFill>
                  <a:srgbClr val="002060"/>
                </a:solidFill>
              </a:rPr>
              <a:t>Jurjatin</a:t>
            </a:r>
            <a:r>
              <a:rPr lang="it-IT" sz="1600" dirty="0">
                <a:solidFill>
                  <a:srgbClr val="002060"/>
                </a:solidFill>
              </a:rPr>
              <a:t> </a:t>
            </a:r>
            <a:br>
              <a:rPr lang="it-IT" sz="1600" dirty="0">
                <a:solidFill>
                  <a:srgbClr val="002060"/>
                </a:solidFill>
              </a:rPr>
            </a:br>
            <a:r>
              <a:rPr lang="it-IT" sz="1600" dirty="0">
                <a:solidFill>
                  <a:srgbClr val="002060"/>
                </a:solidFill>
              </a:rPr>
              <a:t>a casa di Lara</a:t>
            </a:r>
            <a:br>
              <a:rPr lang="it-IT" sz="1600" dirty="0">
                <a:solidFill>
                  <a:srgbClr val="002060"/>
                </a:solidFill>
              </a:rPr>
            </a:br>
            <a:r>
              <a:rPr lang="it-IT" sz="1600" dirty="0">
                <a:solidFill>
                  <a:srgbClr val="002060"/>
                </a:solidFill>
              </a:rPr>
              <a:t>dopo un lungo viaggio nella neve.</a:t>
            </a:r>
          </a:p>
        </p:txBody>
      </p:sp>
      <p:pic>
        <p:nvPicPr>
          <p:cNvPr id="6" name="Immagine 5">
            <a:extLst>
              <a:ext uri="{FF2B5EF4-FFF2-40B4-BE49-F238E27FC236}">
                <a16:creationId xmlns:a16="http://schemas.microsoft.com/office/drawing/2014/main" id="{F4992499-E699-FC39-B59F-EDE80592DFAA}"/>
              </a:ext>
            </a:extLst>
          </p:cNvPr>
          <p:cNvPicPr>
            <a:picLocks noChangeAspect="1"/>
          </p:cNvPicPr>
          <p:nvPr/>
        </p:nvPicPr>
        <p:blipFill>
          <a:blip r:embed="rId2"/>
          <a:stretch>
            <a:fillRect/>
          </a:stretch>
        </p:blipFill>
        <p:spPr>
          <a:xfrm>
            <a:off x="0" y="2060848"/>
            <a:ext cx="5220072" cy="4797152"/>
          </a:xfrm>
          <a:prstGeom prst="rect">
            <a:avLst/>
          </a:prstGeom>
        </p:spPr>
      </p:pic>
    </p:spTree>
    <p:extLst>
      <p:ext uri="{BB962C8B-B14F-4D97-AF65-F5344CB8AC3E}">
        <p14:creationId xmlns:p14="http://schemas.microsoft.com/office/powerpoint/2010/main" val="8308912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01BC2530-76D4-5087-BB5B-BFD85BFB8A33}"/>
              </a:ext>
            </a:extLst>
          </p:cNvPr>
          <p:cNvPicPr>
            <a:picLocks noChangeAspect="1"/>
          </p:cNvPicPr>
          <p:nvPr/>
        </p:nvPicPr>
        <p:blipFill>
          <a:blip r:embed="rId2"/>
          <a:stretch>
            <a:fillRect/>
          </a:stretch>
        </p:blipFill>
        <p:spPr>
          <a:xfrm>
            <a:off x="115535" y="1844824"/>
            <a:ext cx="8912929" cy="4104456"/>
          </a:xfrm>
          <a:prstGeom prst="rect">
            <a:avLst/>
          </a:prstGeom>
        </p:spPr>
      </p:pic>
    </p:spTree>
    <p:extLst>
      <p:ext uri="{BB962C8B-B14F-4D97-AF65-F5344CB8AC3E}">
        <p14:creationId xmlns:p14="http://schemas.microsoft.com/office/powerpoint/2010/main" val="32921397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D573590-ECD4-C800-B752-5A417332C624}"/>
              </a:ext>
            </a:extLst>
          </p:cNvPr>
          <p:cNvPicPr>
            <a:picLocks noChangeAspect="1"/>
          </p:cNvPicPr>
          <p:nvPr/>
        </p:nvPicPr>
        <p:blipFill>
          <a:blip r:embed="rId2"/>
          <a:stretch>
            <a:fillRect/>
          </a:stretch>
        </p:blipFill>
        <p:spPr>
          <a:xfrm>
            <a:off x="539552" y="1484784"/>
            <a:ext cx="8064895" cy="5157192"/>
          </a:xfrm>
          <a:prstGeom prst="rect">
            <a:avLst/>
          </a:prstGeom>
        </p:spPr>
      </p:pic>
    </p:spTree>
    <p:extLst>
      <p:ext uri="{BB962C8B-B14F-4D97-AF65-F5344CB8AC3E}">
        <p14:creationId xmlns:p14="http://schemas.microsoft.com/office/powerpoint/2010/main" val="9023082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DEA88DD-1179-6D06-E034-05DC1BDDC016}"/>
              </a:ext>
            </a:extLst>
          </p:cNvPr>
          <p:cNvPicPr>
            <a:picLocks noChangeAspect="1"/>
          </p:cNvPicPr>
          <p:nvPr/>
        </p:nvPicPr>
        <p:blipFill>
          <a:blip r:embed="rId2"/>
          <a:stretch>
            <a:fillRect/>
          </a:stretch>
        </p:blipFill>
        <p:spPr>
          <a:xfrm>
            <a:off x="629906" y="836712"/>
            <a:ext cx="7884188" cy="5894369"/>
          </a:xfrm>
          <a:prstGeom prst="rect">
            <a:avLst/>
          </a:prstGeom>
        </p:spPr>
      </p:pic>
    </p:spTree>
    <p:extLst>
      <p:ext uri="{BB962C8B-B14F-4D97-AF65-F5344CB8AC3E}">
        <p14:creationId xmlns:p14="http://schemas.microsoft.com/office/powerpoint/2010/main" val="39548040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A599F09-3BB1-8CDA-22B2-1876462CD42E}"/>
              </a:ext>
            </a:extLst>
          </p:cNvPr>
          <p:cNvPicPr>
            <a:picLocks noChangeAspect="1"/>
          </p:cNvPicPr>
          <p:nvPr/>
        </p:nvPicPr>
        <p:blipFill>
          <a:blip r:embed="rId2">
            <a:lum/>
            <a:alphaModFix/>
          </a:blip>
          <a:srcRect/>
          <a:stretch>
            <a:fillRect/>
          </a:stretch>
        </p:blipFill>
        <p:spPr bwMode="auto">
          <a:xfrm>
            <a:off x="179512" y="762290"/>
            <a:ext cx="8680847" cy="57630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850061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F68A926C-97F5-C748-A425-CA4258CC7C7C}"/>
              </a:ext>
            </a:extLst>
          </p:cNvPr>
          <p:cNvSpPr>
            <a:spLocks noGrp="1"/>
          </p:cNvSpPr>
          <p:nvPr>
            <p:ph type="title"/>
          </p:nvPr>
        </p:nvSpPr>
        <p:spPr>
          <a:xfrm>
            <a:off x="457200" y="5715656"/>
            <a:ext cx="8135938" cy="1142344"/>
          </a:xfrm>
        </p:spPr>
        <p:txBody>
          <a:bodyPr/>
          <a:lstStyle/>
          <a:p>
            <a:r>
              <a:rPr lang="it-IT" sz="1600" dirty="0" err="1">
                <a:solidFill>
                  <a:srgbClr val="FB8A07"/>
                </a:solidFill>
              </a:rPr>
              <a:t>Komarowskj</a:t>
            </a:r>
            <a:r>
              <a:rPr lang="it-IT" sz="1600" dirty="0">
                <a:solidFill>
                  <a:srgbClr val="FB8A07"/>
                </a:solidFill>
              </a:rPr>
              <a:t>, l’attore Rod </a:t>
            </a:r>
            <a:r>
              <a:rPr lang="it-IT" sz="1600" dirty="0" err="1">
                <a:solidFill>
                  <a:srgbClr val="FB8A07"/>
                </a:solidFill>
              </a:rPr>
              <a:t>Steiger</a:t>
            </a:r>
            <a:r>
              <a:rPr lang="it-IT" sz="1600" dirty="0">
                <a:solidFill>
                  <a:srgbClr val="FB8A07"/>
                </a:solidFill>
              </a:rPr>
              <a:t>, con Lara e il marito Pavel </a:t>
            </a:r>
            <a:r>
              <a:rPr lang="it-IT" sz="1600" dirty="0" err="1">
                <a:solidFill>
                  <a:srgbClr val="FB8A07"/>
                </a:solidFill>
              </a:rPr>
              <a:t>Antipov</a:t>
            </a:r>
            <a:r>
              <a:rPr lang="it-IT" sz="1600" dirty="0">
                <a:solidFill>
                  <a:srgbClr val="FB8A07"/>
                </a:solidFill>
              </a:rPr>
              <a:t> a Mosca nel 1905.</a:t>
            </a:r>
            <a:endParaRPr lang="it-IT" sz="1600" i="1" dirty="0">
              <a:solidFill>
                <a:srgbClr val="00B0F0"/>
              </a:solidFill>
            </a:endParaRPr>
          </a:p>
        </p:txBody>
      </p:sp>
      <p:pic>
        <p:nvPicPr>
          <p:cNvPr id="5" name="Immagine 4">
            <a:extLst>
              <a:ext uri="{FF2B5EF4-FFF2-40B4-BE49-F238E27FC236}">
                <a16:creationId xmlns:a16="http://schemas.microsoft.com/office/drawing/2014/main" id="{5C1163F9-EFBA-56E2-F2B2-16BE70E6FFA5}"/>
              </a:ext>
            </a:extLst>
          </p:cNvPr>
          <p:cNvPicPr>
            <a:picLocks noChangeAspect="1"/>
          </p:cNvPicPr>
          <p:nvPr/>
        </p:nvPicPr>
        <p:blipFill>
          <a:blip r:embed="rId2"/>
          <a:stretch>
            <a:fillRect/>
          </a:stretch>
        </p:blipFill>
        <p:spPr>
          <a:xfrm>
            <a:off x="715169" y="-130515"/>
            <a:ext cx="7620000" cy="5880100"/>
          </a:xfrm>
          <a:prstGeom prst="rect">
            <a:avLst/>
          </a:prstGeom>
        </p:spPr>
      </p:pic>
    </p:spTree>
    <p:extLst>
      <p:ext uri="{BB962C8B-B14F-4D97-AF65-F5344CB8AC3E}">
        <p14:creationId xmlns:p14="http://schemas.microsoft.com/office/powerpoint/2010/main" val="1926148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ottor Zivago Trailer .mp4">
            <a:hlinkClick r:id="" action="ppaction://media"/>
            <a:extLst>
              <a:ext uri="{FF2B5EF4-FFF2-40B4-BE49-F238E27FC236}">
                <a16:creationId xmlns:a16="http://schemas.microsoft.com/office/drawing/2014/main" id="{B27DE641-50DA-B9BB-F109-54622B707AF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2133600"/>
            <a:ext cx="6096000" cy="2590800"/>
          </a:xfrm>
          <a:prstGeom prst="rect">
            <a:avLst/>
          </a:prstGeom>
        </p:spPr>
      </p:pic>
    </p:spTree>
    <p:extLst>
      <p:ext uri="{BB962C8B-B14F-4D97-AF65-F5344CB8AC3E}">
        <p14:creationId xmlns:p14="http://schemas.microsoft.com/office/powerpoint/2010/main" val="231946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1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EFDF6F-D510-69F8-49C6-E30D2486A2C7}"/>
              </a:ext>
            </a:extLst>
          </p:cNvPr>
          <p:cNvSpPr>
            <a:spLocks noGrp="1"/>
          </p:cNvSpPr>
          <p:nvPr>
            <p:ph type="title"/>
          </p:nvPr>
        </p:nvSpPr>
        <p:spPr>
          <a:xfrm>
            <a:off x="457200" y="5373216"/>
            <a:ext cx="8135938" cy="1484784"/>
          </a:xfrm>
        </p:spPr>
        <p:txBody>
          <a:bodyPr/>
          <a:lstStyle/>
          <a:p>
            <a:r>
              <a:rPr lang="it-IT" sz="1600" dirty="0" err="1">
                <a:solidFill>
                  <a:srgbClr val="C00000"/>
                </a:solidFill>
              </a:rPr>
              <a:t>Komarowskj</a:t>
            </a:r>
            <a:r>
              <a:rPr lang="it-IT" sz="1600" dirty="0">
                <a:solidFill>
                  <a:srgbClr val="C00000"/>
                </a:solidFill>
              </a:rPr>
              <a:t> con Lara, </a:t>
            </a:r>
            <a:r>
              <a:rPr lang="it-IT" sz="1600">
                <a:solidFill>
                  <a:srgbClr val="C00000"/>
                </a:solidFill>
              </a:rPr>
              <a:t>sua amante </a:t>
            </a:r>
            <a:r>
              <a:rPr lang="it-IT" sz="1600" dirty="0">
                <a:solidFill>
                  <a:srgbClr val="C00000"/>
                </a:solidFill>
              </a:rPr>
              <a:t>a Mosca nel 1905.</a:t>
            </a:r>
          </a:p>
        </p:txBody>
      </p:sp>
      <p:pic>
        <p:nvPicPr>
          <p:cNvPr id="4" name="Immagine 3">
            <a:extLst>
              <a:ext uri="{FF2B5EF4-FFF2-40B4-BE49-F238E27FC236}">
                <a16:creationId xmlns:a16="http://schemas.microsoft.com/office/drawing/2014/main" id="{6EB2FC4C-3D9E-7BCD-5A11-22CD21F6F07F}"/>
              </a:ext>
            </a:extLst>
          </p:cNvPr>
          <p:cNvPicPr>
            <a:picLocks noChangeAspect="1"/>
          </p:cNvPicPr>
          <p:nvPr/>
        </p:nvPicPr>
        <p:blipFill>
          <a:blip r:embed="rId2"/>
          <a:stretch>
            <a:fillRect/>
          </a:stretch>
        </p:blipFill>
        <p:spPr>
          <a:xfrm>
            <a:off x="899592" y="548680"/>
            <a:ext cx="7211086" cy="5047760"/>
          </a:xfrm>
          <a:prstGeom prst="rect">
            <a:avLst/>
          </a:prstGeom>
        </p:spPr>
      </p:pic>
    </p:spTree>
    <p:extLst>
      <p:ext uri="{BB962C8B-B14F-4D97-AF65-F5344CB8AC3E}">
        <p14:creationId xmlns:p14="http://schemas.microsoft.com/office/powerpoint/2010/main" val="7339455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90CF27-D639-7E4B-B48A-C9FF754BE729}"/>
              </a:ext>
            </a:extLst>
          </p:cNvPr>
          <p:cNvSpPr>
            <a:spLocks noGrp="1"/>
          </p:cNvSpPr>
          <p:nvPr>
            <p:ph type="title"/>
          </p:nvPr>
        </p:nvSpPr>
        <p:spPr>
          <a:xfrm>
            <a:off x="1331640" y="5445224"/>
            <a:ext cx="7261498" cy="864096"/>
          </a:xfrm>
        </p:spPr>
        <p:txBody>
          <a:bodyPr/>
          <a:lstStyle/>
          <a:p>
            <a:r>
              <a:rPr lang="it-IT" sz="1600" dirty="0" err="1">
                <a:solidFill>
                  <a:srgbClr val="860000"/>
                </a:solidFill>
              </a:rPr>
              <a:t>Žìvago</a:t>
            </a:r>
            <a:r>
              <a:rPr lang="it-IT" sz="1600" dirty="0">
                <a:solidFill>
                  <a:srgbClr val="860000"/>
                </a:solidFill>
              </a:rPr>
              <a:t> e Lara a </a:t>
            </a:r>
            <a:r>
              <a:rPr lang="it-IT" sz="1600" dirty="0" err="1">
                <a:solidFill>
                  <a:srgbClr val="860000"/>
                </a:solidFill>
              </a:rPr>
              <a:t>Varykino</a:t>
            </a:r>
            <a:r>
              <a:rPr lang="it-IT" sz="1600" dirty="0">
                <a:solidFill>
                  <a:srgbClr val="860000"/>
                </a:solidFill>
              </a:rPr>
              <a:t> nella casa coperta di neve.</a:t>
            </a:r>
            <a:endParaRPr lang="it-IT" sz="1600" dirty="0">
              <a:solidFill>
                <a:srgbClr val="002060"/>
              </a:solidFill>
            </a:endParaRPr>
          </a:p>
        </p:txBody>
      </p:sp>
      <p:pic>
        <p:nvPicPr>
          <p:cNvPr id="5" name="Immagine 4">
            <a:extLst>
              <a:ext uri="{FF2B5EF4-FFF2-40B4-BE49-F238E27FC236}">
                <a16:creationId xmlns:a16="http://schemas.microsoft.com/office/drawing/2014/main" id="{3D3EF903-0CE7-7A4F-638E-649BFE7436A7}"/>
              </a:ext>
            </a:extLst>
          </p:cNvPr>
          <p:cNvPicPr>
            <a:picLocks noChangeAspect="1"/>
          </p:cNvPicPr>
          <p:nvPr/>
        </p:nvPicPr>
        <p:blipFill>
          <a:blip r:embed="rId2"/>
          <a:stretch>
            <a:fillRect/>
          </a:stretch>
        </p:blipFill>
        <p:spPr>
          <a:xfrm>
            <a:off x="1115616" y="432901"/>
            <a:ext cx="7261498" cy="4982194"/>
          </a:xfrm>
          <a:prstGeom prst="rect">
            <a:avLst/>
          </a:prstGeom>
        </p:spPr>
      </p:pic>
    </p:spTree>
    <p:extLst>
      <p:ext uri="{BB962C8B-B14F-4D97-AF65-F5344CB8AC3E}">
        <p14:creationId xmlns:p14="http://schemas.microsoft.com/office/powerpoint/2010/main" val="5605352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F7415B4-EF98-8A4C-DA95-CDE1447D2B2C}"/>
              </a:ext>
            </a:extLst>
          </p:cNvPr>
          <p:cNvPicPr>
            <a:picLocks noChangeAspect="1"/>
          </p:cNvPicPr>
          <p:nvPr/>
        </p:nvPicPr>
        <p:blipFill>
          <a:blip r:embed="rId2"/>
          <a:stretch>
            <a:fillRect/>
          </a:stretch>
        </p:blipFill>
        <p:spPr>
          <a:xfrm>
            <a:off x="471385" y="2060848"/>
            <a:ext cx="8201230" cy="3683187"/>
          </a:xfrm>
          <a:prstGeom prst="rect">
            <a:avLst/>
          </a:prstGeom>
        </p:spPr>
      </p:pic>
    </p:spTree>
    <p:extLst>
      <p:ext uri="{BB962C8B-B14F-4D97-AF65-F5344CB8AC3E}">
        <p14:creationId xmlns:p14="http://schemas.microsoft.com/office/powerpoint/2010/main" val="13934838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ottor Zivago. Lara addio.mp4">
            <a:hlinkClick r:id="" action="ppaction://media"/>
            <a:extLst>
              <a:ext uri="{FF2B5EF4-FFF2-40B4-BE49-F238E27FC236}">
                <a16:creationId xmlns:a16="http://schemas.microsoft.com/office/drawing/2014/main" id="{A5357BBA-4B0D-CDD7-9249-0D5F13BA8C5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303833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3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F6CA0AE-8CF9-1A55-908D-FE62BBD5CF2E}"/>
              </a:ext>
            </a:extLst>
          </p:cNvPr>
          <p:cNvPicPr>
            <a:picLocks noChangeAspect="1"/>
          </p:cNvPicPr>
          <p:nvPr/>
        </p:nvPicPr>
        <p:blipFill>
          <a:blip r:embed="rId2"/>
          <a:stretch>
            <a:fillRect/>
          </a:stretch>
        </p:blipFill>
        <p:spPr>
          <a:xfrm>
            <a:off x="629906" y="919007"/>
            <a:ext cx="7884188" cy="5894369"/>
          </a:xfrm>
          <a:prstGeom prst="rect">
            <a:avLst/>
          </a:prstGeom>
        </p:spPr>
      </p:pic>
    </p:spTree>
    <p:extLst>
      <p:ext uri="{BB962C8B-B14F-4D97-AF65-F5344CB8AC3E}">
        <p14:creationId xmlns:p14="http://schemas.microsoft.com/office/powerpoint/2010/main" val="36611518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30AF642-F1EC-A4C5-FD18-E6C8D4214F49}"/>
              </a:ext>
            </a:extLst>
          </p:cNvPr>
          <p:cNvPicPr>
            <a:picLocks noChangeAspect="1"/>
          </p:cNvPicPr>
          <p:nvPr/>
        </p:nvPicPr>
        <p:blipFill>
          <a:blip r:embed="rId2"/>
          <a:stretch>
            <a:fillRect/>
          </a:stretch>
        </p:blipFill>
        <p:spPr>
          <a:xfrm>
            <a:off x="685800" y="404664"/>
            <a:ext cx="7772400" cy="5220462"/>
          </a:xfrm>
          <a:prstGeom prst="rect">
            <a:avLst/>
          </a:prstGeom>
        </p:spPr>
      </p:pic>
      <p:sp>
        <p:nvSpPr>
          <p:cNvPr id="4" name="Titolo 3">
            <a:extLst>
              <a:ext uri="{FF2B5EF4-FFF2-40B4-BE49-F238E27FC236}">
                <a16:creationId xmlns:a16="http://schemas.microsoft.com/office/drawing/2014/main" id="{626B523D-6E21-3653-3590-F7FBC19A1C5C}"/>
              </a:ext>
            </a:extLst>
          </p:cNvPr>
          <p:cNvSpPr>
            <a:spLocks noGrp="1"/>
          </p:cNvSpPr>
          <p:nvPr>
            <p:ph type="title"/>
          </p:nvPr>
        </p:nvSpPr>
        <p:spPr>
          <a:xfrm>
            <a:off x="457200" y="5373216"/>
            <a:ext cx="8135938" cy="1296144"/>
          </a:xfrm>
        </p:spPr>
        <p:txBody>
          <a:bodyPr/>
          <a:lstStyle/>
          <a:p>
            <a:r>
              <a:rPr lang="it-IT" sz="1600" dirty="0">
                <a:solidFill>
                  <a:srgbClr val="002060"/>
                </a:solidFill>
              </a:rPr>
              <a:t>Il fratellastro </a:t>
            </a:r>
            <a:r>
              <a:rPr lang="it-IT" sz="1600" dirty="0" err="1">
                <a:solidFill>
                  <a:srgbClr val="002060"/>
                </a:solidFill>
              </a:rPr>
              <a:t>Yevgraf</a:t>
            </a:r>
            <a:r>
              <a:rPr lang="it-IT" sz="1600" dirty="0">
                <a:solidFill>
                  <a:srgbClr val="002060"/>
                </a:solidFill>
              </a:rPr>
              <a:t>, l’attore Alec </a:t>
            </a:r>
            <a:r>
              <a:rPr lang="it-IT" sz="1600" dirty="0" err="1">
                <a:solidFill>
                  <a:srgbClr val="002060"/>
                </a:solidFill>
              </a:rPr>
              <a:t>Guinnes</a:t>
            </a:r>
            <a:r>
              <a:rPr lang="it-IT" sz="1600" dirty="0">
                <a:solidFill>
                  <a:srgbClr val="002060"/>
                </a:solidFill>
              </a:rPr>
              <a:t>, generale dell’Armata rossa.</a:t>
            </a:r>
          </a:p>
        </p:txBody>
      </p:sp>
    </p:spTree>
    <p:extLst>
      <p:ext uri="{BB962C8B-B14F-4D97-AF65-F5344CB8AC3E}">
        <p14:creationId xmlns:p14="http://schemas.microsoft.com/office/powerpoint/2010/main" val="42493247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14A0A5-C25E-2DD9-A1A5-252617F79D2B}"/>
              </a:ext>
            </a:extLst>
          </p:cNvPr>
          <p:cNvSpPr>
            <a:spLocks noGrp="1"/>
          </p:cNvSpPr>
          <p:nvPr>
            <p:ph type="title"/>
          </p:nvPr>
        </p:nvSpPr>
        <p:spPr>
          <a:xfrm>
            <a:off x="5220072" y="4941168"/>
            <a:ext cx="3312368" cy="1916832"/>
          </a:xfrm>
        </p:spPr>
        <p:txBody>
          <a:bodyPr/>
          <a:lstStyle/>
          <a:p>
            <a:pPr algn="l"/>
            <a:r>
              <a:rPr lang="it-IT" sz="1600" dirty="0"/>
              <a:t>Il fratellastro generale </a:t>
            </a:r>
            <a:r>
              <a:rPr lang="it-IT" sz="1600" dirty="0" err="1"/>
              <a:t>Yevgraf</a:t>
            </a:r>
            <a:br>
              <a:rPr lang="it-IT" sz="1600" dirty="0"/>
            </a:br>
            <a:r>
              <a:rPr lang="it-IT" sz="1600" dirty="0"/>
              <a:t>in soccorso del dottor </a:t>
            </a:r>
            <a:r>
              <a:rPr lang="it-IT" sz="1600" dirty="0" err="1"/>
              <a:t>Živago</a:t>
            </a:r>
            <a:r>
              <a:rPr lang="it-IT" sz="1600" dirty="0"/>
              <a:t>.</a:t>
            </a:r>
          </a:p>
        </p:txBody>
      </p:sp>
      <p:pic>
        <p:nvPicPr>
          <p:cNvPr id="4" name="Immagine 3">
            <a:extLst>
              <a:ext uri="{FF2B5EF4-FFF2-40B4-BE49-F238E27FC236}">
                <a16:creationId xmlns:a16="http://schemas.microsoft.com/office/drawing/2014/main" id="{CEC1BE3F-534F-7178-F4C9-BFE0B3C572B2}"/>
              </a:ext>
            </a:extLst>
          </p:cNvPr>
          <p:cNvPicPr>
            <a:picLocks noChangeAspect="1"/>
          </p:cNvPicPr>
          <p:nvPr/>
        </p:nvPicPr>
        <p:blipFill>
          <a:blip r:embed="rId2"/>
          <a:stretch>
            <a:fillRect/>
          </a:stretch>
        </p:blipFill>
        <p:spPr>
          <a:xfrm>
            <a:off x="0" y="1556792"/>
            <a:ext cx="5004048" cy="5525244"/>
          </a:xfrm>
          <a:prstGeom prst="rect">
            <a:avLst/>
          </a:prstGeom>
        </p:spPr>
      </p:pic>
    </p:spTree>
    <p:extLst>
      <p:ext uri="{BB962C8B-B14F-4D97-AF65-F5344CB8AC3E}">
        <p14:creationId xmlns:p14="http://schemas.microsoft.com/office/powerpoint/2010/main" val="13687969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octor Zhivago Finale Inglese.mp4">
            <a:hlinkClick r:id="" action="ppaction://media"/>
            <a:extLst>
              <a:ext uri="{FF2B5EF4-FFF2-40B4-BE49-F238E27FC236}">
                <a16:creationId xmlns:a16="http://schemas.microsoft.com/office/drawing/2014/main" id="{7035E46C-4F97-84AF-8F14-C0012A1E485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61256"/>
            <a:ext cx="8128000" cy="4572000"/>
          </a:xfrm>
          <a:prstGeom prst="rect">
            <a:avLst/>
          </a:prstGeom>
        </p:spPr>
      </p:pic>
    </p:spTree>
    <p:extLst>
      <p:ext uri="{BB962C8B-B14F-4D97-AF65-F5344CB8AC3E}">
        <p14:creationId xmlns:p14="http://schemas.microsoft.com/office/powerpoint/2010/main" val="287611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43BDF8-EDA5-13DC-871E-0F8D5038E85A}"/>
              </a:ext>
            </a:extLst>
          </p:cNvPr>
          <p:cNvSpPr>
            <a:spLocks noGrp="1"/>
          </p:cNvSpPr>
          <p:nvPr>
            <p:ph type="title"/>
          </p:nvPr>
        </p:nvSpPr>
        <p:spPr>
          <a:xfrm>
            <a:off x="457200" y="5670630"/>
            <a:ext cx="3970784" cy="1187370"/>
          </a:xfrm>
        </p:spPr>
        <p:txBody>
          <a:bodyPr/>
          <a:lstStyle/>
          <a:p>
            <a:pPr algn="r"/>
            <a:r>
              <a:rPr lang="it-IT" sz="1600" dirty="0" err="1"/>
              <a:t>Tonja</a:t>
            </a:r>
            <a:r>
              <a:rPr lang="it-IT" sz="1600" dirty="0"/>
              <a:t>, la moglie del dottor </a:t>
            </a:r>
            <a:r>
              <a:rPr lang="it-IT" sz="1600" dirty="0" err="1"/>
              <a:t>Živago</a:t>
            </a:r>
            <a:r>
              <a:rPr lang="it-IT" sz="1600" dirty="0"/>
              <a:t>.</a:t>
            </a:r>
          </a:p>
        </p:txBody>
      </p:sp>
      <p:pic>
        <p:nvPicPr>
          <p:cNvPr id="4" name="Immagine 3">
            <a:extLst>
              <a:ext uri="{FF2B5EF4-FFF2-40B4-BE49-F238E27FC236}">
                <a16:creationId xmlns:a16="http://schemas.microsoft.com/office/drawing/2014/main" id="{B85B5144-E193-A867-E439-5206FFF77EAB}"/>
              </a:ext>
            </a:extLst>
          </p:cNvPr>
          <p:cNvPicPr>
            <a:picLocks noChangeAspect="1"/>
          </p:cNvPicPr>
          <p:nvPr/>
        </p:nvPicPr>
        <p:blipFill>
          <a:blip r:embed="rId2"/>
          <a:stretch>
            <a:fillRect/>
          </a:stretch>
        </p:blipFill>
        <p:spPr>
          <a:xfrm>
            <a:off x="4607496" y="1160195"/>
            <a:ext cx="4536504" cy="5670630"/>
          </a:xfrm>
          <a:prstGeom prst="rect">
            <a:avLst/>
          </a:prstGeom>
        </p:spPr>
      </p:pic>
    </p:spTree>
    <p:extLst>
      <p:ext uri="{BB962C8B-B14F-4D97-AF65-F5344CB8AC3E}">
        <p14:creationId xmlns:p14="http://schemas.microsoft.com/office/powerpoint/2010/main" val="5913445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574A45-5E15-FAFD-A14D-1ECFBBBD60B6}"/>
              </a:ext>
            </a:extLst>
          </p:cNvPr>
          <p:cNvSpPr>
            <a:spLocks noGrp="1"/>
          </p:cNvSpPr>
          <p:nvPr>
            <p:ph type="title"/>
          </p:nvPr>
        </p:nvSpPr>
        <p:spPr>
          <a:xfrm>
            <a:off x="457200" y="4437112"/>
            <a:ext cx="8135938" cy="2160240"/>
          </a:xfrm>
        </p:spPr>
        <p:txBody>
          <a:bodyPr/>
          <a:lstStyle/>
          <a:p>
            <a:r>
              <a:rPr lang="it-IT" sz="1600" dirty="0">
                <a:solidFill>
                  <a:srgbClr val="6D6514"/>
                </a:solidFill>
              </a:rPr>
              <a:t>Tanja </a:t>
            </a:r>
            <a:r>
              <a:rPr lang="it-IT" sz="1600" dirty="0" err="1">
                <a:solidFill>
                  <a:srgbClr val="6D6514"/>
                </a:solidFill>
              </a:rPr>
              <a:t>Komarosvskaja</a:t>
            </a:r>
            <a:r>
              <a:rPr lang="it-IT" sz="1600" dirty="0">
                <a:solidFill>
                  <a:srgbClr val="6D6514"/>
                </a:solidFill>
              </a:rPr>
              <a:t>, la figlia Jurij </a:t>
            </a:r>
            <a:r>
              <a:rPr lang="it-IT" sz="1600" dirty="0" err="1">
                <a:solidFill>
                  <a:srgbClr val="6D6514"/>
                </a:solidFill>
              </a:rPr>
              <a:t>Živago</a:t>
            </a:r>
            <a:r>
              <a:rPr lang="it-IT" sz="1600" dirty="0">
                <a:solidFill>
                  <a:srgbClr val="6D6514"/>
                </a:solidFill>
              </a:rPr>
              <a:t> e Lara </a:t>
            </a:r>
            <a:r>
              <a:rPr lang="it-IT" sz="1600" dirty="0" err="1">
                <a:solidFill>
                  <a:srgbClr val="6D6514"/>
                </a:solidFill>
              </a:rPr>
              <a:t>Antipova</a:t>
            </a:r>
            <a:r>
              <a:rPr lang="it-IT" sz="1600" dirty="0">
                <a:solidFill>
                  <a:srgbClr val="6D6514"/>
                </a:solidFill>
              </a:rPr>
              <a:t> con lo zio generale </a:t>
            </a:r>
            <a:r>
              <a:rPr lang="it-IT" sz="1600" dirty="0" err="1">
                <a:solidFill>
                  <a:srgbClr val="6D6514"/>
                </a:solidFill>
              </a:rPr>
              <a:t>Yevgraf</a:t>
            </a:r>
            <a:r>
              <a:rPr lang="it-IT" sz="1600" dirty="0"/>
              <a:t>.</a:t>
            </a:r>
          </a:p>
        </p:txBody>
      </p:sp>
      <p:pic>
        <p:nvPicPr>
          <p:cNvPr id="4" name="Immagine 3">
            <a:extLst>
              <a:ext uri="{FF2B5EF4-FFF2-40B4-BE49-F238E27FC236}">
                <a16:creationId xmlns:a16="http://schemas.microsoft.com/office/drawing/2014/main" id="{94912B07-2561-5EAF-6EF1-3D11D5615058}"/>
              </a:ext>
            </a:extLst>
          </p:cNvPr>
          <p:cNvPicPr>
            <a:picLocks noChangeAspect="1"/>
          </p:cNvPicPr>
          <p:nvPr/>
        </p:nvPicPr>
        <p:blipFill>
          <a:blip r:embed="rId2"/>
          <a:stretch>
            <a:fillRect/>
          </a:stretch>
        </p:blipFill>
        <p:spPr>
          <a:xfrm>
            <a:off x="253973" y="836712"/>
            <a:ext cx="8636054" cy="4125627"/>
          </a:xfrm>
          <a:prstGeom prst="rect">
            <a:avLst/>
          </a:prstGeom>
        </p:spPr>
      </p:pic>
    </p:spTree>
    <p:extLst>
      <p:ext uri="{BB962C8B-B14F-4D97-AF65-F5344CB8AC3E}">
        <p14:creationId xmlns:p14="http://schemas.microsoft.com/office/powerpoint/2010/main" val="2206389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6A85EF8-2229-9435-BECD-AAFE35532E62}"/>
              </a:ext>
            </a:extLst>
          </p:cNvPr>
          <p:cNvPicPr>
            <a:picLocks noChangeAspect="1"/>
          </p:cNvPicPr>
          <p:nvPr/>
        </p:nvPicPr>
        <p:blipFill>
          <a:blip r:embed="rId2"/>
          <a:stretch>
            <a:fillRect/>
          </a:stretch>
        </p:blipFill>
        <p:spPr>
          <a:xfrm>
            <a:off x="453049" y="-675456"/>
            <a:ext cx="7884188" cy="5894369"/>
          </a:xfrm>
          <a:prstGeom prst="rect">
            <a:avLst/>
          </a:prstGeom>
        </p:spPr>
      </p:pic>
      <p:sp>
        <p:nvSpPr>
          <p:cNvPr id="5" name="Titolo 4">
            <a:extLst>
              <a:ext uri="{FF2B5EF4-FFF2-40B4-BE49-F238E27FC236}">
                <a16:creationId xmlns:a16="http://schemas.microsoft.com/office/drawing/2014/main" id="{13EFE428-40CA-43A6-B36F-C3412716D5F6}"/>
              </a:ext>
            </a:extLst>
          </p:cNvPr>
          <p:cNvSpPr>
            <a:spLocks noGrp="1"/>
          </p:cNvSpPr>
          <p:nvPr>
            <p:ph type="title"/>
          </p:nvPr>
        </p:nvSpPr>
        <p:spPr>
          <a:xfrm>
            <a:off x="457200" y="5218913"/>
            <a:ext cx="8135938" cy="1639087"/>
          </a:xfrm>
        </p:spPr>
        <p:txBody>
          <a:bodyPr/>
          <a:lstStyle/>
          <a:p>
            <a:r>
              <a:rPr lang="it-IT" sz="1600" dirty="0">
                <a:solidFill>
                  <a:srgbClr val="002060"/>
                </a:solidFill>
              </a:rPr>
              <a:t>Mosca. </a:t>
            </a:r>
            <a:r>
              <a:rPr lang="it-IT" sz="1600" dirty="0">
                <a:solidFill>
                  <a:srgbClr val="6F2B15"/>
                </a:solidFill>
              </a:rPr>
              <a:t>Veduta generale del Cremlino, 1840 ca.</a:t>
            </a:r>
            <a:r>
              <a:rPr lang="it-IT" sz="1600" dirty="0">
                <a:solidFill>
                  <a:srgbClr val="002060"/>
                </a:solidFill>
              </a:rPr>
              <a:t> </a:t>
            </a:r>
            <a:r>
              <a:rPr lang="it-IT" sz="1600" dirty="0">
                <a:solidFill>
                  <a:srgbClr val="847F17"/>
                </a:solidFill>
              </a:rPr>
              <a:t>Illustrazione, Museo Pushkin, Mosca.</a:t>
            </a:r>
            <a:br>
              <a:rPr lang="it-IT" sz="1600" dirty="0">
                <a:solidFill>
                  <a:srgbClr val="847F17"/>
                </a:solidFill>
              </a:rPr>
            </a:br>
            <a:r>
              <a:rPr lang="it-IT" sz="1600" dirty="0">
                <a:solidFill>
                  <a:srgbClr val="860000"/>
                </a:solidFill>
              </a:rPr>
              <a:t>«Alla fine del secolo  Mosca conservava ancora la sua vecchia fisionomia di angolo remoto, tanto pittoresco da sembrare favoloso, con le caratteristiche leggendarie di una terza Roma e di una capitale dell'epoca eroica, nella magnificenza delle sue stupende</a:t>
            </a:r>
            <a:r>
              <a:rPr lang="it-IT" sz="1600" dirty="0">
                <a:solidFill>
                  <a:srgbClr val="944D16"/>
                </a:solidFill>
              </a:rPr>
              <a:t>, </a:t>
            </a:r>
            <a:br>
              <a:rPr lang="it-IT" sz="1600" dirty="0">
                <a:solidFill>
                  <a:srgbClr val="944D16"/>
                </a:solidFill>
              </a:rPr>
            </a:br>
            <a:r>
              <a:rPr lang="it-IT" sz="1600" dirty="0">
                <a:solidFill>
                  <a:srgbClr val="860000"/>
                </a:solidFill>
              </a:rPr>
              <a:t>innumerevoli chiese.»           </a:t>
            </a:r>
            <a:r>
              <a:rPr lang="it-IT" sz="1600" i="1" dirty="0">
                <a:solidFill>
                  <a:srgbClr val="002060"/>
                </a:solidFill>
              </a:rPr>
              <a:t>Dall’Autobiografia di </a:t>
            </a:r>
            <a:r>
              <a:rPr lang="it-IT" sz="1600" i="1" dirty="0" err="1">
                <a:solidFill>
                  <a:srgbClr val="002060"/>
                </a:solidFill>
              </a:rPr>
              <a:t>Pasternâk</a:t>
            </a:r>
            <a:endParaRPr lang="it-IT" sz="1600" i="1" dirty="0">
              <a:solidFill>
                <a:srgbClr val="002060"/>
              </a:solidFill>
            </a:endParaRPr>
          </a:p>
        </p:txBody>
      </p:sp>
    </p:spTree>
    <p:extLst>
      <p:ext uri="{BB962C8B-B14F-4D97-AF65-F5344CB8AC3E}">
        <p14:creationId xmlns:p14="http://schemas.microsoft.com/office/powerpoint/2010/main" val="40173562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ottor Zivago. Lara's Theme..mp4">
            <a:hlinkClick r:id="" action="ppaction://media"/>
            <a:extLst>
              <a:ext uri="{FF2B5EF4-FFF2-40B4-BE49-F238E27FC236}">
                <a16:creationId xmlns:a16="http://schemas.microsoft.com/office/drawing/2014/main" id="{ABE4FF4D-217F-B3CB-E98C-33DE3AFCF0E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387974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9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8000" dirty="0">
                <a:solidFill>
                  <a:srgbClr val="2700F8"/>
                </a:solidFill>
                <a:latin typeface="Arial" panose="020B0604020202020204" pitchFamily="34" charset="0"/>
                <a:cs typeface="Arial" panose="020B0604020202020204" pitchFamily="34" charset="0"/>
              </a:rPr>
              <a:t>GRAZIE</a:t>
            </a:r>
          </a:p>
        </p:txBody>
      </p:sp>
      <p:sp>
        <p:nvSpPr>
          <p:cNvPr id="3" name="Segnaposto contenuto 2">
            <a:extLst>
              <a:ext uri="{FF2B5EF4-FFF2-40B4-BE49-F238E27FC236}">
                <a16:creationId xmlns:a16="http://schemas.microsoft.com/office/drawing/2014/main" id="{78616753-358E-844C-ABFD-01045E921BBF}"/>
              </a:ext>
            </a:extLst>
          </p:cNvPr>
          <p:cNvSpPr>
            <a:spLocks noGrp="1"/>
          </p:cNvSpPr>
          <p:nvPr>
            <p:ph idx="1"/>
          </p:nvPr>
        </p:nvSpPr>
        <p:spPr>
          <a:xfrm>
            <a:off x="457200" y="1600200"/>
            <a:ext cx="8291264" cy="4709120"/>
          </a:xfrm>
        </p:spPr>
        <p:txBody>
          <a:bodyPr/>
          <a:lstStyle/>
          <a:p>
            <a:pPr algn="ctr"/>
            <a:r>
              <a:rPr lang="it-IT" dirty="0">
                <a:solidFill>
                  <a:schemeClr val="accent6">
                    <a:lumMod val="40000"/>
                    <a:lumOff val="60000"/>
                  </a:schemeClr>
                </a:solidFill>
                <a:latin typeface="Arial" panose="020B0604020202020204" pitchFamily="34" charset="0"/>
                <a:cs typeface="Arial" panose="020B0604020202020204" pitchFamily="34" charset="0"/>
              </a:rPr>
              <a:t>Alla prossima</a:t>
            </a:r>
          </a:p>
          <a:p>
            <a:pPr algn="ctr"/>
            <a:r>
              <a:rPr lang="it-IT" dirty="0">
                <a:solidFill>
                  <a:schemeClr val="accent6">
                    <a:lumMod val="40000"/>
                    <a:lumOff val="60000"/>
                  </a:schemeClr>
                </a:solidFill>
                <a:latin typeface="Arial" panose="020B0604020202020204" pitchFamily="34" charset="0"/>
                <a:cs typeface="Arial" panose="020B0604020202020204" pitchFamily="34" charset="0"/>
              </a:rPr>
              <a:t>Giovedì, 14 marzo 2024</a:t>
            </a:r>
          </a:p>
          <a:p>
            <a:pPr algn="ctr"/>
            <a:r>
              <a:rPr lang="it-IT" sz="6600" dirty="0">
                <a:solidFill>
                  <a:srgbClr val="CB30C7"/>
                </a:solidFill>
                <a:latin typeface="Arial" panose="020B0604020202020204" pitchFamily="34" charset="0"/>
                <a:cs typeface="Arial" panose="020B0604020202020204" pitchFamily="34" charset="0"/>
              </a:rPr>
              <a:t>SOSTIENE </a:t>
            </a:r>
          </a:p>
          <a:p>
            <a:pPr algn="ctr"/>
            <a:r>
              <a:rPr lang="it-IT" sz="6000" dirty="0">
                <a:solidFill>
                  <a:srgbClr val="CB30C7"/>
                </a:solidFill>
                <a:latin typeface="Arial" panose="020B0604020202020204" pitchFamily="34" charset="0"/>
                <a:cs typeface="Arial" panose="020B0604020202020204" pitchFamily="34" charset="0"/>
              </a:rPr>
              <a:t>PEREIRA.</a:t>
            </a:r>
          </a:p>
          <a:p>
            <a:pPr algn="ctr"/>
            <a:r>
              <a:rPr lang="it-IT" sz="3600" i="1" dirty="0">
                <a:solidFill>
                  <a:srgbClr val="E69EEB"/>
                </a:solidFill>
                <a:effectLst/>
                <a:latin typeface="Geneva" panose="020B0503030404040204" pitchFamily="34" charset="0"/>
              </a:rPr>
              <a:t>La vicenda di un riscatto </a:t>
            </a:r>
          </a:p>
          <a:p>
            <a:pPr algn="ctr"/>
            <a:r>
              <a:rPr lang="it-IT" sz="3600" i="1" dirty="0">
                <a:solidFill>
                  <a:srgbClr val="E69EEB"/>
                </a:solidFill>
                <a:effectLst/>
                <a:latin typeface="Geneva" panose="020B0503030404040204" pitchFamily="34" charset="0"/>
              </a:rPr>
              <a:t>durante la dittatura di Salazar. </a:t>
            </a:r>
            <a:endParaRPr lang="it-IT" sz="3600" i="1" dirty="0">
              <a:solidFill>
                <a:srgbClr val="E69EEB"/>
              </a:solidFill>
            </a:endParaRPr>
          </a:p>
        </p:txBody>
      </p:sp>
    </p:spTree>
    <p:extLst>
      <p:ext uri="{BB962C8B-B14F-4D97-AF65-F5344CB8AC3E}">
        <p14:creationId xmlns:p14="http://schemas.microsoft.com/office/powerpoint/2010/main" val="401156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12D26E0-CE48-53C2-4C0D-C8EB8C87AEB3}"/>
              </a:ext>
            </a:extLst>
          </p:cNvPr>
          <p:cNvPicPr>
            <a:picLocks noChangeAspect="1"/>
          </p:cNvPicPr>
          <p:nvPr/>
        </p:nvPicPr>
        <p:blipFill>
          <a:blip r:embed="rId2">
            <a:lum/>
            <a:alphaModFix/>
          </a:blip>
          <a:srcRect/>
          <a:stretch>
            <a:fillRect/>
          </a:stretch>
        </p:blipFill>
        <p:spPr bwMode="auto">
          <a:xfrm>
            <a:off x="0" y="692696"/>
            <a:ext cx="4572000" cy="61653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
        <p:nvSpPr>
          <p:cNvPr id="4" name="Titolo 3">
            <a:extLst>
              <a:ext uri="{FF2B5EF4-FFF2-40B4-BE49-F238E27FC236}">
                <a16:creationId xmlns:a16="http://schemas.microsoft.com/office/drawing/2014/main" id="{A4D1E8F1-357E-8585-8B51-53D0BC788B24}"/>
              </a:ext>
            </a:extLst>
          </p:cNvPr>
          <p:cNvSpPr>
            <a:spLocks noGrp="1"/>
          </p:cNvSpPr>
          <p:nvPr>
            <p:ph type="title"/>
          </p:nvPr>
        </p:nvSpPr>
        <p:spPr>
          <a:xfrm>
            <a:off x="4716016" y="5445224"/>
            <a:ext cx="4248472" cy="1412776"/>
          </a:xfrm>
        </p:spPr>
        <p:txBody>
          <a:bodyPr/>
          <a:lstStyle/>
          <a:p>
            <a:pPr algn="l"/>
            <a:r>
              <a:rPr lang="it-IT" sz="1600" dirty="0">
                <a:solidFill>
                  <a:srgbClr val="002060"/>
                </a:solidFill>
              </a:rPr>
              <a:t>Leonid </a:t>
            </a:r>
            <a:r>
              <a:rPr lang="it-IT" sz="1600" dirty="0" err="1">
                <a:solidFill>
                  <a:srgbClr val="002060"/>
                </a:solidFill>
              </a:rPr>
              <a:t>Pasternàk</a:t>
            </a:r>
            <a:r>
              <a:rPr lang="it-IT" sz="1600" dirty="0">
                <a:solidFill>
                  <a:srgbClr val="002060"/>
                </a:solidFill>
              </a:rPr>
              <a:t>. </a:t>
            </a:r>
            <a:br>
              <a:rPr lang="it-IT" sz="1600" dirty="0">
                <a:solidFill>
                  <a:srgbClr val="FB8A07"/>
                </a:solidFill>
              </a:rPr>
            </a:br>
            <a:r>
              <a:rPr lang="it-IT" sz="1600" dirty="0">
                <a:solidFill>
                  <a:srgbClr val="FB8A07"/>
                </a:solidFill>
              </a:rPr>
              <a:t>Autoritratto.</a:t>
            </a:r>
            <a:br>
              <a:rPr lang="it-IT" sz="1600" dirty="0">
                <a:solidFill>
                  <a:srgbClr val="FB8A07"/>
                </a:solidFill>
              </a:rPr>
            </a:br>
            <a:r>
              <a:rPr lang="it-IT" sz="1600" dirty="0">
                <a:solidFill>
                  <a:srgbClr val="6D6514"/>
                </a:solidFill>
              </a:rPr>
              <a:t>Olio su tela, 1908.</a:t>
            </a:r>
            <a:br>
              <a:rPr lang="it-IT" sz="1600" dirty="0"/>
            </a:br>
            <a:endParaRPr lang="it-IT" sz="1600" dirty="0">
              <a:solidFill>
                <a:srgbClr val="002060"/>
              </a:solidFill>
            </a:endParaRPr>
          </a:p>
        </p:txBody>
      </p:sp>
    </p:spTree>
    <p:extLst>
      <p:ext uri="{BB962C8B-B14F-4D97-AF65-F5344CB8AC3E}">
        <p14:creationId xmlns:p14="http://schemas.microsoft.com/office/powerpoint/2010/main" val="524691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383DF0-CDF5-B42E-B53B-B745AF2DEAC6}"/>
              </a:ext>
            </a:extLst>
          </p:cNvPr>
          <p:cNvSpPr>
            <a:spLocks noGrp="1"/>
          </p:cNvSpPr>
          <p:nvPr>
            <p:ph type="title"/>
          </p:nvPr>
        </p:nvSpPr>
        <p:spPr>
          <a:xfrm>
            <a:off x="4932040" y="5619964"/>
            <a:ext cx="4104456" cy="1238035"/>
          </a:xfrm>
        </p:spPr>
        <p:txBody>
          <a:bodyPr/>
          <a:lstStyle/>
          <a:p>
            <a:r>
              <a:rPr lang="it-IT" sz="1600" dirty="0">
                <a:solidFill>
                  <a:srgbClr val="6F2B15"/>
                </a:solidFill>
              </a:rPr>
              <a:t>Rosita, Leonid con i figli Boris (dietro) e Alexander nella loro casa di Mosca.</a:t>
            </a:r>
            <a:br>
              <a:rPr lang="it-IT" sz="1600" dirty="0"/>
            </a:br>
            <a:r>
              <a:rPr lang="it-IT" sz="1600" dirty="0" err="1">
                <a:solidFill>
                  <a:srgbClr val="002060"/>
                </a:solidFill>
              </a:rPr>
              <a:t>Borìs</a:t>
            </a:r>
            <a:r>
              <a:rPr lang="it-IT" sz="1600" dirty="0">
                <a:solidFill>
                  <a:srgbClr val="002060"/>
                </a:solidFill>
              </a:rPr>
              <a:t> adolescente</a:t>
            </a:r>
          </a:p>
        </p:txBody>
      </p:sp>
      <p:pic>
        <p:nvPicPr>
          <p:cNvPr id="4" name="Immagine 3">
            <a:extLst>
              <a:ext uri="{FF2B5EF4-FFF2-40B4-BE49-F238E27FC236}">
                <a16:creationId xmlns:a16="http://schemas.microsoft.com/office/drawing/2014/main" id="{432A080B-9D78-EB16-1EE0-9E463871C24C}"/>
              </a:ext>
            </a:extLst>
          </p:cNvPr>
          <p:cNvPicPr>
            <a:picLocks noChangeAspect="1"/>
          </p:cNvPicPr>
          <p:nvPr/>
        </p:nvPicPr>
        <p:blipFill>
          <a:blip r:embed="rId2">
            <a:lum/>
            <a:alphaModFix/>
          </a:blip>
          <a:srcRect/>
          <a:stretch>
            <a:fillRect/>
          </a:stretch>
        </p:blipFill>
        <p:spPr bwMode="auto">
          <a:xfrm>
            <a:off x="0" y="726273"/>
            <a:ext cx="4572000" cy="65520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5" name="Immagine 4">
            <a:extLst>
              <a:ext uri="{FF2B5EF4-FFF2-40B4-BE49-F238E27FC236}">
                <a16:creationId xmlns:a16="http://schemas.microsoft.com/office/drawing/2014/main" id="{52AF7042-1B88-1E5C-AACC-AC7E1B9BA86A}"/>
              </a:ext>
            </a:extLst>
          </p:cNvPr>
          <p:cNvPicPr>
            <a:picLocks noChangeAspect="1"/>
          </p:cNvPicPr>
          <p:nvPr/>
        </p:nvPicPr>
        <p:blipFill>
          <a:blip r:embed="rId3">
            <a:lum/>
            <a:alphaModFix/>
          </a:blip>
          <a:srcRect/>
          <a:stretch>
            <a:fillRect/>
          </a:stretch>
        </p:blipFill>
        <p:spPr bwMode="auto">
          <a:xfrm>
            <a:off x="4915294" y="753800"/>
            <a:ext cx="3708920" cy="4866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2829632272"/>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it-IT" sz="1800" b="0" i="0" u="none" strike="noStrike" cap="none" normalizeH="0" baseline="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it-IT" sz="1800" b="0" i="0" u="none" strike="noStrike" cap="none" normalizeH="0" baseline="0">
            <a:ln>
              <a:noFill/>
            </a:ln>
            <a:solidFill>
              <a:schemeClr val="bg1"/>
            </a:solidFill>
            <a:effectLst/>
            <a:latin typeface="Arial"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Enrico Berlinguer. Il "comunismo dal volto umano"</Template>
  <TotalTime>6000</TotalTime>
  <Words>753</Words>
  <Application>Microsoft Macintosh PowerPoint</Application>
  <PresentationFormat>Presentazione su schermo (4:3)</PresentationFormat>
  <Paragraphs>62</Paragraphs>
  <Slides>71</Slides>
  <Notes>1</Notes>
  <HiddenSlides>0</HiddenSlides>
  <MMClips>6</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71</vt:i4>
      </vt:variant>
    </vt:vector>
  </HeadingPairs>
  <TitlesOfParts>
    <vt:vector size="75" baseType="lpstr">
      <vt:lpstr>Arial</vt:lpstr>
      <vt:lpstr>Geneva</vt:lpstr>
      <vt:lpstr>Times New Roman</vt:lpstr>
      <vt:lpstr>Tema di Office</vt:lpstr>
      <vt:lpstr>UTE – Cardinal Colombo - MILANO Giovedì,  22 febbraio 2024</vt:lpstr>
      <vt:lpstr>Borìs Leonidòvic Pasternàk e il suo capolavoro. (Mosca , 10 febbraio 1890 - Peredelkino, 30 maggio 1960, a 70 anni)</vt:lpstr>
      <vt:lpstr>La cover in russo.</vt:lpstr>
      <vt:lpstr>Presentazione standard di PowerPoint</vt:lpstr>
      <vt:lpstr>Anno 1965                                                 il regista inglese David Lean.</vt:lpstr>
      <vt:lpstr>Presentazione standard di PowerPoint</vt:lpstr>
      <vt:lpstr>Mosca. Veduta generale del Cremlino, 1840 ca. Illustrazione, Museo Pushkin, Mosca. «Alla fine del secolo  Mosca conservava ancora la sua vecchia fisionomia di angolo remoto, tanto pittoresco da sembrare favoloso, con le caratteristiche leggendarie di una terza Roma e di una capitale dell'epoca eroica, nella magnificenza delle sue stupende,  innumerevoli chiese.»           Dall’Autobiografia di Pasternâk</vt:lpstr>
      <vt:lpstr>Leonid Pasternàk.  Autoritratto. Olio su tela, 1908. </vt:lpstr>
      <vt:lpstr>Rosita, Leonid con i figli Boris (dietro) e Alexander nella loro casa di Mosca. Borìs adolescente</vt:lpstr>
      <vt:lpstr>Leonid Pasternàk.  Lev Tolstoj con la sua famiglia                                 Ritratto di Lev Tolstoj</vt:lpstr>
      <vt:lpstr>Un giovane Borìs Pasternàk poeta.</vt:lpstr>
      <vt:lpstr>Intellettuali russi post Rivoluzione d’ottobre.</vt:lpstr>
      <vt:lpstr>Osip Mandel’štam nella foto segnaletica del KGB.</vt:lpstr>
      <vt:lpstr>Poeti russi post Rivoluzione d’ottobre.</vt:lpstr>
      <vt:lpstr>Borìs Pasternàk  con la moglie Evgenija Vladimirovna Lourie  e il loro figlio Evgenji in una foto del 1924.  </vt:lpstr>
      <vt:lpstr>…in un’altra foto di qualche anno dopo.</vt:lpstr>
      <vt:lpstr>La prima moglie Evgenija Vladimirovna Lourie in tre foto e in un ritratto del 1948.</vt:lpstr>
      <vt:lpstr>Zinaida Nikolaevna Neuhaus, seconda moglie dello scrittore,  la Lara del romanzo e l’attrice Julie Christie.</vt:lpstr>
      <vt:lpstr>«Mia vita, mio angelo, ti amo, immensamente».</vt:lpstr>
      <vt:lpstr>Presentazione standard di PowerPoint</vt:lpstr>
      <vt:lpstr>Presentazione standard di PowerPoint</vt:lpstr>
      <vt:lpstr>Nikita Cruščev,  dal 1953 segretario del PCUS, Partito Comunista Unione Sovietica. </vt:lpstr>
      <vt:lpstr>Il dittatore «piccolo padre» Josif Stalin.</vt:lpstr>
      <vt:lpstr>La rivista Novyj Mir al tempo di Parternàk                                     e nell’anno 1065.</vt:lpstr>
      <vt:lpstr>Scritto autografo  di Borìs Pasternàk.</vt:lpstr>
      <vt:lpstr>1957. Giangiacomo Feltrinelli con una copia del romanzo.</vt:lpstr>
      <vt:lpstr>‟Per un cieco gioco del caso  il mio sogno si è realizzato, per quanto io forzosamente  lo ostacolassi”.             Borìs Pasternàk           Lettera ad un’amica</vt:lpstr>
      <vt:lpstr>Presentazione standard di PowerPoint</vt:lpstr>
      <vt:lpstr>Olga Ivinskaja, al tempo musa ispiratrice e amante della scrittore,  punita con 5 anni di lavori forzati a Potma, nella foto segnaletica del KGB.</vt:lpstr>
      <vt:lpstr>Il Segretario Generale dell’URSS, Michail Gorbačëv.</vt:lpstr>
      <vt:lpstr>Presentazione standard di PowerPoint</vt:lpstr>
      <vt:lpstr>Incipit del romanzo:  «Andavano e,  sempre camminando,  cantavano eterna memoria,  e, a ogni pausa, era come  se lo scalpiccio, i cavalli,  le folate di vento  seguissero quel canto». .</vt:lpstr>
      <vt:lpstr>Presentazione standard di PowerPoint</vt:lpstr>
      <vt:lpstr>Presentazione standard di PowerPoint</vt:lpstr>
      <vt:lpstr>Presentazione standard di PowerPoint</vt:lpstr>
      <vt:lpstr>Jurij Andrèevič Živàgo, l’attore Omar Sharif,  con la moglie Antonina Aleksandrovna Gromeko-Tonja, l’attrice Geraldine Chaplin.  </vt:lpstr>
      <vt:lpstr>La rivolta del 1905 per le vie di Mosca.</vt:lpstr>
      <vt:lpstr>Presentazione standard di PowerPoint</vt:lpstr>
      <vt:lpstr>La Grande Guerra in trincea.</vt:lpstr>
      <vt:lpstr>Il dottor Žìvago soccorre un ferito assistito dalla crocerossina Lara Antivona.</vt:lpstr>
      <vt:lpstr>La crocerossina  Larisa Guishar, Lara, l’attrice ingles Julie Christie.</vt:lpstr>
      <vt:lpstr>Lara col marito Pavel Antipov, professore universitario, poi, capo rivoluzionario.</vt:lpstr>
      <vt:lpstr>Presentazione standard di PowerPoint</vt:lpstr>
      <vt:lpstr>Una giovane Lara alla festa da ballo a Mosca.</vt:lpstr>
      <vt:lpstr>La famiglia Žìvago in treno verso Yarikino, </vt:lpstr>
      <vt:lpstr>Živago e Lara si incontrano di nuovo a Juriatin.</vt:lpstr>
      <vt:lpstr>Presentazione standard di PowerPoint</vt:lpstr>
      <vt:lpstr>Lara: «Sarebbe stato bello incontrarsi prima...» Jurij: «Anche di un giorno, sì»</vt:lpstr>
      <vt:lpstr>Presentazione standard di PowerPoint</vt:lpstr>
      <vt:lpstr>Presentazione standard di PowerPoint</vt:lpstr>
      <vt:lpstr>I partigiani dell’Esercito rosso di Strelnikov, Pavel Antipov, marito di Lara.</vt:lpstr>
      <vt:lpstr>Presentazione standard di PowerPoint</vt:lpstr>
      <vt:lpstr>Il dottor Žìvago sul treno blindato col comandante «rosso» Strel'nikov. </vt:lpstr>
      <vt:lpstr>Žìvago arriva a Jurjatin  a casa di Lara dopo un lungo viaggio nella neve.</vt:lpstr>
      <vt:lpstr>Presentazione standard di PowerPoint</vt:lpstr>
      <vt:lpstr>Presentazione standard di PowerPoint</vt:lpstr>
      <vt:lpstr>Presentazione standard di PowerPoint</vt:lpstr>
      <vt:lpstr>Presentazione standard di PowerPoint</vt:lpstr>
      <vt:lpstr>Komarowskj, l’attore Rod Steiger, con Lara e il marito Pavel Antipov a Mosca nel 1905.</vt:lpstr>
      <vt:lpstr>Komarowskj con Lara, sua amante a Mosca nel 1905.</vt:lpstr>
      <vt:lpstr>Žìvago e Lara a Varykino nella casa coperta di neve.</vt:lpstr>
      <vt:lpstr>Presentazione standard di PowerPoint</vt:lpstr>
      <vt:lpstr>Presentazione standard di PowerPoint</vt:lpstr>
      <vt:lpstr>Presentazione standard di PowerPoint</vt:lpstr>
      <vt:lpstr>Il fratellastro Yevgraf, l’attore Alec Guinnes, generale dell’Armata rossa.</vt:lpstr>
      <vt:lpstr>Il fratellastro generale Yevgraf in soccorso del dottor Živago.</vt:lpstr>
      <vt:lpstr>Presentazione standard di PowerPoint</vt:lpstr>
      <vt:lpstr>Tonja, la moglie del dottor Živago.</vt:lpstr>
      <vt:lpstr>Tanja Komarosvskaja, la figlia Jurij Živago e Lara Antipova con lo zio generale Yevgraf.</vt:lpstr>
      <vt:lpstr>Presentazione standard di PowerPoint</vt:lpstr>
      <vt:lpstr>GRAZIE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UTE Cardinal Colombo – MI Giovedì, 12 dicembre 2019 </dc:title>
  <dc:creator>Utente di Microsoft Office</dc:creator>
  <cp:lastModifiedBy>Microsoft Office User</cp:lastModifiedBy>
  <cp:revision>669</cp:revision>
  <cp:lastPrinted>1601-01-01T00:00:00Z</cp:lastPrinted>
  <dcterms:created xsi:type="dcterms:W3CDTF">2019-12-08T15:27:53Z</dcterms:created>
  <dcterms:modified xsi:type="dcterms:W3CDTF">2024-02-21T09:26:51Z</dcterms:modified>
</cp:coreProperties>
</file>