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683" r:id="rId3"/>
    <p:sldId id="905" r:id="rId4"/>
    <p:sldId id="750" r:id="rId5"/>
    <p:sldId id="911" r:id="rId6"/>
    <p:sldId id="907" r:id="rId7"/>
    <p:sldId id="904" r:id="rId8"/>
    <p:sldId id="820" r:id="rId9"/>
    <p:sldId id="821" r:id="rId10"/>
    <p:sldId id="822" r:id="rId11"/>
    <p:sldId id="823" r:id="rId12"/>
    <p:sldId id="899" r:id="rId13"/>
    <p:sldId id="825" r:id="rId14"/>
    <p:sldId id="816" r:id="rId15"/>
    <p:sldId id="817" r:id="rId16"/>
    <p:sldId id="753" r:id="rId17"/>
    <p:sldId id="758" r:id="rId18"/>
    <p:sldId id="819" r:id="rId19"/>
    <p:sldId id="269" r:id="rId20"/>
    <p:sldId id="826" r:id="rId21"/>
    <p:sldId id="802" r:id="rId22"/>
    <p:sldId id="799" r:id="rId23"/>
    <p:sldId id="828" r:id="rId24"/>
    <p:sldId id="900" r:id="rId25"/>
    <p:sldId id="840" r:id="rId26"/>
    <p:sldId id="908" r:id="rId27"/>
    <p:sldId id="923" r:id="rId28"/>
    <p:sldId id="909" r:id="rId29"/>
    <p:sldId id="841" r:id="rId30"/>
    <p:sldId id="768" r:id="rId31"/>
    <p:sldId id="635" r:id="rId32"/>
    <p:sldId id="795" r:id="rId33"/>
    <p:sldId id="915" r:id="rId34"/>
    <p:sldId id="917" r:id="rId35"/>
    <p:sldId id="914" r:id="rId36"/>
    <p:sldId id="835" r:id="rId37"/>
    <p:sldId id="836" r:id="rId38"/>
    <p:sldId id="922" r:id="rId39"/>
    <p:sldId id="838" r:id="rId40"/>
    <p:sldId id="910" r:id="rId41"/>
    <p:sldId id="852" r:id="rId42"/>
    <p:sldId id="854" r:id="rId43"/>
    <p:sldId id="913" r:id="rId44"/>
    <p:sldId id="855" r:id="rId45"/>
    <p:sldId id="856" r:id="rId46"/>
    <p:sldId id="918" r:id="rId47"/>
    <p:sldId id="857" r:id="rId48"/>
    <p:sldId id="859" r:id="rId49"/>
    <p:sldId id="916" r:id="rId50"/>
    <p:sldId id="920" r:id="rId51"/>
    <p:sldId id="921" r:id="rId52"/>
    <p:sldId id="919" r:id="rId53"/>
    <p:sldId id="863" r:id="rId54"/>
    <p:sldId id="864" r:id="rId55"/>
    <p:sldId id="865" r:id="rId56"/>
    <p:sldId id="869" r:id="rId57"/>
    <p:sldId id="870" r:id="rId58"/>
    <p:sldId id="873" r:id="rId59"/>
    <p:sldId id="874" r:id="rId60"/>
    <p:sldId id="875" r:id="rId61"/>
    <p:sldId id="876" r:id="rId62"/>
    <p:sldId id="906" r:id="rId63"/>
    <p:sldId id="897" r:id="rId64"/>
    <p:sldId id="436" r:id="rId6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8412"/>
    <a:srgbClr val="6F2B15"/>
    <a:srgbClr val="977616"/>
    <a:srgbClr val="847F17"/>
    <a:srgbClr val="786914"/>
    <a:srgbClr val="944218"/>
    <a:srgbClr val="860000"/>
    <a:srgbClr val="2700F8"/>
    <a:srgbClr val="B913C9"/>
    <a:srgbClr val="CEA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5"/>
    <p:restoredTop sz="50000"/>
  </p:normalViewPr>
  <p:slideViewPr>
    <p:cSldViewPr>
      <p:cViewPr varScale="1">
        <p:scale>
          <a:sx n="115" d="100"/>
          <a:sy n="115" d="100"/>
        </p:scale>
        <p:origin x="976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</a:t>
            </a:r>
            <a:r>
              <a:rPr lang="it-IT" altLang="it-IT" sz="2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,  1° </a:t>
            </a: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febbraio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78000"/>
            <a:ext cx="5311494" cy="5580000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6000" dirty="0">
                <a:solidFill>
                  <a:srgbClr val="FF00FF"/>
                </a:solidFill>
                <a:latin typeface="Arial" pitchFamily="34"/>
                <a:cs typeface="Arial" pitchFamily="34"/>
              </a:rPr>
              <a:t>«IL RITRATTO </a:t>
            </a:r>
          </a:p>
          <a:p>
            <a:pPr algn="ctr">
              <a:lnSpc>
                <a:spcPct val="80000"/>
              </a:lnSpc>
            </a:pPr>
            <a:r>
              <a:rPr lang="it-IT" sz="5400" dirty="0">
                <a:solidFill>
                  <a:srgbClr val="FF00FF"/>
                </a:solidFill>
                <a:latin typeface="Arial" pitchFamily="34"/>
                <a:cs typeface="Arial" pitchFamily="34"/>
              </a:rPr>
              <a:t>di </a:t>
            </a:r>
          </a:p>
          <a:p>
            <a:pPr algn="ctr">
              <a:lnSpc>
                <a:spcPct val="80000"/>
              </a:lnSpc>
            </a:pPr>
            <a:r>
              <a:rPr lang="it-IT" sz="5400" dirty="0">
                <a:solidFill>
                  <a:srgbClr val="FF00FF"/>
                </a:solidFill>
                <a:latin typeface="Arial" pitchFamily="34"/>
                <a:cs typeface="Arial" pitchFamily="34"/>
              </a:rPr>
              <a:t>DORIAN GRAY»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rgbClr val="2700F8"/>
              </a:solidFill>
            </a:endParaRPr>
          </a:p>
          <a:p>
            <a:pPr lvl="0" algn="ctr"/>
            <a:r>
              <a:rPr lang="it-IT" sz="3600" i="1" dirty="0">
                <a:solidFill>
                  <a:srgbClr val="9999FF"/>
                </a:solidFill>
                <a:latin typeface="Arial" pitchFamily="34"/>
                <a:cs typeface="Arial" pitchFamily="34"/>
              </a:rPr>
              <a:t>C’est à dire, l’utopia</a:t>
            </a:r>
          </a:p>
          <a:p>
            <a:pPr lvl="0" algn="ctr"/>
            <a:r>
              <a:rPr lang="it-IT" sz="3600" i="1" dirty="0">
                <a:solidFill>
                  <a:srgbClr val="9999FF"/>
                </a:solidFill>
                <a:latin typeface="Arial" pitchFamily="34"/>
                <a:cs typeface="Arial" pitchFamily="34"/>
              </a:rPr>
              <a:t>dell’eterna giovinezza.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A309252-0A83-4C50-86E7-555CCE52A7F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18998" y="1562100"/>
            <a:ext cx="3725001" cy="52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F47F3D6-49E7-0E4D-92B9-5BE7C5AD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5229200"/>
            <a:ext cx="4680520" cy="1628800"/>
          </a:xfrm>
        </p:spPr>
        <p:txBody>
          <a:bodyPr/>
          <a:lstStyle/>
          <a:p>
            <a:pPr algn="l"/>
            <a:r>
              <a:rPr lang="en-US" sz="1600" dirty="0">
                <a:solidFill>
                  <a:srgbClr val="C00000"/>
                </a:solidFill>
                <a:latin typeface="Arial" pitchFamily="34"/>
              </a:rPr>
              <a:t>La </a:t>
            </a:r>
            <a:r>
              <a:rPr lang="en-US" sz="1600" dirty="0" err="1">
                <a:solidFill>
                  <a:srgbClr val="C00000"/>
                </a:solidFill>
                <a:latin typeface="Arial" pitchFamily="34"/>
              </a:rPr>
              <a:t>regina</a:t>
            </a:r>
            <a:r>
              <a:rPr lang="en-US" sz="1600" dirty="0">
                <a:solidFill>
                  <a:srgbClr val="C00000"/>
                </a:solidFill>
                <a:latin typeface="Arial" pitchFamily="34"/>
              </a:rPr>
              <a:t> </a:t>
            </a:r>
            <a:r>
              <a:rPr lang="it-IT" sz="1600" dirty="0">
                <a:solidFill>
                  <a:srgbClr val="C00000"/>
                </a:solidFill>
              </a:rPr>
              <a:t>Victoria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nel giorno dell'incoronazione, 1834.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Ritratto di Franz </a:t>
            </a:r>
            <a:r>
              <a:rPr lang="it-IT" sz="1600" dirty="0" err="1">
                <a:solidFill>
                  <a:srgbClr val="002060"/>
                </a:solidFill>
              </a:rPr>
              <a:t>Winterhalter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1FED80B-D35F-CA3D-248E-23B01358C76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0" y="1624306"/>
            <a:ext cx="3995936" cy="523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97809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17CC287-8EE4-AE4D-A0D8-5249E207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027712"/>
            <a:ext cx="4392488" cy="1641648"/>
          </a:xfrm>
        </p:spPr>
        <p:txBody>
          <a:bodyPr/>
          <a:lstStyle/>
          <a:p>
            <a:pPr algn="r"/>
            <a:r>
              <a:rPr lang="it-IT" sz="18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La regina Vittoria nel 1882 a 63 anni</a:t>
            </a:r>
            <a:br>
              <a:rPr lang="it-IT" sz="2000" dirty="0">
                <a:solidFill>
                  <a:srgbClr val="002060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rgbClr val="002060"/>
                </a:solidFill>
                <a:latin typeface="Geneva" pitchFamily="34"/>
                <a:ea typeface="Geneva" pitchFamily="34"/>
              </a:rPr>
              <a:t>(Londra, 24 maggio 1819 – Isola di Wight, 22 gennaio 1901 a 82 anni)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BB0581-203E-9B03-6E08-E9535A351BA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004048" y="1700808"/>
            <a:ext cx="4139952" cy="5157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ttoria d'Inghilterra di Gianni Bisiac.mp4">
            <a:hlinkClick r:id="" action="ppaction://media"/>
            <a:extLst>
              <a:ext uri="{FF2B5EF4-FFF2-40B4-BE49-F238E27FC236}">
                <a16:creationId xmlns:a16="http://schemas.microsoft.com/office/drawing/2014/main" id="{2B0251AE-0A59-D467-A0D3-A15D47A196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6800" y="1600200"/>
            <a:ext cx="4470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4EE562-0FB4-0F4C-9EEB-C30661D9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Dublino. Le prime due abitazioni di Oscar Wilde.</a:t>
            </a:r>
            <a:br>
              <a:rPr lang="it-IT" sz="1600" dirty="0"/>
            </a:b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995D117-EF1B-274F-134A-95947DC2508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0" y="260648"/>
            <a:ext cx="4140000" cy="54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D5BA2D4-73A1-8B41-6BAF-2EE28FFEC7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40703" y="260648"/>
            <a:ext cx="5531961" cy="541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60963-6B25-974C-B7BF-B15C15BA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72" y="4869160"/>
            <a:ext cx="7909856" cy="198884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padre, Sir William Wilde                           </a:t>
            </a:r>
            <a:r>
              <a:rPr lang="it-IT" sz="1600" dirty="0">
                <a:solidFill>
                  <a:srgbClr val="7030A0"/>
                </a:solidFill>
                <a:latin typeface="Arial" pitchFamily="34"/>
              </a:rPr>
              <a:t>La madre, </a:t>
            </a:r>
            <a:r>
              <a:rPr lang="en-US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Jane Francesca </a:t>
            </a:r>
            <a:r>
              <a:rPr lang="en-US" sz="1600" dirty="0" err="1">
                <a:solidFill>
                  <a:srgbClr val="7030A0"/>
                </a:solidFill>
                <a:latin typeface="Arial" pitchFamily="34"/>
                <a:cs typeface="Arial" pitchFamily="34"/>
              </a:rPr>
              <a:t>Elgée</a:t>
            </a:r>
            <a:r>
              <a:rPr lang="en-US" sz="16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.</a:t>
            </a:r>
            <a:r>
              <a:rPr lang="it-IT" sz="1600" dirty="0">
                <a:solidFill>
                  <a:srgbClr val="7030A0"/>
                </a:solidFill>
              </a:rPr>
              <a:t> </a:t>
            </a:r>
            <a:br>
              <a:rPr lang="it-IT" sz="1600" dirty="0">
                <a:solidFill>
                  <a:srgbClr val="002060"/>
                </a:solidFill>
              </a:rPr>
            </a:b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B9FECB8-FBA2-EB84-503E-217A8430A7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4283968" y="995916"/>
            <a:ext cx="4242960" cy="443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519DD85-262B-4804-0833-01B8C18F062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 bwMode="auto">
          <a:xfrm>
            <a:off x="827584" y="995916"/>
            <a:ext cx="2786760" cy="443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2FA55-02C2-B84A-A81E-36010561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Dublino</a:t>
            </a:r>
            <a:r>
              <a:rPr lang="it-IT" sz="1600" dirty="0">
                <a:solidFill>
                  <a:srgbClr val="4C4C4C"/>
                </a:solidFill>
                <a:latin typeface="Arial" pitchFamily="34"/>
                <a:cs typeface="Arial" pitchFamily="34"/>
              </a:rPr>
              <a:t>. 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  <a:latin typeface="Arial" pitchFamily="34"/>
                <a:cs typeface="Arial" pitchFamily="34"/>
              </a:rPr>
              <a:t>Il Trinity College, la prestigiosa scuola di Oscar Wilde</a:t>
            </a:r>
            <a:r>
              <a:rPr lang="it-IT" sz="1600" dirty="0">
                <a:solidFill>
                  <a:srgbClr val="4C4C4C"/>
                </a:solidFill>
                <a:latin typeface="Arial" pitchFamily="34"/>
                <a:cs typeface="Arial" pitchFamily="34"/>
              </a:rPr>
              <a:t>.</a:t>
            </a:r>
            <a:endParaRPr lang="it-IT" sz="1600" dirty="0">
              <a:solidFill>
                <a:srgbClr val="944218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EBCDA19-0E6B-7E86-DD0D-83D6AEB0CEB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87624" y="404664"/>
            <a:ext cx="6581177" cy="4936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72D8D-2117-2549-96FB-05D41D11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509120"/>
            <a:ext cx="8352928" cy="252028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latin typeface="Arial" pitchFamily="34"/>
                <a:cs typeface="Arial" pitchFamily="34"/>
              </a:rPr>
              <a:t>Oxford</a:t>
            </a:r>
            <a:r>
              <a:rPr lang="it-IT" sz="1600" dirty="0">
                <a:solidFill>
                  <a:srgbClr val="CC6633"/>
                </a:solidFill>
                <a:latin typeface="Arial" pitchFamily="34"/>
                <a:cs typeface="Arial" pitchFamily="34"/>
              </a:rPr>
              <a:t>. </a:t>
            </a:r>
            <a:r>
              <a:rPr lang="it-IT" sz="1600" dirty="0">
                <a:solidFill>
                  <a:srgbClr val="CC6633"/>
                </a:solidFill>
              </a:rPr>
              <a:t>Le triplici arcate del cortile interno</a:t>
            </a:r>
            <a:r>
              <a:rPr lang="it-IT" sz="1600" i="1" dirty="0">
                <a:solidFill>
                  <a:srgbClr val="CC6633"/>
                </a:solidFill>
              </a:rPr>
              <a:t>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52BF05-76A4-F200-F65F-89E5917FC3F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20" y="2077199"/>
            <a:ext cx="9143640" cy="314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2A3F12-4682-09FA-AC76-4A12214E8DE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827584" y="630000"/>
            <a:ext cx="3060000" cy="559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3C4C2CA-7E23-BCF5-09FD-C4933012A0F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0" y="620625"/>
            <a:ext cx="3744416" cy="559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927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AAD0163-A6AD-58B0-81BE-4F11F1D898C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03548" y="300091"/>
            <a:ext cx="8136904" cy="6257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585BA-C92E-B244-8335-FAC12C34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157192"/>
            <a:ext cx="3240360" cy="1700808"/>
          </a:xfrm>
        </p:spPr>
        <p:txBody>
          <a:bodyPr/>
          <a:lstStyle/>
          <a:p>
            <a:pPr algn="r"/>
            <a:r>
              <a:rPr lang="it-IT" sz="1600" dirty="0"/>
              <a:t>Nel soggiorno a Parigi </a:t>
            </a:r>
            <a:br>
              <a:rPr lang="it-IT" sz="1600" dirty="0"/>
            </a:br>
            <a:r>
              <a:rPr lang="it-IT" sz="1600" dirty="0"/>
              <a:t>si fa tagliare </a:t>
            </a:r>
            <a:br>
              <a:rPr lang="it-IT" sz="1600" dirty="0"/>
            </a:br>
            <a:r>
              <a:rPr lang="it-IT" sz="1600" dirty="0"/>
              <a:t>i capelli corti riccioli, </a:t>
            </a:r>
            <a:br>
              <a:rPr lang="it-IT" sz="1600" dirty="0"/>
            </a:br>
            <a:r>
              <a:rPr lang="it-IT" sz="1600" dirty="0"/>
              <a:t>stile imperatori romani.</a:t>
            </a: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3F3F6CC-11B8-8BA9-3016-1C46C74E1C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 bwMode="auto">
          <a:xfrm>
            <a:off x="4369777" y="1700808"/>
            <a:ext cx="4774223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D942A98-37F1-7C4F-BBBD-1919C57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48" y="4797152"/>
            <a:ext cx="3384376" cy="206084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860000"/>
                </a:solidFill>
              </a:rPr>
              <a:t>Oscar Wilde.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IL RITRATTO  di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DORIAN GRAY.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b="1" dirty="0">
                <a:solidFill>
                  <a:srgbClr val="6F2B15"/>
                </a:solidFill>
              </a:rPr>
              <a:t>Anno, 1890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E064B7-345E-12AA-BABA-0CA5165C31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620688"/>
            <a:ext cx="4788024" cy="6215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41AC2A8-3330-9B46-B696-2978974B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4330824" cy="16288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Foto ricordo.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Oscar Wilde in costume,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in uno dei suoi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due viaggi in Grecia</a:t>
            </a:r>
            <a:r>
              <a:rPr lang="it-IT" sz="1600" dirty="0">
                <a:solidFill>
                  <a:srgbClr val="C55A11"/>
                </a:solidFill>
              </a:rPr>
              <a:t>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C968379-B46A-0B3B-9091-B098D35A12E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025607" y="1268760"/>
            <a:ext cx="4118393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309692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7799D287-1AA3-B54C-B418-00AD4307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29200"/>
            <a:ext cx="5148064" cy="1628800"/>
          </a:xfrm>
        </p:spPr>
        <p:txBody>
          <a:bodyPr/>
          <a:lstStyle/>
          <a:p>
            <a:pPr algn="r"/>
            <a:r>
              <a:rPr lang="it-IT" sz="1600" dirty="0"/>
              <a:t>La moglie Constance Lloyd,</a:t>
            </a:r>
            <a:br>
              <a:rPr lang="it-IT" sz="1600" dirty="0"/>
            </a:br>
            <a:r>
              <a:rPr lang="it-IT" sz="1600" dirty="0"/>
              <a:t> in una foto del 1887</a:t>
            </a:r>
            <a:br>
              <a:rPr lang="it-IT" sz="1800" dirty="0"/>
            </a:br>
            <a:r>
              <a:rPr lang="it-IT" sz="1600" dirty="0"/>
              <a:t>al 3° anno di matrimonio</a:t>
            </a:r>
            <a:r>
              <a:rPr lang="it-IT" sz="16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48979E1-C948-C819-6AAA-EAFC0B786D9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364088" y="1556792"/>
            <a:ext cx="3779912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 RITRATTO DI OSCAR WILDE - Trailer del film (2013).mp4">
            <a:hlinkClick r:id="" action="ppaction://media"/>
            <a:extLst>
              <a:ext uri="{FF2B5EF4-FFF2-40B4-BE49-F238E27FC236}">
                <a16:creationId xmlns:a16="http://schemas.microsoft.com/office/drawing/2014/main" id="{B3667B98-27E2-23F0-9E42-A56AD35DA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57114FE-0494-8B44-B098-EC30438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728192"/>
          </a:xfrm>
        </p:spPr>
        <p:txBody>
          <a:bodyPr/>
          <a:lstStyle/>
          <a:p>
            <a:r>
              <a:rPr lang="it-IT" sz="1800" b="1" dirty="0">
                <a:solidFill>
                  <a:srgbClr val="6F2B15"/>
                </a:solidFill>
              </a:rPr>
              <a:t>Anno di pubblicazione, 1890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DD4940-7364-B7BD-46F9-155C6EAA409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5699" y="1484784"/>
            <a:ext cx="9144000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260657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5F1FE1-BC9A-944E-E240-D11A2FE1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800" b="1" dirty="0">
                <a:solidFill>
                  <a:srgbClr val="C00000"/>
                </a:solidFill>
              </a:rPr>
              <a:t>                 1889                                                    </a:t>
            </a:r>
            <a:r>
              <a:rPr lang="it-IT" sz="1800" b="1" dirty="0">
                <a:solidFill>
                  <a:schemeClr val="bg2">
                    <a:lumMod val="75000"/>
                  </a:schemeClr>
                </a:solidFill>
              </a:rPr>
              <a:t>À REBOURS, 1913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F90428-9A20-B96F-32D5-314C44CD8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6562"/>
            <a:ext cx="3600400" cy="546870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400460C-0A79-3FF9-3F3C-7478AE3BC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24" y="373682"/>
            <a:ext cx="3600400" cy="543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35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8A63701-4DA8-61BE-5DE3-9C6E9DC8491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984736" y="202426"/>
            <a:ext cx="3600001" cy="55799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1200E9FD-A58D-1CD0-BBD9-2E32E6053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66" y="5517232"/>
            <a:ext cx="7775664" cy="1340768"/>
          </a:xfrm>
        </p:spPr>
        <p:txBody>
          <a:bodyPr/>
          <a:lstStyle/>
          <a:p>
            <a:r>
              <a:rPr lang="it-IT" sz="1800" b="1" dirty="0">
                <a:solidFill>
                  <a:srgbClr val="6F2B15"/>
                </a:solidFill>
              </a:rPr>
              <a:t>Anno, 1890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5406F8-7DD2-76FF-4B55-B199F45A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4766" y="203851"/>
            <a:ext cx="3600001" cy="55799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91076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88565-48A6-ACF1-5403-0B888760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68" y="5506258"/>
            <a:ext cx="6302066" cy="947078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Poster del film del 2009 di Oliver Parker.</a:t>
            </a:r>
            <a:br>
              <a:rPr lang="it-IT" sz="1800" dirty="0">
                <a:solidFill>
                  <a:srgbClr val="002060"/>
                </a:solidFill>
              </a:rPr>
            </a:br>
            <a:r>
              <a:rPr lang="it-IT" sz="1800" dirty="0">
                <a:solidFill>
                  <a:srgbClr val="002060"/>
                </a:solidFill>
              </a:rPr>
              <a:t>Colin Firth – Ben Barnes – Ben Chaplin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7FB61C-9DD6-30E6-2C33-5B5B148D6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20" y="129204"/>
            <a:ext cx="7157959" cy="53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07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526843-9B53-0222-A7A7-A485FF9A0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13176"/>
            <a:ext cx="7772400" cy="1844824"/>
          </a:xfrm>
        </p:spPr>
        <p:txBody>
          <a:bodyPr/>
          <a:lstStyle/>
          <a:p>
            <a:r>
              <a:rPr lang="it-IT" sz="1600" dirty="0"/>
              <a:t>I protagonisti del film di Oliver Parker.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65CD5F-4D23-1D6C-0BA3-D00CB733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35498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iler Ufficiale del film DORIAN GRAY, 2009. mp4.mp4">
            <a:hlinkClick r:id="" action="ppaction://media"/>
            <a:extLst>
              <a:ext uri="{FF2B5EF4-FFF2-40B4-BE49-F238E27FC236}">
                <a16:creationId xmlns:a16="http://schemas.microsoft.com/office/drawing/2014/main" id="{3FCAA795-BD1C-B269-3E11-E523EAB7A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8FB2EC5-C7C1-9DFF-AF2F-948F1ED37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27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AB55EF-88C3-62C2-3599-A6331AA1441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0" y="1772816"/>
            <a:ext cx="9144000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34648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4E44516-DDBB-764B-52C9-6CA834B7E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584176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Londra fine ‘800 in un pastello.</a:t>
            </a:r>
            <a:endParaRPr lang="it-IT" dirty="0">
              <a:solidFill>
                <a:srgbClr val="7030A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875102-5272-4136-B49B-458DF6B83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08720"/>
            <a:ext cx="7620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2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88413F6-8388-C94F-A65E-46DE29B1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84" y="5805264"/>
            <a:ext cx="4472968" cy="105273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Lord Henry </a:t>
            </a:r>
            <a:r>
              <a:rPr lang="it-IT" sz="1600" dirty="0" err="1">
                <a:solidFill>
                  <a:srgbClr val="5B9BD5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Wotton</a:t>
            </a: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l’attore </a:t>
            </a:r>
            <a:r>
              <a:rPr lang="it-IT" sz="1600" dirty="0">
                <a:solidFill>
                  <a:srgbClr val="0070C0"/>
                </a:solidFill>
                <a:latin typeface="Arial" pitchFamily="34"/>
                <a:cs typeface="Arial" pitchFamily="34"/>
              </a:rPr>
              <a:t>Colin Firth, </a:t>
            </a:r>
            <a:br>
              <a:rPr lang="it-IT" sz="1600" dirty="0">
                <a:solidFill>
                  <a:srgbClr val="0070C0"/>
                </a:solidFill>
                <a:latin typeface="Arial" pitchFamily="34"/>
                <a:cs typeface="Arial" pitchFamily="34"/>
              </a:rPr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Arial" pitchFamily="34"/>
                <a:cs typeface="Arial" pitchFamily="34"/>
              </a:rPr>
              <a:t>e Dorian Gray, l’attore e Ben Barnes</a:t>
            </a:r>
            <a:r>
              <a:rPr lang="it-IT" sz="1600" dirty="0">
                <a:solidFill>
                  <a:srgbClr val="0070C0"/>
                </a:solidFill>
                <a:latin typeface="Arial" pitchFamily="34"/>
                <a:cs typeface="Arial" pitchFamily="34"/>
              </a:rPr>
              <a:t>.</a:t>
            </a:r>
            <a:br>
              <a:rPr lang="it-IT" sz="1600" dirty="0">
                <a:solidFill>
                  <a:srgbClr val="0070C0"/>
                </a:solidFill>
                <a:latin typeface="Arial" pitchFamily="34"/>
                <a:cs typeface="Arial" pitchFamily="34"/>
              </a:rPr>
            </a:br>
            <a:br>
              <a:rPr lang="it-IT" sz="1600" dirty="0">
                <a:solidFill>
                  <a:srgbClr val="198A8A"/>
                </a:solidFill>
                <a:latin typeface="Arial" pitchFamily="34"/>
                <a:cs typeface="Arial" pitchFamily="34"/>
              </a:rPr>
            </a:b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CBC4B69-DB94-BCD3-E509-86BAF035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4229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9932A-D19C-0549-9E5F-BD7B0DBC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08012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pittore Basil </a:t>
            </a:r>
            <a:r>
              <a:rPr lang="it-IT" sz="1600" dirty="0" err="1">
                <a:solidFill>
                  <a:srgbClr val="6F2B15"/>
                </a:solidFill>
              </a:rPr>
              <a:t>Hallward</a:t>
            </a:r>
            <a:r>
              <a:rPr lang="it-IT" sz="1600" dirty="0">
                <a:solidFill>
                  <a:srgbClr val="6F2B15"/>
                </a:solidFill>
              </a:rPr>
              <a:t>, l’attore Ben Chaplin e alle spalle Il ritratto di Dorian Gray.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10BC6E-6E96-5329-49BC-A5A1DB6F4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40" y="548680"/>
            <a:ext cx="6901458" cy="517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7652CD-A792-1149-5DAD-CBA0F202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085184"/>
            <a:ext cx="3923929" cy="177281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</a:rPr>
              <a:t>Il ritratto di Dorian Gray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dipinto dal pittore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Basil </a:t>
            </a:r>
            <a:r>
              <a:rPr lang="it-IT" sz="1600" dirty="0" err="1">
                <a:solidFill>
                  <a:srgbClr val="6F2B15"/>
                </a:solidFill>
              </a:rPr>
              <a:t>Hallward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31AA87-043B-8111-0F48-7DD6A3F49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3" y="0"/>
            <a:ext cx="5004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0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C3A603-8736-5060-F3DC-3B09283EB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66" y="1556792"/>
            <a:ext cx="780886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0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362ABCE-7820-B506-6D83-4FE340463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8334234" cy="44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12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71CD766-2DFD-5A46-8A97-B52D6CAC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093296"/>
            <a:ext cx="8496944" cy="692696"/>
          </a:xfrm>
        </p:spPr>
        <p:txBody>
          <a:bodyPr/>
          <a:lstStyle/>
          <a:p>
            <a:r>
              <a:rPr lang="it-IT" sz="1800" b="1" dirty="0">
                <a:solidFill>
                  <a:srgbClr val="C00000"/>
                </a:solidFill>
              </a:rPr>
              <a:t>1829     </a:t>
            </a:r>
            <a:r>
              <a:rPr lang="it-IT" sz="1800" b="1" dirty="0">
                <a:solidFill>
                  <a:srgbClr val="977616"/>
                </a:solidFill>
              </a:rPr>
              <a:t>                                                     1868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/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6F6F9D2-2778-F77A-99C9-7C08F131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371664"/>
            <a:ext cx="3950875" cy="56003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5D4C385-E43F-7337-D1CA-83056C1EE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791" y="371664"/>
            <a:ext cx="3789602" cy="560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66497C7-1B7F-55AB-5132-C1DB03DF0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52028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61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869369-19DD-2009-D814-F1520FD3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L’attrice Sybil Vane al trucco.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3BCA92-CDE7-BA79-8D58-7EC1F9859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48680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0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C57074-4788-4144-AFE6-7C5E27B9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301208"/>
            <a:ext cx="7704856" cy="1224136"/>
          </a:xfrm>
        </p:spPr>
        <p:txBody>
          <a:bodyPr/>
          <a:lstStyle/>
          <a:p>
            <a:r>
              <a:rPr lang="it-IT" sz="1600" dirty="0">
                <a:solidFill>
                  <a:srgbClr val="847F17"/>
                </a:solidFill>
              </a:rPr>
              <a:t>Dorian Gray con Sybil Vane, l’attrice Rachel Hurd-Wood.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7F72612-ED8B-F719-3B04-9A0B61AF7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98" y="548680"/>
            <a:ext cx="8693004" cy="487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41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D1E10-E135-35D6-A42B-FBBC60F9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5"/>
            <a:ext cx="8135938" cy="141277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Lucas Cranach il Vecchio. 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La fontana dell'eterna giovinezza. </a:t>
            </a:r>
            <a:br>
              <a:rPr lang="it-IT" sz="1600" dirty="0"/>
            </a:br>
            <a:r>
              <a:rPr lang="it-IT" sz="1600" dirty="0">
                <a:solidFill>
                  <a:srgbClr val="786914"/>
                </a:solidFill>
              </a:rPr>
              <a:t>Olio su tela, 186x121cm, 1546, </a:t>
            </a:r>
            <a:r>
              <a:rPr lang="it-IT" sz="1600" dirty="0" err="1">
                <a:solidFill>
                  <a:srgbClr val="786914"/>
                </a:solidFill>
              </a:rPr>
              <a:t>Gemäldegalerie</a:t>
            </a:r>
            <a:r>
              <a:rPr lang="it-IT" sz="1600" dirty="0">
                <a:solidFill>
                  <a:srgbClr val="786914"/>
                </a:solidFill>
              </a:rPr>
              <a:t>, Berlino.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7C7CFE-EC3F-76F4-4AFC-B6B0DD357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8" y="0"/>
            <a:ext cx="7954169" cy="56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48C8C1-08A5-B6F0-4F29-F35D9532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</a:rPr>
              <a:t>Dorian Gray si abbandona al piacere.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11E77C-B31D-D19C-F015-1F0A2BC53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5632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87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C83398C-EE15-EE4F-9B4D-DD978A7A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725144"/>
            <a:ext cx="7772400" cy="2132856"/>
          </a:xfrm>
        </p:spPr>
        <p:txBody>
          <a:bodyPr/>
          <a:lstStyle/>
          <a:p>
            <a:r>
              <a:rPr lang="it-IT" sz="1600" dirty="0">
                <a:solidFill>
                  <a:srgbClr val="847F17"/>
                </a:solidFill>
              </a:rPr>
              <a:t>Disperata per il tradimento, Sybil si uccide, gettandosi in un lago</a:t>
            </a:r>
            <a:r>
              <a:rPr lang="it-IT" sz="1600" dirty="0">
                <a:solidFill>
                  <a:srgbClr val="7F6000"/>
                </a:solidFill>
              </a:rPr>
              <a:t>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D49DC2-7FBE-88F6-7870-48E2DFDE4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6712"/>
            <a:ext cx="7772400" cy="43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98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AACF7-1488-6848-A654-41BAEBC6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85184"/>
            <a:ext cx="7702624" cy="177281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Dorian Gray e la sua vita dedita unicamente al piacere!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4B6553-C7B3-50CE-BB1E-B40AE6793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27219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26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E3A38E-FF45-27FB-4DEA-D978AA448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70" y="764704"/>
            <a:ext cx="6750060" cy="56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98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DA15B-13CE-B64C-AFD5-E5C9EE1E9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104" y="4797152"/>
            <a:ext cx="3024336" cy="194421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6F2B15"/>
                </a:solidFill>
              </a:rPr>
              <a:t>Basil </a:t>
            </a:r>
            <a:r>
              <a:rPr lang="it-IT" sz="1600" dirty="0" err="1">
                <a:solidFill>
                  <a:srgbClr val="6F2B15"/>
                </a:solidFill>
              </a:rPr>
              <a:t>Halward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e, dietro di lui,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il ritratto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di Dorian Gray.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3E18A3-FFAE-D6F6-1271-15412126A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5364088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29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A474123-1D4D-078F-D407-017456EE6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0"/>
            <a:ext cx="5004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3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D3014-DF1C-5D3C-044C-38B08FE9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/>
              <a:t>Il pittore Basil </a:t>
            </a:r>
            <a:r>
              <a:rPr lang="it-IT" sz="1600" dirty="0" err="1"/>
              <a:t>Hallward</a:t>
            </a:r>
            <a:r>
              <a:rPr lang="it-IT" sz="1600" dirty="0"/>
              <a:t> con Dorian Gray.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12E328-A877-10B3-8BA6-5183C40D0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66" y="1052736"/>
            <a:ext cx="780886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644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E5DC5F4-B741-E27C-2F26-F6C7F92B8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848872" cy="4994737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3B661C11-8327-6D74-833C-84883C06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66" y="5589240"/>
            <a:ext cx="7848872" cy="79208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volto del ritratto «invecchiato».</a:t>
            </a:r>
          </a:p>
        </p:txBody>
      </p:sp>
    </p:spTree>
    <p:extLst>
      <p:ext uri="{BB962C8B-B14F-4D97-AF65-F5344CB8AC3E}">
        <p14:creationId xmlns:p14="http://schemas.microsoft.com/office/powerpoint/2010/main" val="19215153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C4D7B0A-062D-5200-722F-45FA8D890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584" y="476672"/>
            <a:ext cx="1087320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21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C3F84D-B5B3-CE99-0014-5FA8C2FB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/>
              <a:t>Emily, figlia di Lord Henri </a:t>
            </a:r>
            <a:r>
              <a:rPr lang="it-IT" sz="1600" dirty="0" err="1"/>
              <a:t>Wotton</a:t>
            </a:r>
            <a:r>
              <a:rPr lang="it-IT" sz="1600" dirty="0"/>
              <a:t>, innamorata di Dorian Gray.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72826FA-87AF-3803-AE3E-8A3DE25D2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92" y="404664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2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3AD5E-C93E-1321-AA31-1567DCB5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4941168"/>
            <a:ext cx="4669210" cy="1916832"/>
          </a:xfrm>
        </p:spPr>
        <p:txBody>
          <a:bodyPr/>
          <a:lstStyle/>
          <a:p>
            <a:pPr algn="l"/>
            <a:r>
              <a:rPr lang="it-IT" sz="1600" dirty="0" err="1">
                <a:solidFill>
                  <a:srgbClr val="002060"/>
                </a:solidFill>
              </a:rPr>
              <a:t>Pal</a:t>
            </a:r>
            <a:r>
              <a:rPr lang="it-IT" sz="1600" dirty="0">
                <a:solidFill>
                  <a:srgbClr val="002060"/>
                </a:solidFill>
              </a:rPr>
              <a:t> Gervais. </a:t>
            </a:r>
            <a:br>
              <a:rPr lang="it-IT" sz="1600" dirty="0"/>
            </a:br>
            <a:r>
              <a:rPr lang="it-IT" sz="1600" dirty="0">
                <a:solidFill>
                  <a:srgbClr val="00B050"/>
                </a:solidFill>
              </a:rPr>
              <a:t>La Fontaine de Jouvence.</a:t>
            </a:r>
            <a:br>
              <a:rPr lang="it-IT" sz="1600" dirty="0"/>
            </a:br>
            <a:r>
              <a:rPr lang="it-IT" sz="1600" dirty="0">
                <a:solidFill>
                  <a:srgbClr val="977616"/>
                </a:solidFill>
              </a:rPr>
              <a:t>Olio su tela,  370x682cm, 1908, </a:t>
            </a:r>
            <a:br>
              <a:rPr lang="it-IT" sz="1600" dirty="0">
                <a:solidFill>
                  <a:srgbClr val="977616"/>
                </a:solidFill>
              </a:rPr>
            </a:br>
            <a:r>
              <a:rPr lang="it-IT" sz="1600" dirty="0">
                <a:solidFill>
                  <a:srgbClr val="977616"/>
                </a:solidFill>
              </a:rPr>
              <a:t>Capitole de Toulouse.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4C51F0-6F4B-ACC3-7E25-D130067E2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3" y="0"/>
            <a:ext cx="372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1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ntesi del film Il ritratto di Dorian Gray, 2009.mp4">
            <a:hlinkClick r:id="" action="ppaction://media"/>
            <a:extLst>
              <a:ext uri="{FF2B5EF4-FFF2-40B4-BE49-F238E27FC236}">
                <a16:creationId xmlns:a16="http://schemas.microsoft.com/office/drawing/2014/main" id="{AEC6AEA8-634A-C0EC-448A-FFDDFF910E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6125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FDEE939-6085-0567-C815-7966CE27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92" y="404664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504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itratto di Dorian Gray, 2009. Incoontro per Londra. mp4.mp4">
            <a:hlinkClick r:id="" action="ppaction://media"/>
            <a:extLst>
              <a:ext uri="{FF2B5EF4-FFF2-40B4-BE49-F238E27FC236}">
                <a16:creationId xmlns:a16="http://schemas.microsoft.com/office/drawing/2014/main" id="{2047276B-2193-54DB-C993-7B524F407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" y="1143000"/>
            <a:ext cx="5715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1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15FA22A-4AAD-31A6-AB21-C60337B8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5292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97BCCF-F2E5-704F-9C13-B8A667E5E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5661248"/>
            <a:ext cx="3805114" cy="119675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D88412"/>
                </a:solidFill>
              </a:rPr>
              <a:t>Emily </a:t>
            </a:r>
            <a:r>
              <a:rPr lang="it-IT" sz="1600" dirty="0" err="1">
                <a:solidFill>
                  <a:srgbClr val="D88412"/>
                </a:solidFill>
              </a:rPr>
              <a:t>Wotton</a:t>
            </a:r>
            <a:r>
              <a:rPr lang="it-IT" sz="1600" dirty="0">
                <a:solidFill>
                  <a:srgbClr val="D88412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8536A7-23B3-E4A3-CE40-51AC73BC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464400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8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66C791-8653-D3C6-B11E-F111BE1BC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0"/>
            <a:ext cx="5400600" cy="6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93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6AB910-06DB-0751-627F-E506900C4CD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404664" y="764704"/>
            <a:ext cx="6480720" cy="55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C0254D9-DF83-C43A-9693-67C4312B1CC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35896" y="761978"/>
            <a:ext cx="5858552" cy="55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328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0A84B84-235C-6F19-A060-F45B384BF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68760"/>
            <a:ext cx="8110670" cy="45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116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FB3A82A-2D9A-917D-D997-130024AAC45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658715" y="1052736"/>
            <a:ext cx="6149994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750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D76C76C-6DB1-6070-4681-8E520CDA902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46038" y="1065960"/>
            <a:ext cx="7432802" cy="4955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6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F3089-66CD-8D94-443A-888AC89D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Erodoto, secondo Cicerone «Il padre della Storia</a:t>
            </a:r>
            <a:r>
              <a:rPr lang="it-IT" sz="1600" dirty="0"/>
              <a:t>».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D406D1-D7B7-A8A6-FD1B-ABCE54CAE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47" y="404664"/>
            <a:ext cx="7734506" cy="525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043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C369D73-0769-1B82-F155-CAB1DAA1D4A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331640" y="908712"/>
            <a:ext cx="6696744" cy="5022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354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5D8B41C-175B-40B9-B2AE-9DFD0A4F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54047" y="1065960"/>
            <a:ext cx="7324793" cy="4883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0540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F6C9851-C419-4C53-3CAF-587907C2D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48680"/>
            <a:ext cx="59046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8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an Baez. Forever Young di Bob Dylan.mp4">
            <a:hlinkClick r:id="" action="ppaction://media"/>
            <a:extLst>
              <a:ext uri="{FF2B5EF4-FFF2-40B4-BE49-F238E27FC236}">
                <a16:creationId xmlns:a16="http://schemas.microsoft.com/office/drawing/2014/main" id="{D88F827A-DE15-691B-2A6B-874C3BA815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9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C0000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9 febbraio 2024</a:t>
            </a: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LA MONTAGNA</a:t>
            </a:r>
          </a:p>
          <a:p>
            <a:pPr lvl="0" algn="ctr">
              <a:lnSpc>
                <a:spcPct val="90000"/>
              </a:lnSpc>
            </a:pPr>
            <a:r>
              <a:rPr lang="it-IT" sz="54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INCANTATA</a:t>
            </a:r>
          </a:p>
          <a:p>
            <a:pPr algn="ctr">
              <a:lnSpc>
                <a:spcPct val="90000"/>
              </a:lnSpc>
            </a:pPr>
            <a:r>
              <a:rPr lang="it-IT" sz="4400" i="1" dirty="0">
                <a:solidFill>
                  <a:srgbClr val="0099FF"/>
                </a:solidFill>
                <a:latin typeface="Arial" pitchFamily="34"/>
                <a:cs typeface="Arial" pitchFamily="34"/>
              </a:rPr>
              <a:t>E la cura per la tisi,</a:t>
            </a:r>
          </a:p>
          <a:p>
            <a:pPr algn="ctr">
              <a:lnSpc>
                <a:spcPct val="90000"/>
              </a:lnSpc>
            </a:pPr>
            <a:r>
              <a:rPr lang="it-IT" sz="4400" i="1" dirty="0">
                <a:solidFill>
                  <a:srgbClr val="0099FF"/>
                </a:solidFill>
                <a:latin typeface="Arial" pitchFamily="34"/>
                <a:cs typeface="Arial" pitchFamily="34"/>
              </a:rPr>
              <a:t>il male di fine ‘800</a:t>
            </a:r>
            <a:r>
              <a:rPr lang="it-IT" sz="4400" i="1">
                <a:solidFill>
                  <a:srgbClr val="0099FF"/>
                </a:solidFill>
                <a:latin typeface="Arial" pitchFamily="34"/>
                <a:cs typeface="Arial" pitchFamily="34"/>
              </a:rPr>
              <a:t>, inizi ‘900.</a:t>
            </a:r>
            <a:endParaRPr lang="it-IT" sz="4400" i="1" dirty="0">
              <a:solidFill>
                <a:srgbClr val="280099"/>
              </a:solidFill>
              <a:latin typeface="Arial" pitchFamily="34"/>
              <a:cs typeface="Arial" pitchFamily="34"/>
            </a:endParaRPr>
          </a:p>
          <a:p>
            <a:pPr lvl="0" algn="ctr">
              <a:lnSpc>
                <a:spcPct val="90000"/>
              </a:lnSpc>
            </a:pPr>
            <a:endParaRPr lang="it-IT" sz="4000" dirty="0">
              <a:solidFill>
                <a:srgbClr val="0099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BB35508-F0C0-27E6-9D61-2187AA43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8135938" cy="141277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romanzo di Alessandro Magno.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Serie di racconti leggendari di autori vari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composti a partire dal II secolo a.C.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1F9DBD-FAAD-65D1-16A8-B2209EE8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7488832" cy="49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8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051D92-BEC7-813D-72F8-DF1BB8AC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445224"/>
            <a:ext cx="4283968" cy="141277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44218"/>
                </a:solidFill>
              </a:rPr>
              <a:t>Una pagina dell’ALCHIMIA  </a:t>
            </a:r>
            <a:br>
              <a:rPr lang="it-IT" sz="1600" dirty="0">
                <a:solidFill>
                  <a:srgbClr val="944218"/>
                </a:solidFill>
              </a:rPr>
            </a:br>
            <a:r>
              <a:rPr lang="it-IT" sz="1600" dirty="0">
                <a:solidFill>
                  <a:srgbClr val="944218"/>
                </a:solidFill>
              </a:rPr>
              <a:t>del parigino </a:t>
            </a:r>
            <a:br>
              <a:rPr lang="it-IT" sz="1600" dirty="0">
                <a:solidFill>
                  <a:srgbClr val="944218"/>
                </a:solidFill>
              </a:rPr>
            </a:br>
            <a:r>
              <a:rPr lang="it-IT" sz="1600" dirty="0">
                <a:solidFill>
                  <a:srgbClr val="944218"/>
                </a:solidFill>
              </a:rPr>
              <a:t>Nicolas </a:t>
            </a:r>
            <a:r>
              <a:rPr lang="it-IT" sz="1600" dirty="0" err="1">
                <a:solidFill>
                  <a:srgbClr val="944218"/>
                </a:solidFill>
              </a:rPr>
              <a:t>Flamel</a:t>
            </a:r>
            <a:r>
              <a:rPr lang="it-IT" sz="1600" dirty="0">
                <a:solidFill>
                  <a:srgbClr val="944218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A09D9F-31E2-C150-4271-29DE9386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536700"/>
            <a:ext cx="428396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5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8D8B0-8E22-F247-9E36-9C78405B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76" y="5085184"/>
            <a:ext cx="3960000" cy="1772816"/>
          </a:xfrm>
        </p:spPr>
        <p:txBody>
          <a:bodyPr/>
          <a:lstStyle/>
          <a:p>
            <a:pPr algn="l"/>
            <a:r>
              <a:rPr lang="it-IT" sz="1800" dirty="0">
                <a:solidFill>
                  <a:srgbClr val="4C1900"/>
                </a:solidFill>
              </a:rPr>
              <a:t>Oscar Fingal O' </a:t>
            </a:r>
            <a:r>
              <a:rPr lang="it-IT" sz="1800" dirty="0" err="1">
                <a:solidFill>
                  <a:srgbClr val="4C1900"/>
                </a:solidFill>
              </a:rPr>
              <a:t>Flahertie</a:t>
            </a:r>
            <a:r>
              <a:rPr lang="it-IT" sz="1800" dirty="0">
                <a:solidFill>
                  <a:srgbClr val="4C1900"/>
                </a:solidFill>
              </a:rPr>
              <a:t> Wills Wilde.</a:t>
            </a:r>
            <a:br>
              <a:rPr lang="it-IT" sz="1800" dirty="0">
                <a:solidFill>
                  <a:srgbClr val="4C1900"/>
                </a:solidFill>
              </a:rPr>
            </a:br>
            <a:r>
              <a:rPr lang="it-IT" sz="1800" dirty="0">
                <a:solidFill>
                  <a:srgbClr val="4C1900"/>
                </a:solidFill>
              </a:rPr>
              <a:t>Foto del 1882, a 28 anni.</a:t>
            </a:r>
            <a:br>
              <a:rPr lang="it-IT" sz="2000" i="1" dirty="0">
                <a:solidFill>
                  <a:srgbClr val="4C1900"/>
                </a:solidFill>
              </a:rPr>
            </a:br>
            <a:r>
              <a:rPr lang="it-IT" sz="1600" dirty="0">
                <a:solidFill>
                  <a:srgbClr val="CC6633"/>
                </a:solidFill>
              </a:rPr>
              <a:t>(Dublino, 16 ottobre 1854  </a:t>
            </a:r>
            <a:br>
              <a:rPr lang="it-IT" sz="1600" dirty="0">
                <a:solidFill>
                  <a:srgbClr val="CC6633"/>
                </a:solidFill>
              </a:rPr>
            </a:br>
            <a:r>
              <a:rPr lang="it-IT" sz="1600" dirty="0">
                <a:solidFill>
                  <a:srgbClr val="CC6633"/>
                </a:solidFill>
              </a:rPr>
              <a:t>Parigi, 30 novembre 1900)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05FA7C-9A47-6C3C-7D37-41E1E97FBE2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9953" y="1226071"/>
            <a:ext cx="3960000" cy="559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854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6077</TotalTime>
  <Words>545</Words>
  <Application>Microsoft Macintosh PowerPoint</Application>
  <PresentationFormat>Presentazione su schermo (4:3)</PresentationFormat>
  <Paragraphs>52</Paragraphs>
  <Slides>64</Slides>
  <Notes>2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8" baseType="lpstr">
      <vt:lpstr>Arial</vt:lpstr>
      <vt:lpstr>Geneva</vt:lpstr>
      <vt:lpstr>Times New Roman</vt:lpstr>
      <vt:lpstr>Tema di Office</vt:lpstr>
      <vt:lpstr>UTE – Università Cardinal Colombo - MILANO Giovedì,  1° febbraio 2024</vt:lpstr>
      <vt:lpstr>Oscar Wilde. IL RITRATTO  di  DORIAN GRAY. Anno, 1890</vt:lpstr>
      <vt:lpstr>Presentazione standard di PowerPoint</vt:lpstr>
      <vt:lpstr>Lucas Cranach il Vecchio.  La fontana dell'eterna giovinezza.  Olio su tela, 186x121cm, 1546, Gemäldegalerie, Berlino.</vt:lpstr>
      <vt:lpstr>Pal Gervais.  La Fontaine de Jouvence. Olio su tela,  370x682cm, 1908,  Capitole de Toulouse.</vt:lpstr>
      <vt:lpstr>Erodoto, secondo Cicerone «Il padre della Storia».</vt:lpstr>
      <vt:lpstr>Il romanzo di Alessandro Magno. Serie di racconti leggendari di autori vari composti a partire dal II secolo a.C.</vt:lpstr>
      <vt:lpstr>Una pagina dell’ALCHIMIA   del parigino  Nicolas Flamel.</vt:lpstr>
      <vt:lpstr>Oscar Fingal O' Flahertie Wills Wilde. Foto del 1882, a 28 anni. (Dublino, 16 ottobre 1854   Parigi, 30 novembre 1900)</vt:lpstr>
      <vt:lpstr>La regina Victoria  nel giorno dell'incoronazione, 1834. Ritratto di Franz Winterhalter.</vt:lpstr>
      <vt:lpstr>La regina Vittoria nel 1882 a 63 anni (Londra, 24 maggio 1819 – Isola di Wight, 22 gennaio 1901 a 82 anni)</vt:lpstr>
      <vt:lpstr>Presentazione standard di PowerPoint</vt:lpstr>
      <vt:lpstr>Dublino. Le prime due abitazioni di Oscar Wilde. </vt:lpstr>
      <vt:lpstr>Il padre, Sir William Wilde                           La madre, Jane Francesca Elgée.  </vt:lpstr>
      <vt:lpstr>Dublino. Il Trinity College, la prestigiosa scuola di Oscar Wilde.</vt:lpstr>
      <vt:lpstr>Oxford. Le triplici arcate del cortile interno.</vt:lpstr>
      <vt:lpstr>Presentazione standard di PowerPoint</vt:lpstr>
      <vt:lpstr>Presentazione standard di PowerPoint</vt:lpstr>
      <vt:lpstr>Nel soggiorno a Parigi  si fa tagliare  i capelli corti riccioli,  stile imperatori romani.</vt:lpstr>
      <vt:lpstr>Foto ricordo.  Oscar Wilde in costume,  in uno dei suoi  due viaggi in Grecia.</vt:lpstr>
      <vt:lpstr>La moglie Constance Lloyd,  in una foto del 1887 al 3° anno di matrimonio.</vt:lpstr>
      <vt:lpstr>Presentazione standard di PowerPoint</vt:lpstr>
      <vt:lpstr>Anno di pubblicazione, 1890</vt:lpstr>
      <vt:lpstr>                 1889                                                    À REBOURS, 1913</vt:lpstr>
      <vt:lpstr>Anno, 1890</vt:lpstr>
      <vt:lpstr>Poster del film del 2009 di Oliver Parker. Colin Firth – Ben Barnes – Ben Chaplin</vt:lpstr>
      <vt:lpstr>I protagonisti del film di Oliver Parker. </vt:lpstr>
      <vt:lpstr>Presentazione standard di PowerPoint</vt:lpstr>
      <vt:lpstr>Presentazione standard di PowerPoint</vt:lpstr>
      <vt:lpstr>Londra fine ‘800 in un pastello.</vt:lpstr>
      <vt:lpstr>Lord Henry Wotton, l’attore Colin Firth,  e Dorian Gray, l’attore e Ben Barnes.  </vt:lpstr>
      <vt:lpstr>Il pittore Basil Hallward, l’attore Ben Chaplin e alle spalle Il ritratto di Dorian Gray.</vt:lpstr>
      <vt:lpstr>Il ritratto di Dorian Gray dipinto dal pittore  Basil Hallward.</vt:lpstr>
      <vt:lpstr>Presentazione standard di PowerPoint</vt:lpstr>
      <vt:lpstr>Presentazione standard di PowerPoint</vt:lpstr>
      <vt:lpstr>1829                                                          1868  </vt:lpstr>
      <vt:lpstr>Presentazione standard di PowerPoint</vt:lpstr>
      <vt:lpstr>L’attrice Sybil Vane al trucco.</vt:lpstr>
      <vt:lpstr>Dorian Gray con Sybil Vane, l’attrice Rachel Hurd-Wood.</vt:lpstr>
      <vt:lpstr>Dorian Gray si abbandona al piacere.</vt:lpstr>
      <vt:lpstr>Disperata per il tradimento, Sybil si uccide, gettandosi in un lago.</vt:lpstr>
      <vt:lpstr>Dorian Gray e la sua vita dedita unicamente al piacere!</vt:lpstr>
      <vt:lpstr>Presentazione standard di PowerPoint</vt:lpstr>
      <vt:lpstr>Basil Halward e, dietro di lui, il ritratto  di Dorian Gray.</vt:lpstr>
      <vt:lpstr>Presentazione standard di PowerPoint</vt:lpstr>
      <vt:lpstr>Il pittore Basil Hallward con Dorian Gray.</vt:lpstr>
      <vt:lpstr>Il volto del ritratto «invecchiato».</vt:lpstr>
      <vt:lpstr>Presentazione standard di PowerPoint</vt:lpstr>
      <vt:lpstr>Emily, figlia di Lord Henri Wotton, innamorata di Dorian Gray.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Emily Wotton.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667</cp:revision>
  <cp:lastPrinted>1601-01-01T00:00:00Z</cp:lastPrinted>
  <dcterms:created xsi:type="dcterms:W3CDTF">2019-12-08T15:27:53Z</dcterms:created>
  <dcterms:modified xsi:type="dcterms:W3CDTF">2024-01-31T14:40:14Z</dcterms:modified>
</cp:coreProperties>
</file>