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3"/>
  </p:notesMasterIdLst>
  <p:sldIdLst>
    <p:sldId id="256" r:id="rId2"/>
    <p:sldId id="822" r:id="rId3"/>
    <p:sldId id="826" r:id="rId4"/>
    <p:sldId id="821" r:id="rId5"/>
    <p:sldId id="825" r:id="rId6"/>
    <p:sldId id="683" r:id="rId7"/>
    <p:sldId id="749" r:id="rId8"/>
    <p:sldId id="827" r:id="rId9"/>
    <p:sldId id="748" r:id="rId10"/>
    <p:sldId id="819" r:id="rId11"/>
    <p:sldId id="751" r:id="rId12"/>
    <p:sldId id="820" r:id="rId13"/>
    <p:sldId id="813" r:id="rId14"/>
    <p:sldId id="828" r:id="rId15"/>
    <p:sldId id="836" r:id="rId16"/>
    <p:sldId id="816" r:id="rId17"/>
    <p:sldId id="829" r:id="rId18"/>
    <p:sldId id="752" r:id="rId19"/>
    <p:sldId id="753" r:id="rId20"/>
    <p:sldId id="824" r:id="rId21"/>
    <p:sldId id="817" r:id="rId22"/>
    <p:sldId id="830" r:id="rId23"/>
    <p:sldId id="831" r:id="rId24"/>
    <p:sldId id="837" r:id="rId25"/>
    <p:sldId id="832" r:id="rId26"/>
    <p:sldId id="756" r:id="rId27"/>
    <p:sldId id="757" r:id="rId28"/>
    <p:sldId id="833" r:id="rId29"/>
    <p:sldId id="758" r:id="rId30"/>
    <p:sldId id="791" r:id="rId31"/>
    <p:sldId id="746" r:id="rId32"/>
    <p:sldId id="805" r:id="rId33"/>
    <p:sldId id="747" r:id="rId34"/>
    <p:sldId id="839" r:id="rId35"/>
    <p:sldId id="834" r:id="rId36"/>
    <p:sldId id="835" r:id="rId37"/>
    <p:sldId id="269" r:id="rId38"/>
    <p:sldId id="675" r:id="rId39"/>
    <p:sldId id="802" r:id="rId40"/>
    <p:sldId id="566" r:id="rId41"/>
    <p:sldId id="815" r:id="rId42"/>
    <p:sldId id="799" r:id="rId43"/>
    <p:sldId id="275" r:id="rId44"/>
    <p:sldId id="801" r:id="rId45"/>
    <p:sldId id="810" r:id="rId46"/>
    <p:sldId id="766" r:id="rId47"/>
    <p:sldId id="792" r:id="rId48"/>
    <p:sldId id="795" r:id="rId49"/>
    <p:sldId id="807" r:id="rId50"/>
    <p:sldId id="840" r:id="rId51"/>
    <p:sldId id="436" r:id="rId52"/>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EAA246"/>
    <a:srgbClr val="860000"/>
    <a:srgbClr val="EA90E0"/>
    <a:srgbClr val="EFC3F0"/>
    <a:srgbClr val="2700F8"/>
    <a:srgbClr val="6F2B15"/>
    <a:srgbClr val="D2BA11"/>
    <a:srgbClr val="E97DE7"/>
    <a:srgbClr val="FF00FF"/>
    <a:srgbClr val="F9C3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58"/>
    <p:restoredTop sz="50000"/>
  </p:normalViewPr>
  <p:slideViewPr>
    <p:cSldViewPr>
      <p:cViewPr varScale="1">
        <p:scale>
          <a:sx n="115" d="100"/>
          <a:sy n="115" d="100"/>
        </p:scale>
        <p:origin x="504" y="20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8"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9"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0"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1"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2"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3"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4"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5"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6"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7"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8"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9"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0"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1"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2"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3"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4"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5"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6"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7"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8"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9"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0"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1"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2"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3"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4"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5"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6"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7"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8"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9" name="AutoShape 4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0" name="AutoShape 4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1" name="AutoShape 4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2" name="AutoShape 4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3" name="AutoShape 4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4" name="AutoShape 4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5" name="AutoShape 4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6" name="AutoShape 4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7" name="AutoShape 4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8" name="AutoShape 5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9" name="AutoShape 5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0" name="AutoShape 5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1" name="AutoShape 5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2" name="AutoShape 5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3" name="AutoShape 5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4" name="AutoShape 5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5" name="AutoShape 5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6" name="AutoShape 5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7" name="Rectangle 59"/>
          <p:cNvSpPr>
            <a:spLocks noGrp="1" noRot="1" noChangeAspect="1" noChangeArrowheads="1"/>
          </p:cNvSpPr>
          <p:nvPr>
            <p:ph type="sldImg"/>
          </p:nvPr>
        </p:nvSpPr>
        <p:spPr bwMode="auto">
          <a:xfrm>
            <a:off x="-11798300" y="-11796713"/>
            <a:ext cx="11706225" cy="1239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sp>
      <p:sp>
        <p:nvSpPr>
          <p:cNvPr id="2108" name="Rectangle 60"/>
          <p:cNvSpPr>
            <a:spLocks noGrp="1" noChangeArrowheads="1"/>
          </p:cNvSpPr>
          <p:nvPr>
            <p:ph type="body"/>
          </p:nvPr>
        </p:nvSpPr>
        <p:spPr bwMode="auto">
          <a:xfrm>
            <a:off x="685800" y="4343400"/>
            <a:ext cx="5392738" cy="402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endParaRPr lang="it-IT" altLang="it-IT"/>
          </a:p>
        </p:txBody>
      </p:sp>
    </p:spTree>
    <p:extLst>
      <p:ext uri="{BB962C8B-B14F-4D97-AF65-F5344CB8AC3E}">
        <p14:creationId xmlns:p14="http://schemas.microsoft.com/office/powerpoint/2010/main" val="12821160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673454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F27D4EE-3F67-D44C-8CC8-54BE8965414D}"/>
              </a:ext>
            </a:extLst>
          </p:cNvPr>
          <p:cNvSpPr>
            <a:spLocks noGrp="1" noRot="1" noChangeAspect="1"/>
          </p:cNvSpPr>
          <p:nvPr>
            <p:ph type="sldImg"/>
          </p:nvPr>
        </p:nvSpPr>
        <p:spPr>
          <a:xfrm>
            <a:off x="-14211300" y="-11796713"/>
            <a:ext cx="16533813" cy="12401551"/>
          </a:xfrm>
          <a:solidFill>
            <a:srgbClr val="4472C4"/>
          </a:solidFill>
          <a:ln w="25402">
            <a:solidFill>
              <a:srgbClr val="2F528F"/>
            </a:solidFill>
            <a:prstDash val="solid"/>
          </a:ln>
        </p:spPr>
      </p:sp>
      <p:sp>
        <p:nvSpPr>
          <p:cNvPr id="3" name="Segnaposto note 2">
            <a:extLst>
              <a:ext uri="{FF2B5EF4-FFF2-40B4-BE49-F238E27FC236}">
                <a16:creationId xmlns:a16="http://schemas.microsoft.com/office/drawing/2014/main" id="{E15969F9-3682-794C-B78F-E682A3A0D294}"/>
              </a:ext>
            </a:extLst>
          </p:cNvPr>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val="705186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0A7EFED-F699-764F-A8A4-21366E347FEF}"/>
              </a:ext>
            </a:extLst>
          </p:cNvPr>
          <p:cNvSpPr>
            <a:spLocks noGrp="1" noRot="1" noChangeAspect="1"/>
          </p:cNvSpPr>
          <p:nvPr>
            <p:ph type="sldImg"/>
          </p:nvPr>
        </p:nvSpPr>
        <p:spPr>
          <a:xfrm>
            <a:off x="-14211300" y="-11796713"/>
            <a:ext cx="16533813" cy="12401551"/>
          </a:xfrm>
          <a:solidFill>
            <a:srgbClr val="4472C4"/>
          </a:solidFill>
          <a:ln w="25402">
            <a:solidFill>
              <a:srgbClr val="2F528F"/>
            </a:solidFill>
            <a:prstDash val="solid"/>
          </a:ln>
        </p:spPr>
      </p:sp>
      <p:sp>
        <p:nvSpPr>
          <p:cNvPr id="3" name="Segnaposto note 2">
            <a:extLst>
              <a:ext uri="{FF2B5EF4-FFF2-40B4-BE49-F238E27FC236}">
                <a16:creationId xmlns:a16="http://schemas.microsoft.com/office/drawing/2014/main" id="{5F7CA377-A894-6B48-9BCD-1B697B88F8A9}"/>
              </a:ext>
            </a:extLst>
          </p:cNvPr>
          <p:cNvSpPr txBox="1">
            <a:spLocks noGrp="1"/>
          </p:cNvSpPr>
          <p:nvPr>
            <p:ph type="body" sz="quarter" idx="1"/>
          </p:nvPr>
        </p:nvSpPr>
        <p:spPr/>
        <p:txBody>
          <a:bodyPr/>
          <a:lstStyle/>
          <a:p>
            <a:endParaRPr lang="it-IT"/>
          </a:p>
        </p:txBody>
      </p:sp>
    </p:spTree>
    <p:extLst>
      <p:ext uri="{BB962C8B-B14F-4D97-AF65-F5344CB8AC3E}">
        <p14:creationId xmlns:p14="http://schemas.microsoft.com/office/powerpoint/2010/main" val="3175819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2FAB655-9CAD-AF45-8241-9DE76063C109}" type="slidenum">
              <a:rPr lang="it-IT" altLang="it-IT"/>
              <a:pPr/>
              <a:t>‹N›</a:t>
            </a:fld>
            <a:endParaRPr lang="it-IT" altLang="it-IT"/>
          </a:p>
        </p:txBody>
      </p:sp>
    </p:spTree>
    <p:extLst>
      <p:ext uri="{BB962C8B-B14F-4D97-AF65-F5344CB8AC3E}">
        <p14:creationId xmlns:p14="http://schemas.microsoft.com/office/powerpoint/2010/main" val="212879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0A0BF20-594C-F644-B55A-3A19BFBEBA00}" type="slidenum">
              <a:rPr lang="it-IT" altLang="it-IT"/>
              <a:pPr/>
              <a:t>‹N›</a:t>
            </a:fld>
            <a:endParaRPr lang="it-IT" altLang="it-IT"/>
          </a:p>
        </p:txBody>
      </p:sp>
    </p:spTree>
    <p:extLst>
      <p:ext uri="{BB962C8B-B14F-4D97-AF65-F5344CB8AC3E}">
        <p14:creationId xmlns:p14="http://schemas.microsoft.com/office/powerpoint/2010/main" val="1146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9550" y="128588"/>
            <a:ext cx="2033588" cy="59039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28588"/>
            <a:ext cx="5949950" cy="59039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AE6731-4C57-384E-A906-BCA107A0D954}" type="slidenum">
              <a:rPr lang="it-IT" altLang="it-IT"/>
              <a:pPr/>
              <a:t>‹N›</a:t>
            </a:fld>
            <a:endParaRPr lang="it-IT" altLang="it-IT"/>
          </a:p>
        </p:txBody>
      </p:sp>
    </p:spTree>
    <p:extLst>
      <p:ext uri="{BB962C8B-B14F-4D97-AF65-F5344CB8AC3E}">
        <p14:creationId xmlns:p14="http://schemas.microsoft.com/office/powerpoint/2010/main" val="37529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CDE883A-5A8C-444E-8595-C4438413C845}" type="slidenum">
              <a:rPr lang="it-IT" altLang="it-IT"/>
              <a:pPr/>
              <a:t>‹N›</a:t>
            </a:fld>
            <a:endParaRPr lang="it-IT" altLang="it-IT"/>
          </a:p>
        </p:txBody>
      </p:sp>
    </p:spTree>
    <p:extLst>
      <p:ext uri="{BB962C8B-B14F-4D97-AF65-F5344CB8AC3E}">
        <p14:creationId xmlns:p14="http://schemas.microsoft.com/office/powerpoint/2010/main" val="16289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D015200-09B4-8440-BCEC-725053F781F8}" type="slidenum">
              <a:rPr lang="it-IT" altLang="it-IT"/>
              <a:pPr/>
              <a:t>‹N›</a:t>
            </a:fld>
            <a:endParaRPr lang="it-IT" altLang="it-IT"/>
          </a:p>
        </p:txBody>
      </p:sp>
    </p:spTree>
    <p:extLst>
      <p:ext uri="{BB962C8B-B14F-4D97-AF65-F5344CB8AC3E}">
        <p14:creationId xmlns:p14="http://schemas.microsoft.com/office/powerpoint/2010/main" val="18893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3990975"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0575" y="1600200"/>
            <a:ext cx="3992563"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26CB32-32A5-7649-BC69-7243AFE46DBC}" type="slidenum">
              <a:rPr lang="it-IT" altLang="it-IT"/>
              <a:pPr/>
              <a:t>‹N›</a:t>
            </a:fld>
            <a:endParaRPr lang="it-IT" altLang="it-IT"/>
          </a:p>
        </p:txBody>
      </p:sp>
    </p:spTree>
    <p:extLst>
      <p:ext uri="{BB962C8B-B14F-4D97-AF65-F5344CB8AC3E}">
        <p14:creationId xmlns:p14="http://schemas.microsoft.com/office/powerpoint/2010/main" val="20196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526BD7C7-FFC6-0E4D-A4C5-7D48E0947B8E}" type="slidenum">
              <a:rPr lang="it-IT" altLang="it-IT"/>
              <a:pPr/>
              <a:t>‹N›</a:t>
            </a:fld>
            <a:endParaRPr lang="it-IT" altLang="it-IT"/>
          </a:p>
        </p:txBody>
      </p:sp>
    </p:spTree>
    <p:extLst>
      <p:ext uri="{BB962C8B-B14F-4D97-AF65-F5344CB8AC3E}">
        <p14:creationId xmlns:p14="http://schemas.microsoft.com/office/powerpoint/2010/main" val="13653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EFF5648-AEC7-5C4A-8812-3C07A0449067}" type="slidenum">
              <a:rPr lang="it-IT" altLang="it-IT"/>
              <a:pPr/>
              <a:t>‹N›</a:t>
            </a:fld>
            <a:endParaRPr lang="it-IT" altLang="it-IT"/>
          </a:p>
        </p:txBody>
      </p:sp>
    </p:spTree>
    <p:extLst>
      <p:ext uri="{BB962C8B-B14F-4D97-AF65-F5344CB8AC3E}">
        <p14:creationId xmlns:p14="http://schemas.microsoft.com/office/powerpoint/2010/main" val="25297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7E15C66-A26B-F342-80F4-C59735B2B58D}" type="slidenum">
              <a:rPr lang="it-IT" altLang="it-IT"/>
              <a:pPr/>
              <a:t>‹N›</a:t>
            </a:fld>
            <a:endParaRPr lang="it-IT" altLang="it-IT"/>
          </a:p>
        </p:txBody>
      </p:sp>
    </p:spTree>
    <p:extLst>
      <p:ext uri="{BB962C8B-B14F-4D97-AF65-F5344CB8AC3E}">
        <p14:creationId xmlns:p14="http://schemas.microsoft.com/office/powerpoint/2010/main" val="1905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30FA44-AA31-0647-9A92-63B6B98A049B}" type="slidenum">
              <a:rPr lang="it-IT" altLang="it-IT"/>
              <a:pPr/>
              <a:t>‹N›</a:t>
            </a:fld>
            <a:endParaRPr lang="it-IT" altLang="it-IT"/>
          </a:p>
        </p:txBody>
      </p:sp>
    </p:spTree>
    <p:extLst>
      <p:ext uri="{BB962C8B-B14F-4D97-AF65-F5344CB8AC3E}">
        <p14:creationId xmlns:p14="http://schemas.microsoft.com/office/powerpoint/2010/main" val="175080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996666E-C024-D741-8B15-BF9388EBED3F}" type="slidenum">
              <a:rPr lang="it-IT" altLang="it-IT"/>
              <a:pPr/>
              <a:t>‹N›</a:t>
            </a:fld>
            <a:endParaRPr lang="it-IT" altLang="it-IT"/>
          </a:p>
        </p:txBody>
      </p:sp>
    </p:spTree>
    <p:extLst>
      <p:ext uri="{BB962C8B-B14F-4D97-AF65-F5344CB8AC3E}">
        <p14:creationId xmlns:p14="http://schemas.microsoft.com/office/powerpoint/2010/main" val="102781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135938"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135938"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8" name="Rectangle 4"/>
          <p:cNvSpPr>
            <a:spLocks noGrp="1" noChangeArrowheads="1"/>
          </p:cNvSpPr>
          <p:nvPr>
            <p:ph type="ftr"/>
          </p:nvPr>
        </p:nvSpPr>
        <p:spPr bwMode="auto">
          <a:xfrm>
            <a:off x="3124200" y="6245225"/>
            <a:ext cx="2801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9" name="Rectangle 5"/>
          <p:cNvSpPr>
            <a:spLocks noGrp="1" noChangeArrowheads="1"/>
          </p:cNvSpPr>
          <p:nvPr>
            <p:ph type="sldNum"/>
          </p:nvPr>
        </p:nvSpPr>
        <p:spPr bwMode="auto">
          <a:xfrm>
            <a:off x="6553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E0CA8541-11AF-064D-998C-02BE8F2C47D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accent6">
                    <a:lumMod val="40000"/>
                    <a:lumOff val="60000"/>
                  </a:schemeClr>
                </a:solidFill>
                <a:latin typeface="+mn-lt"/>
              </a:rPr>
              <a:t>UTE – Università Cardinal Colombo - MILANO</a:t>
            </a:r>
            <a:br>
              <a:rPr lang="it-IT" altLang="it-IT" sz="2600" dirty="0">
                <a:solidFill>
                  <a:schemeClr val="accent6">
                    <a:lumMod val="40000"/>
                    <a:lumOff val="60000"/>
                  </a:schemeClr>
                </a:solidFill>
                <a:latin typeface="+mn-lt"/>
              </a:rPr>
            </a:br>
            <a:r>
              <a:rPr lang="it-IT" altLang="it-IT" sz="2200" dirty="0">
                <a:solidFill>
                  <a:schemeClr val="accent6">
                    <a:lumMod val="40000"/>
                    <a:lumOff val="60000"/>
                  </a:schemeClr>
                </a:solidFill>
                <a:latin typeface="+mn-lt"/>
              </a:rPr>
              <a:t>Giovedì,  8 febbraio 2024</a:t>
            </a:r>
          </a:p>
        </p:txBody>
      </p:sp>
      <p:sp>
        <p:nvSpPr>
          <p:cNvPr id="6" name="Content Placeholder 5">
            <a:extLst>
              <a:ext uri="{FF2B5EF4-FFF2-40B4-BE49-F238E27FC236}">
                <a16:creationId xmlns:a16="http://schemas.microsoft.com/office/drawing/2014/main" id="{F4AFEFB1-8AAD-5A4F-9047-0AB3B2F28D00}"/>
              </a:ext>
            </a:extLst>
          </p:cNvPr>
          <p:cNvSpPr>
            <a:spLocks noGrp="1"/>
          </p:cNvSpPr>
          <p:nvPr>
            <p:ph idx="1"/>
          </p:nvPr>
        </p:nvSpPr>
        <p:spPr>
          <a:xfrm>
            <a:off x="251520" y="1988840"/>
            <a:ext cx="4896544" cy="4869160"/>
          </a:xfrm>
        </p:spPr>
        <p:txBody>
          <a:bodyPr/>
          <a:lstStyle/>
          <a:p>
            <a:pPr algn="ctr"/>
            <a:r>
              <a:rPr lang="it-IT" sz="4000" dirty="0">
                <a:solidFill>
                  <a:srgbClr val="002060"/>
                </a:solidFill>
              </a:rPr>
              <a:t>T</a:t>
            </a:r>
            <a:r>
              <a:rPr lang="it-IT" dirty="0">
                <a:solidFill>
                  <a:srgbClr val="002060"/>
                </a:solidFill>
              </a:rPr>
              <a:t>HOMAS </a:t>
            </a:r>
            <a:r>
              <a:rPr lang="it-IT" sz="4000" dirty="0">
                <a:solidFill>
                  <a:srgbClr val="002060"/>
                </a:solidFill>
              </a:rPr>
              <a:t>M</a:t>
            </a:r>
            <a:r>
              <a:rPr lang="it-IT" dirty="0">
                <a:solidFill>
                  <a:srgbClr val="002060"/>
                </a:solidFill>
              </a:rPr>
              <a:t>ANN</a:t>
            </a:r>
          </a:p>
          <a:p>
            <a:pPr algn="ctr"/>
            <a:endParaRPr lang="it-IT" sz="1800" dirty="0">
              <a:solidFill>
                <a:srgbClr val="CB30C7"/>
              </a:solidFill>
            </a:endParaRPr>
          </a:p>
          <a:p>
            <a:pPr lvl="0" algn="ctr">
              <a:lnSpc>
                <a:spcPct val="80000"/>
              </a:lnSpc>
            </a:pPr>
            <a:r>
              <a:rPr lang="it-IT" sz="4800" dirty="0">
                <a:solidFill>
                  <a:srgbClr val="7030A0"/>
                </a:solidFill>
              </a:rPr>
              <a:t>«LA MONTAGNA INCANTATA</a:t>
            </a:r>
            <a:r>
              <a:rPr lang="it-IT" sz="4000" dirty="0">
                <a:solidFill>
                  <a:srgbClr val="7030A0"/>
                </a:solidFill>
              </a:rPr>
              <a:t>» </a:t>
            </a:r>
          </a:p>
          <a:p>
            <a:pPr lvl="0" algn="ctr">
              <a:lnSpc>
                <a:spcPct val="80000"/>
              </a:lnSpc>
            </a:pPr>
            <a:endParaRPr lang="it-IT" sz="3600" dirty="0">
              <a:solidFill>
                <a:srgbClr val="2700F8"/>
              </a:solidFill>
            </a:endParaRPr>
          </a:p>
          <a:p>
            <a:pPr lvl="0" algn="ctr">
              <a:lnSpc>
                <a:spcPct val="80000"/>
              </a:lnSpc>
            </a:pPr>
            <a:r>
              <a:rPr lang="it-IT" sz="3600" i="1" dirty="0">
                <a:solidFill>
                  <a:schemeClr val="accent6">
                    <a:lumMod val="60000"/>
                    <a:lumOff val="40000"/>
                  </a:schemeClr>
                </a:solidFill>
              </a:rPr>
              <a:t>E la cura per la tisi,</a:t>
            </a:r>
          </a:p>
          <a:p>
            <a:pPr lvl="0" algn="ctr">
              <a:lnSpc>
                <a:spcPct val="80000"/>
              </a:lnSpc>
            </a:pPr>
            <a:r>
              <a:rPr lang="it-IT" sz="3600" i="1">
                <a:solidFill>
                  <a:schemeClr val="accent6">
                    <a:lumMod val="60000"/>
                    <a:lumOff val="40000"/>
                  </a:schemeClr>
                </a:solidFill>
              </a:rPr>
              <a:t>la malattia di </a:t>
            </a:r>
            <a:endParaRPr lang="it-IT" sz="3600" i="1" dirty="0">
              <a:solidFill>
                <a:schemeClr val="accent6">
                  <a:lumMod val="60000"/>
                  <a:lumOff val="40000"/>
                </a:schemeClr>
              </a:solidFill>
            </a:endParaRPr>
          </a:p>
          <a:p>
            <a:pPr lvl="0" algn="ctr">
              <a:lnSpc>
                <a:spcPct val="80000"/>
              </a:lnSpc>
            </a:pPr>
            <a:r>
              <a:rPr lang="it-IT" sz="3600" i="1" dirty="0">
                <a:solidFill>
                  <a:schemeClr val="accent6">
                    <a:lumMod val="60000"/>
                    <a:lumOff val="40000"/>
                  </a:schemeClr>
                </a:solidFill>
              </a:rPr>
              <a:t>fine ‘800 inizio ‘900!</a:t>
            </a:r>
          </a:p>
        </p:txBody>
      </p:sp>
      <p:pic>
        <p:nvPicPr>
          <p:cNvPr id="5" name="Immagine 4">
            <a:extLst>
              <a:ext uri="{FF2B5EF4-FFF2-40B4-BE49-F238E27FC236}">
                <a16:creationId xmlns:a16="http://schemas.microsoft.com/office/drawing/2014/main" id="{AE207CB4-323D-3A32-A467-F6B4B2D6CC3F}"/>
              </a:ext>
            </a:extLst>
          </p:cNvPr>
          <p:cNvPicPr>
            <a:picLocks noChangeAspect="1"/>
          </p:cNvPicPr>
          <p:nvPr/>
        </p:nvPicPr>
        <p:blipFill>
          <a:blip r:embed="rId3"/>
          <a:stretch>
            <a:fillRect/>
          </a:stretch>
        </p:blipFill>
        <p:spPr>
          <a:xfrm>
            <a:off x="5292080" y="2060848"/>
            <a:ext cx="3744416" cy="481138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2B7D986-FEBC-BBFC-D2A3-170CA0577144}"/>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49851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DC26D5-E577-894F-942C-AE64E331125E}"/>
              </a:ext>
            </a:extLst>
          </p:cNvPr>
          <p:cNvSpPr>
            <a:spLocks noGrp="1"/>
          </p:cNvSpPr>
          <p:nvPr>
            <p:ph type="title" idx="4294967295"/>
          </p:nvPr>
        </p:nvSpPr>
        <p:spPr>
          <a:xfrm>
            <a:off x="971600" y="5364953"/>
            <a:ext cx="6851725" cy="557414"/>
          </a:xfrm>
        </p:spPr>
        <p:txBody>
          <a:bodyPr/>
          <a:lstStyle/>
          <a:p>
            <a:r>
              <a:rPr lang="it-IT" sz="1600" dirty="0">
                <a:solidFill>
                  <a:srgbClr val="A11787"/>
                </a:solidFill>
              </a:rPr>
              <a:t>Il valzer, uno dei balli più amati nella Vienna del primo ‘900.</a:t>
            </a:r>
            <a:endParaRPr lang="it-IT" sz="1600" dirty="0">
              <a:solidFill>
                <a:srgbClr val="A2A817"/>
              </a:solidFill>
            </a:endParaRPr>
          </a:p>
        </p:txBody>
      </p:sp>
      <p:pic>
        <p:nvPicPr>
          <p:cNvPr id="5" name="Segnaposto contenuto 3">
            <a:extLst>
              <a:ext uri="{FF2B5EF4-FFF2-40B4-BE49-F238E27FC236}">
                <a16:creationId xmlns:a16="http://schemas.microsoft.com/office/drawing/2014/main" id="{736D2305-E375-568E-E9D5-49BDB726667D}"/>
              </a:ext>
            </a:extLst>
          </p:cNvPr>
          <p:cNvPicPr>
            <a:picLocks noChangeAspect="1"/>
          </p:cNvPicPr>
          <p:nvPr/>
        </p:nvPicPr>
        <p:blipFill>
          <a:blip r:embed="rId2">
            <a:lum/>
            <a:alphaModFix/>
          </a:blip>
          <a:stretch>
            <a:fillRect/>
          </a:stretch>
        </p:blipFill>
        <p:spPr>
          <a:xfrm>
            <a:off x="39580" y="1493046"/>
            <a:ext cx="9064840" cy="3871907"/>
          </a:xfrm>
          <a:prstGeom prst="rect">
            <a:avLst/>
          </a:prstGeom>
        </p:spPr>
      </p:pic>
    </p:spTree>
    <p:extLst>
      <p:ext uri="{BB962C8B-B14F-4D97-AF65-F5344CB8AC3E}">
        <p14:creationId xmlns:p14="http://schemas.microsoft.com/office/powerpoint/2010/main" val="1700713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2AA974-2730-9DED-BCEF-811C91EBC434}"/>
              </a:ext>
            </a:extLst>
          </p:cNvPr>
          <p:cNvSpPr>
            <a:spLocks noGrp="1"/>
          </p:cNvSpPr>
          <p:nvPr>
            <p:ph type="title"/>
          </p:nvPr>
        </p:nvSpPr>
        <p:spPr>
          <a:xfrm>
            <a:off x="457200" y="5184576"/>
            <a:ext cx="8135938" cy="1772816"/>
          </a:xfrm>
        </p:spPr>
        <p:txBody>
          <a:bodyPr/>
          <a:lstStyle/>
          <a:p>
            <a:r>
              <a:rPr lang="it-IT" sz="1600" dirty="0">
                <a:solidFill>
                  <a:srgbClr val="002060"/>
                </a:solidFill>
              </a:rPr>
              <a:t>Eduard, Johan e Joseph </a:t>
            </a:r>
            <a:r>
              <a:rPr lang="it-IT" sz="1600" dirty="0" err="1">
                <a:solidFill>
                  <a:srgbClr val="002060"/>
                </a:solidFill>
              </a:rPr>
              <a:t>Strauß</a:t>
            </a:r>
            <a:r>
              <a:rPr lang="it-IT" sz="1600" dirty="0">
                <a:solidFill>
                  <a:srgbClr val="002060"/>
                </a:solidFill>
              </a:rPr>
              <a:t>.</a:t>
            </a:r>
            <a:endParaRPr lang="it-IT" sz="1600" dirty="0"/>
          </a:p>
        </p:txBody>
      </p:sp>
      <p:pic>
        <p:nvPicPr>
          <p:cNvPr id="3" name="Immagine 2">
            <a:extLst>
              <a:ext uri="{FF2B5EF4-FFF2-40B4-BE49-F238E27FC236}">
                <a16:creationId xmlns:a16="http://schemas.microsoft.com/office/drawing/2014/main" id="{7855E9F5-F3B3-DD6E-EED7-695C196C26EF}"/>
              </a:ext>
            </a:extLst>
          </p:cNvPr>
          <p:cNvPicPr>
            <a:picLocks noChangeAspect="1"/>
          </p:cNvPicPr>
          <p:nvPr/>
        </p:nvPicPr>
        <p:blipFill>
          <a:blip r:embed="rId2"/>
          <a:stretch>
            <a:fillRect/>
          </a:stretch>
        </p:blipFill>
        <p:spPr>
          <a:xfrm>
            <a:off x="1064010" y="509959"/>
            <a:ext cx="7015980" cy="5079281"/>
          </a:xfrm>
          <a:prstGeom prst="rect">
            <a:avLst/>
          </a:prstGeom>
          <a:noFill/>
          <a:ln cap="flat">
            <a:noFill/>
          </a:ln>
        </p:spPr>
      </p:pic>
    </p:spTree>
    <p:extLst>
      <p:ext uri="{BB962C8B-B14F-4D97-AF65-F5344CB8AC3E}">
        <p14:creationId xmlns:p14="http://schemas.microsoft.com/office/powerpoint/2010/main" val="2266162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C6CD77D0-3796-2D4F-9364-EFC600988E5E}"/>
              </a:ext>
            </a:extLst>
          </p:cNvPr>
          <p:cNvSpPr>
            <a:spLocks noGrp="1"/>
          </p:cNvSpPr>
          <p:nvPr>
            <p:ph type="title"/>
          </p:nvPr>
        </p:nvSpPr>
        <p:spPr>
          <a:xfrm>
            <a:off x="457200" y="5013176"/>
            <a:ext cx="3610744" cy="1844824"/>
          </a:xfrm>
        </p:spPr>
        <p:txBody>
          <a:bodyPr/>
          <a:lstStyle/>
          <a:p>
            <a:pPr algn="r"/>
            <a:r>
              <a:rPr lang="it-IT" sz="1600" b="1" dirty="0">
                <a:solidFill>
                  <a:srgbClr val="C00000"/>
                </a:solidFill>
              </a:rPr>
              <a:t>Die </a:t>
            </a:r>
            <a:r>
              <a:rPr lang="it-IT" sz="1600" b="1" dirty="0" err="1">
                <a:solidFill>
                  <a:srgbClr val="C00000"/>
                </a:solidFill>
              </a:rPr>
              <a:t>lustige</a:t>
            </a:r>
            <a:r>
              <a:rPr lang="it-IT" sz="1600" b="1" dirty="0">
                <a:solidFill>
                  <a:srgbClr val="C00000"/>
                </a:solidFill>
              </a:rPr>
              <a:t> </a:t>
            </a:r>
            <a:r>
              <a:rPr lang="it-IT" sz="1600" b="1" dirty="0" err="1">
                <a:solidFill>
                  <a:srgbClr val="C00000"/>
                </a:solidFill>
              </a:rPr>
              <a:t>Witwe</a:t>
            </a:r>
            <a:r>
              <a:rPr lang="it-IT" sz="1600" b="1" dirty="0">
                <a:solidFill>
                  <a:srgbClr val="C00000"/>
                </a:solidFill>
              </a:rPr>
              <a:t>-</a:t>
            </a:r>
            <a:br>
              <a:rPr lang="it-IT" sz="1600" b="1" dirty="0">
                <a:solidFill>
                  <a:srgbClr val="C00000"/>
                </a:solidFill>
              </a:rPr>
            </a:br>
            <a:r>
              <a:rPr lang="it-IT" sz="1600" b="1" dirty="0">
                <a:solidFill>
                  <a:srgbClr val="C00000"/>
                </a:solidFill>
              </a:rPr>
              <a:t>La vedova allegra.</a:t>
            </a:r>
            <a:br>
              <a:rPr lang="it-IT" sz="1600" dirty="0">
                <a:solidFill>
                  <a:srgbClr val="FF420E"/>
                </a:solidFill>
              </a:rPr>
            </a:br>
            <a:r>
              <a:rPr lang="it-IT" sz="1600" dirty="0">
                <a:solidFill>
                  <a:srgbClr val="FF420E"/>
                </a:solidFill>
              </a:rPr>
              <a:t>Prima rappresentazione, </a:t>
            </a:r>
            <a:br>
              <a:rPr lang="it-IT" sz="1600" dirty="0">
                <a:solidFill>
                  <a:srgbClr val="FF420E"/>
                </a:solidFill>
              </a:rPr>
            </a:br>
            <a:r>
              <a:rPr lang="it-IT" sz="1600" dirty="0">
                <a:solidFill>
                  <a:srgbClr val="FF420E"/>
                </a:solidFill>
              </a:rPr>
              <a:t>Vienna, 30 dicembre 1905</a:t>
            </a:r>
            <a:r>
              <a:rPr lang="it-IT" sz="1600" dirty="0">
                <a:solidFill>
                  <a:srgbClr val="6F2B15"/>
                </a:solidFill>
              </a:rPr>
              <a:t>.</a:t>
            </a:r>
            <a:endParaRPr lang="it-IT" sz="1600" dirty="0">
              <a:solidFill>
                <a:srgbClr val="0070C0"/>
              </a:solidFill>
            </a:endParaRPr>
          </a:p>
        </p:txBody>
      </p:sp>
      <p:pic>
        <p:nvPicPr>
          <p:cNvPr id="2" name="Immagine 1">
            <a:extLst>
              <a:ext uri="{FF2B5EF4-FFF2-40B4-BE49-F238E27FC236}">
                <a16:creationId xmlns:a16="http://schemas.microsoft.com/office/drawing/2014/main" id="{CE4146A8-BD6C-95C9-426B-03634A0F6A74}"/>
              </a:ext>
            </a:extLst>
          </p:cNvPr>
          <p:cNvPicPr>
            <a:picLocks noChangeAspect="1"/>
          </p:cNvPicPr>
          <p:nvPr/>
        </p:nvPicPr>
        <p:blipFill>
          <a:blip r:embed="rId2">
            <a:lum/>
            <a:alphaModFix/>
          </a:blip>
          <a:srcRect/>
          <a:stretch>
            <a:fillRect/>
          </a:stretch>
        </p:blipFill>
        <p:spPr bwMode="auto">
          <a:xfrm>
            <a:off x="4271967" y="0"/>
            <a:ext cx="4872032"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540290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57FAD0C-0AEE-49D1-2136-1A27DF3F8ACF}"/>
              </a:ext>
            </a:extLst>
          </p:cNvPr>
          <p:cNvSpPr>
            <a:spLocks noGrp="1"/>
          </p:cNvSpPr>
          <p:nvPr>
            <p:ph type="title"/>
          </p:nvPr>
        </p:nvSpPr>
        <p:spPr>
          <a:xfrm>
            <a:off x="457200" y="4653136"/>
            <a:ext cx="4906888" cy="1872208"/>
          </a:xfrm>
        </p:spPr>
        <p:txBody>
          <a:bodyPr/>
          <a:lstStyle/>
          <a:p>
            <a:pPr algn="r"/>
            <a:r>
              <a:rPr lang="it-IT" sz="1600" dirty="0"/>
              <a:t>Hans </a:t>
            </a:r>
            <a:r>
              <a:rPr lang="it-IT" sz="1600" dirty="0" err="1"/>
              <a:t>Gastorp</a:t>
            </a:r>
            <a:r>
              <a:rPr lang="it-IT" sz="1600" dirty="0"/>
              <a:t>, </a:t>
            </a:r>
            <a:br>
              <a:rPr lang="it-IT" sz="1600" dirty="0"/>
            </a:br>
            <a:r>
              <a:rPr lang="it-IT" sz="1600" dirty="0"/>
              <a:t>il protagonista </a:t>
            </a:r>
            <a:br>
              <a:rPr lang="it-IT" sz="1600" dirty="0"/>
            </a:br>
            <a:r>
              <a:rPr lang="it-IT" sz="1600" dirty="0"/>
              <a:t>del romanzo, </a:t>
            </a:r>
            <a:br>
              <a:rPr lang="it-IT" sz="1600" dirty="0"/>
            </a:br>
            <a:r>
              <a:rPr lang="it-IT" sz="1600" dirty="0"/>
              <a:t>in una immagine filmica.</a:t>
            </a:r>
          </a:p>
        </p:txBody>
      </p:sp>
      <p:pic>
        <p:nvPicPr>
          <p:cNvPr id="3" name="Immagine 2">
            <a:extLst>
              <a:ext uri="{FF2B5EF4-FFF2-40B4-BE49-F238E27FC236}">
                <a16:creationId xmlns:a16="http://schemas.microsoft.com/office/drawing/2014/main" id="{F26AC921-E000-59F2-811B-95AF09C23057}"/>
              </a:ext>
            </a:extLst>
          </p:cNvPr>
          <p:cNvPicPr>
            <a:picLocks noChangeAspect="1"/>
          </p:cNvPicPr>
          <p:nvPr/>
        </p:nvPicPr>
        <p:blipFill>
          <a:blip r:embed="rId2"/>
          <a:stretch>
            <a:fillRect/>
          </a:stretch>
        </p:blipFill>
        <p:spPr>
          <a:xfrm>
            <a:off x="5508104" y="2348880"/>
            <a:ext cx="7056784" cy="4509120"/>
          </a:xfrm>
          <a:prstGeom prst="rect">
            <a:avLst/>
          </a:prstGeom>
        </p:spPr>
      </p:pic>
    </p:spTree>
    <p:extLst>
      <p:ext uri="{BB962C8B-B14F-4D97-AF65-F5344CB8AC3E}">
        <p14:creationId xmlns:p14="http://schemas.microsoft.com/office/powerpoint/2010/main" val="3946133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190B12-E9E7-92EB-E439-B583C4ED8D78}"/>
              </a:ext>
            </a:extLst>
          </p:cNvPr>
          <p:cNvSpPr>
            <a:spLocks noGrp="1"/>
          </p:cNvSpPr>
          <p:nvPr>
            <p:ph type="title"/>
          </p:nvPr>
        </p:nvSpPr>
        <p:spPr>
          <a:xfrm>
            <a:off x="457200" y="5013176"/>
            <a:ext cx="1882552" cy="1844824"/>
          </a:xfrm>
        </p:spPr>
        <p:txBody>
          <a:bodyPr/>
          <a:lstStyle/>
          <a:p>
            <a:r>
              <a:rPr lang="it-IT" sz="1600" dirty="0">
                <a:solidFill>
                  <a:srgbClr val="002060"/>
                </a:solidFill>
              </a:rPr>
              <a:t>Poster del film TV omonimo, andato in onda nel </a:t>
            </a:r>
            <a:r>
              <a:rPr lang="it-IT" sz="1600" b="1" dirty="0">
                <a:solidFill>
                  <a:srgbClr val="002060"/>
                </a:solidFill>
              </a:rPr>
              <a:t>1984.</a:t>
            </a:r>
          </a:p>
        </p:txBody>
      </p:sp>
      <p:pic>
        <p:nvPicPr>
          <p:cNvPr id="3" name="Immagine 2">
            <a:extLst>
              <a:ext uri="{FF2B5EF4-FFF2-40B4-BE49-F238E27FC236}">
                <a16:creationId xmlns:a16="http://schemas.microsoft.com/office/drawing/2014/main" id="{5E07E711-41D0-D358-18D0-BBFCDE64C4D9}"/>
              </a:ext>
            </a:extLst>
          </p:cNvPr>
          <p:cNvPicPr>
            <a:picLocks noChangeAspect="1"/>
          </p:cNvPicPr>
          <p:nvPr/>
        </p:nvPicPr>
        <p:blipFill>
          <a:blip r:embed="rId2"/>
          <a:stretch>
            <a:fillRect/>
          </a:stretch>
        </p:blipFill>
        <p:spPr>
          <a:xfrm>
            <a:off x="2483768" y="27527"/>
            <a:ext cx="4752528" cy="6830473"/>
          </a:xfrm>
          <a:prstGeom prst="rect">
            <a:avLst/>
          </a:prstGeom>
        </p:spPr>
      </p:pic>
    </p:spTree>
    <p:extLst>
      <p:ext uri="{BB962C8B-B14F-4D97-AF65-F5344CB8AC3E}">
        <p14:creationId xmlns:p14="http://schemas.microsoft.com/office/powerpoint/2010/main" val="3825008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B60963-6B25-974C-B7BF-B15C15BAE293}"/>
              </a:ext>
            </a:extLst>
          </p:cNvPr>
          <p:cNvSpPr>
            <a:spLocks noGrp="1"/>
          </p:cNvSpPr>
          <p:nvPr>
            <p:ph type="title"/>
          </p:nvPr>
        </p:nvSpPr>
        <p:spPr>
          <a:xfrm>
            <a:off x="1331640" y="4941168"/>
            <a:ext cx="6816757" cy="1916832"/>
          </a:xfrm>
        </p:spPr>
        <p:txBody>
          <a:bodyPr/>
          <a:lstStyle/>
          <a:p>
            <a:r>
              <a:rPr lang="it-IT" sz="1600" dirty="0" err="1">
                <a:solidFill>
                  <a:srgbClr val="6F2B15"/>
                </a:solidFill>
              </a:rPr>
              <a:t>Schatzalp</a:t>
            </a:r>
            <a:r>
              <a:rPr lang="it-IT" sz="1600" dirty="0">
                <a:solidFill>
                  <a:srgbClr val="6F2B15"/>
                </a:solidFill>
              </a:rPr>
              <a:t> Davos, Il</a:t>
            </a:r>
            <a:r>
              <a:rPr lang="it-IT" sz="1600" b="1" dirty="0">
                <a:solidFill>
                  <a:srgbClr val="6F2B15"/>
                </a:solidFill>
              </a:rPr>
              <a:t> </a:t>
            </a:r>
            <a:r>
              <a:rPr lang="it-IT" sz="1600" b="1" dirty="0" err="1">
                <a:solidFill>
                  <a:srgbClr val="6F2B15"/>
                </a:solidFill>
              </a:rPr>
              <a:t>Berghof</a:t>
            </a:r>
            <a:r>
              <a:rPr lang="it-IT" sz="1600" dirty="0">
                <a:solidFill>
                  <a:srgbClr val="6F2B15"/>
                </a:solidFill>
              </a:rPr>
              <a:t>, il Sanatorio del romanzo.</a:t>
            </a:r>
          </a:p>
        </p:txBody>
      </p:sp>
      <p:pic>
        <p:nvPicPr>
          <p:cNvPr id="4" name="Immagine 3">
            <a:extLst>
              <a:ext uri="{FF2B5EF4-FFF2-40B4-BE49-F238E27FC236}">
                <a16:creationId xmlns:a16="http://schemas.microsoft.com/office/drawing/2014/main" id="{C1A179E0-15D4-243F-15A7-534472B312E0}"/>
              </a:ext>
            </a:extLst>
          </p:cNvPr>
          <p:cNvPicPr>
            <a:picLocks noChangeAspect="1"/>
          </p:cNvPicPr>
          <p:nvPr/>
        </p:nvPicPr>
        <p:blipFill>
          <a:blip r:embed="rId2"/>
          <a:stretch>
            <a:fillRect/>
          </a:stretch>
        </p:blipFill>
        <p:spPr>
          <a:xfrm>
            <a:off x="1331640" y="404664"/>
            <a:ext cx="6816757" cy="5112568"/>
          </a:xfrm>
          <a:prstGeom prst="rect">
            <a:avLst/>
          </a:prstGeom>
        </p:spPr>
      </p:pic>
    </p:spTree>
    <p:extLst>
      <p:ext uri="{BB962C8B-B14F-4D97-AF65-F5344CB8AC3E}">
        <p14:creationId xmlns:p14="http://schemas.microsoft.com/office/powerpoint/2010/main" val="3371079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4A9E1DC4-3324-0D7E-4194-BC940640E96E}"/>
              </a:ext>
            </a:extLst>
          </p:cNvPr>
          <p:cNvSpPr>
            <a:spLocks noGrp="1"/>
          </p:cNvSpPr>
          <p:nvPr>
            <p:ph type="title"/>
          </p:nvPr>
        </p:nvSpPr>
        <p:spPr>
          <a:xfrm>
            <a:off x="2195736" y="4149080"/>
            <a:ext cx="2376264" cy="2708920"/>
          </a:xfrm>
        </p:spPr>
        <p:txBody>
          <a:bodyPr/>
          <a:lstStyle/>
          <a:p>
            <a:r>
              <a:rPr lang="it-IT" sz="1600" dirty="0"/>
              <a:t>il cugino, militare </a:t>
            </a:r>
            <a:br>
              <a:rPr lang="it-IT" sz="1600" dirty="0"/>
            </a:br>
            <a:r>
              <a:rPr lang="it-IT" sz="1600" dirty="0"/>
              <a:t>di carriera </a:t>
            </a:r>
            <a:br>
              <a:rPr lang="it-IT" sz="1600" dirty="0"/>
            </a:br>
            <a:r>
              <a:rPr lang="it-IT" sz="1600" dirty="0"/>
              <a:t>Joachim </a:t>
            </a:r>
            <a:r>
              <a:rPr lang="it-IT" sz="1600" dirty="0" err="1"/>
              <a:t>Ziemssen</a:t>
            </a:r>
            <a:r>
              <a:rPr lang="it-IT" sz="1600" dirty="0"/>
              <a:t>, l'attore </a:t>
            </a:r>
            <a:br>
              <a:rPr lang="it-IT" sz="1600" dirty="0"/>
            </a:br>
            <a:r>
              <a:rPr lang="it-IT" sz="1600" dirty="0"/>
              <a:t>Alexander </a:t>
            </a:r>
            <a:r>
              <a:rPr lang="it-IT" sz="1600" dirty="0" err="1"/>
              <a:t>Radszun</a:t>
            </a:r>
            <a:r>
              <a:rPr lang="it-IT" sz="1600" dirty="0"/>
              <a:t>,</a:t>
            </a:r>
            <a:br>
              <a:rPr lang="it-IT" sz="1600" dirty="0"/>
            </a:br>
            <a:r>
              <a:rPr lang="it-IT" sz="1600" dirty="0"/>
              <a:t>ospite malato </a:t>
            </a:r>
            <a:br>
              <a:rPr lang="it-IT" sz="1600" dirty="0"/>
            </a:br>
            <a:r>
              <a:rPr lang="it-IT" sz="1600" dirty="0"/>
              <a:t>di tisi al </a:t>
            </a:r>
            <a:r>
              <a:rPr lang="it-IT" sz="1600" dirty="0" err="1">
                <a:effectLst/>
                <a:latin typeface="Geneva" panose="020B0503030404040204" pitchFamily="34" charset="0"/>
                <a:ea typeface="Calibri" panose="020F0502020204030204" pitchFamily="34" charset="0"/>
                <a:cs typeface="Times New Roman" panose="02020603050405020304" pitchFamily="18" charset="0"/>
              </a:rPr>
              <a:t>Berghof</a:t>
            </a:r>
            <a:r>
              <a:rPr lang="it-IT" sz="1600" dirty="0">
                <a:effectLst/>
                <a:latin typeface="Geneva" panose="020B0503030404040204" pitchFamily="34" charset="0"/>
                <a:ea typeface="Calibri" panose="020F0502020204030204" pitchFamily="34" charset="0"/>
                <a:cs typeface="Times New Roman" panose="02020603050405020304" pitchFamily="18" charset="0"/>
              </a:rPr>
              <a:t>, </a:t>
            </a:r>
            <a:br>
              <a:rPr lang="it-IT" sz="1600" dirty="0">
                <a:effectLst/>
                <a:latin typeface="Geneva" panose="020B0503030404040204" pitchFamily="34" charset="0"/>
                <a:ea typeface="Calibri" panose="020F0502020204030204" pitchFamily="34" charset="0"/>
                <a:cs typeface="Times New Roman" panose="02020603050405020304" pitchFamily="18" charset="0"/>
              </a:rPr>
            </a:br>
            <a:r>
              <a:rPr lang="it-IT" sz="1600" dirty="0">
                <a:effectLst/>
                <a:latin typeface="Geneva" panose="020B0503030404040204" pitchFamily="34" charset="0"/>
                <a:ea typeface="Calibri" panose="020F0502020204030204" pitchFamily="34" charset="0"/>
                <a:cs typeface="Times New Roman" panose="02020603050405020304" pitchFamily="18" charset="0"/>
              </a:rPr>
              <a:t>il</a:t>
            </a:r>
            <a:r>
              <a:rPr lang="it-IT" sz="1600" dirty="0"/>
              <a:t> sanatorio di Davos.</a:t>
            </a:r>
          </a:p>
        </p:txBody>
      </p:sp>
      <p:pic>
        <p:nvPicPr>
          <p:cNvPr id="2" name="Immagine 1">
            <a:extLst>
              <a:ext uri="{FF2B5EF4-FFF2-40B4-BE49-F238E27FC236}">
                <a16:creationId xmlns:a16="http://schemas.microsoft.com/office/drawing/2014/main" id="{4E95CEB7-FA00-2AFE-F710-B0F910E01F01}"/>
              </a:ext>
            </a:extLst>
          </p:cNvPr>
          <p:cNvPicPr>
            <a:picLocks noChangeAspect="1"/>
          </p:cNvPicPr>
          <p:nvPr/>
        </p:nvPicPr>
        <p:blipFill>
          <a:blip r:embed="rId2"/>
          <a:stretch>
            <a:fillRect/>
          </a:stretch>
        </p:blipFill>
        <p:spPr>
          <a:xfrm>
            <a:off x="4783873" y="1687162"/>
            <a:ext cx="4360127" cy="5170838"/>
          </a:xfrm>
          <a:prstGeom prst="rect">
            <a:avLst/>
          </a:prstGeom>
        </p:spPr>
      </p:pic>
    </p:spTree>
    <p:extLst>
      <p:ext uri="{BB962C8B-B14F-4D97-AF65-F5344CB8AC3E}">
        <p14:creationId xmlns:p14="http://schemas.microsoft.com/office/powerpoint/2010/main" val="2849833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557FC1-391A-8D46-BD17-BA7D79E6AE55}"/>
              </a:ext>
            </a:extLst>
          </p:cNvPr>
          <p:cNvSpPr>
            <a:spLocks noGrp="1"/>
          </p:cNvSpPr>
          <p:nvPr>
            <p:ph type="title"/>
          </p:nvPr>
        </p:nvSpPr>
        <p:spPr>
          <a:xfrm>
            <a:off x="251521" y="5157192"/>
            <a:ext cx="8702652" cy="1700808"/>
          </a:xfrm>
        </p:spPr>
        <p:txBody>
          <a:bodyPr/>
          <a:lstStyle/>
          <a:p>
            <a:r>
              <a:rPr lang="it-IT" sz="1600" dirty="0">
                <a:solidFill>
                  <a:srgbClr val="002060"/>
                </a:solidFill>
              </a:rPr>
              <a:t>Guido Gozzano, torinese.                                               </a:t>
            </a:r>
            <a:r>
              <a:rPr lang="it-IT" sz="1600" dirty="0">
                <a:solidFill>
                  <a:srgbClr val="7030A0"/>
                </a:solidFill>
              </a:rPr>
              <a:t>Sergio Corazzini, romano. </a:t>
            </a:r>
          </a:p>
        </p:txBody>
      </p:sp>
      <p:pic>
        <p:nvPicPr>
          <p:cNvPr id="4" name="Immagine 3">
            <a:extLst>
              <a:ext uri="{FF2B5EF4-FFF2-40B4-BE49-F238E27FC236}">
                <a16:creationId xmlns:a16="http://schemas.microsoft.com/office/drawing/2014/main" id="{E71F003C-2412-3006-2ABD-FEC87B93856E}"/>
              </a:ext>
            </a:extLst>
          </p:cNvPr>
          <p:cNvPicPr>
            <a:picLocks noChangeAspect="1"/>
          </p:cNvPicPr>
          <p:nvPr/>
        </p:nvPicPr>
        <p:blipFill>
          <a:blip r:embed="rId2"/>
          <a:stretch>
            <a:fillRect/>
          </a:stretch>
        </p:blipFill>
        <p:spPr>
          <a:xfrm>
            <a:off x="251520" y="0"/>
            <a:ext cx="4176464" cy="5589240"/>
          </a:xfrm>
          <a:prstGeom prst="rect">
            <a:avLst/>
          </a:prstGeom>
        </p:spPr>
      </p:pic>
      <p:pic>
        <p:nvPicPr>
          <p:cNvPr id="6" name="Immagine 5">
            <a:extLst>
              <a:ext uri="{FF2B5EF4-FFF2-40B4-BE49-F238E27FC236}">
                <a16:creationId xmlns:a16="http://schemas.microsoft.com/office/drawing/2014/main" id="{C9DE35EB-97C1-059B-D1C4-6D253388D2FA}"/>
              </a:ext>
            </a:extLst>
          </p:cNvPr>
          <p:cNvPicPr>
            <a:picLocks noChangeAspect="1"/>
          </p:cNvPicPr>
          <p:nvPr/>
        </p:nvPicPr>
        <p:blipFill>
          <a:blip r:embed="rId3"/>
          <a:stretch>
            <a:fillRect/>
          </a:stretch>
        </p:blipFill>
        <p:spPr>
          <a:xfrm>
            <a:off x="4688368" y="0"/>
            <a:ext cx="4265805" cy="5661248"/>
          </a:xfrm>
          <a:prstGeom prst="rect">
            <a:avLst/>
          </a:prstGeom>
        </p:spPr>
      </p:pic>
    </p:spTree>
    <p:extLst>
      <p:ext uri="{BB962C8B-B14F-4D97-AF65-F5344CB8AC3E}">
        <p14:creationId xmlns:p14="http://schemas.microsoft.com/office/powerpoint/2010/main" val="1516131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819AC1C-DF51-562D-0964-B03D7FE12CC1}"/>
              </a:ext>
            </a:extLst>
          </p:cNvPr>
          <p:cNvPicPr>
            <a:picLocks noChangeAspect="1"/>
          </p:cNvPicPr>
          <p:nvPr/>
        </p:nvPicPr>
        <p:blipFill>
          <a:blip r:embed="rId2"/>
          <a:stretch>
            <a:fillRect/>
          </a:stretch>
        </p:blipFill>
        <p:spPr>
          <a:xfrm>
            <a:off x="169069" y="1425"/>
            <a:ext cx="4237037" cy="6163879"/>
          </a:xfrm>
          <a:prstGeom prst="rect">
            <a:avLst/>
          </a:prstGeom>
        </p:spPr>
      </p:pic>
      <p:sp>
        <p:nvSpPr>
          <p:cNvPr id="5" name="Titolo 4">
            <a:extLst>
              <a:ext uri="{FF2B5EF4-FFF2-40B4-BE49-F238E27FC236}">
                <a16:creationId xmlns:a16="http://schemas.microsoft.com/office/drawing/2014/main" id="{AD7770F8-343E-C130-621F-C617FA3AA308}"/>
              </a:ext>
            </a:extLst>
          </p:cNvPr>
          <p:cNvSpPr>
            <a:spLocks noGrp="1"/>
          </p:cNvSpPr>
          <p:nvPr>
            <p:ph type="title"/>
          </p:nvPr>
        </p:nvSpPr>
        <p:spPr>
          <a:xfrm>
            <a:off x="457200" y="6021289"/>
            <a:ext cx="8135938" cy="836712"/>
          </a:xfrm>
        </p:spPr>
        <p:txBody>
          <a:bodyPr/>
          <a:lstStyle/>
          <a:p>
            <a:r>
              <a:rPr lang="it-IT" sz="1600" dirty="0">
                <a:solidFill>
                  <a:schemeClr val="accent1">
                    <a:lumMod val="75000"/>
                  </a:schemeClr>
                </a:solidFill>
              </a:rPr>
              <a:t>Violetta  </a:t>
            </a:r>
            <a:r>
              <a:rPr lang="it-IT" sz="1600" dirty="0"/>
              <a:t>                                                                      </a:t>
            </a:r>
            <a:r>
              <a:rPr lang="it-IT" sz="1600" dirty="0">
                <a:solidFill>
                  <a:srgbClr val="C00000"/>
                </a:solidFill>
              </a:rPr>
              <a:t>Mimì</a:t>
            </a:r>
          </a:p>
        </p:txBody>
      </p:sp>
      <p:pic>
        <p:nvPicPr>
          <p:cNvPr id="7" name="Immagine 6">
            <a:extLst>
              <a:ext uri="{FF2B5EF4-FFF2-40B4-BE49-F238E27FC236}">
                <a16:creationId xmlns:a16="http://schemas.microsoft.com/office/drawing/2014/main" id="{3DF00943-44F7-1543-DFBB-1F139B6801E9}"/>
              </a:ext>
            </a:extLst>
          </p:cNvPr>
          <p:cNvPicPr>
            <a:picLocks noChangeAspect="1"/>
          </p:cNvPicPr>
          <p:nvPr/>
        </p:nvPicPr>
        <p:blipFill>
          <a:blip r:embed="rId3"/>
          <a:stretch>
            <a:fillRect/>
          </a:stretch>
        </p:blipFill>
        <p:spPr>
          <a:xfrm>
            <a:off x="4525169" y="0"/>
            <a:ext cx="4356100" cy="6163879"/>
          </a:xfrm>
          <a:prstGeom prst="rect">
            <a:avLst/>
          </a:prstGeom>
        </p:spPr>
      </p:pic>
    </p:spTree>
    <p:extLst>
      <p:ext uri="{BB962C8B-B14F-4D97-AF65-F5344CB8AC3E}">
        <p14:creationId xmlns:p14="http://schemas.microsoft.com/office/powerpoint/2010/main" val="3031726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FFE4D696-E17B-1183-F37F-580F7FEAE49D}"/>
              </a:ext>
            </a:extLst>
          </p:cNvPr>
          <p:cNvSpPr>
            <a:spLocks noGrp="1"/>
          </p:cNvSpPr>
          <p:nvPr>
            <p:ph type="title"/>
          </p:nvPr>
        </p:nvSpPr>
        <p:spPr>
          <a:xfrm>
            <a:off x="457200" y="3429000"/>
            <a:ext cx="3322712" cy="3429000"/>
          </a:xfrm>
        </p:spPr>
        <p:txBody>
          <a:bodyPr/>
          <a:lstStyle/>
          <a:p>
            <a:pPr algn="r"/>
            <a:r>
              <a:rPr lang="it-IT" sz="1600" dirty="0">
                <a:solidFill>
                  <a:schemeClr val="accent1">
                    <a:lumMod val="50000"/>
                  </a:schemeClr>
                </a:solidFill>
              </a:rPr>
              <a:t>La montagna incantata </a:t>
            </a:r>
            <a:br>
              <a:rPr lang="it-IT" sz="1600" dirty="0">
                <a:solidFill>
                  <a:schemeClr val="accent1">
                    <a:lumMod val="50000"/>
                  </a:schemeClr>
                </a:solidFill>
              </a:rPr>
            </a:br>
            <a:r>
              <a:rPr lang="it-IT" sz="1600" dirty="0">
                <a:solidFill>
                  <a:schemeClr val="accent1">
                    <a:lumMod val="50000"/>
                  </a:schemeClr>
                </a:solidFill>
              </a:rPr>
              <a:t>è un fedele, complesso, esauriente ritratto della civiltà occidentale dei primi decenni </a:t>
            </a:r>
            <a:br>
              <a:rPr lang="it-IT" sz="1600" dirty="0">
                <a:solidFill>
                  <a:schemeClr val="accent1">
                    <a:lumMod val="50000"/>
                  </a:schemeClr>
                </a:solidFill>
              </a:rPr>
            </a:br>
            <a:r>
              <a:rPr lang="it-IT" sz="1600" dirty="0">
                <a:solidFill>
                  <a:schemeClr val="accent1">
                    <a:lumMod val="50000"/>
                  </a:schemeClr>
                </a:solidFill>
              </a:rPr>
              <a:t>del Novecento e, nella sua incantata fusione di prosa </a:t>
            </a:r>
            <a:br>
              <a:rPr lang="it-IT" sz="1600" dirty="0">
                <a:solidFill>
                  <a:schemeClr val="accent1">
                    <a:lumMod val="50000"/>
                  </a:schemeClr>
                </a:solidFill>
              </a:rPr>
            </a:br>
            <a:r>
              <a:rPr lang="it-IT" sz="1600" dirty="0">
                <a:solidFill>
                  <a:schemeClr val="accent1">
                    <a:lumMod val="50000"/>
                  </a:schemeClr>
                </a:solidFill>
              </a:rPr>
              <a:t>e poesia, di vastità scientifica </a:t>
            </a:r>
            <a:br>
              <a:rPr lang="it-IT" sz="1600" dirty="0">
                <a:solidFill>
                  <a:schemeClr val="accent1">
                    <a:lumMod val="50000"/>
                  </a:schemeClr>
                </a:solidFill>
              </a:rPr>
            </a:br>
            <a:r>
              <a:rPr lang="it-IT" sz="1600" dirty="0">
                <a:solidFill>
                  <a:schemeClr val="accent1">
                    <a:lumMod val="50000"/>
                  </a:schemeClr>
                </a:solidFill>
              </a:rPr>
              <a:t>e di arte raffinata, è il libro, </a:t>
            </a:r>
            <a:br>
              <a:rPr lang="it-IT" sz="1600" dirty="0">
                <a:solidFill>
                  <a:schemeClr val="accent1">
                    <a:lumMod val="50000"/>
                  </a:schemeClr>
                </a:solidFill>
              </a:rPr>
            </a:br>
            <a:r>
              <a:rPr lang="it-IT" sz="1600" dirty="0">
                <a:solidFill>
                  <a:schemeClr val="accent1">
                    <a:lumMod val="50000"/>
                  </a:schemeClr>
                </a:solidFill>
              </a:rPr>
              <a:t>forse, più grandioso </a:t>
            </a:r>
            <a:br>
              <a:rPr lang="it-IT" sz="1600" dirty="0">
                <a:solidFill>
                  <a:schemeClr val="accent1">
                    <a:lumMod val="50000"/>
                  </a:schemeClr>
                </a:solidFill>
              </a:rPr>
            </a:br>
            <a:r>
              <a:rPr lang="it-IT" sz="1600" dirty="0">
                <a:solidFill>
                  <a:schemeClr val="accent1">
                    <a:lumMod val="50000"/>
                  </a:schemeClr>
                </a:solidFill>
              </a:rPr>
              <a:t>che sia stato scritto </a:t>
            </a:r>
            <a:br>
              <a:rPr lang="it-IT" sz="1600" dirty="0">
                <a:solidFill>
                  <a:schemeClr val="accent1">
                    <a:lumMod val="50000"/>
                  </a:schemeClr>
                </a:solidFill>
              </a:rPr>
            </a:br>
            <a:r>
              <a:rPr lang="it-IT" sz="1600" dirty="0">
                <a:solidFill>
                  <a:schemeClr val="accent1">
                    <a:lumMod val="50000"/>
                  </a:schemeClr>
                </a:solidFill>
              </a:rPr>
              <a:t>nella prima metà del secolo» </a:t>
            </a:r>
            <a:br>
              <a:rPr lang="it-IT" sz="1600" dirty="0">
                <a:solidFill>
                  <a:srgbClr val="002060"/>
                </a:solidFill>
              </a:rPr>
            </a:br>
            <a:r>
              <a:rPr lang="it-IT" sz="1600" dirty="0">
                <a:solidFill>
                  <a:srgbClr val="C00000"/>
                </a:solidFill>
              </a:rPr>
              <a:t>                          </a:t>
            </a:r>
            <a:r>
              <a:rPr lang="it-IT" sz="1600" i="1" dirty="0">
                <a:solidFill>
                  <a:srgbClr val="C00000"/>
                </a:solidFill>
              </a:rPr>
              <a:t>Ervino Pocar</a:t>
            </a:r>
          </a:p>
        </p:txBody>
      </p:sp>
      <p:pic>
        <p:nvPicPr>
          <p:cNvPr id="3" name="Immagine 2">
            <a:extLst>
              <a:ext uri="{FF2B5EF4-FFF2-40B4-BE49-F238E27FC236}">
                <a16:creationId xmlns:a16="http://schemas.microsoft.com/office/drawing/2014/main" id="{D75CDF4B-6801-9679-BC81-DF0574636C7F}"/>
              </a:ext>
            </a:extLst>
          </p:cNvPr>
          <p:cNvPicPr>
            <a:picLocks noChangeAspect="1"/>
          </p:cNvPicPr>
          <p:nvPr/>
        </p:nvPicPr>
        <p:blipFill>
          <a:blip r:embed="rId2"/>
          <a:stretch>
            <a:fillRect/>
          </a:stretch>
        </p:blipFill>
        <p:spPr>
          <a:xfrm>
            <a:off x="4038600" y="1257300"/>
            <a:ext cx="5105400" cy="5600700"/>
          </a:xfrm>
          <a:prstGeom prst="rect">
            <a:avLst/>
          </a:prstGeom>
        </p:spPr>
      </p:pic>
    </p:spTree>
    <p:extLst>
      <p:ext uri="{BB962C8B-B14F-4D97-AF65-F5344CB8AC3E}">
        <p14:creationId xmlns:p14="http://schemas.microsoft.com/office/powerpoint/2010/main" val="265159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D76FF05-AD72-C4A6-356C-0C4B373EB543}"/>
              </a:ext>
            </a:extLst>
          </p:cNvPr>
          <p:cNvSpPr>
            <a:spLocks noGrp="1"/>
          </p:cNvSpPr>
          <p:nvPr>
            <p:ph type="title"/>
          </p:nvPr>
        </p:nvSpPr>
        <p:spPr>
          <a:xfrm>
            <a:off x="0" y="3645024"/>
            <a:ext cx="4139952" cy="3185448"/>
          </a:xfrm>
        </p:spPr>
        <p:txBody>
          <a:bodyPr/>
          <a:lstStyle/>
          <a:p>
            <a:pPr algn="r"/>
            <a:r>
              <a:rPr lang="it-IT" sz="1400" dirty="0">
                <a:solidFill>
                  <a:srgbClr val="002060"/>
                </a:solidFill>
              </a:rPr>
              <a:t>Poster del Film TV del 1982, </a:t>
            </a:r>
            <a:br>
              <a:rPr lang="it-IT" sz="1400" dirty="0">
                <a:solidFill>
                  <a:srgbClr val="002060"/>
                </a:solidFill>
              </a:rPr>
            </a:br>
            <a:r>
              <a:rPr lang="it-IT" sz="1400" dirty="0">
                <a:solidFill>
                  <a:srgbClr val="002060"/>
                </a:solidFill>
              </a:rPr>
              <a:t>andato in onda nel 1984 </a:t>
            </a:r>
            <a:br>
              <a:rPr lang="it-IT" sz="1400" dirty="0">
                <a:solidFill>
                  <a:srgbClr val="002060"/>
                </a:solidFill>
              </a:rPr>
            </a:br>
            <a:r>
              <a:rPr lang="it-IT" sz="1400" dirty="0">
                <a:solidFill>
                  <a:srgbClr val="2700F8"/>
                </a:solidFill>
              </a:rPr>
              <a:t>Regia di Hans </a:t>
            </a:r>
            <a:r>
              <a:rPr lang="it-IT" sz="1400" dirty="0" err="1">
                <a:solidFill>
                  <a:srgbClr val="2700F8"/>
                </a:solidFill>
              </a:rPr>
              <a:t>W</a:t>
            </a:r>
            <a:r>
              <a:rPr lang="it-IT" sz="1400" dirty="0">
                <a:solidFill>
                  <a:srgbClr val="2700F8"/>
                </a:solidFill>
              </a:rPr>
              <a:t>. </a:t>
            </a:r>
            <a:r>
              <a:rPr lang="it-IT" sz="1400" dirty="0" err="1">
                <a:solidFill>
                  <a:srgbClr val="2700F8"/>
                </a:solidFill>
              </a:rPr>
              <a:t>Geissendörfer</a:t>
            </a:r>
            <a:br>
              <a:rPr lang="it-IT" sz="1600" dirty="0">
                <a:solidFill>
                  <a:srgbClr val="2700F8"/>
                </a:solidFill>
              </a:rPr>
            </a:br>
            <a:br>
              <a:rPr lang="it-IT" sz="1600" dirty="0">
                <a:solidFill>
                  <a:srgbClr val="2700F8"/>
                </a:solidFill>
              </a:rPr>
            </a:br>
            <a:r>
              <a:rPr lang="it-IT" sz="1600" dirty="0">
                <a:solidFill>
                  <a:srgbClr val="2700F8"/>
                </a:solidFill>
              </a:rPr>
              <a:t>INTERPRETI: </a:t>
            </a:r>
            <a:br>
              <a:rPr lang="it-IT" sz="1600" dirty="0">
                <a:solidFill>
                  <a:srgbClr val="002060"/>
                </a:solidFill>
              </a:rPr>
            </a:br>
            <a:r>
              <a:rPr lang="it-IT" sz="1400" dirty="0">
                <a:solidFill>
                  <a:srgbClr val="C00000"/>
                </a:solidFill>
              </a:rPr>
              <a:t>Christoph </a:t>
            </a:r>
            <a:r>
              <a:rPr lang="it-IT" sz="1400" dirty="0" err="1">
                <a:solidFill>
                  <a:srgbClr val="C00000"/>
                </a:solidFill>
              </a:rPr>
              <a:t>Eichhorn</a:t>
            </a:r>
            <a:r>
              <a:rPr lang="it-IT" sz="1400" dirty="0">
                <a:solidFill>
                  <a:srgbClr val="C00000"/>
                </a:solidFill>
              </a:rPr>
              <a:t>, Hans </a:t>
            </a:r>
            <a:r>
              <a:rPr lang="it-IT" sz="1400" dirty="0" err="1">
                <a:solidFill>
                  <a:srgbClr val="C00000"/>
                </a:solidFill>
              </a:rPr>
              <a:t>Castorp</a:t>
            </a:r>
            <a:r>
              <a:rPr lang="it-IT" sz="1400" dirty="0">
                <a:solidFill>
                  <a:srgbClr val="002060"/>
                </a:solidFill>
              </a:rPr>
              <a:t> </a:t>
            </a:r>
            <a:br>
              <a:rPr lang="it-IT" sz="1400" dirty="0">
                <a:solidFill>
                  <a:srgbClr val="002060"/>
                </a:solidFill>
              </a:rPr>
            </a:br>
            <a:r>
              <a:rPr lang="it-IT" sz="1400" dirty="0">
                <a:solidFill>
                  <a:srgbClr val="FF00FF"/>
                </a:solidFill>
              </a:rPr>
              <a:t>Marie-France </a:t>
            </a:r>
            <a:r>
              <a:rPr lang="it-IT" sz="1400" dirty="0" err="1">
                <a:solidFill>
                  <a:srgbClr val="FF00FF"/>
                </a:solidFill>
              </a:rPr>
              <a:t>Pisier</a:t>
            </a:r>
            <a:r>
              <a:rPr lang="it-IT" sz="1400" dirty="0">
                <a:solidFill>
                  <a:srgbClr val="FF00FF"/>
                </a:solidFill>
              </a:rPr>
              <a:t>, </a:t>
            </a:r>
            <a:r>
              <a:rPr lang="it-IT" sz="1400" dirty="0" err="1">
                <a:solidFill>
                  <a:srgbClr val="FF00FF"/>
                </a:solidFill>
              </a:rPr>
              <a:t>Clawdia</a:t>
            </a:r>
            <a:r>
              <a:rPr lang="it-IT" sz="1400" dirty="0">
                <a:solidFill>
                  <a:srgbClr val="FF00FF"/>
                </a:solidFill>
              </a:rPr>
              <a:t> </a:t>
            </a:r>
            <a:r>
              <a:rPr lang="it-IT" sz="1400" dirty="0" err="1">
                <a:solidFill>
                  <a:srgbClr val="FF00FF"/>
                </a:solidFill>
              </a:rPr>
              <a:t>Chauchat</a:t>
            </a:r>
            <a:r>
              <a:rPr lang="it-IT" sz="1400" dirty="0">
                <a:solidFill>
                  <a:srgbClr val="FF00FF"/>
                </a:solidFill>
              </a:rPr>
              <a:t> </a:t>
            </a:r>
            <a:r>
              <a:rPr lang="it-IT" sz="1400" dirty="0">
                <a:solidFill>
                  <a:srgbClr val="002060"/>
                </a:solidFill>
              </a:rPr>
              <a:t>Flavio Bucci, Ludovico Settembrini </a:t>
            </a:r>
            <a:br>
              <a:rPr lang="it-IT" sz="1400" dirty="0">
                <a:solidFill>
                  <a:srgbClr val="002060"/>
                </a:solidFill>
              </a:rPr>
            </a:br>
            <a:r>
              <a:rPr lang="it-IT" sz="1400" dirty="0">
                <a:solidFill>
                  <a:srgbClr val="7030A0"/>
                </a:solidFill>
              </a:rPr>
              <a:t>Charles Aznavour, Leo </a:t>
            </a:r>
            <a:r>
              <a:rPr lang="it-IT" sz="1400" dirty="0" err="1">
                <a:solidFill>
                  <a:srgbClr val="7030A0"/>
                </a:solidFill>
              </a:rPr>
              <a:t>Naphta</a:t>
            </a:r>
            <a:r>
              <a:rPr lang="it-IT" sz="1400" dirty="0">
                <a:solidFill>
                  <a:srgbClr val="7030A0"/>
                </a:solidFill>
              </a:rPr>
              <a:t> </a:t>
            </a:r>
            <a:br>
              <a:rPr lang="it-IT" sz="1400" dirty="0">
                <a:solidFill>
                  <a:srgbClr val="002060"/>
                </a:solidFill>
              </a:rPr>
            </a:br>
            <a:r>
              <a:rPr lang="it-IT" sz="1400" dirty="0">
                <a:solidFill>
                  <a:srgbClr val="860000"/>
                </a:solidFill>
              </a:rPr>
              <a:t>Rod </a:t>
            </a:r>
            <a:r>
              <a:rPr lang="it-IT" sz="1400" dirty="0" err="1">
                <a:solidFill>
                  <a:srgbClr val="860000"/>
                </a:solidFill>
              </a:rPr>
              <a:t>Steiger</a:t>
            </a:r>
            <a:r>
              <a:rPr lang="it-IT" sz="1400" dirty="0">
                <a:solidFill>
                  <a:srgbClr val="860000"/>
                </a:solidFill>
              </a:rPr>
              <a:t>, </a:t>
            </a:r>
            <a:r>
              <a:rPr lang="it-IT" sz="1400" dirty="0" err="1">
                <a:solidFill>
                  <a:srgbClr val="860000"/>
                </a:solidFill>
              </a:rPr>
              <a:t>Mynheer</a:t>
            </a:r>
            <a:r>
              <a:rPr lang="it-IT" sz="1400" dirty="0">
                <a:solidFill>
                  <a:srgbClr val="860000"/>
                </a:solidFill>
              </a:rPr>
              <a:t> </a:t>
            </a:r>
            <a:r>
              <a:rPr lang="it-IT" sz="1400" dirty="0" err="1">
                <a:solidFill>
                  <a:srgbClr val="860000"/>
                </a:solidFill>
              </a:rPr>
              <a:t>Peeperkon</a:t>
            </a:r>
            <a:r>
              <a:rPr lang="it-IT" sz="1600" dirty="0">
                <a:solidFill>
                  <a:srgbClr val="860000"/>
                </a:solidFill>
              </a:rPr>
              <a:t>.</a:t>
            </a:r>
            <a:br>
              <a:rPr lang="it-IT" sz="1600" b="1" dirty="0">
                <a:solidFill>
                  <a:srgbClr val="002060"/>
                </a:solidFill>
              </a:rPr>
            </a:br>
            <a:endParaRPr lang="it-IT" sz="1600" b="1" dirty="0">
              <a:solidFill>
                <a:srgbClr val="002060"/>
              </a:solidFill>
            </a:endParaRPr>
          </a:p>
        </p:txBody>
      </p:sp>
      <p:pic>
        <p:nvPicPr>
          <p:cNvPr id="4" name="Immagine 3">
            <a:extLst>
              <a:ext uri="{FF2B5EF4-FFF2-40B4-BE49-F238E27FC236}">
                <a16:creationId xmlns:a16="http://schemas.microsoft.com/office/drawing/2014/main" id="{D16E7380-D778-F50C-A904-AC42A056B230}"/>
              </a:ext>
            </a:extLst>
          </p:cNvPr>
          <p:cNvPicPr>
            <a:picLocks noChangeAspect="1"/>
          </p:cNvPicPr>
          <p:nvPr/>
        </p:nvPicPr>
        <p:blipFill>
          <a:blip r:embed="rId2"/>
          <a:stretch>
            <a:fillRect/>
          </a:stretch>
        </p:blipFill>
        <p:spPr>
          <a:xfrm>
            <a:off x="4385174" y="0"/>
            <a:ext cx="4752528" cy="6830473"/>
          </a:xfrm>
          <a:prstGeom prst="rect">
            <a:avLst/>
          </a:prstGeom>
        </p:spPr>
      </p:pic>
    </p:spTree>
    <p:extLst>
      <p:ext uri="{BB962C8B-B14F-4D97-AF65-F5344CB8AC3E}">
        <p14:creationId xmlns:p14="http://schemas.microsoft.com/office/powerpoint/2010/main" val="2178361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r Zauberberg (1981) Trailer Italiano.mp4">
            <a:hlinkClick r:id="" action="ppaction://media"/>
            <a:extLst>
              <a:ext uri="{FF2B5EF4-FFF2-40B4-BE49-F238E27FC236}">
                <a16:creationId xmlns:a16="http://schemas.microsoft.com/office/drawing/2014/main" id="{547804BC-97F6-A789-D40F-72A9B28667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6900" y="1143000"/>
            <a:ext cx="7950200" cy="4572000"/>
          </a:xfrm>
          <a:prstGeom prst="rect">
            <a:avLst/>
          </a:prstGeom>
        </p:spPr>
      </p:pic>
    </p:spTree>
    <p:extLst>
      <p:ext uri="{BB962C8B-B14F-4D97-AF65-F5344CB8AC3E}">
        <p14:creationId xmlns:p14="http://schemas.microsoft.com/office/powerpoint/2010/main" val="50304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2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28238ED-E4CD-5653-7B8B-13112F130E99}"/>
              </a:ext>
            </a:extLst>
          </p:cNvPr>
          <p:cNvPicPr>
            <a:picLocks noChangeAspect="1"/>
          </p:cNvPicPr>
          <p:nvPr/>
        </p:nvPicPr>
        <p:blipFill>
          <a:blip r:embed="rId2"/>
          <a:stretch>
            <a:fillRect/>
          </a:stretch>
        </p:blipFill>
        <p:spPr>
          <a:xfrm>
            <a:off x="3491880" y="626678"/>
            <a:ext cx="4139951" cy="6227048"/>
          </a:xfrm>
          <a:prstGeom prst="rect">
            <a:avLst/>
          </a:prstGeom>
        </p:spPr>
      </p:pic>
      <p:sp>
        <p:nvSpPr>
          <p:cNvPr id="5" name="Titolo 4">
            <a:extLst>
              <a:ext uri="{FF2B5EF4-FFF2-40B4-BE49-F238E27FC236}">
                <a16:creationId xmlns:a16="http://schemas.microsoft.com/office/drawing/2014/main" id="{F6909122-4E0F-1438-071F-39A5A930EBF5}"/>
              </a:ext>
            </a:extLst>
          </p:cNvPr>
          <p:cNvSpPr>
            <a:spLocks noGrp="1"/>
          </p:cNvSpPr>
          <p:nvPr>
            <p:ph type="title"/>
          </p:nvPr>
        </p:nvSpPr>
        <p:spPr>
          <a:xfrm>
            <a:off x="457200" y="5517232"/>
            <a:ext cx="2818656" cy="1336494"/>
          </a:xfrm>
        </p:spPr>
        <p:txBody>
          <a:bodyPr/>
          <a:lstStyle/>
          <a:p>
            <a:pPr algn="r"/>
            <a:r>
              <a:rPr lang="it-IT" sz="1800" b="1" dirty="0">
                <a:solidFill>
                  <a:srgbClr val="D2BA11"/>
                </a:solidFill>
              </a:rPr>
              <a:t>Anno 1924</a:t>
            </a:r>
          </a:p>
        </p:txBody>
      </p:sp>
    </p:spTree>
    <p:extLst>
      <p:ext uri="{BB962C8B-B14F-4D97-AF65-F5344CB8AC3E}">
        <p14:creationId xmlns:p14="http://schemas.microsoft.com/office/powerpoint/2010/main" val="3865684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rrivo in treno dal cugino 1.42.mp4">
            <a:hlinkClick r:id="" action="ppaction://media"/>
            <a:extLst>
              <a:ext uri="{FF2B5EF4-FFF2-40B4-BE49-F238E27FC236}">
                <a16:creationId xmlns:a16="http://schemas.microsoft.com/office/drawing/2014/main" id="{769FF728-CC07-240A-B901-38D9A449CA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4900" y="1143000"/>
            <a:ext cx="6934200" cy="4572000"/>
          </a:xfrm>
          <a:prstGeom prst="rect">
            <a:avLst/>
          </a:prstGeom>
        </p:spPr>
      </p:pic>
    </p:spTree>
    <p:extLst>
      <p:ext uri="{BB962C8B-B14F-4D97-AF65-F5344CB8AC3E}">
        <p14:creationId xmlns:p14="http://schemas.microsoft.com/office/powerpoint/2010/main" val="69619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0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C8A55E5-9769-CF6F-4EEF-7FE27029F6B7}"/>
              </a:ext>
            </a:extLst>
          </p:cNvPr>
          <p:cNvPicPr>
            <a:picLocks noChangeAspect="1"/>
          </p:cNvPicPr>
          <p:nvPr/>
        </p:nvPicPr>
        <p:blipFill>
          <a:blip r:embed="rId2"/>
          <a:stretch>
            <a:fillRect/>
          </a:stretch>
        </p:blipFill>
        <p:spPr>
          <a:xfrm>
            <a:off x="5508104" y="2348880"/>
            <a:ext cx="7056784" cy="4509120"/>
          </a:xfrm>
          <a:prstGeom prst="rect">
            <a:avLst/>
          </a:prstGeom>
        </p:spPr>
      </p:pic>
      <p:sp>
        <p:nvSpPr>
          <p:cNvPr id="4" name="Titolo 3">
            <a:extLst>
              <a:ext uri="{FF2B5EF4-FFF2-40B4-BE49-F238E27FC236}">
                <a16:creationId xmlns:a16="http://schemas.microsoft.com/office/drawing/2014/main" id="{787418B3-B1AE-003D-8AF9-989F4D3644A3}"/>
              </a:ext>
            </a:extLst>
          </p:cNvPr>
          <p:cNvSpPr>
            <a:spLocks noGrp="1"/>
          </p:cNvSpPr>
          <p:nvPr>
            <p:ph type="title"/>
          </p:nvPr>
        </p:nvSpPr>
        <p:spPr>
          <a:xfrm>
            <a:off x="457200" y="3645024"/>
            <a:ext cx="4690864" cy="3212976"/>
          </a:xfrm>
        </p:spPr>
        <p:txBody>
          <a:bodyPr/>
          <a:lstStyle/>
          <a:p>
            <a:r>
              <a:rPr lang="it-IT" sz="1600" b="1" dirty="0">
                <a:solidFill>
                  <a:srgbClr val="6F2B15"/>
                </a:solidFill>
              </a:rPr>
              <a:t>La montagna incantata</a:t>
            </a:r>
            <a:br>
              <a:rPr lang="it-IT" sz="1600" dirty="0">
                <a:solidFill>
                  <a:srgbClr val="6F2B15"/>
                </a:solidFill>
              </a:rPr>
            </a:br>
            <a:r>
              <a:rPr lang="it-IT" sz="1600" dirty="0">
                <a:solidFill>
                  <a:srgbClr val="6F2B15"/>
                </a:solidFill>
              </a:rPr>
              <a:t>pagina 10 </a:t>
            </a:r>
            <a:br>
              <a:rPr lang="it-IT" sz="1600" dirty="0"/>
            </a:br>
            <a:br>
              <a:rPr lang="it-IT" sz="1600" dirty="0"/>
            </a:br>
            <a:r>
              <a:rPr lang="it-IT" sz="1400" dirty="0">
                <a:solidFill>
                  <a:srgbClr val="0070C0"/>
                </a:solidFill>
              </a:rPr>
              <a:t>«Quando vai via?» </a:t>
            </a:r>
            <a:br>
              <a:rPr lang="it-IT" sz="1400" dirty="0">
                <a:solidFill>
                  <a:srgbClr val="0070C0"/>
                </a:solidFill>
              </a:rPr>
            </a:br>
            <a:r>
              <a:rPr lang="it-IT" sz="1400" dirty="0">
                <a:solidFill>
                  <a:srgbClr val="0070C0"/>
                </a:solidFill>
              </a:rPr>
              <a:t>«Subito, quando?». </a:t>
            </a:r>
            <a:br>
              <a:rPr lang="it-IT" sz="1400" dirty="0">
                <a:solidFill>
                  <a:srgbClr val="0070C0"/>
                </a:solidFill>
              </a:rPr>
            </a:br>
            <a:r>
              <a:rPr lang="it-IT" sz="1400" dirty="0">
                <a:solidFill>
                  <a:srgbClr val="0070C0"/>
                </a:solidFill>
              </a:rPr>
              <a:t>«Be' fra tre settimane». </a:t>
            </a:r>
            <a:br>
              <a:rPr lang="it-IT" sz="1400" dirty="0">
                <a:solidFill>
                  <a:srgbClr val="0070C0"/>
                </a:solidFill>
              </a:rPr>
            </a:br>
            <a:r>
              <a:rPr lang="it-IT" sz="1400" dirty="0">
                <a:solidFill>
                  <a:srgbClr val="0070C0"/>
                </a:solidFill>
              </a:rPr>
              <a:t>«Ah, ho capito, tu con il pensiero </a:t>
            </a:r>
            <a:br>
              <a:rPr lang="it-IT" sz="1400" dirty="0">
                <a:solidFill>
                  <a:srgbClr val="0070C0"/>
                </a:solidFill>
              </a:rPr>
            </a:br>
            <a:r>
              <a:rPr lang="it-IT" sz="1400" dirty="0">
                <a:solidFill>
                  <a:srgbClr val="0070C0"/>
                </a:solidFill>
              </a:rPr>
              <a:t>stai già tornando a casa», </a:t>
            </a:r>
            <a:br>
              <a:rPr lang="it-IT" sz="1400" dirty="0">
                <a:solidFill>
                  <a:srgbClr val="0070C0"/>
                </a:solidFill>
              </a:rPr>
            </a:br>
            <a:r>
              <a:rPr lang="it-IT" sz="1400" dirty="0">
                <a:solidFill>
                  <a:srgbClr val="6F2B15"/>
                </a:solidFill>
              </a:rPr>
              <a:t>è la risposta del cugino Joachim. </a:t>
            </a:r>
            <a:br>
              <a:rPr lang="it-IT" sz="1400" dirty="0">
                <a:solidFill>
                  <a:srgbClr val="0070C0"/>
                </a:solidFill>
              </a:rPr>
            </a:br>
            <a:r>
              <a:rPr lang="it-IT" sz="1400" dirty="0">
                <a:solidFill>
                  <a:srgbClr val="0070C0"/>
                </a:solidFill>
              </a:rPr>
              <a:t>«Ma aspetta, aspetta, sei appena arrivato. </a:t>
            </a:r>
            <a:br>
              <a:rPr lang="it-IT" sz="1400" dirty="0">
                <a:solidFill>
                  <a:srgbClr val="0070C0"/>
                </a:solidFill>
              </a:rPr>
            </a:br>
            <a:r>
              <a:rPr lang="it-IT" sz="1400" dirty="0">
                <a:solidFill>
                  <a:srgbClr val="0070C0"/>
                </a:solidFill>
              </a:rPr>
              <a:t>Certo, per noi che siamo quassù, </a:t>
            </a:r>
            <a:br>
              <a:rPr lang="it-IT" sz="1400" dirty="0">
                <a:solidFill>
                  <a:srgbClr val="0070C0"/>
                </a:solidFill>
              </a:rPr>
            </a:br>
            <a:r>
              <a:rPr lang="it-IT" sz="1400" dirty="0">
                <a:solidFill>
                  <a:srgbClr val="0070C0"/>
                </a:solidFill>
              </a:rPr>
              <a:t>tre settimane sono quasi niente (..)». </a:t>
            </a:r>
            <a:br>
              <a:rPr lang="it-IT" sz="1600" dirty="0"/>
            </a:br>
            <a:endParaRPr lang="it-IT" sz="1600" dirty="0"/>
          </a:p>
        </p:txBody>
      </p:sp>
    </p:spTree>
    <p:extLst>
      <p:ext uri="{BB962C8B-B14F-4D97-AF65-F5344CB8AC3E}">
        <p14:creationId xmlns:p14="http://schemas.microsoft.com/office/powerpoint/2010/main" val="2675657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4D36CF-A7B2-33A1-63A0-433068FF2CE8}"/>
              </a:ext>
            </a:extLst>
          </p:cNvPr>
          <p:cNvSpPr>
            <a:spLocks noGrp="1"/>
          </p:cNvSpPr>
          <p:nvPr>
            <p:ph type="title"/>
          </p:nvPr>
        </p:nvSpPr>
        <p:spPr>
          <a:xfrm>
            <a:off x="457200" y="5085184"/>
            <a:ext cx="3538736" cy="1772816"/>
          </a:xfrm>
        </p:spPr>
        <p:txBody>
          <a:bodyPr/>
          <a:lstStyle/>
          <a:p>
            <a:pPr algn="r"/>
            <a:r>
              <a:rPr lang="it-IT" sz="1600" dirty="0">
                <a:solidFill>
                  <a:srgbClr val="002060"/>
                </a:solidFill>
              </a:rPr>
              <a:t>A Hans </a:t>
            </a:r>
            <a:r>
              <a:rPr lang="it-IT" sz="1600" dirty="0" err="1">
                <a:solidFill>
                  <a:srgbClr val="002060"/>
                </a:solidFill>
              </a:rPr>
              <a:t>Gastorp</a:t>
            </a:r>
            <a:r>
              <a:rPr lang="it-IT" sz="1600" dirty="0">
                <a:solidFill>
                  <a:srgbClr val="002060"/>
                </a:solidFill>
              </a:rPr>
              <a:t>,</a:t>
            </a:r>
            <a:br>
              <a:rPr lang="it-IT" sz="1600" dirty="0">
                <a:solidFill>
                  <a:srgbClr val="002060"/>
                </a:solidFill>
              </a:rPr>
            </a:br>
            <a:r>
              <a:rPr lang="it-IT" sz="1600" dirty="0">
                <a:solidFill>
                  <a:srgbClr val="002060"/>
                </a:solidFill>
              </a:rPr>
              <a:t>alla visita medica, </a:t>
            </a:r>
            <a:br>
              <a:rPr lang="it-IT" sz="1600" dirty="0">
                <a:solidFill>
                  <a:srgbClr val="002060"/>
                </a:solidFill>
              </a:rPr>
            </a:br>
            <a:r>
              <a:rPr lang="it-IT" sz="1600" dirty="0">
                <a:solidFill>
                  <a:srgbClr val="002060"/>
                </a:solidFill>
              </a:rPr>
              <a:t>in cui gli viene </a:t>
            </a:r>
            <a:br>
              <a:rPr lang="it-IT" sz="1600" dirty="0">
                <a:solidFill>
                  <a:srgbClr val="002060"/>
                </a:solidFill>
              </a:rPr>
            </a:br>
            <a:r>
              <a:rPr lang="it-IT" sz="1600" dirty="0">
                <a:solidFill>
                  <a:srgbClr val="002060"/>
                </a:solidFill>
              </a:rPr>
              <a:t>diagnosticata  </a:t>
            </a:r>
            <a:br>
              <a:rPr lang="it-IT" sz="1600" dirty="0">
                <a:solidFill>
                  <a:srgbClr val="002060"/>
                </a:solidFill>
              </a:rPr>
            </a:br>
            <a:r>
              <a:rPr lang="it-IT" sz="1600" dirty="0">
                <a:solidFill>
                  <a:srgbClr val="002060"/>
                </a:solidFill>
              </a:rPr>
              <a:t>la tisi</a:t>
            </a:r>
            <a:r>
              <a:rPr lang="it-IT" sz="1600" dirty="0"/>
              <a:t>.</a:t>
            </a:r>
          </a:p>
        </p:txBody>
      </p:sp>
      <p:pic>
        <p:nvPicPr>
          <p:cNvPr id="4" name="Immagine 3">
            <a:extLst>
              <a:ext uri="{FF2B5EF4-FFF2-40B4-BE49-F238E27FC236}">
                <a16:creationId xmlns:a16="http://schemas.microsoft.com/office/drawing/2014/main" id="{D5FA2E1F-129E-B9B9-700F-3A54FB8EAB85}"/>
              </a:ext>
            </a:extLst>
          </p:cNvPr>
          <p:cNvPicPr>
            <a:picLocks noChangeAspect="1"/>
          </p:cNvPicPr>
          <p:nvPr/>
        </p:nvPicPr>
        <p:blipFill>
          <a:blip r:embed="rId2"/>
          <a:stretch>
            <a:fillRect/>
          </a:stretch>
        </p:blipFill>
        <p:spPr>
          <a:xfrm>
            <a:off x="4211960" y="2996952"/>
            <a:ext cx="4932040" cy="3861048"/>
          </a:xfrm>
          <a:prstGeom prst="rect">
            <a:avLst/>
          </a:prstGeom>
        </p:spPr>
      </p:pic>
    </p:spTree>
    <p:extLst>
      <p:ext uri="{BB962C8B-B14F-4D97-AF65-F5344CB8AC3E}">
        <p14:creationId xmlns:p14="http://schemas.microsoft.com/office/powerpoint/2010/main" val="2311344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431202-B201-68CB-1781-D4D9BB9AB5A5}"/>
              </a:ext>
            </a:extLst>
          </p:cNvPr>
          <p:cNvSpPr>
            <a:spLocks noGrp="1"/>
          </p:cNvSpPr>
          <p:nvPr>
            <p:ph type="title"/>
          </p:nvPr>
        </p:nvSpPr>
        <p:spPr>
          <a:xfrm>
            <a:off x="457200" y="4221088"/>
            <a:ext cx="8507288" cy="2520280"/>
          </a:xfrm>
        </p:spPr>
        <p:txBody>
          <a:bodyPr/>
          <a:lstStyle/>
          <a:p>
            <a:br>
              <a:rPr lang="it-IT" sz="1600" dirty="0">
                <a:solidFill>
                  <a:srgbClr val="0070C0"/>
                </a:solidFill>
              </a:rPr>
            </a:br>
            <a:br>
              <a:rPr lang="it-IT" sz="1600" dirty="0">
                <a:solidFill>
                  <a:srgbClr val="0070C0"/>
                </a:solidFill>
              </a:rPr>
            </a:br>
            <a:r>
              <a:rPr lang="it-IT" sz="1600" b="1" dirty="0">
                <a:solidFill>
                  <a:srgbClr val="0070C0"/>
                </a:solidFill>
              </a:rPr>
              <a:t>IL PROTAGONISTA E IL TEMPO.</a:t>
            </a:r>
            <a:br>
              <a:rPr lang="it-IT" sz="1600" dirty="0">
                <a:solidFill>
                  <a:srgbClr val="0070C0"/>
                </a:solidFill>
              </a:rPr>
            </a:br>
            <a:r>
              <a:rPr lang="it-IT" sz="1400" dirty="0">
                <a:solidFill>
                  <a:srgbClr val="0070C0"/>
                </a:solidFill>
              </a:rPr>
              <a:t>«Le sette settimane già trascorse, senza alcun dubbio e prove alla mano, tra "quelli di quassù" gli erano forse parse sette giorni? </a:t>
            </a:r>
            <a:br>
              <a:rPr lang="it-IT" sz="1400" dirty="0">
                <a:solidFill>
                  <a:srgbClr val="0070C0"/>
                </a:solidFill>
              </a:rPr>
            </a:br>
            <a:r>
              <a:rPr lang="it-IT" sz="1400" dirty="0">
                <a:solidFill>
                  <a:srgbClr val="0070C0"/>
                </a:solidFill>
              </a:rPr>
              <a:t>O, al contrario, aveva la sensazione di vivere in questo posto da molto, molto più tempo </a:t>
            </a:r>
            <a:br>
              <a:rPr lang="it-IT" sz="1400" dirty="0">
                <a:solidFill>
                  <a:srgbClr val="0070C0"/>
                </a:solidFill>
              </a:rPr>
            </a:br>
            <a:r>
              <a:rPr lang="it-IT" sz="1400" dirty="0">
                <a:solidFill>
                  <a:srgbClr val="0070C0"/>
                </a:solidFill>
              </a:rPr>
              <a:t>di quanto ne era passato davvero? (...) Forse erano vere entrambe le cose: </a:t>
            </a:r>
            <a:br>
              <a:rPr lang="it-IT" sz="1400" dirty="0">
                <a:solidFill>
                  <a:srgbClr val="0070C0"/>
                </a:solidFill>
              </a:rPr>
            </a:br>
            <a:r>
              <a:rPr lang="it-IT" sz="1400" dirty="0">
                <a:solidFill>
                  <a:srgbClr val="0070C0"/>
                </a:solidFill>
              </a:rPr>
              <a:t>a posteriori,  il tempo trascorso qui gli sembrava innaturalmente breve </a:t>
            </a:r>
            <a:br>
              <a:rPr lang="it-IT" sz="1400" dirty="0">
                <a:solidFill>
                  <a:srgbClr val="0070C0"/>
                </a:solidFill>
              </a:rPr>
            </a:br>
            <a:r>
              <a:rPr lang="it-IT" sz="1400" dirty="0">
                <a:solidFill>
                  <a:srgbClr val="0070C0"/>
                </a:solidFill>
              </a:rPr>
              <a:t>ma anche innaturalmente lungo, solo non voleva apparirgli </a:t>
            </a:r>
            <a:br>
              <a:rPr lang="it-IT" sz="1400" dirty="0">
                <a:solidFill>
                  <a:srgbClr val="0070C0"/>
                </a:solidFill>
              </a:rPr>
            </a:br>
            <a:r>
              <a:rPr lang="it-IT" sz="1400" dirty="0">
                <a:solidFill>
                  <a:srgbClr val="0070C0"/>
                </a:solidFill>
              </a:rPr>
              <a:t>come era stato davvero... ammesso, com'è ovvio, che il tempo, </a:t>
            </a:r>
            <a:br>
              <a:rPr lang="it-IT" sz="1400" dirty="0">
                <a:solidFill>
                  <a:srgbClr val="0070C0"/>
                </a:solidFill>
              </a:rPr>
            </a:br>
            <a:r>
              <a:rPr lang="it-IT" sz="1400" dirty="0">
                <a:solidFill>
                  <a:srgbClr val="0070C0"/>
                </a:solidFill>
              </a:rPr>
              <a:t>in generale, appartenga alla natura </a:t>
            </a:r>
            <a:br>
              <a:rPr lang="it-IT" sz="1400" dirty="0">
                <a:solidFill>
                  <a:srgbClr val="0070C0"/>
                </a:solidFill>
              </a:rPr>
            </a:br>
            <a:r>
              <a:rPr lang="it-IT" sz="1400" dirty="0">
                <a:solidFill>
                  <a:srgbClr val="0070C0"/>
                </a:solidFill>
              </a:rPr>
              <a:t>e che sia lecito collegarvi il concetto di realtà». </a:t>
            </a:r>
            <a:br>
              <a:rPr lang="it-IT" sz="1600" dirty="0">
                <a:solidFill>
                  <a:srgbClr val="0070C0"/>
                </a:solidFill>
              </a:rPr>
            </a:br>
            <a:r>
              <a:rPr lang="it-IT" sz="1400" dirty="0">
                <a:solidFill>
                  <a:srgbClr val="6F2B15"/>
                </a:solidFill>
              </a:rPr>
              <a:t>                                        </a:t>
            </a:r>
            <a:r>
              <a:rPr lang="it-IT" sz="1400" b="1" i="1" dirty="0">
                <a:solidFill>
                  <a:srgbClr val="6F2B15"/>
                </a:solidFill>
              </a:rPr>
              <a:t>La montagna incantata </a:t>
            </a:r>
            <a:r>
              <a:rPr lang="it-IT" sz="1400" i="1" dirty="0">
                <a:solidFill>
                  <a:srgbClr val="6F2B15"/>
                </a:solidFill>
              </a:rPr>
              <a:t>pag. 322</a:t>
            </a:r>
            <a:br>
              <a:rPr lang="it-IT" sz="1600" i="1" dirty="0">
                <a:solidFill>
                  <a:srgbClr val="6F2B15"/>
                </a:solidFill>
              </a:rPr>
            </a:br>
            <a:endParaRPr lang="it-IT" i="1" dirty="0">
              <a:solidFill>
                <a:srgbClr val="6F2B15"/>
              </a:solidFill>
            </a:endParaRPr>
          </a:p>
        </p:txBody>
      </p:sp>
      <p:pic>
        <p:nvPicPr>
          <p:cNvPr id="4" name="Immagine 3">
            <a:extLst>
              <a:ext uri="{FF2B5EF4-FFF2-40B4-BE49-F238E27FC236}">
                <a16:creationId xmlns:a16="http://schemas.microsoft.com/office/drawing/2014/main" id="{735BA7FD-0740-245B-E142-C4FFEF140B62}"/>
              </a:ext>
            </a:extLst>
          </p:cNvPr>
          <p:cNvPicPr>
            <a:picLocks noChangeAspect="1"/>
          </p:cNvPicPr>
          <p:nvPr/>
        </p:nvPicPr>
        <p:blipFill>
          <a:blip r:embed="rId2"/>
          <a:stretch>
            <a:fillRect/>
          </a:stretch>
        </p:blipFill>
        <p:spPr>
          <a:xfrm>
            <a:off x="18517" y="0"/>
            <a:ext cx="5976663" cy="3933056"/>
          </a:xfrm>
          <a:prstGeom prst="rect">
            <a:avLst/>
          </a:prstGeom>
        </p:spPr>
      </p:pic>
      <p:pic>
        <p:nvPicPr>
          <p:cNvPr id="3" name="Immagine 2">
            <a:extLst>
              <a:ext uri="{FF2B5EF4-FFF2-40B4-BE49-F238E27FC236}">
                <a16:creationId xmlns:a16="http://schemas.microsoft.com/office/drawing/2014/main" id="{9A4551AA-F03F-157B-4CBC-7E0DB2E03D10}"/>
              </a:ext>
            </a:extLst>
          </p:cNvPr>
          <p:cNvPicPr>
            <a:picLocks noChangeAspect="1"/>
          </p:cNvPicPr>
          <p:nvPr/>
        </p:nvPicPr>
        <p:blipFill>
          <a:blip r:embed="rId3"/>
          <a:stretch>
            <a:fillRect/>
          </a:stretch>
        </p:blipFill>
        <p:spPr>
          <a:xfrm>
            <a:off x="5995180" y="10263"/>
            <a:ext cx="7056784" cy="3953582"/>
          </a:xfrm>
          <a:prstGeom prst="rect">
            <a:avLst/>
          </a:prstGeom>
        </p:spPr>
      </p:pic>
    </p:spTree>
    <p:extLst>
      <p:ext uri="{BB962C8B-B14F-4D97-AF65-F5344CB8AC3E}">
        <p14:creationId xmlns:p14="http://schemas.microsoft.com/office/powerpoint/2010/main" val="948818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7F59B2-BCA0-A642-B409-A7411476997A}"/>
              </a:ext>
            </a:extLst>
          </p:cNvPr>
          <p:cNvSpPr>
            <a:spLocks noGrp="1"/>
          </p:cNvSpPr>
          <p:nvPr>
            <p:ph type="title"/>
          </p:nvPr>
        </p:nvSpPr>
        <p:spPr>
          <a:xfrm>
            <a:off x="2195736" y="3789040"/>
            <a:ext cx="2808312" cy="3068960"/>
          </a:xfrm>
        </p:spPr>
        <p:txBody>
          <a:bodyPr/>
          <a:lstStyle/>
          <a:p>
            <a:pPr algn="r"/>
            <a: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L'italiano e massone </a:t>
            </a:r>
            <a:r>
              <a:rPr lang="it-IT" sz="1600" b="1"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Ludovico Settembrini</a:t>
            </a:r>
            <a:r>
              <a:rPr lang="it-IT" sz="16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 </a:t>
            </a:r>
            <a: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nel</a:t>
            </a:r>
            <a:r>
              <a:rPr lang="it-IT" sz="16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 </a:t>
            </a:r>
            <a: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film l’attore Flavio Bucci,</a:t>
            </a:r>
            <a:b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l'ideale attivo e positivo dell'illuminismo, </a:t>
            </a:r>
            <a:b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dell'umanesimo, </a:t>
            </a:r>
            <a:b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della democrazia, </a:t>
            </a:r>
            <a:b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della tolleranza </a:t>
            </a:r>
            <a:b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e dei diritti umani</a:t>
            </a:r>
            <a:r>
              <a:rPr lang="it-IT" sz="16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a:t>
            </a:r>
            <a:r>
              <a:rPr lang="it-IT" sz="1600" dirty="0">
                <a:solidFill>
                  <a:srgbClr val="860000"/>
                </a:solidFill>
              </a:rPr>
              <a:t> </a:t>
            </a:r>
          </a:p>
        </p:txBody>
      </p:sp>
      <p:pic>
        <p:nvPicPr>
          <p:cNvPr id="6" name="Immagine 5">
            <a:extLst>
              <a:ext uri="{FF2B5EF4-FFF2-40B4-BE49-F238E27FC236}">
                <a16:creationId xmlns:a16="http://schemas.microsoft.com/office/drawing/2014/main" id="{9EF80C57-D668-0BED-459F-5265C3622C4E}"/>
              </a:ext>
            </a:extLst>
          </p:cNvPr>
          <p:cNvPicPr>
            <a:picLocks noChangeAspect="1"/>
          </p:cNvPicPr>
          <p:nvPr/>
        </p:nvPicPr>
        <p:blipFill>
          <a:blip r:embed="rId2"/>
          <a:stretch>
            <a:fillRect/>
          </a:stretch>
        </p:blipFill>
        <p:spPr>
          <a:xfrm>
            <a:off x="5238919" y="2604586"/>
            <a:ext cx="3905081" cy="4246882"/>
          </a:xfrm>
          <a:prstGeom prst="rect">
            <a:avLst/>
          </a:prstGeom>
        </p:spPr>
      </p:pic>
    </p:spTree>
    <p:extLst>
      <p:ext uri="{BB962C8B-B14F-4D97-AF65-F5344CB8AC3E}">
        <p14:creationId xmlns:p14="http://schemas.microsoft.com/office/powerpoint/2010/main" val="2738403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7EE9FED-0777-115B-BA36-4407300092E8}"/>
              </a:ext>
            </a:extLst>
          </p:cNvPr>
          <p:cNvSpPr>
            <a:spLocks noGrp="1"/>
          </p:cNvSpPr>
          <p:nvPr>
            <p:ph type="title"/>
          </p:nvPr>
        </p:nvSpPr>
        <p:spPr>
          <a:xfrm>
            <a:off x="457200" y="4941168"/>
            <a:ext cx="8135938" cy="1916832"/>
          </a:xfrm>
        </p:spPr>
        <p:txBody>
          <a:bodyPr/>
          <a:lstStyle/>
          <a:p>
            <a:r>
              <a:rPr lang="it-IT" sz="1600" dirty="0">
                <a:solidFill>
                  <a:srgbClr val="860000"/>
                </a:solidFill>
              </a:rPr>
              <a:t>L’italiano massone Ludovico Settembrini mentre diverte i commensali a tavola</a:t>
            </a:r>
            <a:r>
              <a:rPr lang="it-IT" sz="1600" dirty="0"/>
              <a:t>.</a:t>
            </a:r>
          </a:p>
        </p:txBody>
      </p:sp>
      <p:pic>
        <p:nvPicPr>
          <p:cNvPr id="5" name="Immagine 4">
            <a:extLst>
              <a:ext uri="{FF2B5EF4-FFF2-40B4-BE49-F238E27FC236}">
                <a16:creationId xmlns:a16="http://schemas.microsoft.com/office/drawing/2014/main" id="{21580439-A0C0-F082-0BA3-C2E6EB48321C}"/>
              </a:ext>
            </a:extLst>
          </p:cNvPr>
          <p:cNvPicPr>
            <a:picLocks noChangeAspect="1"/>
          </p:cNvPicPr>
          <p:nvPr/>
        </p:nvPicPr>
        <p:blipFill>
          <a:blip r:embed="rId2"/>
          <a:stretch>
            <a:fillRect/>
          </a:stretch>
        </p:blipFill>
        <p:spPr>
          <a:xfrm>
            <a:off x="1403648" y="1052736"/>
            <a:ext cx="6120680" cy="4330889"/>
          </a:xfrm>
          <a:prstGeom prst="rect">
            <a:avLst/>
          </a:prstGeom>
        </p:spPr>
      </p:pic>
    </p:spTree>
    <p:extLst>
      <p:ext uri="{BB962C8B-B14F-4D97-AF65-F5344CB8AC3E}">
        <p14:creationId xmlns:p14="http://schemas.microsoft.com/office/powerpoint/2010/main" val="1537989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D574401-F8BC-6546-83DC-C8009F86D277}"/>
              </a:ext>
            </a:extLst>
          </p:cNvPr>
          <p:cNvSpPr>
            <a:spLocks noGrp="1"/>
          </p:cNvSpPr>
          <p:nvPr>
            <p:ph type="title"/>
          </p:nvPr>
        </p:nvSpPr>
        <p:spPr>
          <a:xfrm>
            <a:off x="1475655" y="2492896"/>
            <a:ext cx="3084783" cy="4341098"/>
          </a:xfrm>
        </p:spPr>
        <p:txBody>
          <a:bodyPr/>
          <a:lstStyle/>
          <a:p>
            <a:pPr algn="r"/>
            <a:r>
              <a:rPr lang="it-IT" sz="1600" b="1" dirty="0">
                <a:solidFill>
                  <a:srgbClr val="860000"/>
                </a:solidFill>
              </a:rPr>
              <a:t>Leo </a:t>
            </a:r>
            <a:r>
              <a:rPr lang="it-IT" sz="1600" b="1" dirty="0" err="1">
                <a:solidFill>
                  <a:srgbClr val="860000"/>
                </a:solidFill>
              </a:rPr>
              <a:t>Naphta</a:t>
            </a:r>
            <a:r>
              <a:rPr lang="it-IT" sz="1600" dirty="0">
                <a:solidFill>
                  <a:srgbClr val="860000"/>
                </a:solidFill>
              </a:rPr>
              <a:t>, </a:t>
            </a:r>
            <a:br>
              <a:rPr lang="it-IT" sz="1600" dirty="0">
                <a:solidFill>
                  <a:srgbClr val="860000"/>
                </a:solidFill>
              </a:rPr>
            </a:br>
            <a:r>
              <a:rPr lang="it-IT" sz="1400" dirty="0">
                <a:solidFill>
                  <a:srgbClr val="860000"/>
                </a:solidFill>
              </a:rPr>
              <a:t>nel film </a:t>
            </a:r>
            <a:br>
              <a:rPr lang="it-IT" sz="1400" dirty="0">
                <a:solidFill>
                  <a:srgbClr val="860000"/>
                </a:solidFill>
              </a:rPr>
            </a:br>
            <a:r>
              <a:rPr lang="it-IT" sz="1400" dirty="0">
                <a:solidFill>
                  <a:srgbClr val="860000"/>
                </a:solidFill>
              </a:rPr>
              <a:t>il cantante attore </a:t>
            </a:r>
            <a:br>
              <a:rPr lang="it-IT" sz="1400" dirty="0">
                <a:solidFill>
                  <a:srgbClr val="860000"/>
                </a:solidFill>
              </a:rPr>
            </a:br>
            <a:r>
              <a:rPr lang="it-IT" sz="1400" dirty="0">
                <a:solidFill>
                  <a:srgbClr val="860000"/>
                </a:solidFill>
              </a:rPr>
              <a:t>Charles Aznavour, </a:t>
            </a:r>
            <a:br>
              <a:rPr lang="it-IT" sz="1400" dirty="0">
                <a:solidFill>
                  <a:srgbClr val="860000"/>
                </a:solidFill>
              </a:rPr>
            </a:br>
            <a:r>
              <a:rPr lang="it-IT" sz="1400" dirty="0">
                <a:solidFill>
                  <a:srgbClr val="860000"/>
                </a:solidFill>
              </a:rPr>
              <a:t>un membro </a:t>
            </a:r>
            <a:br>
              <a:rPr lang="it-IT" sz="1400" dirty="0">
                <a:solidFill>
                  <a:srgbClr val="860000"/>
                </a:solidFill>
              </a:rPr>
            </a:br>
            <a:r>
              <a:rPr lang="it-IT" sz="1400" dirty="0">
                <a:solidFill>
                  <a:srgbClr val="860000"/>
                </a:solidFill>
              </a:rPr>
              <a:t>della compagnia di Gesù, </a:t>
            </a:r>
            <a:br>
              <a:rPr lang="it-IT" sz="1400" dirty="0">
                <a:solidFill>
                  <a:srgbClr val="860000"/>
                </a:solidFill>
              </a:rPr>
            </a:br>
            <a:r>
              <a:rPr lang="it-IT" sz="1400" dirty="0">
                <a:solidFill>
                  <a:srgbClr val="860000"/>
                </a:solidFill>
              </a:rPr>
              <a:t>divenuto </a:t>
            </a:r>
            <a:br>
              <a:rPr lang="it-IT" sz="1400" dirty="0">
                <a:solidFill>
                  <a:srgbClr val="860000"/>
                </a:solidFill>
              </a:rPr>
            </a:br>
            <a:r>
              <a:rPr lang="it-IT" sz="1400" dirty="0">
                <a:solidFill>
                  <a:srgbClr val="860000"/>
                </a:solidFill>
              </a:rPr>
              <a:t>hegeliano-marxista, </a:t>
            </a:r>
            <a:br>
              <a:rPr lang="it-IT" sz="1400" dirty="0">
                <a:solidFill>
                  <a:srgbClr val="860000"/>
                </a:solidFill>
              </a:rPr>
            </a:br>
            <a:r>
              <a:rPr lang="it-IT" sz="1400" dirty="0">
                <a:solidFill>
                  <a:srgbClr val="860000"/>
                </a:solidFill>
              </a:rPr>
              <a:t>nemico del progresso, </a:t>
            </a:r>
            <a:br>
              <a:rPr lang="it-IT" sz="1400" dirty="0">
                <a:solidFill>
                  <a:srgbClr val="860000"/>
                </a:solidFill>
              </a:rPr>
            </a:br>
            <a:r>
              <a:rPr lang="it-IT" sz="1400" dirty="0">
                <a:solidFill>
                  <a:srgbClr val="860000"/>
                </a:solidFill>
              </a:rPr>
              <a:t>anticapitalista dichiarato </a:t>
            </a:r>
            <a:br>
              <a:rPr lang="it-IT" sz="1400" dirty="0">
                <a:solidFill>
                  <a:srgbClr val="860000"/>
                </a:solidFill>
              </a:rPr>
            </a:br>
            <a:r>
              <a:rPr lang="it-IT" sz="1400" dirty="0">
                <a:solidFill>
                  <a:srgbClr val="860000"/>
                </a:solidFill>
              </a:rPr>
              <a:t>e nemico del filantropismo</a:t>
            </a:r>
            <a:br>
              <a:rPr lang="it-IT" sz="1400" dirty="0">
                <a:solidFill>
                  <a:srgbClr val="860000"/>
                </a:solidFill>
              </a:rPr>
            </a:br>
            <a:r>
              <a:rPr lang="it-IT" sz="1400" dirty="0">
                <a:solidFill>
                  <a:srgbClr val="860000"/>
                </a:solidFill>
              </a:rPr>
              <a:t> liberale dell’italiano </a:t>
            </a:r>
            <a:br>
              <a:rPr lang="it-IT" sz="1400" dirty="0">
                <a:solidFill>
                  <a:srgbClr val="860000"/>
                </a:solidFill>
              </a:rPr>
            </a:br>
            <a:r>
              <a:rPr lang="it-IT" sz="1400" dirty="0">
                <a:solidFill>
                  <a:srgbClr val="860000"/>
                </a:solidFill>
              </a:rPr>
              <a:t>ma nato ebreo</a:t>
            </a:r>
            <a:r>
              <a:rPr lang="it-IT" sz="1600" dirty="0">
                <a:solidFill>
                  <a:srgbClr val="002060"/>
                </a:solidFill>
              </a:rPr>
              <a:t>. </a:t>
            </a:r>
          </a:p>
        </p:txBody>
      </p:sp>
      <p:pic>
        <p:nvPicPr>
          <p:cNvPr id="3" name="Immagine 2">
            <a:extLst>
              <a:ext uri="{FF2B5EF4-FFF2-40B4-BE49-F238E27FC236}">
                <a16:creationId xmlns:a16="http://schemas.microsoft.com/office/drawing/2014/main" id="{12073EDE-83DE-D693-EA6C-2B59EBA89556}"/>
              </a:ext>
            </a:extLst>
          </p:cNvPr>
          <p:cNvPicPr>
            <a:picLocks noChangeAspect="1"/>
          </p:cNvPicPr>
          <p:nvPr/>
        </p:nvPicPr>
        <p:blipFill>
          <a:blip r:embed="rId2"/>
          <a:stretch>
            <a:fillRect/>
          </a:stretch>
        </p:blipFill>
        <p:spPr>
          <a:xfrm>
            <a:off x="4583562" y="2405897"/>
            <a:ext cx="4568075" cy="3654460"/>
          </a:xfrm>
          <a:prstGeom prst="rect">
            <a:avLst/>
          </a:prstGeom>
        </p:spPr>
      </p:pic>
    </p:spTree>
    <p:extLst>
      <p:ext uri="{BB962C8B-B14F-4D97-AF65-F5344CB8AC3E}">
        <p14:creationId xmlns:p14="http://schemas.microsoft.com/office/powerpoint/2010/main" val="1534927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omas Mann. Il libro.  1924.di Davide Giacalone. mp4.m, 2,56.mp4">
            <a:hlinkClick r:id="" action="ppaction://media"/>
            <a:extLst>
              <a:ext uri="{FF2B5EF4-FFF2-40B4-BE49-F238E27FC236}">
                <a16:creationId xmlns:a16="http://schemas.microsoft.com/office/drawing/2014/main" id="{CA9C38EC-2931-5B4B-93D1-4E5F751ABC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61256"/>
            <a:ext cx="8128000" cy="4572000"/>
          </a:xfrm>
          <a:prstGeom prst="rect">
            <a:avLst/>
          </a:prstGeom>
        </p:spPr>
      </p:pic>
    </p:spTree>
    <p:extLst>
      <p:ext uri="{BB962C8B-B14F-4D97-AF65-F5344CB8AC3E}">
        <p14:creationId xmlns:p14="http://schemas.microsoft.com/office/powerpoint/2010/main" val="383018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eo Naphta. (La montagna incantata_Der Zauberberg - Thomas Mann).mp4">
            <a:hlinkClick r:id="" action="ppaction://media"/>
            <a:extLst>
              <a:ext uri="{FF2B5EF4-FFF2-40B4-BE49-F238E27FC236}">
                <a16:creationId xmlns:a16="http://schemas.microsoft.com/office/drawing/2014/main" id="{F867FCF7-FC33-243A-F5F1-ADCC9AC09E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377621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1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AD7DF3-C5B8-5C41-9ACC-98A28880E563}"/>
              </a:ext>
            </a:extLst>
          </p:cNvPr>
          <p:cNvSpPr>
            <a:spLocks noGrp="1"/>
          </p:cNvSpPr>
          <p:nvPr>
            <p:ph type="title"/>
          </p:nvPr>
        </p:nvSpPr>
        <p:spPr>
          <a:xfrm>
            <a:off x="457200" y="1556792"/>
            <a:ext cx="5122912" cy="5301208"/>
          </a:xfrm>
        </p:spPr>
        <p:txBody>
          <a:bodyPr/>
          <a:lstStyle/>
          <a:p>
            <a:pPr algn="r"/>
            <a:r>
              <a:rPr lang="it-IT" sz="1400" dirty="0">
                <a:solidFill>
                  <a:srgbClr val="002060"/>
                </a:solidFill>
              </a:rPr>
              <a:t>«Ma sentitelo il </a:t>
            </a:r>
            <a:r>
              <a:rPr lang="it-IT" sz="1400" dirty="0" err="1">
                <a:solidFill>
                  <a:srgbClr val="002060"/>
                </a:solidFill>
              </a:rPr>
              <a:t>voltairiano</a:t>
            </a:r>
            <a:r>
              <a:rPr lang="it-IT" sz="1400" dirty="0">
                <a:solidFill>
                  <a:srgbClr val="002060"/>
                </a:solidFill>
              </a:rPr>
              <a:t>, il razionalista. </a:t>
            </a:r>
            <a:br>
              <a:rPr lang="it-IT" sz="1400" dirty="0">
                <a:solidFill>
                  <a:srgbClr val="002060"/>
                </a:solidFill>
              </a:rPr>
            </a:br>
            <a:r>
              <a:rPr lang="it-IT" sz="1400" dirty="0">
                <a:solidFill>
                  <a:srgbClr val="002060"/>
                </a:solidFill>
              </a:rPr>
              <a:t>Loda la natura perché neanche quando è più fertile</a:t>
            </a:r>
            <a:br>
              <a:rPr lang="it-IT" sz="1400" dirty="0">
                <a:solidFill>
                  <a:srgbClr val="002060"/>
                </a:solidFill>
              </a:rPr>
            </a:br>
            <a:r>
              <a:rPr lang="it-IT" sz="1400" dirty="0">
                <a:solidFill>
                  <a:srgbClr val="002060"/>
                </a:solidFill>
              </a:rPr>
              <a:t> si confonde per noi con mistici vapori, </a:t>
            </a:r>
            <a:br>
              <a:rPr lang="it-IT" sz="1400" dirty="0">
                <a:solidFill>
                  <a:srgbClr val="002060"/>
                </a:solidFill>
              </a:rPr>
            </a:br>
            <a:r>
              <a:rPr lang="it-IT" sz="1400" dirty="0">
                <a:solidFill>
                  <a:srgbClr val="002060"/>
                </a:solidFill>
              </a:rPr>
              <a:t>e serba invece la sua classica asciuttezza. </a:t>
            </a:r>
            <a:br>
              <a:rPr lang="it-IT" sz="1400" dirty="0">
                <a:solidFill>
                  <a:srgbClr val="002060"/>
                </a:solidFill>
              </a:rPr>
            </a:br>
            <a:r>
              <a:rPr lang="it-IT" sz="1400" dirty="0">
                <a:solidFill>
                  <a:srgbClr val="002060"/>
                </a:solidFill>
              </a:rPr>
              <a:t>Come si dice umidità in latino?». «Humor»,</a:t>
            </a:r>
            <a:br>
              <a:rPr lang="it-IT" sz="1400" dirty="0">
                <a:solidFill>
                  <a:srgbClr val="002060"/>
                </a:solidFill>
              </a:rPr>
            </a:br>
            <a:r>
              <a:rPr lang="it-IT" sz="1400" dirty="0">
                <a:solidFill>
                  <a:srgbClr val="002060"/>
                </a:solidFill>
              </a:rPr>
              <a:t> esclamò Settembrini </a:t>
            </a:r>
            <a:br>
              <a:rPr lang="it-IT" sz="1400" dirty="0">
                <a:solidFill>
                  <a:srgbClr val="002060"/>
                </a:solidFill>
              </a:rPr>
            </a:br>
            <a:r>
              <a:rPr lang="it-IT" sz="1400" dirty="0">
                <a:solidFill>
                  <a:srgbClr val="002060"/>
                </a:solidFill>
              </a:rPr>
              <a:t>al di sopra della spalla sinistra, </a:t>
            </a:r>
            <a:br>
              <a:rPr lang="it-IT" sz="1400" dirty="0">
                <a:solidFill>
                  <a:srgbClr val="002060"/>
                </a:solidFill>
              </a:rPr>
            </a:br>
            <a:r>
              <a:rPr lang="it-IT" sz="1400" dirty="0">
                <a:solidFill>
                  <a:srgbClr val="002060"/>
                </a:solidFill>
              </a:rPr>
              <a:t>«e lo humor, secondo la visione naturalistica </a:t>
            </a:r>
            <a:br>
              <a:rPr lang="it-IT" sz="1400" dirty="0">
                <a:solidFill>
                  <a:srgbClr val="002060"/>
                </a:solidFill>
              </a:rPr>
            </a:br>
            <a:r>
              <a:rPr lang="it-IT" sz="1400" dirty="0">
                <a:solidFill>
                  <a:srgbClr val="002060"/>
                </a:solidFill>
              </a:rPr>
              <a:t>del nostro professore, </a:t>
            </a:r>
            <a:br>
              <a:rPr lang="it-IT" sz="1400" dirty="0">
                <a:solidFill>
                  <a:srgbClr val="002060"/>
                </a:solidFill>
              </a:rPr>
            </a:br>
            <a:r>
              <a:rPr lang="it-IT" sz="1400" dirty="0">
                <a:solidFill>
                  <a:srgbClr val="002060"/>
                </a:solidFill>
              </a:rPr>
              <a:t>consiste nel fatto che, </a:t>
            </a:r>
            <a:br>
              <a:rPr lang="it-IT" sz="1400" dirty="0">
                <a:solidFill>
                  <a:srgbClr val="002060"/>
                </a:solidFill>
              </a:rPr>
            </a:br>
            <a:r>
              <a:rPr lang="it-IT" sz="1400" dirty="0">
                <a:solidFill>
                  <a:srgbClr val="002060"/>
                </a:solidFill>
              </a:rPr>
              <a:t>come santa Caterina da Siena, </a:t>
            </a:r>
            <a:br>
              <a:rPr lang="it-IT" sz="1400" dirty="0">
                <a:solidFill>
                  <a:srgbClr val="002060"/>
                </a:solidFill>
              </a:rPr>
            </a:br>
            <a:r>
              <a:rPr lang="it-IT" sz="1400" dirty="0">
                <a:solidFill>
                  <a:srgbClr val="002060"/>
                </a:solidFill>
              </a:rPr>
              <a:t>egli pensa alle piaghe di Cristo ogni volta </a:t>
            </a:r>
            <a:br>
              <a:rPr lang="it-IT" sz="1400" dirty="0">
                <a:solidFill>
                  <a:srgbClr val="002060"/>
                </a:solidFill>
              </a:rPr>
            </a:br>
            <a:r>
              <a:rPr lang="it-IT" sz="1400" dirty="0">
                <a:solidFill>
                  <a:srgbClr val="002060"/>
                </a:solidFill>
              </a:rPr>
              <a:t>che vede delle primule rosse». </a:t>
            </a:r>
            <a:br>
              <a:rPr lang="it-IT" sz="1600" dirty="0">
                <a:solidFill>
                  <a:srgbClr val="002060"/>
                </a:solidFill>
              </a:rPr>
            </a:br>
            <a:r>
              <a:rPr lang="it-IT" sz="1600" i="1" dirty="0">
                <a:solidFill>
                  <a:srgbClr val="6F2B15"/>
                </a:solidFill>
              </a:rPr>
              <a:t>Ludovico Settembrini</a:t>
            </a:r>
          </a:p>
        </p:txBody>
      </p:sp>
      <p:pic>
        <p:nvPicPr>
          <p:cNvPr id="3" name="Immagine 2">
            <a:extLst>
              <a:ext uri="{FF2B5EF4-FFF2-40B4-BE49-F238E27FC236}">
                <a16:creationId xmlns:a16="http://schemas.microsoft.com/office/drawing/2014/main" id="{6CE7A4A3-A9FD-F519-6B97-DC0EAAD42C6C}"/>
              </a:ext>
            </a:extLst>
          </p:cNvPr>
          <p:cNvPicPr>
            <a:picLocks noChangeAspect="1"/>
          </p:cNvPicPr>
          <p:nvPr/>
        </p:nvPicPr>
        <p:blipFill>
          <a:blip r:embed="rId2"/>
          <a:stretch>
            <a:fillRect/>
          </a:stretch>
        </p:blipFill>
        <p:spPr>
          <a:xfrm>
            <a:off x="6084168" y="2604586"/>
            <a:ext cx="3059832" cy="3344694"/>
          </a:xfrm>
          <a:prstGeom prst="rect">
            <a:avLst/>
          </a:prstGeom>
        </p:spPr>
      </p:pic>
    </p:spTree>
    <p:extLst>
      <p:ext uri="{BB962C8B-B14F-4D97-AF65-F5344CB8AC3E}">
        <p14:creationId xmlns:p14="http://schemas.microsoft.com/office/powerpoint/2010/main" val="1304301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64B186EB-7F24-3E43-8130-23735A31AB1D}"/>
              </a:ext>
            </a:extLst>
          </p:cNvPr>
          <p:cNvSpPr>
            <a:spLocks noGrp="1"/>
          </p:cNvSpPr>
          <p:nvPr>
            <p:ph type="title"/>
          </p:nvPr>
        </p:nvSpPr>
        <p:spPr>
          <a:xfrm>
            <a:off x="251520" y="1412776"/>
            <a:ext cx="4320480" cy="5445224"/>
          </a:xfrm>
        </p:spPr>
        <p:txBody>
          <a:bodyPr/>
          <a:lstStyle/>
          <a:p>
            <a:r>
              <a:rPr lang="it-IT" sz="1600" i="1" dirty="0">
                <a:solidFill>
                  <a:srgbClr val="0070C0"/>
                </a:solidFill>
              </a:rPr>
              <a:t>Leo </a:t>
            </a:r>
            <a:r>
              <a:rPr lang="it-IT" sz="1600" i="1" dirty="0" err="1">
                <a:solidFill>
                  <a:srgbClr val="0070C0"/>
                </a:solidFill>
              </a:rPr>
              <a:t>Naphta</a:t>
            </a:r>
            <a:br>
              <a:rPr lang="it-IT" sz="1600" i="1" dirty="0">
                <a:solidFill>
                  <a:srgbClr val="860000"/>
                </a:solidFill>
              </a:rPr>
            </a:br>
            <a:r>
              <a:rPr lang="it-IT" sz="1400" i="1" dirty="0">
                <a:solidFill>
                  <a:srgbClr val="860000"/>
                </a:solidFill>
              </a:rPr>
              <a:t>«Questo più che umorismo è una boutade. </a:t>
            </a:r>
            <a:br>
              <a:rPr lang="it-IT" sz="1400" i="1" dirty="0">
                <a:solidFill>
                  <a:srgbClr val="860000"/>
                </a:solidFill>
              </a:rPr>
            </a:br>
            <a:r>
              <a:rPr lang="it-IT" sz="1400" i="1" dirty="0">
                <a:solidFill>
                  <a:srgbClr val="860000"/>
                </a:solidFill>
              </a:rPr>
              <a:t>E pur sempre significherebbe immettere spirito nella natura. La quale ne ha bisogno».</a:t>
            </a:r>
            <a:br>
              <a:rPr lang="it-IT" sz="1400" i="1" dirty="0">
                <a:solidFill>
                  <a:srgbClr val="860000"/>
                </a:solidFill>
              </a:rPr>
            </a:br>
            <a:br>
              <a:rPr lang="it-IT" sz="1400" i="1" dirty="0">
                <a:solidFill>
                  <a:srgbClr val="860000"/>
                </a:solidFill>
              </a:rPr>
            </a:br>
            <a:r>
              <a:rPr lang="it-IT" sz="1400" dirty="0">
                <a:solidFill>
                  <a:schemeClr val="tx1"/>
                </a:solidFill>
              </a:rPr>
              <a:t>Al che…</a:t>
            </a:r>
            <a:br>
              <a:rPr lang="it-IT" sz="1400" i="1" dirty="0">
                <a:solidFill>
                  <a:srgbClr val="860000"/>
                </a:solidFill>
              </a:rPr>
            </a:br>
            <a:r>
              <a:rPr lang="it-IT" sz="1400" i="1" dirty="0">
                <a:solidFill>
                  <a:srgbClr val="860000"/>
                </a:solidFill>
              </a:rPr>
              <a:t> «La natura», </a:t>
            </a:r>
            <a:r>
              <a:rPr lang="it-IT" sz="1400" i="1" dirty="0">
                <a:solidFill>
                  <a:srgbClr val="7030A0"/>
                </a:solidFill>
              </a:rPr>
              <a:t>ribatte Settembrini </a:t>
            </a:r>
            <a:r>
              <a:rPr lang="it-IT" sz="1400" i="1" dirty="0">
                <a:solidFill>
                  <a:srgbClr val="860000"/>
                </a:solidFill>
              </a:rPr>
              <a:t>con un tono di voce più smorzato e non più al di sopra della spalla, ma sotto di essa, </a:t>
            </a:r>
            <a:br>
              <a:rPr lang="it-IT" sz="1400" i="1" dirty="0">
                <a:solidFill>
                  <a:srgbClr val="860000"/>
                </a:solidFill>
              </a:rPr>
            </a:br>
            <a:r>
              <a:rPr lang="it-IT" sz="1400" i="1" dirty="0">
                <a:solidFill>
                  <a:srgbClr val="860000"/>
                </a:solidFill>
              </a:rPr>
              <a:t>«non ha affatto bisogno del suo spirito. </a:t>
            </a:r>
            <a:br>
              <a:rPr lang="it-IT" sz="1400" i="1" dirty="0">
                <a:solidFill>
                  <a:srgbClr val="860000"/>
                </a:solidFill>
              </a:rPr>
            </a:br>
            <a:r>
              <a:rPr lang="it-IT" sz="1400" i="1" dirty="0">
                <a:solidFill>
                  <a:srgbClr val="860000"/>
                </a:solidFill>
              </a:rPr>
              <a:t>È spirito essa stessa». </a:t>
            </a:r>
            <a:br>
              <a:rPr lang="it-IT" sz="1400" i="1" dirty="0">
                <a:solidFill>
                  <a:srgbClr val="860000"/>
                </a:solidFill>
              </a:rPr>
            </a:br>
            <a:r>
              <a:rPr lang="it-IT" sz="1400" i="1" dirty="0">
                <a:solidFill>
                  <a:srgbClr val="860000"/>
                </a:solidFill>
              </a:rPr>
              <a:t>«Il suo monismo non la annoia mai?». </a:t>
            </a:r>
            <a:br>
              <a:rPr lang="it-IT" sz="1400" i="1" dirty="0">
                <a:solidFill>
                  <a:srgbClr val="860000"/>
                </a:solidFill>
              </a:rPr>
            </a:br>
            <a:r>
              <a:rPr lang="it-IT" sz="1400" i="1" dirty="0">
                <a:solidFill>
                  <a:srgbClr val="0070C0"/>
                </a:solidFill>
              </a:rPr>
              <a:t>(p.551-2)</a:t>
            </a:r>
            <a:br>
              <a:rPr lang="it-IT" sz="1400" i="1" dirty="0">
                <a:solidFill>
                  <a:srgbClr val="0070C0"/>
                </a:solidFill>
              </a:rPr>
            </a:br>
            <a:r>
              <a:rPr lang="it-IT" sz="1400" i="1" dirty="0">
                <a:solidFill>
                  <a:srgbClr val="0070C0"/>
                </a:solidFill>
              </a:rPr>
              <a:t>Leo </a:t>
            </a:r>
            <a:r>
              <a:rPr lang="it-IT" sz="1400" i="1" dirty="0" err="1">
                <a:solidFill>
                  <a:srgbClr val="0070C0"/>
                </a:solidFill>
              </a:rPr>
              <a:t>Naphta</a:t>
            </a:r>
            <a:r>
              <a:rPr lang="it-IT" sz="1400" i="1" dirty="0">
                <a:solidFill>
                  <a:srgbClr val="0070C0"/>
                </a:solidFill>
              </a:rPr>
              <a:t>, nel film l’attore cantante francese armeno Charles Aznavour, </a:t>
            </a:r>
            <a:br>
              <a:rPr lang="it-IT" sz="1400" i="1" dirty="0">
                <a:solidFill>
                  <a:srgbClr val="0070C0"/>
                </a:solidFill>
              </a:rPr>
            </a:br>
            <a:r>
              <a:rPr lang="it-IT" sz="1400" i="1" dirty="0">
                <a:solidFill>
                  <a:srgbClr val="0070C0"/>
                </a:solidFill>
              </a:rPr>
              <a:t>parodia del filosofo marxista </a:t>
            </a:r>
            <a:br>
              <a:rPr lang="it-IT" sz="1400" i="1" dirty="0">
                <a:solidFill>
                  <a:srgbClr val="0070C0"/>
                </a:solidFill>
              </a:rPr>
            </a:br>
            <a:r>
              <a:rPr lang="it-IT" sz="1400" i="1" dirty="0">
                <a:solidFill>
                  <a:srgbClr val="0070C0"/>
                </a:solidFill>
              </a:rPr>
              <a:t>ungherese </a:t>
            </a:r>
            <a:r>
              <a:rPr lang="it-IT" sz="1400" i="1" dirty="0" err="1">
                <a:solidFill>
                  <a:srgbClr val="0070C0"/>
                </a:solidFill>
              </a:rPr>
              <a:t>György</a:t>
            </a:r>
            <a:r>
              <a:rPr lang="it-IT" sz="1400" i="1" dirty="0">
                <a:solidFill>
                  <a:srgbClr val="0070C0"/>
                </a:solidFill>
              </a:rPr>
              <a:t> </a:t>
            </a:r>
            <a:r>
              <a:rPr lang="it-IT" sz="1400" i="1" dirty="0" err="1">
                <a:solidFill>
                  <a:srgbClr val="0070C0"/>
                </a:solidFill>
              </a:rPr>
              <a:t>Lukács</a:t>
            </a:r>
            <a:r>
              <a:rPr lang="it-IT" sz="1600" i="1" dirty="0">
                <a:solidFill>
                  <a:srgbClr val="0070C0"/>
                </a:solidFill>
              </a:rPr>
              <a:t>.</a:t>
            </a:r>
            <a:br>
              <a:rPr lang="it-IT" sz="1600" i="1" dirty="0">
                <a:solidFill>
                  <a:srgbClr val="860000"/>
                </a:solidFill>
              </a:rPr>
            </a:br>
            <a:endParaRPr lang="it-IT" sz="1600" i="1" dirty="0">
              <a:solidFill>
                <a:srgbClr val="860000"/>
              </a:solidFill>
            </a:endParaRPr>
          </a:p>
        </p:txBody>
      </p:sp>
      <p:pic>
        <p:nvPicPr>
          <p:cNvPr id="2" name="Immagine 1">
            <a:extLst>
              <a:ext uri="{FF2B5EF4-FFF2-40B4-BE49-F238E27FC236}">
                <a16:creationId xmlns:a16="http://schemas.microsoft.com/office/drawing/2014/main" id="{EB801018-CF6E-AB0A-48E8-93BA13332E19}"/>
              </a:ext>
            </a:extLst>
          </p:cNvPr>
          <p:cNvPicPr>
            <a:picLocks noChangeAspect="1"/>
          </p:cNvPicPr>
          <p:nvPr/>
        </p:nvPicPr>
        <p:blipFill>
          <a:blip r:embed="rId2"/>
          <a:stretch>
            <a:fillRect/>
          </a:stretch>
        </p:blipFill>
        <p:spPr>
          <a:xfrm>
            <a:off x="4572000" y="2060848"/>
            <a:ext cx="4568075" cy="4032448"/>
          </a:xfrm>
          <a:prstGeom prst="rect">
            <a:avLst/>
          </a:prstGeom>
        </p:spPr>
      </p:pic>
    </p:spTree>
    <p:extLst>
      <p:ext uri="{BB962C8B-B14F-4D97-AF65-F5344CB8AC3E}">
        <p14:creationId xmlns:p14="http://schemas.microsoft.com/office/powerpoint/2010/main" val="1393483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BCE244-AA7B-CB49-B01E-3AFDBDF57185}"/>
              </a:ext>
            </a:extLst>
          </p:cNvPr>
          <p:cNvSpPr>
            <a:spLocks noGrp="1"/>
          </p:cNvSpPr>
          <p:nvPr>
            <p:ph type="title"/>
          </p:nvPr>
        </p:nvSpPr>
        <p:spPr>
          <a:xfrm>
            <a:off x="457200" y="4581128"/>
            <a:ext cx="8135938" cy="2304256"/>
          </a:xfrm>
        </p:spPr>
        <p:txBody>
          <a:bodyPr/>
          <a:lstStyle/>
          <a:p>
            <a:r>
              <a:rPr lang="it-IT" sz="1600" dirty="0">
                <a:solidFill>
                  <a:srgbClr val="D2BA11"/>
                </a:solidFill>
                <a:latin typeface="Geneva" panose="020B0503030404040204" pitchFamily="34" charset="0"/>
                <a:ea typeface="Calibri" panose="020F0502020204030204" pitchFamily="34" charset="0"/>
                <a:cs typeface="Times New Roman" panose="02020603050405020304" pitchFamily="18" charset="0"/>
              </a:rPr>
              <a:t>Il</a:t>
            </a:r>
            <a:r>
              <a:rPr lang="it-IT" sz="1600" dirty="0">
                <a:solidFill>
                  <a:srgbClr val="D2BA11"/>
                </a:solidFill>
                <a:effectLst/>
                <a:latin typeface="Geneva" panose="020B0503030404040204" pitchFamily="34" charset="0"/>
                <a:ea typeface="Calibri" panose="020F0502020204030204" pitchFamily="34" charset="0"/>
                <a:cs typeface="Times New Roman" panose="02020603050405020304" pitchFamily="18" charset="0"/>
              </a:rPr>
              <a:t> </a:t>
            </a:r>
            <a:r>
              <a:rPr lang="it-IT" sz="1600" dirty="0" err="1">
                <a:solidFill>
                  <a:srgbClr val="D2BA11"/>
                </a:solidFill>
                <a:effectLst/>
                <a:latin typeface="Geneva" panose="020B0503030404040204" pitchFamily="34" charset="0"/>
                <a:ea typeface="Calibri" panose="020F0502020204030204" pitchFamily="34" charset="0"/>
                <a:cs typeface="Times New Roman" panose="02020603050405020304" pitchFamily="18" charset="0"/>
              </a:rPr>
              <a:t>Berghof</a:t>
            </a:r>
            <a:r>
              <a:rPr lang="it-IT" sz="1600" dirty="0">
                <a:solidFill>
                  <a:srgbClr val="D2BA11"/>
                </a:solidFill>
                <a:effectLst/>
                <a:latin typeface="Geneva" panose="020B0503030404040204" pitchFamily="34" charset="0"/>
                <a:ea typeface="Calibri" panose="020F0502020204030204" pitchFamily="34" charset="0"/>
                <a:cs typeface="Times New Roman" panose="02020603050405020304" pitchFamily="18" charset="0"/>
              </a:rPr>
              <a:t>, il Sanatorio di Davos</a:t>
            </a:r>
            <a:r>
              <a:rPr lang="it-IT" sz="1600" dirty="0">
                <a:solidFill>
                  <a:srgbClr val="D2BA11"/>
                </a:solidFill>
                <a:effectLst/>
              </a:rPr>
              <a:t> oggi.</a:t>
            </a:r>
            <a:endParaRPr lang="it-IT" sz="1600" dirty="0">
              <a:solidFill>
                <a:srgbClr val="D2BA11"/>
              </a:solidFill>
            </a:endParaRPr>
          </a:p>
        </p:txBody>
      </p:sp>
      <p:pic>
        <p:nvPicPr>
          <p:cNvPr id="4" name="Immagine 3">
            <a:extLst>
              <a:ext uri="{FF2B5EF4-FFF2-40B4-BE49-F238E27FC236}">
                <a16:creationId xmlns:a16="http://schemas.microsoft.com/office/drawing/2014/main" id="{34D6FBAA-1C08-BCED-B863-DCF70EF64BB0}"/>
              </a:ext>
            </a:extLst>
          </p:cNvPr>
          <p:cNvPicPr>
            <a:picLocks noChangeAspect="1"/>
          </p:cNvPicPr>
          <p:nvPr/>
        </p:nvPicPr>
        <p:blipFill>
          <a:blip r:embed="rId2"/>
          <a:stretch>
            <a:fillRect/>
          </a:stretch>
        </p:blipFill>
        <p:spPr>
          <a:xfrm>
            <a:off x="1547664" y="620688"/>
            <a:ext cx="6288698" cy="4716523"/>
          </a:xfrm>
          <a:prstGeom prst="rect">
            <a:avLst/>
          </a:prstGeom>
        </p:spPr>
      </p:pic>
    </p:spTree>
    <p:extLst>
      <p:ext uri="{BB962C8B-B14F-4D97-AF65-F5344CB8AC3E}">
        <p14:creationId xmlns:p14="http://schemas.microsoft.com/office/powerpoint/2010/main" val="386279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4CFCE92-B23A-A404-D570-F30453F5811F}"/>
              </a:ext>
            </a:extLst>
          </p:cNvPr>
          <p:cNvPicPr>
            <a:picLocks noChangeAspect="1"/>
          </p:cNvPicPr>
          <p:nvPr/>
        </p:nvPicPr>
        <p:blipFill>
          <a:blip r:embed="rId2"/>
          <a:stretch>
            <a:fillRect/>
          </a:stretch>
        </p:blipFill>
        <p:spPr>
          <a:xfrm>
            <a:off x="1115616" y="620688"/>
            <a:ext cx="7284097" cy="4793437"/>
          </a:xfrm>
          <a:prstGeom prst="rect">
            <a:avLst/>
          </a:prstGeom>
        </p:spPr>
      </p:pic>
      <p:sp>
        <p:nvSpPr>
          <p:cNvPr id="5" name="Titolo 4">
            <a:extLst>
              <a:ext uri="{FF2B5EF4-FFF2-40B4-BE49-F238E27FC236}">
                <a16:creationId xmlns:a16="http://schemas.microsoft.com/office/drawing/2014/main" id="{78E08FDE-0531-F402-3E92-2FB79EC4B6DE}"/>
              </a:ext>
            </a:extLst>
          </p:cNvPr>
          <p:cNvSpPr>
            <a:spLocks noGrp="1"/>
          </p:cNvSpPr>
          <p:nvPr>
            <p:ph type="title"/>
          </p:nvPr>
        </p:nvSpPr>
        <p:spPr>
          <a:xfrm>
            <a:off x="1115616" y="5229200"/>
            <a:ext cx="7284097" cy="1152128"/>
          </a:xfrm>
        </p:spPr>
        <p:txBody>
          <a:bodyPr/>
          <a:lstStyle/>
          <a:p>
            <a:r>
              <a:rPr lang="it-IT" sz="1600" dirty="0">
                <a:solidFill>
                  <a:srgbClr val="002060"/>
                </a:solidFill>
              </a:rPr>
              <a:t>…e nel primo ‘900.</a:t>
            </a:r>
          </a:p>
        </p:txBody>
      </p:sp>
    </p:spTree>
    <p:extLst>
      <p:ext uri="{BB962C8B-B14F-4D97-AF65-F5344CB8AC3E}">
        <p14:creationId xmlns:p14="http://schemas.microsoft.com/office/powerpoint/2010/main" val="990607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530CA9-734F-04F7-CD11-E12199D74D7B}"/>
              </a:ext>
            </a:extLst>
          </p:cNvPr>
          <p:cNvSpPr>
            <a:spLocks noGrp="1"/>
          </p:cNvSpPr>
          <p:nvPr>
            <p:ph type="title"/>
          </p:nvPr>
        </p:nvSpPr>
        <p:spPr>
          <a:xfrm>
            <a:off x="5076056" y="5013176"/>
            <a:ext cx="3517082" cy="1728192"/>
          </a:xfrm>
        </p:spPr>
        <p:txBody>
          <a:bodyPr/>
          <a:lstStyle/>
          <a:p>
            <a:pPr algn="l"/>
            <a:r>
              <a:rPr lang="it-IT" sz="1600" dirty="0" err="1">
                <a:solidFill>
                  <a:srgbClr val="FF0000"/>
                </a:solidFill>
                <a:effectLst/>
                <a:latin typeface="Geneva" panose="020B0503030404040204" pitchFamily="34" charset="0"/>
                <a:ea typeface="Calibri" panose="020F0502020204030204" pitchFamily="34" charset="0"/>
                <a:cs typeface="Times New Roman" panose="02020603050405020304" pitchFamily="18" charset="0"/>
              </a:rPr>
              <a:t>Clawdia</a:t>
            </a:r>
            <a:r>
              <a:rPr lang="it-IT" sz="1600" dirty="0">
                <a:solidFill>
                  <a:srgbClr val="FF0000"/>
                </a:solidFill>
                <a:effectLst/>
                <a:latin typeface="Geneva" panose="020B0503030404040204" pitchFamily="34" charset="0"/>
                <a:ea typeface="Calibri" panose="020F0502020204030204" pitchFamily="34" charset="0"/>
                <a:cs typeface="Times New Roman" panose="02020603050405020304" pitchFamily="18" charset="0"/>
              </a:rPr>
              <a:t> </a:t>
            </a:r>
            <a:r>
              <a:rPr lang="it-IT" sz="1600" dirty="0" err="1">
                <a:solidFill>
                  <a:srgbClr val="FF0000"/>
                </a:solidFill>
                <a:effectLst/>
                <a:latin typeface="Geneva" panose="020B0503030404040204" pitchFamily="34" charset="0"/>
                <a:ea typeface="Calibri" panose="020F0502020204030204" pitchFamily="34" charset="0"/>
                <a:cs typeface="Times New Roman" panose="02020603050405020304" pitchFamily="18" charset="0"/>
              </a:rPr>
              <a:t>Chauchat</a:t>
            </a:r>
            <a:r>
              <a:rPr lang="it-IT" sz="1600" dirty="0">
                <a:solidFill>
                  <a:srgbClr val="FF0000"/>
                </a:solidFill>
                <a:latin typeface="Geneva" panose="020B0503030404040204" pitchFamily="34" charset="0"/>
                <a:ea typeface="Calibri" panose="020F0502020204030204" pitchFamily="34" charset="0"/>
                <a:cs typeface="Times New Roman" panose="02020603050405020304" pitchFamily="18" charset="0"/>
              </a:rPr>
              <a:t>, </a:t>
            </a:r>
            <a:br>
              <a:rPr lang="it-IT" sz="1600" dirty="0">
                <a:solidFill>
                  <a:srgbClr val="FF0000"/>
                </a:solidFill>
                <a:latin typeface="Geneva" panose="020B0503030404040204" pitchFamily="34" charset="0"/>
                <a:ea typeface="Calibri" panose="020F0502020204030204" pitchFamily="34" charset="0"/>
                <a:cs typeface="Times New Roman" panose="02020603050405020304" pitchFamily="18" charset="0"/>
              </a:rPr>
            </a:br>
            <a:r>
              <a:rPr lang="it-IT" sz="1600" dirty="0">
                <a:solidFill>
                  <a:srgbClr val="FF0000"/>
                </a:solidFill>
                <a:latin typeface="Geneva" panose="020B0503030404040204" pitchFamily="34" charset="0"/>
                <a:ea typeface="Calibri" panose="020F0502020204030204" pitchFamily="34" charset="0"/>
                <a:cs typeface="Times New Roman" panose="02020603050405020304" pitchFamily="18" charset="0"/>
              </a:rPr>
              <a:t>nel film del 1982 </a:t>
            </a:r>
            <a:br>
              <a:rPr lang="it-IT" sz="1600" dirty="0">
                <a:solidFill>
                  <a:srgbClr val="FF0000"/>
                </a:solidFill>
                <a:latin typeface="Geneva" panose="020B0503030404040204" pitchFamily="34" charset="0"/>
                <a:ea typeface="Calibri" panose="020F0502020204030204" pitchFamily="34" charset="0"/>
                <a:cs typeface="Times New Roman" panose="02020603050405020304" pitchFamily="18" charset="0"/>
              </a:rPr>
            </a:br>
            <a:r>
              <a:rPr lang="it-IT" sz="1600" dirty="0">
                <a:solidFill>
                  <a:srgbClr val="FF0000"/>
                </a:solidFill>
                <a:latin typeface="Geneva" panose="020B0503030404040204" pitchFamily="34" charset="0"/>
                <a:ea typeface="Calibri" panose="020F0502020204030204" pitchFamily="34" charset="0"/>
                <a:cs typeface="Times New Roman" panose="02020603050405020304" pitchFamily="18" charset="0"/>
              </a:rPr>
              <a:t>l’attrice francese </a:t>
            </a:r>
            <a:br>
              <a:rPr lang="it-IT" sz="1600" dirty="0">
                <a:solidFill>
                  <a:srgbClr val="FF0000"/>
                </a:solidFill>
                <a:latin typeface="Geneva" panose="020B0503030404040204" pitchFamily="34" charset="0"/>
                <a:ea typeface="Calibri" panose="020F0502020204030204" pitchFamily="34" charset="0"/>
                <a:cs typeface="Times New Roman" panose="02020603050405020304" pitchFamily="18" charset="0"/>
              </a:rPr>
            </a:br>
            <a:r>
              <a:rPr lang="it-IT" sz="1600" dirty="0">
                <a:solidFill>
                  <a:srgbClr val="FF0000"/>
                </a:solidFill>
                <a:effectLst/>
                <a:latin typeface="Geneva" panose="020B0503030404040204" pitchFamily="34" charset="0"/>
                <a:ea typeface="Calibri" panose="020F0502020204030204" pitchFamily="34" charset="0"/>
                <a:cs typeface="Times New Roman" panose="02020603050405020304" pitchFamily="18" charset="0"/>
              </a:rPr>
              <a:t>Marie-France </a:t>
            </a:r>
            <a:r>
              <a:rPr lang="it-IT" sz="1600" dirty="0" err="1">
                <a:solidFill>
                  <a:srgbClr val="FF0000"/>
                </a:solidFill>
                <a:effectLst/>
                <a:latin typeface="Geneva" panose="020B0503030404040204" pitchFamily="34" charset="0"/>
                <a:ea typeface="Calibri" panose="020F0502020204030204" pitchFamily="34" charset="0"/>
                <a:cs typeface="Times New Roman" panose="02020603050405020304" pitchFamily="18" charset="0"/>
              </a:rPr>
              <a:t>Pisier</a:t>
            </a:r>
            <a:r>
              <a:rPr lang="it-IT" sz="1600" dirty="0">
                <a:solidFill>
                  <a:srgbClr val="FF0000"/>
                </a:solidFill>
                <a:effectLst/>
              </a:rPr>
              <a:t> .</a:t>
            </a:r>
            <a:br>
              <a:rPr lang="it-IT" sz="1600" dirty="0">
                <a:solidFill>
                  <a:srgbClr val="FF0000"/>
                </a:solidFill>
                <a:effectLst/>
              </a:rPr>
            </a:br>
            <a:r>
              <a:rPr lang="it-IT" sz="1600" dirty="0">
                <a:solidFill>
                  <a:srgbClr val="FF0000"/>
                </a:solidFill>
                <a:effectLst/>
              </a:rPr>
              <a:t>Im una foto del 2007.</a:t>
            </a:r>
            <a:endParaRPr lang="it-IT" sz="1600" dirty="0">
              <a:solidFill>
                <a:srgbClr val="FF0000"/>
              </a:solidFill>
            </a:endParaRPr>
          </a:p>
        </p:txBody>
      </p:sp>
      <p:pic>
        <p:nvPicPr>
          <p:cNvPr id="4" name="Immagine 3">
            <a:extLst>
              <a:ext uri="{FF2B5EF4-FFF2-40B4-BE49-F238E27FC236}">
                <a16:creationId xmlns:a16="http://schemas.microsoft.com/office/drawing/2014/main" id="{BAE754D8-4ADF-A21B-2D1A-93C05CD7DD6C}"/>
              </a:ext>
            </a:extLst>
          </p:cNvPr>
          <p:cNvPicPr>
            <a:picLocks noChangeAspect="1"/>
          </p:cNvPicPr>
          <p:nvPr/>
        </p:nvPicPr>
        <p:blipFill>
          <a:blip r:embed="rId2"/>
          <a:stretch>
            <a:fillRect/>
          </a:stretch>
        </p:blipFill>
        <p:spPr>
          <a:xfrm>
            <a:off x="0" y="476672"/>
            <a:ext cx="4917728" cy="6381328"/>
          </a:xfrm>
          <a:prstGeom prst="rect">
            <a:avLst/>
          </a:prstGeom>
        </p:spPr>
      </p:pic>
    </p:spTree>
    <p:extLst>
      <p:ext uri="{BB962C8B-B14F-4D97-AF65-F5344CB8AC3E}">
        <p14:creationId xmlns:p14="http://schemas.microsoft.com/office/powerpoint/2010/main" val="4175032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282EA1B-0348-6F13-434F-5200D2305C1D}"/>
              </a:ext>
            </a:extLst>
          </p:cNvPr>
          <p:cNvPicPr>
            <a:picLocks noChangeAspect="1"/>
          </p:cNvPicPr>
          <p:nvPr/>
        </p:nvPicPr>
        <p:blipFill>
          <a:blip r:embed="rId2"/>
          <a:stretch>
            <a:fillRect/>
          </a:stretch>
        </p:blipFill>
        <p:spPr>
          <a:xfrm>
            <a:off x="539552" y="404664"/>
            <a:ext cx="8256917" cy="6192688"/>
          </a:xfrm>
          <a:prstGeom prst="rect">
            <a:avLst/>
          </a:prstGeom>
        </p:spPr>
      </p:pic>
    </p:spTree>
    <p:extLst>
      <p:ext uri="{BB962C8B-B14F-4D97-AF65-F5344CB8AC3E}">
        <p14:creationId xmlns:p14="http://schemas.microsoft.com/office/powerpoint/2010/main" val="2073533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9235CB-DF56-9817-9D24-A79670266F88}"/>
              </a:ext>
            </a:extLst>
          </p:cNvPr>
          <p:cNvSpPr>
            <a:spLocks noGrp="1"/>
          </p:cNvSpPr>
          <p:nvPr>
            <p:ph type="title"/>
          </p:nvPr>
        </p:nvSpPr>
        <p:spPr>
          <a:xfrm>
            <a:off x="6300192" y="1052736"/>
            <a:ext cx="2736304" cy="5805264"/>
          </a:xfrm>
        </p:spPr>
        <p:txBody>
          <a:bodyPr/>
          <a:lstStyle/>
          <a:p>
            <a:r>
              <a:rPr lang="it-IT" sz="1400" b="1" dirty="0">
                <a:solidFill>
                  <a:srgbClr val="2700F8"/>
                </a:solidFill>
                <a:latin typeface="Geneva" panose="020B0503030404040204" pitchFamily="34" charset="0"/>
                <a:ea typeface="Calibri" panose="020F0502020204030204" pitchFamily="34" charset="0"/>
                <a:cs typeface="Times New Roman" panose="02020603050405020304" pitchFamily="18" charset="0"/>
              </a:rPr>
              <a:t>La montagna incantata</a:t>
            </a:r>
            <a:b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t>pagine 207</a:t>
            </a:r>
            <a:b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br>
            <a:b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t>«Dunque, dopo che la signora </a:t>
            </a:r>
            <a:r>
              <a:rPr lang="it-IT" sz="1400" dirty="0" err="1">
                <a:solidFill>
                  <a:srgbClr val="2700F8"/>
                </a:solidFill>
                <a:latin typeface="Geneva" panose="020B0503030404040204" pitchFamily="34" charset="0"/>
                <a:ea typeface="Calibri" panose="020F0502020204030204" pitchFamily="34" charset="0"/>
                <a:cs typeface="Times New Roman" panose="02020603050405020304" pitchFamily="18" charset="0"/>
              </a:rPr>
              <a:t>Chauchat</a:t>
            </a:r>
            <a: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t> durante il pasto </a:t>
            </a:r>
            <a:b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t>si fu girata due o tre</a:t>
            </a:r>
            <a:b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t>volte verso quel tavolo, </a:t>
            </a:r>
            <a:b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t>vuoi per caso, vuoi per forza d'attrazione magnetica, </a:t>
            </a:r>
            <a:b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t>ed ebbe incontrato </a:t>
            </a:r>
            <a:b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t>lo sguardo di Hans </a:t>
            </a:r>
            <a:r>
              <a:rPr lang="it-IT" sz="1400" dirty="0" err="1">
                <a:solidFill>
                  <a:srgbClr val="2700F8"/>
                </a:solidFill>
                <a:latin typeface="Geneva" panose="020B0503030404040204" pitchFamily="34" charset="0"/>
                <a:ea typeface="Calibri" panose="020F0502020204030204" pitchFamily="34" charset="0"/>
                <a:cs typeface="Times New Roman" panose="02020603050405020304" pitchFamily="18" charset="0"/>
              </a:rPr>
              <a:t>Castorp</a:t>
            </a:r>
            <a: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t>, </a:t>
            </a:r>
            <a:b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t>si girò una quarta volta </a:t>
            </a:r>
            <a:b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t>con premeditazione, </a:t>
            </a:r>
            <a:b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t>e anche questa volta </a:t>
            </a:r>
            <a:b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t>incontrò lo stesso sguardo». </a:t>
            </a:r>
            <a:br>
              <a:rPr lang="it-IT" sz="1400" dirty="0">
                <a:solidFill>
                  <a:srgbClr val="2700F8"/>
                </a:solidFill>
                <a:latin typeface="Geneva" panose="020B0503030404040204" pitchFamily="34" charset="0"/>
                <a:ea typeface="Calibri" panose="020F0502020204030204" pitchFamily="34" charset="0"/>
                <a:cs typeface="Times New Roman" panose="02020603050405020304" pitchFamily="18" charset="0"/>
              </a:rPr>
            </a:br>
            <a:br>
              <a:rPr lang="it-IT" sz="1600" dirty="0">
                <a:solidFill>
                  <a:srgbClr val="00B0F0"/>
                </a:solidFill>
                <a:latin typeface="Geneva" panose="020B0503030404040204" pitchFamily="34" charset="0"/>
                <a:ea typeface="Calibri" panose="020F0502020204030204" pitchFamily="34" charset="0"/>
                <a:cs typeface="Times New Roman" panose="02020603050405020304" pitchFamily="18" charset="0"/>
              </a:rPr>
            </a:br>
            <a:br>
              <a:rPr lang="it-IT" sz="1600" i="1" dirty="0">
                <a:solidFill>
                  <a:srgbClr val="FF00FF"/>
                </a:solidFill>
                <a:latin typeface="Geneva" panose="020B0503030404040204" pitchFamily="34" charset="0"/>
                <a:ea typeface="Calibri" panose="020F0502020204030204" pitchFamily="34" charset="0"/>
                <a:cs typeface="Times New Roman" panose="02020603050405020304" pitchFamily="18" charset="0"/>
              </a:rPr>
            </a:br>
            <a:r>
              <a:rPr lang="it-IT" sz="1600" dirty="0">
                <a:solidFill>
                  <a:srgbClr val="FF0000"/>
                </a:solidFill>
                <a:latin typeface="Geneva" panose="020B0503030404040204" pitchFamily="34" charset="0"/>
                <a:ea typeface="Calibri" panose="020F0502020204030204" pitchFamily="34" charset="0"/>
                <a:cs typeface="Times New Roman" panose="02020603050405020304" pitchFamily="18" charset="0"/>
              </a:rPr>
              <a:t>La m</a:t>
            </a:r>
            <a:r>
              <a:rPr lang="it-IT" sz="1600" dirty="0">
                <a:solidFill>
                  <a:srgbClr val="FF0000"/>
                </a:solidFill>
                <a:effectLst/>
                <a:latin typeface="Geneva" panose="020B0503030404040204" pitchFamily="34" charset="0"/>
                <a:ea typeface="Calibri" panose="020F0502020204030204" pitchFamily="34" charset="0"/>
                <a:cs typeface="Times New Roman" panose="02020603050405020304" pitchFamily="18" charset="0"/>
              </a:rPr>
              <a:t>adama russa, </a:t>
            </a:r>
            <a:br>
              <a:rPr lang="it-IT" sz="1600" dirty="0">
                <a:solidFill>
                  <a:srgbClr val="FF0000"/>
                </a:solidFill>
                <a:effectLst/>
                <a:latin typeface="Geneva" panose="020B0503030404040204" pitchFamily="34" charset="0"/>
                <a:ea typeface="Calibri" panose="020F0502020204030204" pitchFamily="34" charset="0"/>
                <a:cs typeface="Times New Roman" panose="02020603050405020304" pitchFamily="18" charset="0"/>
              </a:rPr>
            </a:br>
            <a:r>
              <a:rPr lang="it-IT" sz="1600" dirty="0">
                <a:solidFill>
                  <a:srgbClr val="FF0000"/>
                </a:solidFill>
                <a:effectLst/>
                <a:latin typeface="Geneva" panose="020B0503030404040204" pitchFamily="34" charset="0"/>
                <a:ea typeface="Calibri" panose="020F0502020204030204" pitchFamily="34" charset="0"/>
                <a:cs typeface="Times New Roman" panose="02020603050405020304" pitchFamily="18" charset="0"/>
              </a:rPr>
              <a:t>occhi chirghisi, </a:t>
            </a:r>
            <a:br>
              <a:rPr lang="it-IT" sz="1600" dirty="0">
                <a:solidFill>
                  <a:srgbClr val="FF0000"/>
                </a:solidFill>
                <a:effectLst/>
                <a:latin typeface="Geneva" panose="020B0503030404040204" pitchFamily="34" charset="0"/>
                <a:ea typeface="Calibri" panose="020F0502020204030204" pitchFamily="34" charset="0"/>
                <a:cs typeface="Times New Roman" panose="02020603050405020304" pitchFamily="18" charset="0"/>
              </a:rPr>
            </a:br>
            <a:r>
              <a:rPr lang="it-IT" sz="1600" dirty="0" err="1">
                <a:solidFill>
                  <a:srgbClr val="FF0000"/>
                </a:solidFill>
                <a:effectLst/>
                <a:latin typeface="Geneva" panose="020B0503030404040204" pitchFamily="34" charset="0"/>
                <a:ea typeface="Calibri" panose="020F0502020204030204" pitchFamily="34" charset="0"/>
                <a:cs typeface="Times New Roman" panose="02020603050405020304" pitchFamily="18" charset="0"/>
              </a:rPr>
              <a:t>Clawdia</a:t>
            </a:r>
            <a:r>
              <a:rPr lang="it-IT" sz="1600" dirty="0">
                <a:solidFill>
                  <a:srgbClr val="FF0000"/>
                </a:solidFill>
                <a:effectLst/>
                <a:latin typeface="Geneva" panose="020B0503030404040204" pitchFamily="34" charset="0"/>
                <a:ea typeface="Calibri" panose="020F0502020204030204" pitchFamily="34" charset="0"/>
                <a:cs typeface="Times New Roman" panose="02020603050405020304" pitchFamily="18" charset="0"/>
              </a:rPr>
              <a:t> </a:t>
            </a:r>
            <a:r>
              <a:rPr lang="it-IT" sz="1600" dirty="0" err="1">
                <a:solidFill>
                  <a:srgbClr val="FF0000"/>
                </a:solidFill>
                <a:effectLst/>
                <a:latin typeface="Geneva" panose="020B0503030404040204" pitchFamily="34" charset="0"/>
                <a:ea typeface="Calibri" panose="020F0502020204030204" pitchFamily="34" charset="0"/>
                <a:cs typeface="Times New Roman" panose="02020603050405020304" pitchFamily="18" charset="0"/>
              </a:rPr>
              <a:t>Chauchat</a:t>
            </a:r>
            <a:r>
              <a:rPr lang="it-IT" sz="1600" dirty="0">
                <a:solidFill>
                  <a:srgbClr val="FF0000"/>
                </a:solidFill>
                <a:latin typeface="Geneva" panose="020B0503030404040204" pitchFamily="34" charset="0"/>
                <a:ea typeface="Calibri" panose="020F0502020204030204" pitchFamily="34" charset="0"/>
                <a:cs typeface="Times New Roman" panose="02020603050405020304" pitchFamily="18" charset="0"/>
              </a:rPr>
              <a:t>, </a:t>
            </a:r>
            <a:br>
              <a:rPr lang="it-IT" sz="1600" dirty="0">
                <a:solidFill>
                  <a:srgbClr val="FF0000"/>
                </a:solidFill>
                <a:latin typeface="Geneva" panose="020B0503030404040204" pitchFamily="34" charset="0"/>
                <a:ea typeface="Calibri" panose="020F0502020204030204" pitchFamily="34" charset="0"/>
                <a:cs typeface="Times New Roman" panose="02020603050405020304" pitchFamily="18" charset="0"/>
              </a:rPr>
            </a:br>
            <a:r>
              <a:rPr lang="it-IT" sz="1600" dirty="0">
                <a:solidFill>
                  <a:srgbClr val="FF0000"/>
                </a:solidFill>
                <a:latin typeface="Geneva" panose="020B0503030404040204" pitchFamily="34" charset="0"/>
                <a:ea typeface="Calibri" panose="020F0502020204030204" pitchFamily="34" charset="0"/>
                <a:cs typeface="Times New Roman" panose="02020603050405020304" pitchFamily="18" charset="0"/>
              </a:rPr>
              <a:t>nel film </a:t>
            </a:r>
            <a:br>
              <a:rPr lang="it-IT" sz="1600" dirty="0">
                <a:solidFill>
                  <a:srgbClr val="FF0000"/>
                </a:solidFill>
                <a:latin typeface="Geneva" panose="020B0503030404040204" pitchFamily="34" charset="0"/>
                <a:ea typeface="Calibri" panose="020F0502020204030204" pitchFamily="34" charset="0"/>
                <a:cs typeface="Times New Roman" panose="02020603050405020304" pitchFamily="18" charset="0"/>
              </a:rPr>
            </a:br>
            <a:r>
              <a:rPr lang="it-IT" sz="1600" dirty="0">
                <a:solidFill>
                  <a:srgbClr val="FF0000"/>
                </a:solidFill>
                <a:latin typeface="Geneva" panose="020B0503030404040204" pitchFamily="34" charset="0"/>
                <a:ea typeface="Calibri" panose="020F0502020204030204" pitchFamily="34" charset="0"/>
                <a:cs typeface="Times New Roman" panose="02020603050405020304" pitchFamily="18" charset="0"/>
              </a:rPr>
              <a:t>l’attrice francese </a:t>
            </a:r>
            <a:r>
              <a:rPr lang="it-IT" sz="1600" dirty="0">
                <a:solidFill>
                  <a:srgbClr val="FF0000"/>
                </a:solidFill>
                <a:effectLst/>
                <a:latin typeface="Geneva" panose="020B0503030404040204" pitchFamily="34" charset="0"/>
                <a:ea typeface="Calibri" panose="020F0502020204030204" pitchFamily="34" charset="0"/>
                <a:cs typeface="Times New Roman" panose="02020603050405020304" pitchFamily="18" charset="0"/>
              </a:rPr>
              <a:t>Marie-France </a:t>
            </a:r>
            <a:r>
              <a:rPr lang="it-IT" sz="1600" dirty="0" err="1">
                <a:solidFill>
                  <a:srgbClr val="FF0000"/>
                </a:solidFill>
                <a:effectLst/>
                <a:latin typeface="Geneva" panose="020B0503030404040204" pitchFamily="34" charset="0"/>
                <a:ea typeface="Calibri" panose="020F0502020204030204" pitchFamily="34" charset="0"/>
                <a:cs typeface="Times New Roman" panose="02020603050405020304" pitchFamily="18" charset="0"/>
              </a:rPr>
              <a:t>Pisier</a:t>
            </a:r>
            <a:r>
              <a:rPr lang="it-IT" sz="1600" dirty="0">
                <a:solidFill>
                  <a:srgbClr val="FF0000"/>
                </a:solidFill>
                <a:effectLst/>
              </a:rPr>
              <a:t> </a:t>
            </a:r>
            <a:r>
              <a:rPr lang="it-IT" sz="1600" i="1" dirty="0">
                <a:solidFill>
                  <a:srgbClr val="FF00FF"/>
                </a:solidFill>
                <a:effectLst/>
              </a:rPr>
              <a:t>.</a:t>
            </a:r>
            <a:endParaRPr lang="it-IT" sz="1600" i="1" dirty="0">
              <a:solidFill>
                <a:srgbClr val="FF00FF"/>
              </a:solidFill>
            </a:endParaRPr>
          </a:p>
        </p:txBody>
      </p:sp>
      <p:pic>
        <p:nvPicPr>
          <p:cNvPr id="4" name="Immagine 3">
            <a:extLst>
              <a:ext uri="{FF2B5EF4-FFF2-40B4-BE49-F238E27FC236}">
                <a16:creationId xmlns:a16="http://schemas.microsoft.com/office/drawing/2014/main" id="{0888F83F-F925-5F6E-155B-CD40CEDE156C}"/>
              </a:ext>
            </a:extLst>
          </p:cNvPr>
          <p:cNvPicPr>
            <a:picLocks noChangeAspect="1"/>
          </p:cNvPicPr>
          <p:nvPr/>
        </p:nvPicPr>
        <p:blipFill>
          <a:blip r:embed="rId3"/>
          <a:stretch>
            <a:fillRect/>
          </a:stretch>
        </p:blipFill>
        <p:spPr>
          <a:xfrm>
            <a:off x="0" y="1342544"/>
            <a:ext cx="6129636" cy="5517232"/>
          </a:xfrm>
          <a:prstGeom prst="rect">
            <a:avLst/>
          </a:prstGeom>
        </p:spPr>
      </p:pic>
    </p:spTree>
    <p:extLst>
      <p:ext uri="{BB962C8B-B14F-4D97-AF65-F5344CB8AC3E}">
        <p14:creationId xmlns:p14="http://schemas.microsoft.com/office/powerpoint/2010/main" val="1985017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dame Chauchat.Film. mp4.mp4">
            <a:hlinkClick r:id="" action="ppaction://media"/>
            <a:extLst>
              <a:ext uri="{FF2B5EF4-FFF2-40B4-BE49-F238E27FC236}">
                <a16:creationId xmlns:a16="http://schemas.microsoft.com/office/drawing/2014/main" id="{E8FA8FA4-04E9-C415-57C3-25B5E2080F7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21896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9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1CFCBE-F811-F14F-AA34-581B2B220B71}"/>
              </a:ext>
            </a:extLst>
          </p:cNvPr>
          <p:cNvSpPr>
            <a:spLocks noGrp="1"/>
          </p:cNvSpPr>
          <p:nvPr>
            <p:ph type="title"/>
          </p:nvPr>
        </p:nvSpPr>
        <p:spPr>
          <a:xfrm>
            <a:off x="2555776" y="4077072"/>
            <a:ext cx="2592288" cy="2664296"/>
          </a:xfrm>
        </p:spPr>
        <p:txBody>
          <a:bodyPr/>
          <a:lstStyle/>
          <a:p>
            <a:pPr algn="r"/>
            <a:r>
              <a:rPr lang="it-IT" sz="1400" dirty="0">
                <a:solidFill>
                  <a:srgbClr val="7030A0"/>
                </a:solidFill>
                <a:effectLst/>
                <a:latin typeface="Geneva" panose="020B0503030404040204" pitchFamily="34" charset="0"/>
                <a:ea typeface="Calibri" panose="020F0502020204030204" pitchFamily="34" charset="0"/>
                <a:cs typeface="Times New Roman" panose="02020603050405020304" pitchFamily="18" charset="0"/>
              </a:rPr>
              <a:t>L’olandese </a:t>
            </a:r>
            <a:r>
              <a:rPr lang="it-IT" sz="1400" dirty="0" err="1">
                <a:solidFill>
                  <a:srgbClr val="7030A0"/>
                </a:solidFill>
                <a:effectLst/>
                <a:latin typeface="Geneva" panose="020B0503030404040204" pitchFamily="34" charset="0"/>
                <a:ea typeface="Calibri" panose="020F0502020204030204" pitchFamily="34" charset="0"/>
                <a:cs typeface="Times New Roman" panose="02020603050405020304" pitchFamily="18" charset="0"/>
              </a:rPr>
              <a:t>Mynheer</a:t>
            </a:r>
            <a:r>
              <a:rPr lang="it-IT" sz="1400" dirty="0">
                <a:solidFill>
                  <a:srgbClr val="7030A0"/>
                </a:solidFill>
                <a:effectLst/>
                <a:latin typeface="Geneva" panose="020B0503030404040204" pitchFamily="34" charset="0"/>
                <a:ea typeface="Calibri" panose="020F0502020204030204" pitchFamily="34" charset="0"/>
                <a:cs typeface="Times New Roman" panose="02020603050405020304" pitchFamily="18" charset="0"/>
              </a:rPr>
              <a:t> </a:t>
            </a:r>
            <a:r>
              <a:rPr lang="it-IT" sz="1400" dirty="0" err="1">
                <a:solidFill>
                  <a:srgbClr val="7030A0"/>
                </a:solidFill>
                <a:effectLst/>
                <a:latin typeface="Geneva" panose="020B0503030404040204" pitchFamily="34" charset="0"/>
                <a:ea typeface="Calibri" panose="020F0502020204030204" pitchFamily="34" charset="0"/>
                <a:cs typeface="Times New Roman" panose="02020603050405020304" pitchFamily="18" charset="0"/>
              </a:rPr>
              <a:t>Peeperkon</a:t>
            </a:r>
            <a:r>
              <a:rPr lang="it-IT" sz="1400" dirty="0">
                <a:solidFill>
                  <a:srgbClr val="7030A0"/>
                </a:solidFill>
                <a:latin typeface="Geneva" panose="020B0503030404040204" pitchFamily="34" charset="0"/>
                <a:ea typeface="Calibri" panose="020F0502020204030204" pitchFamily="34" charset="0"/>
                <a:cs typeface="Times New Roman" panose="02020603050405020304" pitchFamily="18" charset="0"/>
              </a:rPr>
              <a:t>, </a:t>
            </a:r>
            <a:br>
              <a:rPr lang="it-IT" sz="1400" dirty="0">
                <a:solidFill>
                  <a:srgbClr val="7030A0"/>
                </a:solidFill>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7030A0"/>
                </a:solidFill>
                <a:latin typeface="Geneva" panose="020B0503030404040204" pitchFamily="34" charset="0"/>
                <a:ea typeface="Calibri" panose="020F0502020204030204" pitchFamily="34" charset="0"/>
                <a:cs typeface="Times New Roman" panose="02020603050405020304" pitchFamily="18" charset="0"/>
              </a:rPr>
              <a:t>nel film </a:t>
            </a:r>
            <a:br>
              <a:rPr lang="it-IT" sz="1400" dirty="0">
                <a:solidFill>
                  <a:srgbClr val="7030A0"/>
                </a:solidFill>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7030A0"/>
                </a:solidFill>
                <a:latin typeface="Geneva" panose="020B0503030404040204" pitchFamily="34" charset="0"/>
                <a:ea typeface="Calibri" panose="020F0502020204030204" pitchFamily="34" charset="0"/>
                <a:cs typeface="Times New Roman" panose="02020603050405020304" pitchFamily="18" charset="0"/>
              </a:rPr>
              <a:t>l’attore americano </a:t>
            </a:r>
            <a:br>
              <a:rPr lang="it-IT" sz="1400" dirty="0">
                <a:solidFill>
                  <a:srgbClr val="7030A0"/>
                </a:solidFill>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7030A0"/>
                </a:solidFill>
                <a:latin typeface="Geneva" panose="020B0503030404040204" pitchFamily="34" charset="0"/>
                <a:ea typeface="Calibri" panose="020F0502020204030204" pitchFamily="34" charset="0"/>
                <a:cs typeface="Times New Roman" panose="02020603050405020304" pitchFamily="18" charset="0"/>
              </a:rPr>
              <a:t>Rod </a:t>
            </a:r>
            <a:r>
              <a:rPr lang="it-IT" sz="1400" dirty="0" err="1">
                <a:solidFill>
                  <a:srgbClr val="7030A0"/>
                </a:solidFill>
                <a:latin typeface="Geneva" panose="020B0503030404040204" pitchFamily="34" charset="0"/>
                <a:ea typeface="Calibri" panose="020F0502020204030204" pitchFamily="34" charset="0"/>
                <a:cs typeface="Times New Roman" panose="02020603050405020304" pitchFamily="18" charset="0"/>
              </a:rPr>
              <a:t>Steiger</a:t>
            </a:r>
            <a:r>
              <a:rPr lang="it-IT" sz="1400" dirty="0">
                <a:solidFill>
                  <a:srgbClr val="7030A0"/>
                </a:solidFill>
                <a:latin typeface="Geneva" panose="020B0503030404040204" pitchFamily="34" charset="0"/>
                <a:ea typeface="Calibri" panose="020F0502020204030204" pitchFamily="34" charset="0"/>
                <a:cs typeface="Times New Roman" panose="02020603050405020304" pitchFamily="18" charset="0"/>
              </a:rPr>
              <a:t>, </a:t>
            </a:r>
            <a:br>
              <a:rPr lang="it-IT" sz="1400" dirty="0">
                <a:solidFill>
                  <a:srgbClr val="7030A0"/>
                </a:solidFill>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7030A0"/>
                </a:solidFill>
                <a:latin typeface="Geneva" panose="020B0503030404040204" pitchFamily="34" charset="0"/>
                <a:ea typeface="Calibri" panose="020F0502020204030204" pitchFamily="34" charset="0"/>
                <a:cs typeface="Times New Roman" panose="02020603050405020304" pitchFamily="18" charset="0"/>
              </a:rPr>
              <a:t>simbolo </a:t>
            </a:r>
            <a:br>
              <a:rPr lang="it-IT" sz="1400" dirty="0">
                <a:solidFill>
                  <a:srgbClr val="7030A0"/>
                </a:solidFill>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7030A0"/>
                </a:solidFill>
                <a:latin typeface="Geneva" panose="020B0503030404040204" pitchFamily="34" charset="0"/>
                <a:ea typeface="Calibri" panose="020F0502020204030204" pitchFamily="34" charset="0"/>
                <a:cs typeface="Times New Roman" panose="02020603050405020304" pitchFamily="18" charset="0"/>
              </a:rPr>
              <a:t>dell'amore istintivo e prorompente </a:t>
            </a:r>
            <a:br>
              <a:rPr lang="it-IT" sz="1400" dirty="0">
                <a:solidFill>
                  <a:srgbClr val="7030A0"/>
                </a:solidFill>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7030A0"/>
                </a:solidFill>
                <a:latin typeface="Geneva" panose="020B0503030404040204" pitchFamily="34" charset="0"/>
                <a:ea typeface="Calibri" panose="020F0502020204030204" pitchFamily="34" charset="0"/>
                <a:cs typeface="Times New Roman" panose="02020603050405020304" pitchFamily="18" charset="0"/>
              </a:rPr>
              <a:t>per una vita </a:t>
            </a:r>
            <a:br>
              <a:rPr lang="it-IT" sz="1400" dirty="0">
                <a:solidFill>
                  <a:srgbClr val="7030A0"/>
                </a:solidFill>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7030A0"/>
                </a:solidFill>
                <a:latin typeface="Geneva" panose="020B0503030404040204" pitchFamily="34" charset="0"/>
                <a:ea typeface="Calibri" panose="020F0502020204030204" pitchFamily="34" charset="0"/>
                <a:cs typeface="Times New Roman" panose="02020603050405020304" pitchFamily="18" charset="0"/>
              </a:rPr>
              <a:t>di stampo dionisiaco</a:t>
            </a:r>
            <a:r>
              <a:rPr lang="it-IT" sz="1600" dirty="0">
                <a:latin typeface="Geneva" panose="020B0503030404040204" pitchFamily="34" charset="0"/>
                <a:ea typeface="Calibri" panose="020F0502020204030204" pitchFamily="34" charset="0"/>
                <a:cs typeface="Times New Roman" panose="02020603050405020304" pitchFamily="18" charset="0"/>
              </a:rPr>
              <a:t>.</a:t>
            </a:r>
            <a:r>
              <a:rPr lang="it-IT" sz="1600" dirty="0">
                <a:effectLst/>
              </a:rPr>
              <a:t> </a:t>
            </a:r>
            <a:endParaRPr lang="it-IT" sz="1600" dirty="0">
              <a:solidFill>
                <a:srgbClr val="002060"/>
              </a:solidFill>
            </a:endParaRPr>
          </a:p>
        </p:txBody>
      </p:sp>
      <p:pic>
        <p:nvPicPr>
          <p:cNvPr id="4" name="Immagine 3">
            <a:extLst>
              <a:ext uri="{FF2B5EF4-FFF2-40B4-BE49-F238E27FC236}">
                <a16:creationId xmlns:a16="http://schemas.microsoft.com/office/drawing/2014/main" id="{FFDE42EC-940C-D1DF-0A33-A3725A21A474}"/>
              </a:ext>
            </a:extLst>
          </p:cNvPr>
          <p:cNvPicPr>
            <a:picLocks noChangeAspect="1"/>
          </p:cNvPicPr>
          <p:nvPr/>
        </p:nvPicPr>
        <p:blipFill>
          <a:blip r:embed="rId2"/>
          <a:stretch>
            <a:fillRect/>
          </a:stretch>
        </p:blipFill>
        <p:spPr>
          <a:xfrm>
            <a:off x="5508106" y="1742354"/>
            <a:ext cx="3631718" cy="5115646"/>
          </a:xfrm>
          <a:prstGeom prst="rect">
            <a:avLst/>
          </a:prstGeom>
        </p:spPr>
      </p:pic>
    </p:spTree>
    <p:extLst>
      <p:ext uri="{BB962C8B-B14F-4D97-AF65-F5344CB8AC3E}">
        <p14:creationId xmlns:p14="http://schemas.microsoft.com/office/powerpoint/2010/main" val="602347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77B6FBBE-E81B-335E-84EB-13AA458A495A}"/>
              </a:ext>
            </a:extLst>
          </p:cNvPr>
          <p:cNvPicPr>
            <a:picLocks noChangeAspect="1"/>
          </p:cNvPicPr>
          <p:nvPr/>
        </p:nvPicPr>
        <p:blipFill>
          <a:blip r:embed="rId2"/>
          <a:stretch>
            <a:fillRect/>
          </a:stretch>
        </p:blipFill>
        <p:spPr>
          <a:xfrm>
            <a:off x="971600" y="0"/>
            <a:ext cx="6858000" cy="6858000"/>
          </a:xfrm>
          <a:prstGeom prst="rect">
            <a:avLst/>
          </a:prstGeom>
        </p:spPr>
      </p:pic>
    </p:spTree>
    <p:extLst>
      <p:ext uri="{BB962C8B-B14F-4D97-AF65-F5344CB8AC3E}">
        <p14:creationId xmlns:p14="http://schemas.microsoft.com/office/powerpoint/2010/main" val="3411981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624D5E8-CA77-99A6-4FD9-406C2C28DC36}"/>
              </a:ext>
            </a:extLst>
          </p:cNvPr>
          <p:cNvPicPr>
            <a:picLocks noChangeAspect="1"/>
          </p:cNvPicPr>
          <p:nvPr/>
        </p:nvPicPr>
        <p:blipFill>
          <a:blip r:embed="rId2"/>
          <a:stretch>
            <a:fillRect/>
          </a:stretch>
        </p:blipFill>
        <p:spPr>
          <a:xfrm>
            <a:off x="4355976" y="0"/>
            <a:ext cx="4788024" cy="6871526"/>
          </a:xfrm>
          <a:prstGeom prst="rect">
            <a:avLst/>
          </a:prstGeom>
        </p:spPr>
      </p:pic>
      <p:sp>
        <p:nvSpPr>
          <p:cNvPr id="5" name="Titolo 4">
            <a:extLst>
              <a:ext uri="{FF2B5EF4-FFF2-40B4-BE49-F238E27FC236}">
                <a16:creationId xmlns:a16="http://schemas.microsoft.com/office/drawing/2014/main" id="{16733809-AF5A-A828-4BFF-2BB2DC3D11CE}"/>
              </a:ext>
            </a:extLst>
          </p:cNvPr>
          <p:cNvSpPr>
            <a:spLocks noGrp="1"/>
          </p:cNvSpPr>
          <p:nvPr>
            <p:ph type="title"/>
          </p:nvPr>
        </p:nvSpPr>
        <p:spPr>
          <a:xfrm>
            <a:off x="457200" y="5301208"/>
            <a:ext cx="3610744" cy="1556792"/>
          </a:xfrm>
        </p:spPr>
        <p:txBody>
          <a:bodyPr/>
          <a:lstStyle/>
          <a:p>
            <a:pPr algn="r"/>
            <a:r>
              <a:rPr lang="it-IT" sz="1600" dirty="0">
                <a:solidFill>
                  <a:srgbClr val="860000"/>
                </a:solidFill>
              </a:rPr>
              <a:t>Il protagonista.</a:t>
            </a:r>
            <a:br>
              <a:rPr lang="it-IT" sz="1600" dirty="0">
                <a:solidFill>
                  <a:srgbClr val="860000"/>
                </a:solidFill>
              </a:rPr>
            </a:br>
            <a:r>
              <a:rPr lang="it-IT" sz="1600" dirty="0">
                <a:solidFill>
                  <a:srgbClr val="860000"/>
                </a:solidFill>
              </a:rPr>
              <a:t>Hans </a:t>
            </a:r>
            <a:r>
              <a:rPr lang="it-IT" sz="1600" dirty="0" err="1">
                <a:solidFill>
                  <a:srgbClr val="860000"/>
                </a:solidFill>
              </a:rPr>
              <a:t>Castorp</a:t>
            </a:r>
            <a:r>
              <a:rPr lang="it-IT" sz="1600" dirty="0"/>
              <a:t>.</a:t>
            </a:r>
          </a:p>
        </p:txBody>
      </p:sp>
    </p:spTree>
    <p:extLst>
      <p:ext uri="{BB962C8B-B14F-4D97-AF65-F5344CB8AC3E}">
        <p14:creationId xmlns:p14="http://schemas.microsoft.com/office/powerpoint/2010/main" val="32894536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 protagonista Hans Castorp.mp4">
            <a:hlinkClick r:id="" action="ppaction://media"/>
            <a:extLst>
              <a:ext uri="{FF2B5EF4-FFF2-40B4-BE49-F238E27FC236}">
                <a16:creationId xmlns:a16="http://schemas.microsoft.com/office/drawing/2014/main" id="{FF34B9EA-D0CA-DA6B-5120-781BD9FF0A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6300" y="1143000"/>
            <a:ext cx="7391400" cy="4572000"/>
          </a:xfrm>
          <a:prstGeom prst="rect">
            <a:avLst/>
          </a:prstGeom>
        </p:spPr>
      </p:pic>
    </p:spTree>
    <p:extLst>
      <p:ext uri="{BB962C8B-B14F-4D97-AF65-F5344CB8AC3E}">
        <p14:creationId xmlns:p14="http://schemas.microsoft.com/office/powerpoint/2010/main" val="292782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5FCF4CFD-EB99-3941-8DF4-22BA5558E3D7}"/>
              </a:ext>
            </a:extLst>
          </p:cNvPr>
          <p:cNvSpPr>
            <a:spLocks noGrp="1"/>
          </p:cNvSpPr>
          <p:nvPr>
            <p:ph type="title"/>
          </p:nvPr>
        </p:nvSpPr>
        <p:spPr>
          <a:xfrm>
            <a:off x="457200" y="5229200"/>
            <a:ext cx="8135938" cy="1512168"/>
          </a:xfrm>
        </p:spPr>
        <p:txBody>
          <a:bodyPr/>
          <a:lstStyle/>
          <a:p>
            <a:r>
              <a:rPr lang="it-IT" sz="1600" dirty="0">
                <a:solidFill>
                  <a:srgbClr val="002060"/>
                </a:solidFill>
              </a:rPr>
              <a:t>Controllo medico dopo un anno della salute di Hans </a:t>
            </a:r>
            <a:r>
              <a:rPr lang="it-IT" sz="1600" dirty="0" err="1">
                <a:solidFill>
                  <a:srgbClr val="002060"/>
                </a:solidFill>
              </a:rPr>
              <a:t>Gastorp</a:t>
            </a:r>
            <a:br>
              <a:rPr lang="it-IT" sz="1600" dirty="0">
                <a:solidFill>
                  <a:srgbClr val="002060"/>
                </a:solidFill>
              </a:rPr>
            </a:br>
            <a:r>
              <a:rPr lang="it-IT" sz="1400" dirty="0">
                <a:solidFill>
                  <a:srgbClr val="860000"/>
                </a:solidFill>
              </a:rPr>
              <a:t>(...) Il medico lo trasse verso di sé prendendolo per un braccio, auscultò e percosse. Non dettò nulla. </a:t>
            </a:r>
            <a: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 Procedette piuttosto in fretta. Qua</a:t>
            </a:r>
            <a:r>
              <a:rPr lang="it-IT" sz="1400" dirty="0">
                <a:solidFill>
                  <a:srgbClr val="860000"/>
                </a:solidFill>
                <a:latin typeface="Geneva" panose="020B0503030404040204" pitchFamily="34" charset="0"/>
                <a:ea typeface="Calibri" panose="020F0502020204030204" pitchFamily="34" charset="0"/>
                <a:cs typeface="Times New Roman" panose="02020603050405020304" pitchFamily="18" charset="0"/>
              </a:rPr>
              <a:t>ndo </a:t>
            </a:r>
            <a: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ebbe finito dichiarò: «Può partire». Hans </a:t>
            </a:r>
            <a:r>
              <a:rPr lang="it-IT" sz="1400" dirty="0" err="1">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Castorp</a:t>
            </a:r>
            <a: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 balbettò: «Cioè... ma come: vuol dire che sono guarito?». «Sì, è guarito (...). </a:t>
            </a:r>
            <a:b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Per quel che mi riguarda, lei può partire». «Ma... signor consigliere aulico... </a:t>
            </a:r>
            <a:b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Forse in questo momento non parla sul serio». </a:t>
            </a:r>
            <a:b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br>
            <a:r>
              <a:rPr lang="it-IT" sz="14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                                                     </a:t>
            </a:r>
            <a:r>
              <a:rPr lang="it-IT" sz="1400" b="1" i="1"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La montagna incantata p</a:t>
            </a:r>
            <a:r>
              <a:rPr lang="it-IT" sz="1400" b="1" i="1" dirty="0">
                <a:solidFill>
                  <a:srgbClr val="860000"/>
                </a:solidFill>
                <a:latin typeface="Geneva" panose="020B0503030404040204" pitchFamily="34" charset="0"/>
                <a:ea typeface="Calibri" panose="020F0502020204030204" pitchFamily="34" charset="0"/>
                <a:cs typeface="Times New Roman" panose="02020603050405020304" pitchFamily="18" charset="0"/>
              </a:rPr>
              <a:t>agina </a:t>
            </a:r>
            <a:r>
              <a:rPr lang="it-IT" sz="1400" b="1" i="1"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 616.</a:t>
            </a:r>
            <a:br>
              <a:rPr lang="it-IT" sz="1400" dirty="0">
                <a:effectLst/>
                <a:latin typeface="Calibri" panose="020F0502020204030204" pitchFamily="34" charset="0"/>
                <a:ea typeface="Calibri" panose="020F0502020204030204" pitchFamily="34" charset="0"/>
                <a:cs typeface="Times New Roman" panose="02020603050405020304" pitchFamily="18" charset="0"/>
              </a:rPr>
            </a:br>
            <a:endParaRPr lang="it-IT" sz="1400" dirty="0">
              <a:solidFill>
                <a:srgbClr val="002060"/>
              </a:solidFill>
            </a:endParaRPr>
          </a:p>
        </p:txBody>
      </p:sp>
      <p:pic>
        <p:nvPicPr>
          <p:cNvPr id="2" name="Immagine 1">
            <a:extLst>
              <a:ext uri="{FF2B5EF4-FFF2-40B4-BE49-F238E27FC236}">
                <a16:creationId xmlns:a16="http://schemas.microsoft.com/office/drawing/2014/main" id="{2AE1F795-8DCA-5556-5559-F861E748FA98}"/>
              </a:ext>
            </a:extLst>
          </p:cNvPr>
          <p:cNvPicPr>
            <a:picLocks noChangeAspect="1"/>
          </p:cNvPicPr>
          <p:nvPr/>
        </p:nvPicPr>
        <p:blipFill>
          <a:blip r:embed="rId2"/>
          <a:stretch>
            <a:fillRect/>
          </a:stretch>
        </p:blipFill>
        <p:spPr>
          <a:xfrm>
            <a:off x="1188006" y="-315416"/>
            <a:ext cx="6767988" cy="5298320"/>
          </a:xfrm>
          <a:prstGeom prst="rect">
            <a:avLst/>
          </a:prstGeom>
        </p:spPr>
      </p:pic>
    </p:spTree>
    <p:extLst>
      <p:ext uri="{BB962C8B-B14F-4D97-AF65-F5344CB8AC3E}">
        <p14:creationId xmlns:p14="http://schemas.microsoft.com/office/powerpoint/2010/main" val="4241490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ACE5D6-0245-8347-B1D0-C4AF52F4A824}"/>
              </a:ext>
            </a:extLst>
          </p:cNvPr>
          <p:cNvSpPr txBox="1">
            <a:spLocks noGrp="1"/>
          </p:cNvSpPr>
          <p:nvPr>
            <p:ph type="title" idx="4294967295"/>
          </p:nvPr>
        </p:nvSpPr>
        <p:spPr>
          <a:xfrm>
            <a:off x="899592" y="5940509"/>
            <a:ext cx="7694112" cy="586957"/>
          </a:xfrm>
        </p:spPr>
        <p:txBody>
          <a:bodyPr wrap="square">
            <a:spAutoFit/>
          </a:bodyPr>
          <a:lstStyle/>
          <a:p>
            <a:pPr lvl="0"/>
            <a:r>
              <a:rPr lang="it-IT" sz="1600" dirty="0">
                <a:solidFill>
                  <a:srgbClr val="002060"/>
                </a:solidFill>
              </a:rPr>
              <a:t>L'arciduca Francesco Ferdinando e la moglie Sofia in visita a Sarajevo </a:t>
            </a:r>
            <a:br>
              <a:rPr lang="it-IT" sz="1600" dirty="0">
                <a:solidFill>
                  <a:srgbClr val="002060"/>
                </a:solidFill>
              </a:rPr>
            </a:br>
            <a:r>
              <a:rPr lang="it-IT" sz="1600" dirty="0">
                <a:solidFill>
                  <a:srgbClr val="002060"/>
                </a:solidFill>
              </a:rPr>
              <a:t>il 28 giugno 1814, fotografati poco prima dell'attentato</a:t>
            </a:r>
            <a:r>
              <a:rPr lang="it-IT" sz="1600" dirty="0"/>
              <a:t>.</a:t>
            </a:r>
          </a:p>
        </p:txBody>
      </p:sp>
      <p:pic>
        <p:nvPicPr>
          <p:cNvPr id="3" name="Immagine 2">
            <a:extLst>
              <a:ext uri="{FF2B5EF4-FFF2-40B4-BE49-F238E27FC236}">
                <a16:creationId xmlns:a16="http://schemas.microsoft.com/office/drawing/2014/main" id="{9D9DAE0A-9AB2-BF5B-152F-F99316A1278E}"/>
              </a:ext>
            </a:extLst>
          </p:cNvPr>
          <p:cNvPicPr>
            <a:picLocks noChangeAspect="1"/>
          </p:cNvPicPr>
          <p:nvPr/>
        </p:nvPicPr>
        <p:blipFill>
          <a:blip r:embed="rId3">
            <a:lum/>
            <a:alphaModFix/>
          </a:blip>
          <a:srcRect/>
          <a:stretch>
            <a:fillRect/>
          </a:stretch>
        </p:blipFill>
        <p:spPr bwMode="auto">
          <a:xfrm>
            <a:off x="899592" y="690122"/>
            <a:ext cx="7544579" cy="48991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116653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5E166D6-805E-345A-E9FC-2374EA11FE32}"/>
              </a:ext>
            </a:extLst>
          </p:cNvPr>
          <p:cNvPicPr>
            <a:picLocks noChangeAspect="1"/>
          </p:cNvPicPr>
          <p:nvPr/>
        </p:nvPicPr>
        <p:blipFill>
          <a:blip r:embed="rId2"/>
          <a:stretch>
            <a:fillRect/>
          </a:stretch>
        </p:blipFill>
        <p:spPr>
          <a:xfrm>
            <a:off x="2026343" y="0"/>
            <a:ext cx="5091314" cy="6858000"/>
          </a:xfrm>
          <a:prstGeom prst="rect">
            <a:avLst/>
          </a:prstGeom>
        </p:spPr>
      </p:pic>
    </p:spTree>
    <p:extLst>
      <p:ext uri="{BB962C8B-B14F-4D97-AF65-F5344CB8AC3E}">
        <p14:creationId xmlns:p14="http://schemas.microsoft.com/office/powerpoint/2010/main" val="3038242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8CC94D-7205-5F4B-BD54-B5C1B35DC509}"/>
              </a:ext>
            </a:extLst>
          </p:cNvPr>
          <p:cNvSpPr>
            <a:spLocks noGrp="1"/>
          </p:cNvSpPr>
          <p:nvPr>
            <p:ph type="title"/>
          </p:nvPr>
        </p:nvSpPr>
        <p:spPr>
          <a:xfrm>
            <a:off x="457200" y="6093296"/>
            <a:ext cx="8135938" cy="764704"/>
          </a:xfrm>
        </p:spPr>
        <p:txBody>
          <a:bodyPr/>
          <a:lstStyle/>
          <a:p>
            <a:r>
              <a:rPr lang="it-IT" sz="1600" dirty="0">
                <a:solidFill>
                  <a:srgbClr val="002060"/>
                </a:solidFill>
              </a:rPr>
              <a:t>Il </a:t>
            </a:r>
            <a:r>
              <a:rPr lang="it-IT" sz="1600" dirty="0" err="1">
                <a:solidFill>
                  <a:srgbClr val="002060"/>
                </a:solidFill>
                <a:effectLst/>
                <a:latin typeface="Geneva" panose="020B0503030404040204" pitchFamily="34" charset="0"/>
                <a:ea typeface="Calibri" panose="020F0502020204030204" pitchFamily="34" charset="0"/>
                <a:cs typeface="Times New Roman" panose="02020603050405020304" pitchFamily="18" charset="0"/>
              </a:rPr>
              <a:t>Berghof</a:t>
            </a:r>
            <a:r>
              <a:rPr lang="it-IT" sz="1600" dirty="0">
                <a:solidFill>
                  <a:srgbClr val="002060"/>
                </a:solidFill>
                <a:effectLst/>
                <a:latin typeface="Geneva" panose="020B0503030404040204" pitchFamily="34" charset="0"/>
                <a:ea typeface="Calibri" panose="020F0502020204030204" pitchFamily="34" charset="0"/>
                <a:cs typeface="Times New Roman" panose="02020603050405020304" pitchFamily="18" charset="0"/>
              </a:rPr>
              <a:t>,</a:t>
            </a:r>
            <a:r>
              <a:rPr lang="it-IT" sz="1600" dirty="0">
                <a:solidFill>
                  <a:srgbClr val="002060"/>
                </a:solidFill>
                <a:effectLst/>
              </a:rPr>
              <a:t> il sanitario di Davos.</a:t>
            </a:r>
            <a:r>
              <a:rPr lang="it-IT" sz="1600" dirty="0">
                <a:solidFill>
                  <a:srgbClr val="002060"/>
                </a:solidFill>
              </a:rPr>
              <a:t>.</a:t>
            </a:r>
          </a:p>
        </p:txBody>
      </p:sp>
      <p:pic>
        <p:nvPicPr>
          <p:cNvPr id="4" name="Immagine 3">
            <a:extLst>
              <a:ext uri="{FF2B5EF4-FFF2-40B4-BE49-F238E27FC236}">
                <a16:creationId xmlns:a16="http://schemas.microsoft.com/office/drawing/2014/main" id="{FC09C7CD-9644-4A1F-A817-CC683DC14638}"/>
              </a:ext>
            </a:extLst>
          </p:cNvPr>
          <p:cNvPicPr>
            <a:picLocks noChangeAspect="1"/>
          </p:cNvPicPr>
          <p:nvPr/>
        </p:nvPicPr>
        <p:blipFill>
          <a:blip r:embed="rId2"/>
          <a:stretch>
            <a:fillRect/>
          </a:stretch>
        </p:blipFill>
        <p:spPr>
          <a:xfrm>
            <a:off x="798416" y="836712"/>
            <a:ext cx="7547168" cy="5184576"/>
          </a:xfrm>
          <a:prstGeom prst="rect">
            <a:avLst/>
          </a:prstGeom>
        </p:spPr>
      </p:pic>
    </p:spTree>
    <p:extLst>
      <p:ext uri="{BB962C8B-B14F-4D97-AF65-F5344CB8AC3E}">
        <p14:creationId xmlns:p14="http://schemas.microsoft.com/office/powerpoint/2010/main" val="2213010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BB1348-34B1-2F4B-B2C5-C9D4B39D4100}"/>
              </a:ext>
            </a:extLst>
          </p:cNvPr>
          <p:cNvSpPr>
            <a:spLocks noGrp="1"/>
          </p:cNvSpPr>
          <p:nvPr>
            <p:ph type="title"/>
          </p:nvPr>
        </p:nvSpPr>
        <p:spPr>
          <a:xfrm>
            <a:off x="6012160" y="2852936"/>
            <a:ext cx="2580978" cy="4005064"/>
          </a:xfrm>
        </p:spPr>
        <p:txBody>
          <a:bodyPr/>
          <a:lstStyle/>
          <a:p>
            <a:r>
              <a:rPr lang="it-IT" sz="1800" b="1" dirty="0">
                <a:solidFill>
                  <a:srgbClr val="7030A0"/>
                </a:solidFill>
              </a:rPr>
              <a:t>Immagini della </a:t>
            </a:r>
            <a:br>
              <a:rPr lang="it-IT" sz="1800" b="1" dirty="0">
                <a:solidFill>
                  <a:srgbClr val="7030A0"/>
                </a:solidFill>
              </a:rPr>
            </a:br>
            <a:r>
              <a:rPr lang="it-IT" sz="1800" b="1" dirty="0">
                <a:solidFill>
                  <a:srgbClr val="7030A0"/>
                </a:solidFill>
              </a:rPr>
              <a:t>Grande Guerra.</a:t>
            </a:r>
            <a:br>
              <a:rPr lang="it-IT" sz="1600" b="1" dirty="0"/>
            </a:br>
            <a:br>
              <a:rPr lang="it-IT" sz="1600" dirty="0"/>
            </a:br>
            <a:br>
              <a:rPr lang="it-IT" sz="1600" dirty="0"/>
            </a:br>
            <a:r>
              <a:rPr lang="it-IT" sz="1600" dirty="0">
                <a:solidFill>
                  <a:srgbClr val="0070C0"/>
                </a:solidFill>
              </a:rPr>
              <a:t>“Che viene chiamata guerra mondiale non già perché l’ha fatta tutto </a:t>
            </a:r>
            <a:br>
              <a:rPr lang="it-IT" sz="1600" dirty="0">
                <a:solidFill>
                  <a:srgbClr val="0070C0"/>
                </a:solidFill>
              </a:rPr>
            </a:br>
            <a:r>
              <a:rPr lang="it-IT" sz="1600" dirty="0">
                <a:solidFill>
                  <a:srgbClr val="0070C0"/>
                </a:solidFill>
              </a:rPr>
              <a:t>il mondo, ma perché noi tutti, in seguito ad essa, abbiamo perduto </a:t>
            </a:r>
            <a:br>
              <a:rPr lang="it-IT" sz="1600" dirty="0">
                <a:solidFill>
                  <a:srgbClr val="0070C0"/>
                </a:solidFill>
              </a:rPr>
            </a:br>
            <a:r>
              <a:rPr lang="it-IT" sz="1600" dirty="0">
                <a:solidFill>
                  <a:srgbClr val="0070C0"/>
                </a:solidFill>
              </a:rPr>
              <a:t>un mondo, </a:t>
            </a:r>
            <a:br>
              <a:rPr lang="it-IT" sz="1600" dirty="0">
                <a:solidFill>
                  <a:srgbClr val="0070C0"/>
                </a:solidFill>
              </a:rPr>
            </a:br>
            <a:r>
              <a:rPr lang="it-IT" sz="1600" dirty="0">
                <a:solidFill>
                  <a:srgbClr val="0070C0"/>
                </a:solidFill>
              </a:rPr>
              <a:t>il nostro mondo”.</a:t>
            </a:r>
            <a:br>
              <a:rPr lang="it-IT" sz="1600" dirty="0">
                <a:solidFill>
                  <a:srgbClr val="0070C0"/>
                </a:solidFill>
              </a:rPr>
            </a:br>
            <a:br>
              <a:rPr lang="it-IT" sz="1600" dirty="0">
                <a:solidFill>
                  <a:srgbClr val="0070C0"/>
                </a:solidFill>
              </a:rPr>
            </a:br>
            <a:r>
              <a:rPr lang="it-IT" sz="1600" i="1" dirty="0">
                <a:solidFill>
                  <a:srgbClr val="0070C0"/>
                </a:solidFill>
              </a:rPr>
              <a:t>Trotta pag.44</a:t>
            </a:r>
          </a:p>
        </p:txBody>
      </p:sp>
      <p:pic>
        <p:nvPicPr>
          <p:cNvPr id="4" name="Immagine 3">
            <a:extLst>
              <a:ext uri="{FF2B5EF4-FFF2-40B4-BE49-F238E27FC236}">
                <a16:creationId xmlns:a16="http://schemas.microsoft.com/office/drawing/2014/main" id="{9D01D527-764F-B741-82A0-563CD3ECBCDB}"/>
              </a:ext>
            </a:extLst>
          </p:cNvPr>
          <p:cNvPicPr>
            <a:picLocks noChangeAspect="1"/>
          </p:cNvPicPr>
          <p:nvPr/>
        </p:nvPicPr>
        <p:blipFill>
          <a:blip r:embed="rId2"/>
          <a:stretch>
            <a:fillRect/>
          </a:stretch>
        </p:blipFill>
        <p:spPr>
          <a:xfrm>
            <a:off x="0" y="908720"/>
            <a:ext cx="5652120" cy="5949280"/>
          </a:xfrm>
          <a:prstGeom prst="rect">
            <a:avLst/>
          </a:prstGeom>
        </p:spPr>
      </p:pic>
    </p:spTree>
    <p:extLst>
      <p:ext uri="{BB962C8B-B14F-4D97-AF65-F5344CB8AC3E}">
        <p14:creationId xmlns:p14="http://schemas.microsoft.com/office/powerpoint/2010/main" val="2027850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0CAA60F8-6871-494A-A05F-08F56F2CC83E}"/>
              </a:ext>
            </a:extLst>
          </p:cNvPr>
          <p:cNvSpPr>
            <a:spLocks noGrp="1"/>
          </p:cNvSpPr>
          <p:nvPr>
            <p:ph type="title"/>
          </p:nvPr>
        </p:nvSpPr>
        <p:spPr>
          <a:xfrm flipH="1">
            <a:off x="5580112" y="6021288"/>
            <a:ext cx="2232248" cy="816746"/>
          </a:xfrm>
        </p:spPr>
        <p:txBody>
          <a:bodyPr/>
          <a:lstStyle/>
          <a:p>
            <a:pPr algn="l"/>
            <a:r>
              <a:rPr lang="it-IT" sz="1600" dirty="0">
                <a:solidFill>
                  <a:srgbClr val="0070C0"/>
                </a:solidFill>
              </a:rPr>
              <a:t>L’impiego dei GAS </a:t>
            </a:r>
            <a:br>
              <a:rPr lang="it-IT" sz="1600" dirty="0">
                <a:solidFill>
                  <a:srgbClr val="0070C0"/>
                </a:solidFill>
              </a:rPr>
            </a:br>
            <a:r>
              <a:rPr lang="it-IT" sz="1600" dirty="0">
                <a:solidFill>
                  <a:srgbClr val="0070C0"/>
                </a:solidFill>
              </a:rPr>
              <a:t>nella Grande Guerra.</a:t>
            </a:r>
          </a:p>
        </p:txBody>
      </p:sp>
      <p:pic>
        <p:nvPicPr>
          <p:cNvPr id="3" name="Immagine 2">
            <a:extLst>
              <a:ext uri="{FF2B5EF4-FFF2-40B4-BE49-F238E27FC236}">
                <a16:creationId xmlns:a16="http://schemas.microsoft.com/office/drawing/2014/main" id="{D8F70554-A32A-4841-8C7D-C5D5B647F166}"/>
              </a:ext>
            </a:extLst>
          </p:cNvPr>
          <p:cNvPicPr>
            <a:picLocks noChangeAspect="1"/>
          </p:cNvPicPr>
          <p:nvPr/>
        </p:nvPicPr>
        <p:blipFill>
          <a:blip r:embed="rId2"/>
          <a:stretch>
            <a:fillRect/>
          </a:stretch>
        </p:blipFill>
        <p:spPr>
          <a:xfrm>
            <a:off x="0" y="322934"/>
            <a:ext cx="5435600" cy="6515100"/>
          </a:xfrm>
          <a:prstGeom prst="rect">
            <a:avLst/>
          </a:prstGeom>
        </p:spPr>
      </p:pic>
    </p:spTree>
    <p:extLst>
      <p:ext uri="{BB962C8B-B14F-4D97-AF65-F5344CB8AC3E}">
        <p14:creationId xmlns:p14="http://schemas.microsoft.com/office/powerpoint/2010/main" val="4232566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DFBBD152-AE38-5D43-BF48-57D9BCB27CC6}"/>
              </a:ext>
            </a:extLst>
          </p:cNvPr>
          <p:cNvSpPr>
            <a:spLocks noGrp="1"/>
          </p:cNvSpPr>
          <p:nvPr>
            <p:ph type="title"/>
          </p:nvPr>
        </p:nvSpPr>
        <p:spPr>
          <a:xfrm>
            <a:off x="457200" y="6021288"/>
            <a:ext cx="3754760" cy="836712"/>
          </a:xfrm>
        </p:spPr>
        <p:txBody>
          <a:bodyPr/>
          <a:lstStyle/>
          <a:p>
            <a:pPr algn="r"/>
            <a:r>
              <a:rPr lang="it-IT" sz="1600" dirty="0"/>
              <a:t>Prigionieri austriaci </a:t>
            </a:r>
            <a:br>
              <a:rPr lang="it-IT" sz="1600" dirty="0"/>
            </a:br>
            <a:r>
              <a:rPr lang="it-IT" sz="1600" dirty="0"/>
              <a:t>nella Grande Guerra.</a:t>
            </a:r>
          </a:p>
        </p:txBody>
      </p:sp>
      <p:pic>
        <p:nvPicPr>
          <p:cNvPr id="7" name="Immagine 6">
            <a:extLst>
              <a:ext uri="{FF2B5EF4-FFF2-40B4-BE49-F238E27FC236}">
                <a16:creationId xmlns:a16="http://schemas.microsoft.com/office/drawing/2014/main" id="{6F3DC079-0B02-EC48-A966-A67F87CA377B}"/>
              </a:ext>
            </a:extLst>
          </p:cNvPr>
          <p:cNvPicPr>
            <a:picLocks noChangeAspect="1"/>
          </p:cNvPicPr>
          <p:nvPr/>
        </p:nvPicPr>
        <p:blipFill>
          <a:blip r:embed="rId2"/>
          <a:stretch>
            <a:fillRect/>
          </a:stretch>
        </p:blipFill>
        <p:spPr>
          <a:xfrm>
            <a:off x="4427984" y="1844824"/>
            <a:ext cx="4716016" cy="5013176"/>
          </a:xfrm>
          <a:prstGeom prst="rect">
            <a:avLst/>
          </a:prstGeom>
        </p:spPr>
      </p:pic>
    </p:spTree>
    <p:extLst>
      <p:ext uri="{BB962C8B-B14F-4D97-AF65-F5344CB8AC3E}">
        <p14:creationId xmlns:p14="http://schemas.microsoft.com/office/powerpoint/2010/main" val="288752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1E92EFA-8D9A-9248-B568-F7B07052D4FF}"/>
              </a:ext>
            </a:extLst>
          </p:cNvPr>
          <p:cNvPicPr>
            <a:picLocks noChangeAspect="1"/>
          </p:cNvPicPr>
          <p:nvPr/>
        </p:nvPicPr>
        <p:blipFill>
          <a:blip r:embed="rId2"/>
          <a:stretch>
            <a:fillRect/>
          </a:stretch>
        </p:blipFill>
        <p:spPr>
          <a:xfrm>
            <a:off x="49251" y="764704"/>
            <a:ext cx="9128224" cy="5257800"/>
          </a:xfrm>
          <a:prstGeom prst="rect">
            <a:avLst/>
          </a:prstGeom>
        </p:spPr>
      </p:pic>
      <p:sp>
        <p:nvSpPr>
          <p:cNvPr id="2" name="Titolo 1">
            <a:extLst>
              <a:ext uri="{FF2B5EF4-FFF2-40B4-BE49-F238E27FC236}">
                <a16:creationId xmlns:a16="http://schemas.microsoft.com/office/drawing/2014/main" id="{F02F6BF4-B01F-EC48-9777-DFADBBEA63AF}"/>
              </a:ext>
            </a:extLst>
          </p:cNvPr>
          <p:cNvSpPr>
            <a:spLocks noGrp="1"/>
          </p:cNvSpPr>
          <p:nvPr>
            <p:ph type="title"/>
          </p:nvPr>
        </p:nvSpPr>
        <p:spPr>
          <a:xfrm>
            <a:off x="457200" y="6022504"/>
            <a:ext cx="8135938" cy="835496"/>
          </a:xfrm>
        </p:spPr>
        <p:txBody>
          <a:bodyPr/>
          <a:lstStyle/>
          <a:p>
            <a:r>
              <a:rPr lang="it-IT" sz="1600" dirty="0">
                <a:solidFill>
                  <a:srgbClr val="6D6514"/>
                </a:solidFill>
              </a:rPr>
              <a:t>… in un dipinto!</a:t>
            </a:r>
          </a:p>
        </p:txBody>
      </p:sp>
    </p:spTree>
    <p:extLst>
      <p:ext uri="{BB962C8B-B14F-4D97-AF65-F5344CB8AC3E}">
        <p14:creationId xmlns:p14="http://schemas.microsoft.com/office/powerpoint/2010/main" val="3106446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4E79AB-4693-E73B-4F5E-D5865161345F}"/>
              </a:ext>
            </a:extLst>
          </p:cNvPr>
          <p:cNvSpPr>
            <a:spLocks noGrp="1"/>
          </p:cNvSpPr>
          <p:nvPr>
            <p:ph type="title"/>
          </p:nvPr>
        </p:nvSpPr>
        <p:spPr>
          <a:xfrm>
            <a:off x="2051720" y="2636912"/>
            <a:ext cx="2341614" cy="4104456"/>
          </a:xfrm>
        </p:spPr>
        <p:txBody>
          <a:bodyPr/>
          <a:lstStyle/>
          <a:p>
            <a:pPr algn="r"/>
            <a:br>
              <a:rPr lang="it-IT" sz="1600" dirty="0">
                <a:solidFill>
                  <a:srgbClr val="002060"/>
                </a:solidFill>
              </a:rPr>
            </a:br>
            <a:r>
              <a:rPr lang="it-IT" sz="1600" dirty="0">
                <a:solidFill>
                  <a:srgbClr val="002060"/>
                </a:solidFill>
              </a:rPr>
              <a:t>Il giovane ingegnere </a:t>
            </a:r>
            <a:br>
              <a:rPr lang="it-IT" sz="1600" dirty="0">
                <a:solidFill>
                  <a:srgbClr val="002060"/>
                </a:solidFill>
              </a:rPr>
            </a:br>
            <a:r>
              <a:rPr lang="it-IT" sz="1600" dirty="0">
                <a:solidFill>
                  <a:srgbClr val="002060"/>
                </a:solidFill>
              </a:rPr>
              <a:t>di Amburgo </a:t>
            </a:r>
            <a:br>
              <a:rPr lang="it-IT" sz="1600" dirty="0">
                <a:solidFill>
                  <a:srgbClr val="002060"/>
                </a:solidFill>
              </a:rPr>
            </a:br>
            <a:r>
              <a:rPr lang="it-IT" sz="1600" dirty="0">
                <a:solidFill>
                  <a:srgbClr val="002060"/>
                </a:solidFill>
              </a:rPr>
              <a:t>Hans </a:t>
            </a:r>
            <a:r>
              <a:rPr lang="it-IT" sz="1600" dirty="0" err="1">
                <a:solidFill>
                  <a:srgbClr val="002060"/>
                </a:solidFill>
              </a:rPr>
              <a:t>Gastorp</a:t>
            </a:r>
            <a:r>
              <a:rPr lang="it-IT" sz="1600" dirty="0">
                <a:solidFill>
                  <a:srgbClr val="002060"/>
                </a:solidFill>
              </a:rPr>
              <a:t>, </a:t>
            </a:r>
            <a:br>
              <a:rPr lang="it-IT" sz="1600" dirty="0">
                <a:solidFill>
                  <a:srgbClr val="002060"/>
                </a:solidFill>
              </a:rPr>
            </a:br>
            <a:r>
              <a:rPr lang="it-IT" sz="1600" dirty="0">
                <a:solidFill>
                  <a:srgbClr val="002060"/>
                </a:solidFill>
              </a:rPr>
              <a:t>protagonista del romanzo, </a:t>
            </a:r>
            <a:br>
              <a:rPr lang="it-IT" sz="1600" dirty="0">
                <a:solidFill>
                  <a:srgbClr val="002060"/>
                </a:solidFill>
              </a:rPr>
            </a:br>
            <a:r>
              <a:rPr lang="it-IT" sz="1600" dirty="0">
                <a:solidFill>
                  <a:srgbClr val="002060"/>
                </a:solidFill>
              </a:rPr>
              <a:t>che, in visita </a:t>
            </a:r>
            <a:br>
              <a:rPr lang="it-IT" sz="1600" dirty="0">
                <a:solidFill>
                  <a:srgbClr val="002060"/>
                </a:solidFill>
              </a:rPr>
            </a:br>
            <a:r>
              <a:rPr lang="it-IT" sz="1600" dirty="0">
                <a:solidFill>
                  <a:srgbClr val="002060"/>
                </a:solidFill>
              </a:rPr>
              <a:t>al cugino Joachim, scopertosi malato di tisi, rimane per sette anni nel </a:t>
            </a:r>
            <a:r>
              <a:rPr lang="it-IT" sz="1600" dirty="0" err="1">
                <a:solidFill>
                  <a:srgbClr val="002060"/>
                </a:solidFill>
              </a:rPr>
              <a:t>Berghof</a:t>
            </a:r>
            <a:r>
              <a:rPr lang="it-IT" sz="1600" dirty="0">
                <a:solidFill>
                  <a:srgbClr val="002060"/>
                </a:solidFill>
              </a:rPr>
              <a:t>, </a:t>
            </a:r>
            <a:br>
              <a:rPr lang="it-IT" sz="1600" dirty="0">
                <a:solidFill>
                  <a:srgbClr val="002060"/>
                </a:solidFill>
              </a:rPr>
            </a:br>
            <a:r>
              <a:rPr lang="it-IT" sz="1600" dirty="0">
                <a:solidFill>
                  <a:srgbClr val="002060"/>
                </a:solidFill>
              </a:rPr>
              <a:t>il sanatorio di Davos, sulle Alpi Svizzere.</a:t>
            </a:r>
          </a:p>
        </p:txBody>
      </p:sp>
      <p:pic>
        <p:nvPicPr>
          <p:cNvPr id="6" name="Immagine 5">
            <a:extLst>
              <a:ext uri="{FF2B5EF4-FFF2-40B4-BE49-F238E27FC236}">
                <a16:creationId xmlns:a16="http://schemas.microsoft.com/office/drawing/2014/main" id="{381BFE54-F59B-F740-2326-85134FC6A226}"/>
              </a:ext>
            </a:extLst>
          </p:cNvPr>
          <p:cNvPicPr>
            <a:picLocks noChangeAspect="1"/>
          </p:cNvPicPr>
          <p:nvPr/>
        </p:nvPicPr>
        <p:blipFill>
          <a:blip r:embed="rId2"/>
          <a:stretch>
            <a:fillRect/>
          </a:stretch>
        </p:blipFill>
        <p:spPr>
          <a:xfrm>
            <a:off x="4750667" y="1340768"/>
            <a:ext cx="4392488" cy="5517232"/>
          </a:xfrm>
          <a:prstGeom prst="rect">
            <a:avLst/>
          </a:prstGeom>
        </p:spPr>
      </p:pic>
    </p:spTree>
    <p:extLst>
      <p:ext uri="{BB962C8B-B14F-4D97-AF65-F5344CB8AC3E}">
        <p14:creationId xmlns:p14="http://schemas.microsoft.com/office/powerpoint/2010/main" val="2169882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08898AF-373A-E1D8-2CBE-F720B9DBF223}"/>
              </a:ext>
            </a:extLst>
          </p:cNvPr>
          <p:cNvPicPr>
            <a:picLocks noChangeAspect="1"/>
          </p:cNvPicPr>
          <p:nvPr/>
        </p:nvPicPr>
        <p:blipFill>
          <a:blip r:embed="rId2"/>
          <a:stretch>
            <a:fillRect/>
          </a:stretch>
        </p:blipFill>
        <p:spPr>
          <a:xfrm>
            <a:off x="2843808" y="0"/>
            <a:ext cx="4788024" cy="6871526"/>
          </a:xfrm>
          <a:prstGeom prst="rect">
            <a:avLst/>
          </a:prstGeom>
        </p:spPr>
      </p:pic>
    </p:spTree>
    <p:extLst>
      <p:ext uri="{BB962C8B-B14F-4D97-AF65-F5344CB8AC3E}">
        <p14:creationId xmlns:p14="http://schemas.microsoft.com/office/powerpoint/2010/main" val="3852173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7200" dirty="0">
                <a:solidFill>
                  <a:srgbClr val="2700F8"/>
                </a:solidFill>
                <a:latin typeface="+mn-lt"/>
              </a:rPr>
              <a:t>GRAZIE</a:t>
            </a:r>
          </a:p>
        </p:txBody>
      </p:sp>
      <p:sp>
        <p:nvSpPr>
          <p:cNvPr id="3" name="Segnaposto contenuto 2">
            <a:extLst>
              <a:ext uri="{FF2B5EF4-FFF2-40B4-BE49-F238E27FC236}">
                <a16:creationId xmlns:a16="http://schemas.microsoft.com/office/drawing/2014/main" id="{78616753-358E-844C-ABFD-01045E921BBF}"/>
              </a:ext>
            </a:extLst>
          </p:cNvPr>
          <p:cNvSpPr>
            <a:spLocks noGrp="1"/>
          </p:cNvSpPr>
          <p:nvPr>
            <p:ph idx="1"/>
          </p:nvPr>
        </p:nvSpPr>
        <p:spPr>
          <a:xfrm>
            <a:off x="457200" y="1600200"/>
            <a:ext cx="8135938" cy="5129212"/>
          </a:xfrm>
        </p:spPr>
        <p:txBody>
          <a:bodyPr/>
          <a:lstStyle/>
          <a:p>
            <a:pPr algn="ctr"/>
            <a:r>
              <a:rPr lang="it-IT" dirty="0">
                <a:solidFill>
                  <a:schemeClr val="accent6">
                    <a:lumMod val="40000"/>
                    <a:lumOff val="60000"/>
                  </a:schemeClr>
                </a:solidFill>
                <a:latin typeface="+mj-lt"/>
              </a:rPr>
              <a:t>Alla prossima</a:t>
            </a:r>
          </a:p>
          <a:p>
            <a:pPr algn="ctr"/>
            <a:r>
              <a:rPr lang="it-IT" dirty="0">
                <a:solidFill>
                  <a:schemeClr val="accent6">
                    <a:lumMod val="40000"/>
                    <a:lumOff val="60000"/>
                  </a:schemeClr>
                </a:solidFill>
                <a:latin typeface="+mj-lt"/>
              </a:rPr>
              <a:t>Giovedì, 15 febbraio 2024</a:t>
            </a:r>
          </a:p>
          <a:p>
            <a:pPr algn="ctr"/>
            <a:endParaRPr lang="it-IT" dirty="0">
              <a:latin typeface="+mj-lt"/>
            </a:endParaRPr>
          </a:p>
          <a:p>
            <a:pPr algn="ctr"/>
            <a:r>
              <a:rPr lang="it-IT" sz="6000" dirty="0">
                <a:solidFill>
                  <a:srgbClr val="860000"/>
                </a:solidFill>
                <a:latin typeface="+mj-lt"/>
              </a:rPr>
              <a:t>LA CRIPTA DEI CAPUCCINI</a:t>
            </a:r>
          </a:p>
          <a:p>
            <a:pPr algn="ctr"/>
            <a:r>
              <a:rPr lang="it-IT" sz="4400" i="1" dirty="0">
                <a:solidFill>
                  <a:srgbClr val="EAA246"/>
                </a:solidFill>
                <a:latin typeface="+mj-lt"/>
              </a:rPr>
              <a:t>In un romanzo la storia dell’</a:t>
            </a:r>
            <a:r>
              <a:rPr lang="it-IT" sz="4400" i="1" dirty="0" err="1">
                <a:solidFill>
                  <a:srgbClr val="EAA246"/>
                </a:solidFill>
                <a:latin typeface="+mj-lt"/>
              </a:rPr>
              <a:t>Austriae</a:t>
            </a:r>
            <a:r>
              <a:rPr lang="it-IT" sz="4400" i="1" dirty="0">
                <a:solidFill>
                  <a:srgbClr val="EAA246"/>
                </a:solidFill>
                <a:latin typeface="+mj-lt"/>
              </a:rPr>
              <a:t> finis.</a:t>
            </a:r>
          </a:p>
          <a:p>
            <a:pPr algn="ctr"/>
            <a:endParaRPr lang="it-IT" sz="6600" dirty="0">
              <a:solidFill>
                <a:srgbClr val="CB30C7"/>
              </a:solidFill>
              <a:latin typeface="+mj-lt"/>
            </a:endParaRPr>
          </a:p>
        </p:txBody>
      </p:sp>
    </p:spTree>
    <p:extLst>
      <p:ext uri="{BB962C8B-B14F-4D97-AF65-F5344CB8AC3E}">
        <p14:creationId xmlns:p14="http://schemas.microsoft.com/office/powerpoint/2010/main" val="401156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4BF2A608-E5DC-DF4B-1A51-4EE1FA9FCF6E}"/>
              </a:ext>
            </a:extLst>
          </p:cNvPr>
          <p:cNvPicPr>
            <a:picLocks noChangeAspect="1"/>
          </p:cNvPicPr>
          <p:nvPr/>
        </p:nvPicPr>
        <p:blipFill>
          <a:blip r:embed="rId2"/>
          <a:stretch>
            <a:fillRect/>
          </a:stretch>
        </p:blipFill>
        <p:spPr>
          <a:xfrm>
            <a:off x="251520" y="324500"/>
            <a:ext cx="4106242" cy="6227048"/>
          </a:xfrm>
          <a:prstGeom prst="rect">
            <a:avLst/>
          </a:prstGeom>
        </p:spPr>
      </p:pic>
      <p:pic>
        <p:nvPicPr>
          <p:cNvPr id="8" name="Immagine 7">
            <a:extLst>
              <a:ext uri="{FF2B5EF4-FFF2-40B4-BE49-F238E27FC236}">
                <a16:creationId xmlns:a16="http://schemas.microsoft.com/office/drawing/2014/main" id="{1550A45C-5789-D8FD-DDEA-45354DC5B699}"/>
              </a:ext>
            </a:extLst>
          </p:cNvPr>
          <p:cNvPicPr>
            <a:picLocks noChangeAspect="1"/>
          </p:cNvPicPr>
          <p:nvPr/>
        </p:nvPicPr>
        <p:blipFill>
          <a:blip r:embed="rId3"/>
          <a:stretch>
            <a:fillRect/>
          </a:stretch>
        </p:blipFill>
        <p:spPr>
          <a:xfrm>
            <a:off x="4750734" y="324500"/>
            <a:ext cx="4139951" cy="6227048"/>
          </a:xfrm>
          <a:prstGeom prst="rect">
            <a:avLst/>
          </a:prstGeom>
        </p:spPr>
      </p:pic>
    </p:spTree>
    <p:extLst>
      <p:ext uri="{BB962C8B-B14F-4D97-AF65-F5344CB8AC3E}">
        <p14:creationId xmlns:p14="http://schemas.microsoft.com/office/powerpoint/2010/main" val="2520808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7D9337E-CB92-1061-4BB9-8279F234175D}"/>
              </a:ext>
            </a:extLst>
          </p:cNvPr>
          <p:cNvPicPr>
            <a:picLocks noChangeAspect="1"/>
          </p:cNvPicPr>
          <p:nvPr/>
        </p:nvPicPr>
        <p:blipFill>
          <a:blip r:embed="rId2"/>
          <a:stretch>
            <a:fillRect/>
          </a:stretch>
        </p:blipFill>
        <p:spPr>
          <a:xfrm>
            <a:off x="1763687" y="820451"/>
            <a:ext cx="5760641" cy="4645677"/>
          </a:xfrm>
          <a:prstGeom prst="rect">
            <a:avLst/>
          </a:prstGeom>
        </p:spPr>
      </p:pic>
      <p:sp>
        <p:nvSpPr>
          <p:cNvPr id="5" name="Titolo 4">
            <a:extLst>
              <a:ext uri="{FF2B5EF4-FFF2-40B4-BE49-F238E27FC236}">
                <a16:creationId xmlns:a16="http://schemas.microsoft.com/office/drawing/2014/main" id="{D3531727-0BD9-E526-D0BB-06268BAC030B}"/>
              </a:ext>
            </a:extLst>
          </p:cNvPr>
          <p:cNvSpPr>
            <a:spLocks noGrp="1"/>
          </p:cNvSpPr>
          <p:nvPr>
            <p:ph type="title"/>
          </p:nvPr>
        </p:nvSpPr>
        <p:spPr>
          <a:xfrm>
            <a:off x="457200" y="5301208"/>
            <a:ext cx="8135938" cy="1440159"/>
          </a:xfrm>
        </p:spPr>
        <p:txBody>
          <a:bodyPr/>
          <a:lstStyle/>
          <a:p>
            <a:r>
              <a:rPr lang="it-IT" sz="1600" dirty="0">
                <a:solidFill>
                  <a:srgbClr val="787616"/>
                </a:solidFill>
              </a:rPr>
              <a:t>Frontespizio della prima edizione del romanzo in Italia, 1932.</a:t>
            </a:r>
          </a:p>
        </p:txBody>
      </p:sp>
    </p:spTree>
    <p:extLst>
      <p:ext uri="{BB962C8B-B14F-4D97-AF65-F5344CB8AC3E}">
        <p14:creationId xmlns:p14="http://schemas.microsoft.com/office/powerpoint/2010/main" val="565526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7B7679-1188-DED3-1EDE-156631945A99}"/>
              </a:ext>
            </a:extLst>
          </p:cNvPr>
          <p:cNvSpPr>
            <a:spLocks noGrp="1"/>
          </p:cNvSpPr>
          <p:nvPr>
            <p:ph type="title"/>
          </p:nvPr>
        </p:nvSpPr>
        <p:spPr>
          <a:xfrm>
            <a:off x="457200" y="5445224"/>
            <a:ext cx="8135938" cy="1224136"/>
          </a:xfrm>
        </p:spPr>
        <p:txBody>
          <a:bodyPr/>
          <a:lstStyle/>
          <a:p>
            <a:r>
              <a:rPr lang="it-IT" sz="1600" dirty="0">
                <a:solidFill>
                  <a:srgbClr val="002060"/>
                </a:solidFill>
              </a:rPr>
              <a:t>Davos, la località sulle Alpi Svizzere, oggi.</a:t>
            </a:r>
          </a:p>
        </p:txBody>
      </p:sp>
      <p:pic>
        <p:nvPicPr>
          <p:cNvPr id="3" name="Immagine 2">
            <a:extLst>
              <a:ext uri="{FF2B5EF4-FFF2-40B4-BE49-F238E27FC236}">
                <a16:creationId xmlns:a16="http://schemas.microsoft.com/office/drawing/2014/main" id="{837C168C-A275-DF07-AB51-1091FC517775}"/>
              </a:ext>
            </a:extLst>
          </p:cNvPr>
          <p:cNvPicPr>
            <a:picLocks noChangeAspect="1"/>
          </p:cNvPicPr>
          <p:nvPr/>
        </p:nvPicPr>
        <p:blipFill>
          <a:blip r:embed="rId2"/>
          <a:stretch>
            <a:fillRect/>
          </a:stretch>
        </p:blipFill>
        <p:spPr>
          <a:xfrm>
            <a:off x="820738" y="-99392"/>
            <a:ext cx="7772400" cy="5829300"/>
          </a:xfrm>
          <a:prstGeom prst="rect">
            <a:avLst/>
          </a:prstGeom>
        </p:spPr>
      </p:pic>
    </p:spTree>
    <p:extLst>
      <p:ext uri="{BB962C8B-B14F-4D97-AF65-F5344CB8AC3E}">
        <p14:creationId xmlns:p14="http://schemas.microsoft.com/office/powerpoint/2010/main" val="2968364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a:extLst>
              <a:ext uri="{FF2B5EF4-FFF2-40B4-BE49-F238E27FC236}">
                <a16:creationId xmlns:a16="http://schemas.microsoft.com/office/drawing/2014/main" id="{003CF48B-D10E-B628-B6BB-F643823ECEC2}"/>
              </a:ext>
            </a:extLst>
          </p:cNvPr>
          <p:cNvPicPr>
            <a:picLocks noChangeAspect="1"/>
          </p:cNvPicPr>
          <p:nvPr/>
        </p:nvPicPr>
        <p:blipFill>
          <a:blip r:embed="rId2"/>
          <a:stretch>
            <a:fillRect/>
          </a:stretch>
        </p:blipFill>
        <p:spPr>
          <a:xfrm>
            <a:off x="864437" y="556732"/>
            <a:ext cx="7408029" cy="6415567"/>
          </a:xfrm>
          <a:prstGeom prst="rect">
            <a:avLst/>
          </a:prstGeom>
          <a:noFill/>
          <a:ln cap="flat">
            <a:noFill/>
          </a:ln>
        </p:spPr>
      </p:pic>
    </p:spTree>
    <p:extLst>
      <p:ext uri="{BB962C8B-B14F-4D97-AF65-F5344CB8AC3E}">
        <p14:creationId xmlns:p14="http://schemas.microsoft.com/office/powerpoint/2010/main" val="398207952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Enrico Berlinguer. Il "comunismo dal volto umano"</Template>
  <TotalTime>5396</TotalTime>
  <Words>1314</Words>
  <Application>Microsoft Macintosh PowerPoint</Application>
  <PresentationFormat>Presentazione su schermo (4:3)</PresentationFormat>
  <Paragraphs>50</Paragraphs>
  <Slides>51</Slides>
  <Notes>3</Notes>
  <HiddenSlides>0</HiddenSlides>
  <MMClips>6</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51</vt:i4>
      </vt:variant>
    </vt:vector>
  </HeadingPairs>
  <TitlesOfParts>
    <vt:vector size="56" baseType="lpstr">
      <vt:lpstr>Arial</vt:lpstr>
      <vt:lpstr>Calibri</vt:lpstr>
      <vt:lpstr>Geneva</vt:lpstr>
      <vt:lpstr>Times New Roman</vt:lpstr>
      <vt:lpstr>Tema di Office</vt:lpstr>
      <vt:lpstr>UTE – Università Cardinal Colombo - MILANO Giovedì,  8 febbraio 2024</vt:lpstr>
      <vt:lpstr>La montagna incantata  è un fedele, complesso, esauriente ritratto della civiltà occidentale dei primi decenni  del Novecento e, nella sua incantata fusione di prosa  e poesia, di vastità scientifica  e di arte raffinata, è il libro,  forse, più grandioso  che sia stato scritto  nella prima metà del secolo»                            Ervino Pocar</vt:lpstr>
      <vt:lpstr>Presentazione standard di PowerPoint</vt:lpstr>
      <vt:lpstr>Presentazione standard di PowerPoint</vt:lpstr>
      <vt:lpstr> Il giovane ingegnere  di Amburgo  Hans Gastorp,  protagonista del romanzo,  che, in visita  al cugino Joachim, scopertosi malato di tisi, rimane per sette anni nel Berghof,  il sanatorio di Davos, sulle Alpi Svizzere.</vt:lpstr>
      <vt:lpstr>Presentazione standard di PowerPoint</vt:lpstr>
      <vt:lpstr>Frontespizio della prima edizione del romanzo in Italia, 1932.</vt:lpstr>
      <vt:lpstr>Davos, la località sulle Alpi Svizzere, oggi.</vt:lpstr>
      <vt:lpstr>Presentazione standard di PowerPoint</vt:lpstr>
      <vt:lpstr>Presentazione standard di PowerPoint</vt:lpstr>
      <vt:lpstr>Il valzer, uno dei balli più amati nella Vienna del primo ‘900.</vt:lpstr>
      <vt:lpstr>Eduard, Johan e Joseph Strauß.</vt:lpstr>
      <vt:lpstr>Die lustige Witwe- La vedova allegra. Prima rappresentazione,  Vienna, 30 dicembre 1905.</vt:lpstr>
      <vt:lpstr>Hans Gastorp,  il protagonista  del romanzo,  in una immagine filmica.</vt:lpstr>
      <vt:lpstr>Poster del film TV omonimo, andato in onda nel 1984.</vt:lpstr>
      <vt:lpstr>Schatzalp Davos, Il Berghof, il Sanatorio del romanzo.</vt:lpstr>
      <vt:lpstr>il cugino, militare  di carriera  Joachim Ziemssen, l'attore  Alexander Radszun, ospite malato  di tisi al Berghof,  il sanatorio di Davos.</vt:lpstr>
      <vt:lpstr>Guido Gozzano, torinese.                                               Sergio Corazzini, romano. </vt:lpstr>
      <vt:lpstr>Violetta                                                                        Mimì</vt:lpstr>
      <vt:lpstr>Poster del Film TV del 1982,  andato in onda nel 1984  Regia di Hans W. Geissendörfer  INTERPRETI:  Christoph Eichhorn, Hans Castorp  Marie-France Pisier, Clawdia Chauchat Flavio Bucci, Ludovico Settembrini  Charles Aznavour, Leo Naphta  Rod Steiger, Mynheer Peeperkon. </vt:lpstr>
      <vt:lpstr>Presentazione standard di PowerPoint</vt:lpstr>
      <vt:lpstr>Anno 1924</vt:lpstr>
      <vt:lpstr>Presentazione standard di PowerPoint</vt:lpstr>
      <vt:lpstr>La montagna incantata pagina 10   «Quando vai via?»  «Subito, quando?».  «Be' fra tre settimane».  «Ah, ho capito, tu con il pensiero  stai già tornando a casa»,  è la risposta del cugino Joachim.  «Ma aspetta, aspetta, sei appena arrivato.  Certo, per noi che siamo quassù,  tre settimane sono quasi niente (..)».  </vt:lpstr>
      <vt:lpstr>A Hans Gastorp, alla visita medica,  in cui gli viene  diagnosticata   la tisi.</vt:lpstr>
      <vt:lpstr>  IL PROTAGONISTA E IL TEMPO. «Le sette settimane già trascorse, senza alcun dubbio e prove alla mano, tra "quelli di quassù" gli erano forse parse sette giorni?  O, al contrario, aveva la sensazione di vivere in questo posto da molto, molto più tempo  di quanto ne era passato davvero? (...) Forse erano vere entrambe le cose:  a posteriori,  il tempo trascorso qui gli sembrava innaturalmente breve  ma anche innaturalmente lungo, solo non voleva apparirgli  come era stato davvero... ammesso, com'è ovvio, che il tempo,  in generale, appartenga alla natura  e che sia lecito collegarvi il concetto di realtà».                                          La montagna incantata pag. 322 </vt:lpstr>
      <vt:lpstr>L'italiano e massone Ludovico Settembrini, nel film l’attore Flavio Bucci, l'ideale attivo e positivo dell'illuminismo,  dell'umanesimo,  della democrazia,  della tolleranza  e dei diritti umani. </vt:lpstr>
      <vt:lpstr>L’italiano massone Ludovico Settembrini mentre diverte i commensali a tavola.</vt:lpstr>
      <vt:lpstr>Leo Naphta,  nel film  il cantante attore  Charles Aznavour,  un membro  della compagnia di Gesù,  divenuto  hegeliano-marxista,  nemico del progresso,  anticapitalista dichiarato  e nemico del filantropismo  liberale dell’italiano  ma nato ebreo. </vt:lpstr>
      <vt:lpstr>Presentazione standard di PowerPoint</vt:lpstr>
      <vt:lpstr>«Ma sentitelo il voltairiano, il razionalista.  Loda la natura perché neanche quando è più fertile  si confonde per noi con mistici vapori,  e serba invece la sua classica asciuttezza.  Come si dice umidità in latino?». «Humor»,  esclamò Settembrini  al di sopra della spalla sinistra,  «e lo humor, secondo la visione naturalistica  del nostro professore,  consiste nel fatto che,  come santa Caterina da Siena,  egli pensa alle piaghe di Cristo ogni volta  che vede delle primule rosse».  Ludovico Settembrini</vt:lpstr>
      <vt:lpstr>Leo Naphta «Questo più che umorismo è una boutade.  E pur sempre significherebbe immettere spirito nella natura. La quale ne ha bisogno».  Al che…  «La natura», ribatte Settembrini con un tono di voce più smorzato e non più al di sopra della spalla, ma sotto di essa,  «non ha affatto bisogno del suo spirito.  È spirito essa stessa».  «Il suo monismo non la annoia mai?».  (p.551-2) Leo Naphta, nel film l’attore cantante francese armeno Charles Aznavour,  parodia del filosofo marxista  ungherese György Lukács. </vt:lpstr>
      <vt:lpstr>Il Berghof, il Sanatorio di Davos oggi.</vt:lpstr>
      <vt:lpstr>…e nel primo ‘900.</vt:lpstr>
      <vt:lpstr>Clawdia Chauchat,  nel film del 1982  l’attrice francese  Marie-France Pisier . Im una foto del 2007.</vt:lpstr>
      <vt:lpstr>Presentazione standard di PowerPoint</vt:lpstr>
      <vt:lpstr>La montagna incantata pagine 207  «Dunque, dopo che la signora Chauchat durante il pasto  si fu girata due o tre volte verso quel tavolo,  vuoi per caso, vuoi per forza d'attrazione magnetica,  ed ebbe incontrato  lo sguardo di Hans Castorp,  si girò una quarta volta  con premeditazione,  e anche questa volta  incontrò lo stesso sguardo».    La madama russa,  occhi chirghisi,  Clawdia Chauchat,  nel film  l’attrice francese Marie-France Pisier .</vt:lpstr>
      <vt:lpstr>Presentazione standard di PowerPoint</vt:lpstr>
      <vt:lpstr>L’olandese Mynheer Peeperkon,  nel film  l’attore americano  Rod Steiger,  simbolo  dell'amore istintivo e prorompente  per una vita  di stampo dionisiaco. </vt:lpstr>
      <vt:lpstr>Il protagonista. Hans Castorp.</vt:lpstr>
      <vt:lpstr>Presentazione standard di PowerPoint</vt:lpstr>
      <vt:lpstr>Controllo medico dopo un anno della salute di Hans Gastorp (...) Il medico lo trasse verso di sé prendendolo per un braccio, auscultò e percosse. Non dettò nulla.  Procedette piuttosto in fretta. Quando ebbe finito dichiarò: «Può partire». Hans Castorp balbettò: «Cioè... ma come: vuol dire che sono guarito?». «Sì, è guarito (...).  Per quel che mi riguarda, lei può partire». «Ma... signor consigliere aulico...  Forse in questo momento non parla sul serio».                                                       La montagna incantata pagina  616. </vt:lpstr>
      <vt:lpstr>L'arciduca Francesco Ferdinando e la moglie Sofia in visita a Sarajevo  il 28 giugno 1814, fotografati poco prima dell'attentato.</vt:lpstr>
      <vt:lpstr>Presentazione standard di PowerPoint</vt:lpstr>
      <vt:lpstr>Il Berghof, il sanitario di Davos..</vt:lpstr>
      <vt:lpstr>Immagini della  Grande Guerra.   “Che viene chiamata guerra mondiale non già perché l’ha fatta tutto  il mondo, ma perché noi tutti, in seguito ad essa, abbiamo perduto  un mondo,  il nostro mondo”.  Trotta pag.44</vt:lpstr>
      <vt:lpstr>L’impiego dei GAS  nella Grande Guerra.</vt:lpstr>
      <vt:lpstr>Prigionieri austriaci  nella Grande Guerra.</vt:lpstr>
      <vt:lpstr>… in un dipinto!</vt:lpstr>
      <vt:lpstr>Presentazione standard di PowerPoint</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Cardinal Colombo – MI Giovedì, 12 dicembre 2019 </dc:title>
  <dc:creator>Utente di Microsoft Office</dc:creator>
  <cp:lastModifiedBy>Microsoft Office User</cp:lastModifiedBy>
  <cp:revision>607</cp:revision>
  <cp:lastPrinted>1601-01-01T00:00:00Z</cp:lastPrinted>
  <dcterms:created xsi:type="dcterms:W3CDTF">2019-12-08T15:27:53Z</dcterms:created>
  <dcterms:modified xsi:type="dcterms:W3CDTF">2024-02-07T16:48:45Z</dcterms:modified>
</cp:coreProperties>
</file>