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9"/>
  </p:notesMasterIdLst>
  <p:sldIdLst>
    <p:sldId id="256" r:id="rId2"/>
    <p:sldId id="257" r:id="rId3"/>
    <p:sldId id="261" r:id="rId4"/>
    <p:sldId id="361" r:id="rId5"/>
    <p:sldId id="362" r:id="rId6"/>
    <p:sldId id="387" r:id="rId7"/>
    <p:sldId id="369" r:id="rId8"/>
    <p:sldId id="359" r:id="rId9"/>
    <p:sldId id="370" r:id="rId10"/>
    <p:sldId id="371" r:id="rId11"/>
    <p:sldId id="360" r:id="rId12"/>
    <p:sldId id="378" r:id="rId13"/>
    <p:sldId id="364" r:id="rId14"/>
    <p:sldId id="363" r:id="rId15"/>
    <p:sldId id="356" r:id="rId16"/>
    <p:sldId id="390" r:id="rId17"/>
    <p:sldId id="373" r:id="rId18"/>
    <p:sldId id="358" r:id="rId19"/>
    <p:sldId id="367" r:id="rId20"/>
    <p:sldId id="357" r:id="rId21"/>
    <p:sldId id="389" r:id="rId22"/>
    <p:sldId id="374" r:id="rId23"/>
    <p:sldId id="355" r:id="rId24"/>
    <p:sldId id="379" r:id="rId25"/>
    <p:sldId id="380" r:id="rId26"/>
    <p:sldId id="377" r:id="rId27"/>
    <p:sldId id="268" r:id="rId28"/>
    <p:sldId id="402" r:id="rId29"/>
    <p:sldId id="376" r:id="rId30"/>
    <p:sldId id="407" r:id="rId31"/>
    <p:sldId id="388" r:id="rId32"/>
    <p:sldId id="381" r:id="rId33"/>
    <p:sldId id="382" r:id="rId34"/>
    <p:sldId id="403" r:id="rId35"/>
    <p:sldId id="404" r:id="rId36"/>
    <p:sldId id="383" r:id="rId37"/>
    <p:sldId id="271" r:id="rId38"/>
    <p:sldId id="399" r:id="rId39"/>
    <p:sldId id="273" r:id="rId40"/>
    <p:sldId id="385" r:id="rId41"/>
    <p:sldId id="408" r:id="rId42"/>
    <p:sldId id="276" r:id="rId43"/>
    <p:sldId id="405" r:id="rId44"/>
    <p:sldId id="406" r:id="rId45"/>
    <p:sldId id="391" r:id="rId46"/>
    <p:sldId id="392" r:id="rId47"/>
    <p:sldId id="277" r:id="rId48"/>
    <p:sldId id="278" r:id="rId49"/>
    <p:sldId id="280" r:id="rId50"/>
    <p:sldId id="394" r:id="rId51"/>
    <p:sldId id="393" r:id="rId52"/>
    <p:sldId id="281" r:id="rId53"/>
    <p:sldId id="282" r:id="rId54"/>
    <p:sldId id="401" r:id="rId55"/>
    <p:sldId id="400" r:id="rId56"/>
    <p:sldId id="286" r:id="rId57"/>
    <p:sldId id="350" r:id="rId5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7D4C16"/>
    <a:srgbClr val="9C9817"/>
    <a:srgbClr val="8C4F15"/>
    <a:srgbClr val="EF762A"/>
    <a:srgbClr val="EB7F3C"/>
    <a:srgbClr val="A57C17"/>
    <a:srgbClr val="8691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887"/>
    <p:restoredTop sz="89286"/>
  </p:normalViewPr>
  <p:slideViewPr>
    <p:cSldViewPr>
      <p:cViewPr varScale="1">
        <p:scale>
          <a:sx n="108" d="100"/>
          <a:sy n="108" d="100"/>
        </p:scale>
        <p:origin x="200" y="34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29"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4930"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7746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59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77455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7"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6978"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376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107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5123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09"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6610"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4016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7"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1378"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07886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547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28992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1"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2642"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2505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571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64118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1"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7762"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6078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083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90807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7"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1858"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86981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1"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2882"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12139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8.png"/><Relationship Id="rId4" Type="http://schemas.openxmlformats.org/officeDocument/2006/relationships/notesSlide" Target="../notesSlides/notesSlide1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7200" y="128588"/>
            <a:ext cx="8137525" cy="1435100"/>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accent1">
                    <a:lumMod val="75000"/>
                  </a:schemeClr>
                </a:solidFill>
                <a:latin typeface="+mn-lt"/>
              </a:rPr>
              <a:t>UTE Cardinal Colombo – Milano</a:t>
            </a:r>
            <a:br>
              <a:rPr lang="it-IT" altLang="it-IT" sz="2600" dirty="0">
                <a:solidFill>
                  <a:schemeClr val="accent1">
                    <a:lumMod val="75000"/>
                  </a:schemeClr>
                </a:solidFill>
                <a:latin typeface="+mn-lt"/>
              </a:rPr>
            </a:br>
            <a:r>
              <a:rPr lang="it-IT" altLang="it-IT" sz="2200" dirty="0">
                <a:solidFill>
                  <a:schemeClr val="accent1">
                    <a:lumMod val="75000"/>
                  </a:schemeClr>
                </a:solidFill>
                <a:latin typeface="+mn-lt"/>
              </a:rPr>
              <a:t>Giovedì, 29 febbraio 2024</a:t>
            </a:r>
          </a:p>
        </p:txBody>
      </p:sp>
      <p:sp>
        <p:nvSpPr>
          <p:cNvPr id="3074" name="Rectangle 2"/>
          <p:cNvSpPr>
            <a:spLocks noGrp="1" noChangeArrowheads="1"/>
          </p:cNvSpPr>
          <p:nvPr>
            <p:ph type="body" idx="1"/>
          </p:nvPr>
        </p:nvSpPr>
        <p:spPr>
          <a:xfrm>
            <a:off x="457201" y="1700808"/>
            <a:ext cx="4330824" cy="5050830"/>
          </a:xfrm>
          <a:ln/>
        </p:spPr>
        <p:txBody>
          <a:bodyPr/>
          <a:lstStyle/>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rgbClr val="C00000"/>
                </a:solidFill>
                <a:latin typeface="+mj-lt"/>
              </a:rPr>
              <a:t>«SOSTIENE PEREIRA»</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i="1" dirty="0">
                <a:solidFill>
                  <a:srgbClr val="7030A0"/>
                </a:solidFill>
                <a:latin typeface="+mj-lt"/>
              </a:rPr>
              <a:t>La vicenda </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i="1" dirty="0">
                <a:solidFill>
                  <a:srgbClr val="7030A0"/>
                </a:solidFill>
                <a:latin typeface="+mj-lt"/>
              </a:rPr>
              <a:t>di un riscatto </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i="1" dirty="0">
                <a:solidFill>
                  <a:srgbClr val="7030A0"/>
                </a:solidFill>
                <a:latin typeface="+mj-lt"/>
              </a:rPr>
              <a:t>nella Lisbona </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i="1" dirty="0">
                <a:solidFill>
                  <a:srgbClr val="7030A0"/>
                </a:solidFill>
                <a:latin typeface="+mj-lt"/>
              </a:rPr>
              <a:t>della dittatura</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i="1" dirty="0">
                <a:solidFill>
                  <a:srgbClr val="7030A0"/>
                </a:solidFill>
                <a:latin typeface="+mj-lt"/>
              </a:rPr>
              <a:t>di Salazar.</a:t>
            </a:r>
            <a:r>
              <a:rPr lang="it-IT" altLang="it-IT" dirty="0">
                <a:solidFill>
                  <a:srgbClr val="7030A0"/>
                </a:solidFill>
                <a:latin typeface="+mj-lt"/>
              </a:rPr>
              <a:t>	</a:t>
            </a:r>
          </a:p>
        </p:txBody>
      </p:sp>
      <p:pic>
        <p:nvPicPr>
          <p:cNvPr id="3" name="Immagine 2">
            <a:extLst>
              <a:ext uri="{FF2B5EF4-FFF2-40B4-BE49-F238E27FC236}">
                <a16:creationId xmlns:a16="http://schemas.microsoft.com/office/drawing/2014/main" id="{3F035274-94B2-5396-90C8-86BA45E3E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1916832"/>
            <a:ext cx="4032448" cy="4941168"/>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797152"/>
            <a:ext cx="8135938" cy="2060848"/>
          </a:xfrm>
        </p:spPr>
        <p:txBody>
          <a:bodyPr/>
          <a:lstStyle/>
          <a:p>
            <a:r>
              <a:rPr lang="it-IT" sz="1600" dirty="0">
                <a:solidFill>
                  <a:schemeClr val="accent6">
                    <a:lumMod val="60000"/>
                    <a:lumOff val="40000"/>
                  </a:schemeClr>
                </a:solidFill>
              </a:rPr>
              <a:t>Il mitico tram di Lisbona tra le piante fiorite dei suoi viali</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346" y="369839"/>
            <a:ext cx="7535308" cy="5014405"/>
          </a:xfrm>
          <a:prstGeom prst="rect">
            <a:avLst/>
          </a:prstGeom>
        </p:spPr>
      </p:pic>
    </p:spTree>
    <p:extLst>
      <p:ext uri="{BB962C8B-B14F-4D97-AF65-F5344CB8AC3E}">
        <p14:creationId xmlns:p14="http://schemas.microsoft.com/office/powerpoint/2010/main" val="1606003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0"/>
            <a:ext cx="5122689" cy="6858000"/>
          </a:xfrm>
          <a:prstGeom prst="rect">
            <a:avLst/>
          </a:prstGeom>
        </p:spPr>
      </p:pic>
      <p:sp>
        <p:nvSpPr>
          <p:cNvPr id="2" name="Titolo 1">
            <a:extLst>
              <a:ext uri="{FF2B5EF4-FFF2-40B4-BE49-F238E27FC236}">
                <a16:creationId xmlns:a16="http://schemas.microsoft.com/office/drawing/2014/main" id="{AA373A5A-B136-A3A9-FA2C-2B593DD516A7}"/>
              </a:ext>
            </a:extLst>
          </p:cNvPr>
          <p:cNvSpPr>
            <a:spLocks noGrp="1"/>
          </p:cNvSpPr>
          <p:nvPr>
            <p:ph type="title"/>
          </p:nvPr>
        </p:nvSpPr>
        <p:spPr>
          <a:xfrm>
            <a:off x="457200" y="5301208"/>
            <a:ext cx="3178696" cy="1440160"/>
          </a:xfrm>
        </p:spPr>
        <p:txBody>
          <a:bodyPr/>
          <a:lstStyle/>
          <a:p>
            <a:pPr algn="r"/>
            <a:r>
              <a:rPr lang="it-IT" sz="1600" dirty="0" err="1">
                <a:solidFill>
                  <a:srgbClr val="002060"/>
                </a:solidFill>
              </a:rPr>
              <a:t>Antònio</a:t>
            </a:r>
            <a:r>
              <a:rPr lang="it-IT" sz="1600" dirty="0">
                <a:solidFill>
                  <a:srgbClr val="002060"/>
                </a:solidFill>
              </a:rPr>
              <a:t> de Oliveira Salazar, </a:t>
            </a:r>
            <a:br>
              <a:rPr lang="it-IT" sz="1600" dirty="0">
                <a:solidFill>
                  <a:srgbClr val="002060"/>
                </a:solidFill>
              </a:rPr>
            </a:br>
            <a:r>
              <a:rPr lang="it-IT" sz="1600" dirty="0">
                <a:solidFill>
                  <a:srgbClr val="002060"/>
                </a:solidFill>
              </a:rPr>
              <a:t>dittatore del Portogallo </a:t>
            </a:r>
            <a:br>
              <a:rPr lang="it-IT" sz="1600" dirty="0">
                <a:solidFill>
                  <a:srgbClr val="002060"/>
                </a:solidFill>
              </a:rPr>
            </a:br>
            <a:r>
              <a:rPr lang="it-IT" sz="1600" dirty="0">
                <a:solidFill>
                  <a:srgbClr val="002060"/>
                </a:solidFill>
              </a:rPr>
              <a:t>fino alla rivoluzione dei garofani del 1974. </a:t>
            </a:r>
          </a:p>
        </p:txBody>
      </p:sp>
    </p:spTree>
    <p:extLst>
      <p:ext uri="{BB962C8B-B14F-4D97-AF65-F5344CB8AC3E}">
        <p14:creationId xmlns:p14="http://schemas.microsoft.com/office/powerpoint/2010/main" val="680811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157192"/>
            <a:ext cx="3466728" cy="1700808"/>
          </a:xfrm>
        </p:spPr>
        <p:txBody>
          <a:bodyPr/>
          <a:lstStyle/>
          <a:p>
            <a:pPr algn="r"/>
            <a:r>
              <a:rPr lang="it-IT" sz="1600" dirty="0">
                <a:solidFill>
                  <a:srgbClr val="8C4F15"/>
                </a:solidFill>
              </a:rPr>
              <a:t>Il dittatore spagnolo </a:t>
            </a:r>
            <a:br>
              <a:rPr lang="it-IT" sz="1600" dirty="0">
                <a:solidFill>
                  <a:srgbClr val="8C4F15"/>
                </a:solidFill>
              </a:rPr>
            </a:br>
            <a:r>
              <a:rPr lang="it-IT" sz="1600" dirty="0">
                <a:solidFill>
                  <a:srgbClr val="8C4F15"/>
                </a:solidFill>
              </a:rPr>
              <a:t>generalissimo </a:t>
            </a:r>
            <a:br>
              <a:rPr lang="it-IT" sz="1600" dirty="0">
                <a:solidFill>
                  <a:srgbClr val="8C4F15"/>
                </a:solidFill>
              </a:rPr>
            </a:br>
            <a:r>
              <a:rPr lang="it-IT" sz="1600" dirty="0">
                <a:solidFill>
                  <a:srgbClr val="8C4F15"/>
                </a:solidFill>
              </a:rPr>
              <a:t>Francisco Franco. </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836712"/>
            <a:ext cx="4980197" cy="6003611"/>
          </a:xfrm>
          <a:prstGeom prst="rect">
            <a:avLst/>
          </a:prstGeom>
        </p:spPr>
      </p:pic>
    </p:spTree>
    <p:extLst>
      <p:ext uri="{BB962C8B-B14F-4D97-AF65-F5344CB8AC3E}">
        <p14:creationId xmlns:p14="http://schemas.microsoft.com/office/powerpoint/2010/main" val="257141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5373216"/>
            <a:ext cx="7272808" cy="1296144"/>
          </a:xfrm>
        </p:spPr>
        <p:txBody>
          <a:bodyPr/>
          <a:lstStyle/>
          <a:p>
            <a:r>
              <a:rPr lang="it-IT" sz="1600" dirty="0"/>
              <a:t>Francisco Franco con Benito Mussolini</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365348"/>
            <a:ext cx="7272808" cy="5295900"/>
          </a:xfrm>
          <a:prstGeom prst="rect">
            <a:avLst/>
          </a:prstGeom>
        </p:spPr>
      </p:pic>
    </p:spTree>
    <p:extLst>
      <p:ext uri="{BB962C8B-B14F-4D97-AF65-F5344CB8AC3E}">
        <p14:creationId xmlns:p14="http://schemas.microsoft.com/office/powerpoint/2010/main" val="386829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797152"/>
            <a:ext cx="7859216" cy="2060848"/>
          </a:xfrm>
        </p:spPr>
        <p:txBody>
          <a:bodyPr/>
          <a:lstStyle/>
          <a:p>
            <a:r>
              <a:rPr lang="it-IT" sz="1600" dirty="0">
                <a:solidFill>
                  <a:srgbClr val="869118"/>
                </a:solidFill>
              </a:rPr>
              <a:t>Il dittatore tedesco </a:t>
            </a:r>
            <a:r>
              <a:rPr lang="it-IT" sz="1600" dirty="0" err="1">
                <a:solidFill>
                  <a:srgbClr val="869118"/>
                </a:solidFill>
              </a:rPr>
              <a:t>Fürer</a:t>
            </a:r>
            <a:r>
              <a:rPr lang="it-IT" sz="1600" dirty="0">
                <a:solidFill>
                  <a:srgbClr val="869118"/>
                </a:solidFill>
              </a:rPr>
              <a:t>, Adolf Hitler.</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632"/>
            <a:ext cx="9144000" cy="5143500"/>
          </a:xfrm>
          <a:prstGeom prst="rect">
            <a:avLst/>
          </a:prstGeom>
        </p:spPr>
      </p:pic>
    </p:spTree>
    <p:extLst>
      <p:ext uri="{BB962C8B-B14F-4D97-AF65-F5344CB8AC3E}">
        <p14:creationId xmlns:p14="http://schemas.microsoft.com/office/powerpoint/2010/main" val="562362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085184"/>
            <a:ext cx="8135938" cy="1772816"/>
          </a:xfrm>
        </p:spPr>
        <p:txBody>
          <a:bodyPr/>
          <a:lstStyle/>
          <a:p>
            <a:r>
              <a:rPr lang="it-IT" sz="1600" dirty="0">
                <a:solidFill>
                  <a:schemeClr val="accent6">
                    <a:lumMod val="75000"/>
                  </a:schemeClr>
                </a:solidFill>
              </a:rPr>
              <a:t>Il dott. Pereira, l’attore, Marcello Mastroianni col quotidiano </a:t>
            </a:r>
            <a:r>
              <a:rPr lang="it-IT" sz="1800" b="1" dirty="0">
                <a:solidFill>
                  <a:schemeClr val="accent6">
                    <a:lumMod val="75000"/>
                  </a:schemeClr>
                </a:solidFill>
              </a:rPr>
              <a:t>«</a:t>
            </a:r>
            <a:r>
              <a:rPr lang="it-IT" sz="1800" b="1" dirty="0" err="1">
                <a:solidFill>
                  <a:schemeClr val="accent6">
                    <a:lumMod val="75000"/>
                  </a:schemeClr>
                </a:solidFill>
              </a:rPr>
              <a:t>Lisboa</a:t>
            </a:r>
            <a:r>
              <a:rPr lang="it-IT" sz="1800" b="1" dirty="0">
                <a:solidFill>
                  <a:schemeClr val="accent6">
                    <a:lumMod val="75000"/>
                  </a:schemeClr>
                </a:solidFill>
              </a:rPr>
              <a:t>» </a:t>
            </a:r>
            <a:r>
              <a:rPr lang="it-IT" sz="1600" dirty="0">
                <a:solidFill>
                  <a:schemeClr val="accent6">
                    <a:lumMod val="75000"/>
                  </a:schemeClr>
                </a:solidFill>
              </a:rPr>
              <a:t>in mano.</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54" y="183232"/>
            <a:ext cx="7924800" cy="5334000"/>
          </a:xfrm>
          <a:prstGeom prst="rect">
            <a:avLst/>
          </a:prstGeom>
        </p:spPr>
      </p:pic>
    </p:spTree>
    <p:extLst>
      <p:ext uri="{BB962C8B-B14F-4D97-AF65-F5344CB8AC3E}">
        <p14:creationId xmlns:p14="http://schemas.microsoft.com/office/powerpoint/2010/main" val="1697477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5616" y="5157192"/>
            <a:ext cx="7632848" cy="1440160"/>
          </a:xfrm>
        </p:spPr>
        <p:txBody>
          <a:bodyPr/>
          <a:lstStyle/>
          <a:p>
            <a:r>
              <a:rPr lang="it-IT" sz="1600" dirty="0">
                <a:solidFill>
                  <a:schemeClr val="accent1">
                    <a:lumMod val="50000"/>
                  </a:schemeClr>
                </a:solidFill>
              </a:rPr>
              <a:t>Il dottor Pereira in redazione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260648"/>
            <a:ext cx="7632848" cy="5145732"/>
          </a:xfrm>
          <a:prstGeom prst="rect">
            <a:avLst/>
          </a:prstGeom>
        </p:spPr>
      </p:pic>
    </p:spTree>
    <p:extLst>
      <p:ext uri="{BB962C8B-B14F-4D97-AF65-F5344CB8AC3E}">
        <p14:creationId xmlns:p14="http://schemas.microsoft.com/office/powerpoint/2010/main" val="1315661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438408" cy="5661248"/>
          </a:xfrm>
          <a:prstGeom prst="rect">
            <a:avLst/>
          </a:prstGeom>
        </p:spPr>
      </p:pic>
      <p:sp>
        <p:nvSpPr>
          <p:cNvPr id="2" name="Titolo 1">
            <a:extLst>
              <a:ext uri="{FF2B5EF4-FFF2-40B4-BE49-F238E27FC236}">
                <a16:creationId xmlns:a16="http://schemas.microsoft.com/office/drawing/2014/main" id="{A36D838B-AEA9-5573-3E7A-49B9A9896822}"/>
              </a:ext>
            </a:extLst>
          </p:cNvPr>
          <p:cNvSpPr>
            <a:spLocks noGrp="1"/>
          </p:cNvSpPr>
          <p:nvPr>
            <p:ph type="title"/>
          </p:nvPr>
        </p:nvSpPr>
        <p:spPr>
          <a:xfrm>
            <a:off x="457200" y="5445224"/>
            <a:ext cx="8135938" cy="1412776"/>
          </a:xfrm>
        </p:spPr>
        <p:txBody>
          <a:bodyPr/>
          <a:lstStyle/>
          <a:p>
            <a:r>
              <a:rPr lang="it-IT" sz="1600" dirty="0"/>
              <a:t>Il ritratto della moglie sul mobile del soggiorno.</a:t>
            </a:r>
          </a:p>
        </p:txBody>
      </p:sp>
    </p:spTree>
    <p:extLst>
      <p:ext uri="{BB962C8B-B14F-4D97-AF65-F5344CB8AC3E}">
        <p14:creationId xmlns:p14="http://schemas.microsoft.com/office/powerpoint/2010/main" val="952805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387424"/>
            <a:ext cx="8572500" cy="6400800"/>
          </a:xfrm>
          <a:prstGeom prst="rect">
            <a:avLst/>
          </a:prstGeom>
        </p:spPr>
      </p:pic>
      <p:sp>
        <p:nvSpPr>
          <p:cNvPr id="2" name="Titolo 1">
            <a:extLst>
              <a:ext uri="{FF2B5EF4-FFF2-40B4-BE49-F238E27FC236}">
                <a16:creationId xmlns:a16="http://schemas.microsoft.com/office/drawing/2014/main" id="{D98AA88D-F091-53A3-4B18-809688938A30}"/>
              </a:ext>
            </a:extLst>
          </p:cNvPr>
          <p:cNvSpPr>
            <a:spLocks noGrp="1"/>
          </p:cNvSpPr>
          <p:nvPr>
            <p:ph type="title"/>
          </p:nvPr>
        </p:nvSpPr>
        <p:spPr>
          <a:xfrm>
            <a:off x="457200" y="6013376"/>
            <a:ext cx="8135938" cy="727992"/>
          </a:xfrm>
        </p:spPr>
        <p:txBody>
          <a:bodyPr/>
          <a:lstStyle/>
          <a:p>
            <a:r>
              <a:rPr lang="it-IT" sz="1600" dirty="0">
                <a:solidFill>
                  <a:srgbClr val="002060"/>
                </a:solidFill>
              </a:rPr>
              <a:t>Lisbona</a:t>
            </a:r>
            <a:r>
              <a:rPr lang="it-IT" sz="1600" dirty="0">
                <a:solidFill>
                  <a:srgbClr val="C00000"/>
                </a:solidFill>
              </a:rPr>
              <a:t>. </a:t>
            </a:r>
            <a:r>
              <a:rPr lang="it-IT" sz="1600" dirty="0">
                <a:solidFill>
                  <a:srgbClr val="7D4C16"/>
                </a:solidFill>
              </a:rPr>
              <a:t>Il CAFÉ ORQUIDEA. </a:t>
            </a:r>
          </a:p>
        </p:txBody>
      </p:sp>
    </p:spTree>
    <p:extLst>
      <p:ext uri="{BB962C8B-B14F-4D97-AF65-F5344CB8AC3E}">
        <p14:creationId xmlns:p14="http://schemas.microsoft.com/office/powerpoint/2010/main" val="1616272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28588"/>
            <a:ext cx="8135938" cy="1140172"/>
          </a:xfrm>
        </p:spPr>
        <p:txBody>
          <a:bodyPr/>
          <a:lstStyle/>
          <a:p>
            <a:r>
              <a:rPr lang="it-IT" sz="1600" dirty="0">
                <a:solidFill>
                  <a:srgbClr val="0070C0"/>
                </a:solidFill>
              </a:rPr>
              <a:t>L’Omelette alle erbe aromatiche di Pereira</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5861538"/>
          </a:xfrm>
          <a:prstGeom prst="rect">
            <a:avLst/>
          </a:prstGeom>
        </p:spPr>
      </p:pic>
    </p:spTree>
    <p:extLst>
      <p:ext uri="{BB962C8B-B14F-4D97-AF65-F5344CB8AC3E}">
        <p14:creationId xmlns:p14="http://schemas.microsoft.com/office/powerpoint/2010/main" val="1774411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7200" y="5168900"/>
            <a:ext cx="8137525" cy="1068412"/>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500" dirty="0">
                <a:solidFill>
                  <a:srgbClr val="993366"/>
                </a:solidFill>
                <a:latin typeface="Geneva" charset="0"/>
                <a:ea typeface="Geneva" charset="0"/>
                <a:cs typeface="Geneva" charset="0"/>
              </a:rPr>
              <a:t>L’autore Antonio Tabucchi</a:t>
            </a:r>
            <a:br>
              <a:rPr lang="it-IT" altLang="it-IT" sz="2000" dirty="0">
                <a:solidFill>
                  <a:srgbClr val="993366"/>
                </a:solidFill>
                <a:latin typeface="Geneva" charset="0"/>
                <a:ea typeface="Geneva" charset="0"/>
                <a:cs typeface="Geneva" charset="0"/>
              </a:rPr>
            </a:br>
            <a:r>
              <a:rPr lang="it-IT" altLang="it-IT" sz="1400" dirty="0">
                <a:solidFill>
                  <a:srgbClr val="7030A0"/>
                </a:solidFill>
                <a:latin typeface="Geneva" charset="0"/>
                <a:ea typeface="Geneva" charset="0"/>
                <a:cs typeface="Geneva" charset="0"/>
              </a:rPr>
              <a:t>(Vecchiano, Pisa, </a:t>
            </a:r>
            <a:r>
              <a:rPr lang="it-IT" sz="1400" dirty="0">
                <a:solidFill>
                  <a:srgbClr val="7030A0"/>
                </a:solidFill>
              </a:rPr>
              <a:t>24 settembre 1943 - Lisbona, 25 marzo 2012, </a:t>
            </a:r>
            <a:r>
              <a:rPr lang="it-IT" altLang="it-IT" sz="1400" dirty="0">
                <a:solidFill>
                  <a:srgbClr val="7030A0"/>
                </a:solidFill>
                <a:latin typeface="Geneva" charset="0"/>
                <a:ea typeface="Geneva" charset="0"/>
                <a:cs typeface="Geneva" charset="0"/>
              </a:rPr>
              <a:t>a 69 anni)</a:t>
            </a: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700" y="1689100"/>
            <a:ext cx="6311900" cy="346710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531440"/>
            <a:ext cx="4325815" cy="6768752"/>
          </a:xfrm>
          <a:prstGeom prst="rect">
            <a:avLst/>
          </a:prstGeom>
        </p:spPr>
      </p:pic>
      <p:sp>
        <p:nvSpPr>
          <p:cNvPr id="5" name="Titolo 4"/>
          <p:cNvSpPr>
            <a:spLocks noGrp="1"/>
          </p:cNvSpPr>
          <p:nvPr>
            <p:ph type="title"/>
          </p:nvPr>
        </p:nvSpPr>
        <p:spPr>
          <a:xfrm>
            <a:off x="4932040" y="128588"/>
            <a:ext cx="3661098" cy="1433512"/>
          </a:xfrm>
        </p:spPr>
        <p:txBody>
          <a:bodyPr/>
          <a:lstStyle/>
          <a:p>
            <a:r>
              <a:rPr lang="it-IT" sz="1600" dirty="0"/>
              <a:t>L’INCIPIT del romanzo </a:t>
            </a:r>
            <a:r>
              <a:rPr lang="it-IT" sz="2000" b="1" dirty="0"/>
              <a:t>SOSTIENE PEREIRA</a:t>
            </a:r>
          </a:p>
        </p:txBody>
      </p:sp>
      <p:pic>
        <p:nvPicPr>
          <p:cNvPr id="2" name="Immagine 1">
            <a:extLst>
              <a:ext uri="{FF2B5EF4-FFF2-40B4-BE49-F238E27FC236}">
                <a16:creationId xmlns:a16="http://schemas.microsoft.com/office/drawing/2014/main" id="{5F3B2809-29C5-1B46-8EB9-104731673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31" y="620688"/>
            <a:ext cx="3888432" cy="5184576"/>
          </a:xfrm>
          <a:prstGeom prst="rect">
            <a:avLst/>
          </a:prstGeom>
        </p:spPr>
      </p:pic>
    </p:spTree>
    <p:extLst>
      <p:ext uri="{BB962C8B-B14F-4D97-AF65-F5344CB8AC3E}">
        <p14:creationId xmlns:p14="http://schemas.microsoft.com/office/powerpoint/2010/main" val="1018960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8892480" cy="1844824"/>
          </a:xfrm>
        </p:spPr>
        <p:txBody>
          <a:bodyPr/>
          <a:lstStyle/>
          <a:p>
            <a:r>
              <a:rPr lang="it-IT" sz="1600" dirty="0">
                <a:solidFill>
                  <a:schemeClr val="accent1">
                    <a:lumMod val="50000"/>
                  </a:schemeClr>
                </a:solidFill>
              </a:rPr>
              <a:t>“E Pereira era cattolico, o almeno in quel momento si sentiva cattolico, ma in una cosa non riusciva a credere, nella resurrezione della carne. Nell'anima sì, certo, perché era sicuro di avere un'anima: ma tutta la sua carne, quella ciccia che circondava la sua anima, ebbene, quella no, quella non sarebbe tornata a risorgere, e, poi, perché si chiedeva Pereira. Tutto quel lardo </a:t>
            </a:r>
            <a:br>
              <a:rPr lang="it-IT" sz="1600" dirty="0">
                <a:solidFill>
                  <a:schemeClr val="accent1">
                    <a:lumMod val="50000"/>
                  </a:schemeClr>
                </a:solidFill>
              </a:rPr>
            </a:br>
            <a:r>
              <a:rPr lang="it-IT" sz="1600" dirty="0">
                <a:solidFill>
                  <a:schemeClr val="accent1">
                    <a:lumMod val="50000"/>
                  </a:schemeClr>
                </a:solidFill>
              </a:rPr>
              <a:t>che lo accompagnava quotidianamente, il sudore, l'affanno a salire le scale, perché dovevano risorgere? No, non voleva più tutto questo in un'altra vita, per l'eternità, Pereira, </a:t>
            </a:r>
            <a:br>
              <a:rPr lang="it-IT" sz="1600" dirty="0">
                <a:solidFill>
                  <a:schemeClr val="accent1">
                    <a:lumMod val="50000"/>
                  </a:schemeClr>
                </a:solidFill>
              </a:rPr>
            </a:br>
            <a:r>
              <a:rPr lang="it-IT" sz="1600" dirty="0">
                <a:solidFill>
                  <a:schemeClr val="accent1">
                    <a:lumMod val="50000"/>
                  </a:schemeClr>
                </a:solidFill>
              </a:rPr>
              <a:t>e non voleva credere nella resurrezione della carne”. </a:t>
            </a:r>
          </a:p>
        </p:txBody>
      </p:sp>
      <p:pic>
        <p:nvPicPr>
          <p:cNvPr id="4" name="Immagine 3"/>
          <p:cNvPicPr>
            <a:picLocks noChangeAspect="1"/>
          </p:cNvPicPr>
          <p:nvPr/>
        </p:nvPicPr>
        <p:blipFill>
          <a:blip r:embed="rId2"/>
          <a:stretch>
            <a:fillRect/>
          </a:stretch>
        </p:blipFill>
        <p:spPr>
          <a:xfrm>
            <a:off x="0" y="2005817"/>
            <a:ext cx="9144000" cy="6014720"/>
          </a:xfrm>
          <a:prstGeom prst="rect">
            <a:avLst/>
          </a:prstGeom>
        </p:spPr>
      </p:pic>
    </p:spTree>
    <p:extLst>
      <p:ext uri="{BB962C8B-B14F-4D97-AF65-F5344CB8AC3E}">
        <p14:creationId xmlns:p14="http://schemas.microsoft.com/office/powerpoint/2010/main" val="1632052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159" y="620688"/>
            <a:ext cx="7703681" cy="4464496"/>
          </a:xfrm>
          <a:prstGeom prst="rect">
            <a:avLst/>
          </a:prstGeom>
        </p:spPr>
      </p:pic>
      <p:sp>
        <p:nvSpPr>
          <p:cNvPr id="3" name="Titolo 2">
            <a:extLst>
              <a:ext uri="{FF2B5EF4-FFF2-40B4-BE49-F238E27FC236}">
                <a16:creationId xmlns:a16="http://schemas.microsoft.com/office/drawing/2014/main" id="{88FE4653-FE66-ACD9-9FCA-4AB669199AC6}"/>
              </a:ext>
            </a:extLst>
          </p:cNvPr>
          <p:cNvSpPr>
            <a:spLocks noGrp="1"/>
          </p:cNvSpPr>
          <p:nvPr>
            <p:ph type="title"/>
          </p:nvPr>
        </p:nvSpPr>
        <p:spPr>
          <a:xfrm>
            <a:off x="457200" y="5373216"/>
            <a:ext cx="8135938" cy="1728192"/>
          </a:xfrm>
        </p:spPr>
        <p:txBody>
          <a:bodyPr/>
          <a:lstStyle/>
          <a:p>
            <a:r>
              <a:rPr lang="it-IT" sz="1600" dirty="0">
                <a:solidFill>
                  <a:srgbClr val="7D4C16"/>
                </a:solidFill>
              </a:rPr>
              <a:t>“Il rapporto che caratterizza in modo più profondo e generale il senso del nostro essere è quello della vita con la morte, perché la limitazione della nostra esistenza </a:t>
            </a:r>
            <a:br>
              <a:rPr lang="it-IT" sz="1600" dirty="0">
                <a:solidFill>
                  <a:srgbClr val="7D4C16"/>
                </a:solidFill>
              </a:rPr>
            </a:br>
            <a:r>
              <a:rPr lang="it-IT" sz="1600" dirty="0">
                <a:solidFill>
                  <a:srgbClr val="7D4C16"/>
                </a:solidFill>
              </a:rPr>
              <a:t>mediante la morte è decisiva per la comprensione </a:t>
            </a:r>
            <a:br>
              <a:rPr lang="it-IT" sz="1600" dirty="0">
                <a:solidFill>
                  <a:srgbClr val="7D4C16"/>
                </a:solidFill>
              </a:rPr>
            </a:br>
            <a:r>
              <a:rPr lang="it-IT" sz="1600" dirty="0">
                <a:solidFill>
                  <a:srgbClr val="7D4C16"/>
                </a:solidFill>
              </a:rPr>
              <a:t>e la valutazione della vita”.</a:t>
            </a:r>
            <a:br>
              <a:rPr lang="it-IT" sz="1600" dirty="0"/>
            </a:br>
            <a:br>
              <a:rPr lang="it-IT" sz="1600" dirty="0"/>
            </a:br>
            <a:br>
              <a:rPr lang="it-IT" sz="1600" dirty="0"/>
            </a:br>
            <a:endParaRPr lang="it-IT" sz="1600" dirty="0"/>
          </a:p>
        </p:txBody>
      </p:sp>
    </p:spTree>
    <p:extLst>
      <p:ext uri="{BB962C8B-B14F-4D97-AF65-F5344CB8AC3E}">
        <p14:creationId xmlns:p14="http://schemas.microsoft.com/office/powerpoint/2010/main" val="1568085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01208"/>
            <a:ext cx="8135938" cy="1440160"/>
          </a:xfrm>
        </p:spPr>
        <p:txBody>
          <a:bodyPr/>
          <a:lstStyle/>
          <a:p>
            <a:r>
              <a:rPr lang="it-IT" sz="1600" dirty="0">
                <a:solidFill>
                  <a:srgbClr val="C00000"/>
                </a:solidFill>
              </a:rPr>
              <a:t>Francesco Monteiro Rossi, l’attore Stefano Dionisi.</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27669"/>
            <a:ext cx="7104789" cy="5328592"/>
          </a:xfrm>
          <a:prstGeom prst="rect">
            <a:avLst/>
          </a:prstGeom>
        </p:spPr>
      </p:pic>
    </p:spTree>
    <p:extLst>
      <p:ext uri="{BB962C8B-B14F-4D97-AF65-F5344CB8AC3E}">
        <p14:creationId xmlns:p14="http://schemas.microsoft.com/office/powerpoint/2010/main" val="1927733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icoletta Braschi Marta, la fidanzata.webp (222×318)"/>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p:cNvPicPr>
            <a:picLocks noChangeAspect="1"/>
          </p:cNvPicPr>
          <p:nvPr/>
        </p:nvPicPr>
        <p:blipFill>
          <a:blip r:embed="rId2"/>
          <a:stretch>
            <a:fillRect/>
          </a:stretch>
        </p:blipFill>
        <p:spPr>
          <a:xfrm>
            <a:off x="467544" y="1092487"/>
            <a:ext cx="4389770" cy="5760640"/>
          </a:xfrm>
          <a:prstGeom prst="rect">
            <a:avLst/>
          </a:prstGeom>
        </p:spPr>
      </p:pic>
      <p:sp>
        <p:nvSpPr>
          <p:cNvPr id="2" name="Titolo 1">
            <a:extLst>
              <a:ext uri="{FF2B5EF4-FFF2-40B4-BE49-F238E27FC236}">
                <a16:creationId xmlns:a16="http://schemas.microsoft.com/office/drawing/2014/main" id="{14440C6C-F96C-CE2F-DFAA-1D6B881D1AFA}"/>
              </a:ext>
            </a:extLst>
          </p:cNvPr>
          <p:cNvSpPr>
            <a:spLocks noGrp="1"/>
          </p:cNvSpPr>
          <p:nvPr>
            <p:ph type="title"/>
          </p:nvPr>
        </p:nvSpPr>
        <p:spPr>
          <a:xfrm>
            <a:off x="5076056" y="5229200"/>
            <a:ext cx="3517082" cy="1623926"/>
          </a:xfrm>
        </p:spPr>
        <p:txBody>
          <a:bodyPr/>
          <a:lstStyle/>
          <a:p>
            <a:pPr algn="l"/>
            <a:r>
              <a:rPr lang="it-IT" sz="1600" dirty="0">
                <a:solidFill>
                  <a:srgbClr val="0070C0"/>
                </a:solidFill>
              </a:rPr>
              <a:t>Marta, la fidanzata </a:t>
            </a:r>
            <a:br>
              <a:rPr lang="it-IT" sz="1600" dirty="0">
                <a:solidFill>
                  <a:srgbClr val="0070C0"/>
                </a:solidFill>
              </a:rPr>
            </a:br>
            <a:r>
              <a:rPr lang="it-IT" sz="1600" dirty="0">
                <a:solidFill>
                  <a:srgbClr val="0070C0"/>
                </a:solidFill>
              </a:rPr>
              <a:t>di Monteiro Rossi, </a:t>
            </a:r>
            <a:br>
              <a:rPr lang="it-IT" sz="1600" dirty="0">
                <a:solidFill>
                  <a:srgbClr val="0070C0"/>
                </a:solidFill>
              </a:rPr>
            </a:br>
            <a:r>
              <a:rPr lang="it-IT" sz="1600" dirty="0">
                <a:solidFill>
                  <a:srgbClr val="0070C0"/>
                </a:solidFill>
              </a:rPr>
              <a:t>l’attrice Nicoletta Braschi,</a:t>
            </a:r>
            <a:br>
              <a:rPr lang="it-IT" sz="1600" dirty="0">
                <a:solidFill>
                  <a:srgbClr val="0070C0"/>
                </a:solidFill>
              </a:rPr>
            </a:br>
            <a:r>
              <a:rPr lang="it-IT" sz="1600" dirty="0">
                <a:solidFill>
                  <a:srgbClr val="0070C0"/>
                </a:solidFill>
              </a:rPr>
              <a:t>moglie di Roberto Benigni.</a:t>
            </a:r>
          </a:p>
        </p:txBody>
      </p:sp>
    </p:spTree>
    <p:extLst>
      <p:ext uri="{BB962C8B-B14F-4D97-AF65-F5344CB8AC3E}">
        <p14:creationId xmlns:p14="http://schemas.microsoft.com/office/powerpoint/2010/main" val="507028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6028"/>
            <a:ext cx="9144000" cy="5196840"/>
          </a:xfrm>
          <a:prstGeom prst="rect">
            <a:avLst/>
          </a:prstGeom>
        </p:spPr>
      </p:pic>
      <p:sp>
        <p:nvSpPr>
          <p:cNvPr id="2" name="Titolo 1">
            <a:extLst>
              <a:ext uri="{FF2B5EF4-FFF2-40B4-BE49-F238E27FC236}">
                <a16:creationId xmlns:a16="http://schemas.microsoft.com/office/drawing/2014/main" id="{4B394FAD-2C99-2047-9347-DDB928687F9D}"/>
              </a:ext>
            </a:extLst>
          </p:cNvPr>
          <p:cNvSpPr>
            <a:spLocks noGrp="1"/>
          </p:cNvSpPr>
          <p:nvPr>
            <p:ph type="title"/>
          </p:nvPr>
        </p:nvSpPr>
        <p:spPr>
          <a:xfrm>
            <a:off x="457200" y="5373216"/>
            <a:ext cx="8135938" cy="1224136"/>
          </a:xfrm>
        </p:spPr>
        <p:txBody>
          <a:bodyPr/>
          <a:lstStyle/>
          <a:p>
            <a:r>
              <a:rPr lang="it-IT" sz="1600" dirty="0">
                <a:solidFill>
                  <a:srgbClr val="C00000"/>
                </a:solidFill>
              </a:rPr>
              <a:t>Monteiro Rossi innamorato di Marta. </a:t>
            </a:r>
          </a:p>
        </p:txBody>
      </p:sp>
    </p:spTree>
    <p:extLst>
      <p:ext uri="{BB962C8B-B14F-4D97-AF65-F5344CB8AC3E}">
        <p14:creationId xmlns:p14="http://schemas.microsoft.com/office/powerpoint/2010/main" val="328839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725144"/>
            <a:ext cx="8135938" cy="2132856"/>
          </a:xfrm>
        </p:spPr>
        <p:txBody>
          <a:bodyPr/>
          <a:lstStyle/>
          <a:p>
            <a:r>
              <a:rPr lang="it-IT" sz="1600" dirty="0">
                <a:solidFill>
                  <a:srgbClr val="C00000"/>
                </a:solidFill>
              </a:rPr>
              <a:t>Francesco Monteiro e la fidanzata Marta al ballo alla festa salazariana</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332657"/>
            <a:ext cx="7625281" cy="4968552"/>
          </a:xfrm>
          <a:prstGeom prst="rect">
            <a:avLst/>
          </a:prstGeom>
        </p:spPr>
      </p:pic>
    </p:spTree>
    <p:extLst>
      <p:ext uri="{BB962C8B-B14F-4D97-AF65-F5344CB8AC3E}">
        <p14:creationId xmlns:p14="http://schemas.microsoft.com/office/powerpoint/2010/main" val="1617085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457200" y="5085184"/>
            <a:ext cx="4402831" cy="1772816"/>
          </a:xfrm>
          <a:ln/>
        </p:spPr>
        <p:txBody>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sz="1500" dirty="0">
                <a:solidFill>
                  <a:srgbClr val="9C9817"/>
                </a:solidFill>
                <a:latin typeface="Geneva" charset="0"/>
              </a:rPr>
              <a:t>Il </a:t>
            </a:r>
            <a:r>
              <a:rPr lang="en-US" altLang="it-IT" sz="1500" dirty="0" err="1">
                <a:solidFill>
                  <a:srgbClr val="9C9817"/>
                </a:solidFill>
                <a:latin typeface="Geneva" charset="0"/>
              </a:rPr>
              <a:t>poeta</a:t>
            </a:r>
            <a:r>
              <a:rPr lang="en-US" altLang="it-IT" sz="1500" dirty="0">
                <a:solidFill>
                  <a:srgbClr val="9C9817"/>
                </a:solidFill>
                <a:latin typeface="Geneva" charset="0"/>
              </a:rPr>
              <a:t>, </a:t>
            </a:r>
            <a:r>
              <a:rPr lang="en-US" altLang="it-IT" sz="1500" dirty="0" err="1">
                <a:solidFill>
                  <a:srgbClr val="9C9817"/>
                </a:solidFill>
                <a:latin typeface="Geneva" charset="0"/>
              </a:rPr>
              <a:t>scrittore</a:t>
            </a:r>
            <a:r>
              <a:rPr lang="en-US" altLang="it-IT" sz="1500" dirty="0">
                <a:solidFill>
                  <a:srgbClr val="9C9817"/>
                </a:solidFill>
                <a:latin typeface="Geneva" charset="0"/>
              </a:rPr>
              <a:t>, </a:t>
            </a:r>
            <a:br>
              <a:rPr lang="en-US" altLang="it-IT" sz="1500" dirty="0">
                <a:solidFill>
                  <a:srgbClr val="9C9817"/>
                </a:solidFill>
                <a:latin typeface="Geneva" charset="0"/>
              </a:rPr>
            </a:br>
            <a:r>
              <a:rPr lang="en-US" altLang="it-IT" sz="1500" dirty="0" err="1">
                <a:solidFill>
                  <a:srgbClr val="9C9817"/>
                </a:solidFill>
                <a:latin typeface="Geneva" charset="0"/>
              </a:rPr>
              <a:t>drammaturgo</a:t>
            </a:r>
            <a:r>
              <a:rPr lang="en-US" altLang="it-IT" sz="1500" dirty="0">
                <a:solidFill>
                  <a:srgbClr val="9C9817"/>
                </a:solidFill>
                <a:latin typeface="Geneva" charset="0"/>
              </a:rPr>
              <a:t> di Pescara </a:t>
            </a:r>
            <a:br>
              <a:rPr lang="en-US" altLang="it-IT" sz="1500" dirty="0">
                <a:solidFill>
                  <a:srgbClr val="9C9817"/>
                </a:solidFill>
                <a:latin typeface="Geneva" charset="0"/>
              </a:rPr>
            </a:br>
            <a:r>
              <a:rPr lang="en-US" altLang="it-IT" sz="1500" dirty="0">
                <a:solidFill>
                  <a:srgbClr val="9C9817"/>
                </a:solidFill>
                <a:latin typeface="Geneva" charset="0"/>
              </a:rPr>
              <a:t>Gabriele D’Annunzio</a:t>
            </a:r>
            <a:r>
              <a:rPr lang="en-US" altLang="it-IT" sz="1500" dirty="0">
                <a:latin typeface="Geneva" charset="0"/>
              </a:rPr>
              <a:t>.</a:t>
            </a: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340768"/>
            <a:ext cx="4067944" cy="5517232"/>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B441279-3B97-A1F9-93D6-9150567CD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732" y="27384"/>
            <a:ext cx="4824536" cy="6858000"/>
          </a:xfrm>
          <a:prstGeom prst="rect">
            <a:avLst/>
          </a:prstGeom>
        </p:spPr>
      </p:pic>
    </p:spTree>
    <p:extLst>
      <p:ext uri="{BB962C8B-B14F-4D97-AF65-F5344CB8AC3E}">
        <p14:creationId xmlns:p14="http://schemas.microsoft.com/office/powerpoint/2010/main" val="1150491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stiene Pereira- Le ragioni del cuore, m. 3.02  [Mpgun.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47411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5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0"/>
            <a:ext cx="4536504" cy="6858000"/>
          </a:xfrm>
          <a:prstGeom prst="rect">
            <a:avLst/>
          </a:prstGeom>
        </p:spPr>
      </p:pic>
      <p:sp>
        <p:nvSpPr>
          <p:cNvPr id="2" name="Titolo 1">
            <a:extLst>
              <a:ext uri="{FF2B5EF4-FFF2-40B4-BE49-F238E27FC236}">
                <a16:creationId xmlns:a16="http://schemas.microsoft.com/office/drawing/2014/main" id="{516E0068-57C7-9512-1E0F-3C3847E0EA51}"/>
              </a:ext>
            </a:extLst>
          </p:cNvPr>
          <p:cNvSpPr>
            <a:spLocks noGrp="1"/>
          </p:cNvSpPr>
          <p:nvPr>
            <p:ph type="title"/>
          </p:nvPr>
        </p:nvSpPr>
        <p:spPr>
          <a:xfrm>
            <a:off x="457200" y="5589240"/>
            <a:ext cx="3034680" cy="1268760"/>
          </a:xfrm>
        </p:spPr>
        <p:txBody>
          <a:bodyPr/>
          <a:lstStyle/>
          <a:p>
            <a:pPr algn="r"/>
            <a:r>
              <a:rPr lang="it-IT" sz="1800" b="1" dirty="0">
                <a:solidFill>
                  <a:schemeClr val="accent1">
                    <a:lumMod val="50000"/>
                  </a:schemeClr>
                </a:solidFill>
              </a:rPr>
              <a:t>Anno 1994</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06D107-B09D-C9CE-D0E0-F8975D4BA3A6}"/>
              </a:ext>
            </a:extLst>
          </p:cNvPr>
          <p:cNvSpPr>
            <a:spLocks noGrp="1"/>
          </p:cNvSpPr>
          <p:nvPr>
            <p:ph type="title"/>
          </p:nvPr>
        </p:nvSpPr>
        <p:spPr>
          <a:xfrm>
            <a:off x="457200" y="4869160"/>
            <a:ext cx="8135938" cy="1988840"/>
          </a:xfrm>
        </p:spPr>
        <p:txBody>
          <a:bodyPr/>
          <a:lstStyle/>
          <a:p>
            <a:r>
              <a:rPr lang="it-IT" sz="1800" dirty="0">
                <a:effectLst/>
                <a:latin typeface="Geneva" panose="020B0503030404040204" pitchFamily="34" charset="0"/>
                <a:ea typeface="Arial Unicode MS" panose="020B0604020202020204" pitchFamily="34" charset="-128"/>
                <a:cs typeface="Arial Unicode MS" panose="020B0604020202020204" pitchFamily="34" charset="-128"/>
              </a:rPr>
              <a:t>“Non è facile fare del proprio meglio in un paese come questo, </a:t>
            </a:r>
            <a:br>
              <a:rPr lang="it-IT" sz="1800" dirty="0">
                <a:effectLst/>
                <a:latin typeface="Geneva" panose="020B0503030404040204" pitchFamily="34" charset="0"/>
                <a:ea typeface="Arial Unicode MS" panose="020B0604020202020204" pitchFamily="34" charset="-128"/>
                <a:cs typeface="Arial Unicode MS" panose="020B0604020202020204" pitchFamily="34" charset="-128"/>
              </a:rPr>
            </a:br>
            <a:r>
              <a:rPr lang="it-IT" sz="1800" dirty="0">
                <a:effectLst/>
                <a:latin typeface="Geneva" panose="020B0503030404040204" pitchFamily="34" charset="0"/>
                <a:ea typeface="Arial Unicode MS" panose="020B0604020202020204" pitchFamily="34" charset="-128"/>
                <a:cs typeface="Arial Unicode MS" panose="020B0604020202020204" pitchFamily="34" charset="-128"/>
              </a:rPr>
              <a:t>per una persona come me, io non sono Thomas Mann“.</a:t>
            </a:r>
            <a:r>
              <a:rPr lang="it-IT" sz="800" dirty="0">
                <a:effectLst/>
              </a:rPr>
              <a:t> </a:t>
            </a:r>
            <a:endParaRPr lang="it-IT" sz="1400" dirty="0"/>
          </a:p>
        </p:txBody>
      </p:sp>
      <p:pic>
        <p:nvPicPr>
          <p:cNvPr id="3" name="Immagine 2">
            <a:extLst>
              <a:ext uri="{FF2B5EF4-FFF2-40B4-BE49-F238E27FC236}">
                <a16:creationId xmlns:a16="http://schemas.microsoft.com/office/drawing/2014/main" id="{C2B15E04-BD03-60AC-3A26-67DDB1A15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528" y="0"/>
            <a:ext cx="7924800" cy="5334000"/>
          </a:xfrm>
          <a:prstGeom prst="rect">
            <a:avLst/>
          </a:prstGeom>
        </p:spPr>
      </p:pic>
    </p:spTree>
    <p:extLst>
      <p:ext uri="{BB962C8B-B14F-4D97-AF65-F5344CB8AC3E}">
        <p14:creationId xmlns:p14="http://schemas.microsoft.com/office/powerpoint/2010/main" val="781390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085184"/>
            <a:ext cx="8135938" cy="1772816"/>
          </a:xfrm>
        </p:spPr>
        <p:txBody>
          <a:bodyPr/>
          <a:lstStyle/>
          <a:p>
            <a:r>
              <a:rPr lang="it-IT" sz="1600" dirty="0">
                <a:solidFill>
                  <a:srgbClr val="C00000"/>
                </a:solidFill>
              </a:rPr>
              <a:t>Il dottor Pereira alla stazione in attesa del treno per Coimbra.</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62" y="476672"/>
            <a:ext cx="7997193" cy="4752528"/>
          </a:xfrm>
          <a:prstGeom prst="rect">
            <a:avLst/>
          </a:prstGeom>
        </p:spPr>
      </p:pic>
    </p:spTree>
    <p:extLst>
      <p:ext uri="{BB962C8B-B14F-4D97-AF65-F5344CB8AC3E}">
        <p14:creationId xmlns:p14="http://schemas.microsoft.com/office/powerpoint/2010/main" val="1475730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01208"/>
            <a:ext cx="8135938" cy="1440160"/>
          </a:xfrm>
        </p:spPr>
        <p:txBody>
          <a:bodyPr/>
          <a:lstStyle/>
          <a:p>
            <a:br>
              <a:rPr lang="it-IT" sz="1600" dirty="0">
                <a:solidFill>
                  <a:srgbClr val="C00000"/>
                </a:solidFill>
              </a:rPr>
            </a:br>
            <a:r>
              <a:rPr lang="it-IT" sz="1600" dirty="0">
                <a:solidFill>
                  <a:srgbClr val="C00000"/>
                </a:solidFill>
              </a:rPr>
              <a:t>L’incontro alla stazione di Pereira con Marta, la fidanzata di Monteiro</a:t>
            </a:r>
            <a:br>
              <a:rPr lang="it-IT" sz="1600" dirty="0">
                <a:solidFill>
                  <a:srgbClr val="C00000"/>
                </a:solidFill>
              </a:rPr>
            </a:br>
            <a:br>
              <a:rPr lang="it-IT" sz="1600" dirty="0">
                <a:solidFill>
                  <a:srgbClr val="C00000"/>
                </a:solidFill>
              </a:rPr>
            </a:br>
            <a:r>
              <a:rPr lang="it-IT" sz="1400" dirty="0">
                <a:solidFill>
                  <a:srgbClr val="00B0F0"/>
                </a:solidFill>
              </a:rPr>
              <a:t>“Bisogna distinguere tra fanatismo e fede (...) perché si possono avere degli ideali, per esempio che gli uomini siano liberi e uguali, e anche fratelli, mi scusi, in fondo sto recitando la rivoluzione francese, (...)”</a:t>
            </a:r>
            <a:br>
              <a:rPr lang="it-IT" sz="1400" dirty="0">
                <a:solidFill>
                  <a:srgbClr val="00B0F0"/>
                </a:solidFill>
              </a:rPr>
            </a:br>
            <a:endParaRPr lang="it-IT" sz="1400" dirty="0">
              <a:solidFill>
                <a:srgbClr val="00B0F0"/>
              </a:solidFill>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169" y="116632"/>
            <a:ext cx="7620000" cy="5130800"/>
          </a:xfrm>
          <a:prstGeom prst="rect">
            <a:avLst/>
          </a:prstGeom>
        </p:spPr>
      </p:pic>
    </p:spTree>
    <p:extLst>
      <p:ext uri="{BB962C8B-B14F-4D97-AF65-F5344CB8AC3E}">
        <p14:creationId xmlns:p14="http://schemas.microsoft.com/office/powerpoint/2010/main" val="491192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96416" y="188640"/>
            <a:ext cx="7751168" cy="2232248"/>
          </a:xfrm>
        </p:spPr>
        <p:txBody>
          <a:bodyPr/>
          <a:lstStyle/>
          <a:p>
            <a:pPr algn="ctr"/>
            <a:r>
              <a:rPr lang="it-IT" sz="1400" kern="150" dirty="0">
                <a:solidFill>
                  <a:srgbClr val="C00000"/>
                </a:solidFill>
                <a:effectLst/>
                <a:latin typeface="Geneva" panose="020B0503030404040204" pitchFamily="34" charset="0"/>
                <a:ea typeface="Arial Unicode MS" panose="020B0604020202020204" pitchFamily="34" charset="-128"/>
                <a:cs typeface="Arial Unicode MS" panose="020B0604020202020204" pitchFamily="34" charset="-128"/>
              </a:rPr>
              <a:t>“Se loro avessero ragione, la mia vita non avrebbe senso, non avrebbe senso aver studiato lettere a Coimbra e aver sempre creduto che la letteratura fosse la cosa più importante del mondo, non avrebbe senso che io diriga la pagina culturale di questo giornale del pomeriggio dove non posso esprimere la mia opinione e devo pubblicare racconti dell’Ottocento francese, non avrebbe senso più niente, ed è di questo che sento il bisogno di pentirmi, come se io fossi un’altra persona e non il Pereira che ha sempre fatto il giornalista, come se io dovessi rinnegare qualcosa”.</a:t>
            </a:r>
            <a:endParaRPr lang="it-IT" sz="1400" kern="150" dirty="0">
              <a:solidFill>
                <a:srgbClr val="C00000"/>
              </a:solidFill>
              <a:effectLst/>
              <a:latin typeface="Times New Roman" panose="02020603050405020304" pitchFamily="18" charset="0"/>
              <a:ea typeface="Arial Unicode MS" panose="020B0604020202020204" pitchFamily="34" charset="-128"/>
              <a:cs typeface="Arial Unicode MS" panose="020B0604020202020204" pitchFamily="34" charset="-128"/>
            </a:endParaRPr>
          </a:p>
          <a:p>
            <a:pPr algn="ctr"/>
            <a:endParaRPr lang="it-IT" sz="1600" dirty="0">
              <a:solidFill>
                <a:srgbClr val="C00000"/>
              </a:solidFill>
            </a:endParaRPr>
          </a:p>
        </p:txBody>
      </p:sp>
      <p:pic>
        <p:nvPicPr>
          <p:cNvPr id="5" name="Immagine 4">
            <a:extLst>
              <a:ext uri="{FF2B5EF4-FFF2-40B4-BE49-F238E27FC236}">
                <a16:creationId xmlns:a16="http://schemas.microsoft.com/office/drawing/2014/main" id="{8CC159A2-6A67-0B77-0196-7DA7F17D0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988840"/>
            <a:ext cx="7620000" cy="5130800"/>
          </a:xfrm>
          <a:prstGeom prst="rect">
            <a:avLst/>
          </a:prstGeom>
        </p:spPr>
      </p:pic>
    </p:spTree>
    <p:extLst>
      <p:ext uri="{BB962C8B-B14F-4D97-AF65-F5344CB8AC3E}">
        <p14:creationId xmlns:p14="http://schemas.microsoft.com/office/powerpoint/2010/main" val="541029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06F619-C54C-1162-77C8-195AB82829AE}"/>
              </a:ext>
            </a:extLst>
          </p:cNvPr>
          <p:cNvSpPr>
            <a:spLocks noGrp="1"/>
          </p:cNvSpPr>
          <p:nvPr>
            <p:ph type="title"/>
          </p:nvPr>
        </p:nvSpPr>
        <p:spPr>
          <a:xfrm>
            <a:off x="457200" y="5445224"/>
            <a:ext cx="2890664" cy="1412776"/>
          </a:xfrm>
        </p:spPr>
        <p:txBody>
          <a:bodyPr/>
          <a:lstStyle/>
          <a:p>
            <a:pPr algn="r"/>
            <a:r>
              <a:rPr lang="it-IT" sz="1600" dirty="0">
                <a:solidFill>
                  <a:srgbClr val="7D4C16"/>
                </a:solidFill>
              </a:rPr>
              <a:t>La signora ebraico-tedesca </a:t>
            </a:r>
            <a:r>
              <a:rPr lang="it-IT" sz="1600" dirty="0" err="1">
                <a:solidFill>
                  <a:srgbClr val="7D4C16"/>
                </a:solidFill>
              </a:rPr>
              <a:t>DelGado</a:t>
            </a:r>
            <a:r>
              <a:rPr lang="it-IT" sz="1600" dirty="0">
                <a:solidFill>
                  <a:srgbClr val="7D4C16"/>
                </a:solidFill>
              </a:rPr>
              <a:t>, </a:t>
            </a:r>
            <a:br>
              <a:rPr lang="it-IT" sz="1600" dirty="0">
                <a:solidFill>
                  <a:srgbClr val="7D4C16"/>
                </a:solidFill>
              </a:rPr>
            </a:br>
            <a:r>
              <a:rPr lang="it-IT" sz="1600" dirty="0">
                <a:solidFill>
                  <a:srgbClr val="7D4C16"/>
                </a:solidFill>
              </a:rPr>
              <a:t>l’attrice Martha Keller.</a:t>
            </a:r>
          </a:p>
        </p:txBody>
      </p:sp>
      <p:pic>
        <p:nvPicPr>
          <p:cNvPr id="5" name="Immagine 4">
            <a:extLst>
              <a:ext uri="{FF2B5EF4-FFF2-40B4-BE49-F238E27FC236}">
                <a16:creationId xmlns:a16="http://schemas.microsoft.com/office/drawing/2014/main" id="{D7B34CEB-38FF-8AEE-6580-A1F19B1A1AF9}"/>
              </a:ext>
            </a:extLst>
          </p:cNvPr>
          <p:cNvPicPr>
            <a:picLocks noChangeAspect="1"/>
          </p:cNvPicPr>
          <p:nvPr/>
        </p:nvPicPr>
        <p:blipFill>
          <a:blip r:embed="rId2"/>
          <a:stretch>
            <a:fillRect/>
          </a:stretch>
        </p:blipFill>
        <p:spPr>
          <a:xfrm>
            <a:off x="3563888" y="1844824"/>
            <a:ext cx="5580112" cy="5013176"/>
          </a:xfrm>
          <a:prstGeom prst="rect">
            <a:avLst/>
          </a:prstGeom>
        </p:spPr>
      </p:pic>
    </p:spTree>
    <p:extLst>
      <p:ext uri="{BB962C8B-B14F-4D97-AF65-F5344CB8AC3E}">
        <p14:creationId xmlns:p14="http://schemas.microsoft.com/office/powerpoint/2010/main" val="2141488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stiene Pereira. Signora DelGado 'responsabilità' intellettuale e atto di volontà.mp4">
            <a:hlinkClick r:id="" action="ppaction://media"/>
            <a:extLst>
              <a:ext uri="{FF2B5EF4-FFF2-40B4-BE49-F238E27FC236}">
                <a16:creationId xmlns:a16="http://schemas.microsoft.com/office/drawing/2014/main" id="{B31A0126-59B5-DE4A-6CF3-087AF5F5A8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61256"/>
            <a:ext cx="6096000" cy="4572000"/>
          </a:xfrm>
          <a:prstGeom prst="rect">
            <a:avLst/>
          </a:prstGeom>
        </p:spPr>
      </p:pic>
    </p:spTree>
    <p:extLst>
      <p:ext uri="{BB962C8B-B14F-4D97-AF65-F5344CB8AC3E}">
        <p14:creationId xmlns:p14="http://schemas.microsoft.com/office/powerpoint/2010/main" val="313262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157192"/>
            <a:ext cx="8135938" cy="1700808"/>
          </a:xfrm>
        </p:spPr>
        <p:txBody>
          <a:bodyPr/>
          <a:lstStyle/>
          <a:p>
            <a:r>
              <a:rPr lang="it-IT" sz="1600" dirty="0">
                <a:solidFill>
                  <a:srgbClr val="FFC000"/>
                </a:solidFill>
              </a:rPr>
              <a:t>Il dottor Pereira pensoso dopo l’incontro in treno con la signora </a:t>
            </a:r>
            <a:r>
              <a:rPr lang="it-IT" sz="1600" dirty="0" err="1">
                <a:solidFill>
                  <a:srgbClr val="FFC000"/>
                </a:solidFill>
              </a:rPr>
              <a:t>DelGado</a:t>
            </a:r>
            <a:r>
              <a:rPr lang="it-IT" sz="1600" dirty="0">
                <a:solidFill>
                  <a:srgbClr val="FFC000"/>
                </a:solidFill>
              </a:rPr>
              <a:t>.</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861" y="404664"/>
            <a:ext cx="7166277" cy="5423887"/>
          </a:xfrm>
          <a:prstGeom prst="rect">
            <a:avLst/>
          </a:prstGeom>
        </p:spPr>
      </p:pic>
    </p:spTree>
    <p:extLst>
      <p:ext uri="{BB962C8B-B14F-4D97-AF65-F5344CB8AC3E}">
        <p14:creationId xmlns:p14="http://schemas.microsoft.com/office/powerpoint/2010/main" val="361656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457200" y="5157192"/>
            <a:ext cx="8137525" cy="1152128"/>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dirty="0">
                <a:solidFill>
                  <a:srgbClr val="FF0000"/>
                </a:solidFill>
              </a:rPr>
              <a:t>Il dottor Cardoso, direttore della Clinica di </a:t>
            </a:r>
            <a:r>
              <a:rPr lang="it-IT" sz="1600" dirty="0" err="1">
                <a:solidFill>
                  <a:srgbClr val="FF0000"/>
                </a:solidFill>
              </a:rPr>
              <a:t>Parede</a:t>
            </a:r>
            <a:r>
              <a:rPr lang="it-IT" sz="1600" dirty="0">
                <a:solidFill>
                  <a:srgbClr val="FF0000"/>
                </a:solidFill>
              </a:rPr>
              <a:t>, l’attore francese Daniel Auteuil.</a:t>
            </a:r>
            <a:endParaRPr lang="it-IT" altLang="it-IT" sz="1600" dirty="0">
              <a:solidFill>
                <a:srgbClr val="FF0000"/>
              </a:solidFill>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640"/>
            <a:ext cx="9144000" cy="5157192"/>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268760"/>
            <a:ext cx="8352928" cy="4392488"/>
          </a:xfrm>
          <a:prstGeom prst="rect">
            <a:avLst/>
          </a:prstGeom>
        </p:spPr>
      </p:pic>
    </p:spTree>
    <p:extLst>
      <p:ext uri="{BB962C8B-B14F-4D97-AF65-F5344CB8AC3E}">
        <p14:creationId xmlns:p14="http://schemas.microsoft.com/office/powerpoint/2010/main" val="1461362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360363" y="692696"/>
            <a:ext cx="8137525" cy="3024336"/>
          </a:xfrm>
          <a:ln/>
        </p:spPr>
        <p:txBody>
          <a:bodyPr/>
          <a:lstStyle/>
          <a:p>
            <a:r>
              <a:rPr lang="it-IT" altLang="it-IT" sz="1500" dirty="0">
                <a:solidFill>
                  <a:srgbClr val="7030A0"/>
                </a:solidFill>
              </a:rPr>
              <a:t>Disse Pereira; «Allora, mi racconti questa teoria».</a:t>
            </a:r>
            <a:br>
              <a:rPr lang="it-IT" altLang="it-IT" sz="1500" dirty="0">
                <a:solidFill>
                  <a:srgbClr val="00B0F0"/>
                </a:solidFill>
              </a:rPr>
            </a:br>
            <a:r>
              <a:rPr lang="it-IT" altLang="it-IT" sz="1500" dirty="0">
                <a:solidFill>
                  <a:srgbClr val="00B0F0"/>
                </a:solidFill>
              </a:rPr>
              <a:t>Ebbene, disse il dottor Cardoso, credere di essere ‘uno’ che fa parte a sé, staccato dalla incommensurabile pluralità dei propri io, rappresenta un’illusione, peraltro ingenua, di un’unica anima di tradizione cristiana. il dottor Ribot e il dottor Janet vedono la personalità come una confederazione di varie anime, </a:t>
            </a:r>
            <a:r>
              <a:rPr lang="it-IT" altLang="it-IT" sz="1500" dirty="0" err="1">
                <a:solidFill>
                  <a:srgbClr val="00B0F0"/>
                </a:solidFill>
              </a:rPr>
              <a:t>perchè</a:t>
            </a:r>
            <a:r>
              <a:rPr lang="it-IT" altLang="it-IT" sz="1500" dirty="0">
                <a:solidFill>
                  <a:srgbClr val="00B0F0"/>
                </a:solidFill>
              </a:rPr>
              <a:t> noi abbiamo varie anime dentro di noi, nevvero, una confederazione che si pone sotto il controllo di un io egemone…</a:t>
            </a:r>
            <a:br>
              <a:rPr lang="it-IT" altLang="it-IT" sz="1500" dirty="0">
                <a:solidFill>
                  <a:srgbClr val="00B0F0"/>
                </a:solidFill>
              </a:rPr>
            </a:br>
            <a:br>
              <a:rPr lang="it-IT" altLang="it-IT" sz="1500" dirty="0">
                <a:solidFill>
                  <a:srgbClr val="00B0F0"/>
                </a:solidFill>
              </a:rPr>
            </a:br>
            <a:r>
              <a:rPr lang="it-IT" altLang="it-IT" sz="1500" dirty="0">
                <a:solidFill>
                  <a:srgbClr val="00B0F0"/>
                </a:solidFill>
              </a:rPr>
              <a:t>Forse, concluse il dottor Cardoso, dopo una paziente erosione c’è un io egemone che sta prendendo la testa della confederazione delle sue anime, dottor Pereira, e lei non può farci nulla, può solo eventualmente assecondarlo.</a:t>
            </a:r>
            <a:br>
              <a:rPr lang="it-IT" altLang="it-IT" sz="1500" dirty="0">
                <a:solidFill>
                  <a:srgbClr val="00B0F0"/>
                </a:solidFill>
              </a:rPr>
            </a:br>
            <a:r>
              <a:rPr lang="it-IT" altLang="it-IT" sz="1500" dirty="0">
                <a:solidFill>
                  <a:srgbClr val="7030A0"/>
                </a:solidFill>
              </a:rPr>
              <a:t>Allora chiese Pereira: «E dunque cosa mi resterebbe da fare?»</a:t>
            </a:r>
            <a:br>
              <a:rPr lang="it-IT" altLang="it-IT" sz="1500" dirty="0">
                <a:solidFill>
                  <a:srgbClr val="00B0F0"/>
                </a:solidFill>
              </a:rPr>
            </a:br>
            <a:r>
              <a:rPr lang="it-IT" altLang="it-IT" sz="1500" dirty="0">
                <a:solidFill>
                  <a:srgbClr val="00B0F0"/>
                </a:solidFill>
              </a:rPr>
              <a:t>Nulla, rispose il dottor Cardoso, semplicemente aspettare…</a:t>
            </a:r>
            <a:br>
              <a:rPr lang="it-IT" altLang="it-IT" sz="1500" dirty="0">
                <a:solidFill>
                  <a:srgbClr val="00B0F0"/>
                </a:solidFill>
              </a:rPr>
            </a:br>
            <a:br>
              <a:rPr lang="it-IT" altLang="it-IT" sz="1500" dirty="0">
                <a:solidFill>
                  <a:srgbClr val="00B0F0"/>
                </a:solidFill>
              </a:rPr>
            </a:br>
            <a:br>
              <a:rPr lang="it-IT" altLang="it-IT" sz="1500" dirty="0">
                <a:solidFill>
                  <a:srgbClr val="00B0F0"/>
                </a:solidFill>
              </a:rPr>
            </a:br>
            <a:br>
              <a:rPr lang="it-IT" altLang="it-IT" sz="1500" dirty="0">
                <a:solidFill>
                  <a:srgbClr val="00B0F0"/>
                </a:solidFill>
              </a:rPr>
            </a:br>
            <a:br>
              <a:rPr lang="it-IT" altLang="it-IT" sz="1500" dirty="0">
                <a:solidFill>
                  <a:schemeClr val="accent1">
                    <a:lumMod val="50000"/>
                  </a:schemeClr>
                </a:solidFill>
              </a:rPr>
            </a:br>
            <a:endParaRPr lang="it-IT" altLang="it-IT" sz="1500" dirty="0">
              <a:solidFill>
                <a:schemeClr val="accent1">
                  <a:lumMod val="50000"/>
                </a:schemeClr>
              </a:solidFill>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0968"/>
            <a:ext cx="9144000" cy="4941168"/>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0"/>
            <a:ext cx="4824536" cy="6858000"/>
          </a:xfrm>
          <a:prstGeom prst="rect">
            <a:avLst/>
          </a:prstGeom>
        </p:spPr>
      </p:pic>
      <p:sp>
        <p:nvSpPr>
          <p:cNvPr id="2" name="Titolo 1">
            <a:extLst>
              <a:ext uri="{FF2B5EF4-FFF2-40B4-BE49-F238E27FC236}">
                <a16:creationId xmlns:a16="http://schemas.microsoft.com/office/drawing/2014/main" id="{A096FB6A-B147-B7E2-91A3-DBA47FE4EA7A}"/>
              </a:ext>
            </a:extLst>
          </p:cNvPr>
          <p:cNvSpPr>
            <a:spLocks noGrp="1"/>
          </p:cNvSpPr>
          <p:nvPr>
            <p:ph type="title"/>
          </p:nvPr>
        </p:nvSpPr>
        <p:spPr>
          <a:xfrm>
            <a:off x="457200" y="5373216"/>
            <a:ext cx="3322712" cy="1484784"/>
          </a:xfrm>
        </p:spPr>
        <p:txBody>
          <a:bodyPr/>
          <a:lstStyle/>
          <a:p>
            <a:pPr algn="r"/>
            <a:r>
              <a:rPr lang="it-IT" sz="1800" b="1" dirty="0">
                <a:solidFill>
                  <a:srgbClr val="C00000"/>
                </a:solidFill>
              </a:rPr>
              <a:t>Anno 1995</a:t>
            </a:r>
          </a:p>
        </p:txBody>
      </p:sp>
    </p:spTree>
    <p:extLst>
      <p:ext uri="{BB962C8B-B14F-4D97-AF65-F5344CB8AC3E}">
        <p14:creationId xmlns:p14="http://schemas.microsoft.com/office/powerpoint/2010/main" val="23727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01208"/>
            <a:ext cx="8135938" cy="1152128"/>
          </a:xfrm>
        </p:spPr>
        <p:txBody>
          <a:bodyPr/>
          <a:lstStyle/>
          <a:p>
            <a:r>
              <a:rPr lang="it-IT" sz="1600" dirty="0">
                <a:solidFill>
                  <a:srgbClr val="002060"/>
                </a:solidFill>
              </a:rPr>
              <a:t>Il dottor Pereira e Monteiro Rossi a colloquio su una panchina.</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0"/>
            <a:ext cx="6048672" cy="5443805"/>
          </a:xfrm>
          <a:prstGeom prst="rect">
            <a:avLst/>
          </a:prstGeom>
        </p:spPr>
      </p:pic>
    </p:spTree>
    <p:extLst>
      <p:ext uri="{BB962C8B-B14F-4D97-AF65-F5344CB8AC3E}">
        <p14:creationId xmlns:p14="http://schemas.microsoft.com/office/powerpoint/2010/main" val="1789901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89B72AD-4C45-EA3A-4FFB-FF7A25A64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196752"/>
            <a:ext cx="7479101" cy="5035252"/>
          </a:xfrm>
          <a:prstGeom prst="rect">
            <a:avLst/>
          </a:prstGeom>
        </p:spPr>
      </p:pic>
    </p:spTree>
    <p:extLst>
      <p:ext uri="{BB962C8B-B14F-4D97-AF65-F5344CB8AC3E}">
        <p14:creationId xmlns:p14="http://schemas.microsoft.com/office/powerpoint/2010/main" val="1041708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457200" y="5157192"/>
            <a:ext cx="8137525" cy="1700808"/>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500" dirty="0">
                <a:solidFill>
                  <a:srgbClr val="C00000"/>
                </a:solidFill>
              </a:rPr>
              <a:t>Pereira picchiato a casa sua da due loschi individui della polizia politica</a:t>
            </a: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8" y="260648"/>
            <a:ext cx="9144000" cy="528320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ereira malmenato dalla polizia.mp4">
            <a:hlinkClick r:id="" action="ppaction://media"/>
            <a:extLst>
              <a:ext uri="{FF2B5EF4-FFF2-40B4-BE49-F238E27FC236}">
                <a16:creationId xmlns:a16="http://schemas.microsoft.com/office/drawing/2014/main" id="{3963BB3F-4B37-66CF-C03E-641E7344DE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56288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3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5D19232-6609-B977-59AF-6A36CC1AE034}"/>
              </a:ext>
            </a:extLst>
          </p:cNvPr>
          <p:cNvPicPr>
            <a:picLocks noChangeAspect="1"/>
          </p:cNvPicPr>
          <p:nvPr/>
        </p:nvPicPr>
        <p:blipFill>
          <a:blip r:embed="rId2"/>
          <a:stretch>
            <a:fillRect/>
          </a:stretch>
        </p:blipFill>
        <p:spPr>
          <a:xfrm>
            <a:off x="685800" y="116632"/>
            <a:ext cx="7772400" cy="5231423"/>
          </a:xfrm>
          <a:prstGeom prst="rect">
            <a:avLst/>
          </a:prstGeom>
        </p:spPr>
      </p:pic>
      <p:sp>
        <p:nvSpPr>
          <p:cNvPr id="4" name="Titolo 3">
            <a:extLst>
              <a:ext uri="{FF2B5EF4-FFF2-40B4-BE49-F238E27FC236}">
                <a16:creationId xmlns:a16="http://schemas.microsoft.com/office/drawing/2014/main" id="{61B92D04-5B4E-3C5A-3B72-8CC60A93E644}"/>
              </a:ext>
            </a:extLst>
          </p:cNvPr>
          <p:cNvSpPr>
            <a:spLocks noGrp="1"/>
          </p:cNvSpPr>
          <p:nvPr>
            <p:ph type="title"/>
          </p:nvPr>
        </p:nvSpPr>
        <p:spPr>
          <a:xfrm>
            <a:off x="685800" y="5348056"/>
            <a:ext cx="7772400" cy="1033272"/>
          </a:xfrm>
        </p:spPr>
        <p:txBody>
          <a:bodyPr/>
          <a:lstStyle/>
          <a:p>
            <a:r>
              <a:rPr lang="it-IT" sz="1400" dirty="0">
                <a:solidFill>
                  <a:srgbClr val="0070C0"/>
                </a:solidFill>
              </a:rPr>
              <a:t>“...Pereira sostiene che gli venne un'idea folle, ma forse poteva metterla in pratica. </a:t>
            </a:r>
            <a:br>
              <a:rPr lang="it-IT" sz="1400" dirty="0">
                <a:solidFill>
                  <a:srgbClr val="0070C0"/>
                </a:solidFill>
              </a:rPr>
            </a:br>
            <a:r>
              <a:rPr lang="it-IT" sz="1400" dirty="0">
                <a:solidFill>
                  <a:srgbClr val="0070C0"/>
                </a:solidFill>
              </a:rPr>
              <a:t>Si mise la giacca e uscì per Lisbona».</a:t>
            </a:r>
          </a:p>
        </p:txBody>
      </p:sp>
    </p:spTree>
    <p:extLst>
      <p:ext uri="{BB962C8B-B14F-4D97-AF65-F5344CB8AC3E}">
        <p14:creationId xmlns:p14="http://schemas.microsoft.com/office/powerpoint/2010/main" val="979429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797152"/>
            <a:ext cx="8135938" cy="2060848"/>
          </a:xfrm>
        </p:spPr>
        <p:txBody>
          <a:bodyPr/>
          <a:lstStyle/>
          <a:p>
            <a:r>
              <a:rPr lang="it-IT" sz="1600" dirty="0">
                <a:solidFill>
                  <a:srgbClr val="C00000"/>
                </a:solidFill>
              </a:rPr>
              <a:t>La Lisbona del dottor Pereira e di Antonio Tabucchi.</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0" y="404664"/>
            <a:ext cx="9254659" cy="4925144"/>
          </a:xfrm>
          <a:prstGeom prst="rect">
            <a:avLst/>
          </a:prstGeom>
        </p:spPr>
      </p:pic>
    </p:spTree>
    <p:extLst>
      <p:ext uri="{BB962C8B-B14F-4D97-AF65-F5344CB8AC3E}">
        <p14:creationId xmlns:p14="http://schemas.microsoft.com/office/powerpoint/2010/main" val="827877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00"/>
            <a:ext cx="9144000" cy="6159500"/>
          </a:xfrm>
          <a:prstGeom prst="rect">
            <a:avLst/>
          </a:prstGeom>
        </p:spPr>
      </p:pic>
      <p:sp>
        <p:nvSpPr>
          <p:cNvPr id="5" name="Titolo 4"/>
          <p:cNvSpPr>
            <a:spLocks noGrp="1"/>
          </p:cNvSpPr>
          <p:nvPr>
            <p:ph type="title"/>
          </p:nvPr>
        </p:nvSpPr>
        <p:spPr>
          <a:xfrm>
            <a:off x="457200" y="5733256"/>
            <a:ext cx="8135938" cy="1124744"/>
          </a:xfrm>
        </p:spPr>
        <p:txBody>
          <a:bodyPr/>
          <a:lstStyle/>
          <a:p>
            <a:r>
              <a:rPr lang="it-IT" sz="1600" dirty="0">
                <a:solidFill>
                  <a:srgbClr val="0070C0"/>
                </a:solidFill>
              </a:rPr>
              <a:t>Lisbona con, in primo piano, la celebre la torre di Belem.</a:t>
            </a:r>
          </a:p>
        </p:txBody>
      </p:sp>
    </p:spTree>
    <p:extLst>
      <p:ext uri="{BB962C8B-B14F-4D97-AF65-F5344CB8AC3E}">
        <p14:creationId xmlns:p14="http://schemas.microsoft.com/office/powerpoint/2010/main" val="2021025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457200" y="128588"/>
            <a:ext cx="8137525" cy="1435100"/>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500"/>
              <a:t>Enrico Berlinguer giovane parlamentare</a:t>
            </a: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37" y="328612"/>
            <a:ext cx="8572500" cy="640080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457200" y="4941168"/>
            <a:ext cx="8137525" cy="1584176"/>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500" dirty="0">
                <a:solidFill>
                  <a:srgbClr val="002060"/>
                </a:solidFill>
              </a:rPr>
              <a:t>La cameriera Oretta serve un bicchiere di Porto secco al dottor Pereira.</a:t>
            </a: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02" y="620688"/>
            <a:ext cx="8053018" cy="4608512"/>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503238" y="5589240"/>
            <a:ext cx="8137525" cy="1656184"/>
          </a:xfrm>
          <a:ln/>
        </p:spPr>
        <p:txBody>
          <a:bodyPr/>
          <a:lstStyle/>
          <a:p>
            <a:pPr>
              <a:lnSpc>
                <a:spcPts val="24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500" dirty="0">
                <a:solidFill>
                  <a:schemeClr val="accent1">
                    <a:lumMod val="50000"/>
                  </a:schemeClr>
                </a:solidFill>
                <a:latin typeface="Geneva" charset="0"/>
              </a:rPr>
              <a:t>Pereira col dottor Cardoso in un noto </a:t>
            </a:r>
            <a:r>
              <a:rPr lang="it-IT" altLang="it-IT" sz="1500" dirty="0" err="1">
                <a:solidFill>
                  <a:schemeClr val="accent1">
                    <a:lumMod val="50000"/>
                  </a:schemeClr>
                </a:solidFill>
                <a:latin typeface="Geneva" charset="0"/>
              </a:rPr>
              <a:t>Caffé</a:t>
            </a:r>
            <a:r>
              <a:rPr lang="it-IT" altLang="it-IT" sz="1500" dirty="0">
                <a:solidFill>
                  <a:schemeClr val="accent1">
                    <a:lumMod val="50000"/>
                  </a:schemeClr>
                </a:solidFill>
                <a:latin typeface="Geneva" charset="0"/>
              </a:rPr>
              <a:t> di Lisbona.</a:t>
            </a:r>
          </a:p>
        </p:txBody>
      </p:sp>
      <p:pic>
        <p:nvPicPr>
          <p:cNvPr id="3" name="Immagine 2"/>
          <p:cNvPicPr>
            <a:picLocks noChangeAspect="1"/>
          </p:cNvPicPr>
          <p:nvPr/>
        </p:nvPicPr>
        <p:blipFill>
          <a:blip r:embed="rId3"/>
          <a:stretch>
            <a:fillRect/>
          </a:stretch>
        </p:blipFill>
        <p:spPr>
          <a:xfrm>
            <a:off x="8851" y="0"/>
            <a:ext cx="9144000" cy="6099586"/>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stiene Pereira - Trailer Ita m.1.40 [Mpgun.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500" y="1305272"/>
            <a:ext cx="5715000" cy="4572000"/>
          </a:xfrm>
          <a:prstGeom prst="rect">
            <a:avLst/>
          </a:prstGeom>
        </p:spPr>
      </p:pic>
    </p:spTree>
    <p:extLst>
      <p:ext uri="{BB962C8B-B14F-4D97-AF65-F5344CB8AC3E}">
        <p14:creationId xmlns:p14="http://schemas.microsoft.com/office/powerpoint/2010/main" val="90348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09" y="-273042"/>
            <a:ext cx="8663782" cy="6105358"/>
          </a:xfrm>
          <a:prstGeom prst="rect">
            <a:avLst/>
          </a:prstGeom>
        </p:spPr>
      </p:pic>
      <p:sp>
        <p:nvSpPr>
          <p:cNvPr id="2" name="Titolo 1">
            <a:extLst>
              <a:ext uri="{FF2B5EF4-FFF2-40B4-BE49-F238E27FC236}">
                <a16:creationId xmlns:a16="http://schemas.microsoft.com/office/drawing/2014/main" id="{69B89D3C-03E1-9872-6839-AC61B7FFF33F}"/>
              </a:ext>
            </a:extLst>
          </p:cNvPr>
          <p:cNvSpPr>
            <a:spLocks noGrp="1"/>
          </p:cNvSpPr>
          <p:nvPr>
            <p:ph type="title"/>
          </p:nvPr>
        </p:nvSpPr>
        <p:spPr>
          <a:xfrm>
            <a:off x="457200" y="5517232"/>
            <a:ext cx="8135938" cy="1340768"/>
          </a:xfrm>
        </p:spPr>
        <p:txBody>
          <a:bodyPr/>
          <a:lstStyle/>
          <a:p>
            <a:r>
              <a:rPr lang="it-IT" sz="1600" dirty="0">
                <a:solidFill>
                  <a:srgbClr val="8C4F15"/>
                </a:solidFill>
              </a:rPr>
              <a:t>Pereira e Cardoso al caffè che organizzano il finale della storia.</a:t>
            </a:r>
          </a:p>
        </p:txBody>
      </p:sp>
    </p:spTree>
    <p:extLst>
      <p:ext uri="{BB962C8B-B14F-4D97-AF65-F5344CB8AC3E}">
        <p14:creationId xmlns:p14="http://schemas.microsoft.com/office/powerpoint/2010/main" val="1020779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013176"/>
            <a:ext cx="8135938" cy="1844824"/>
          </a:xfrm>
        </p:spPr>
        <p:txBody>
          <a:bodyPr/>
          <a:lstStyle/>
          <a:p>
            <a:r>
              <a:rPr lang="it-IT" sz="1600" dirty="0">
                <a:solidFill>
                  <a:srgbClr val="7D4C16"/>
                </a:solidFill>
              </a:rPr>
              <a:t>Il dottor Pereira al telefono prepara il trucco finale.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3" y="908720"/>
            <a:ext cx="7208844" cy="4608511"/>
          </a:xfrm>
          <a:prstGeom prst="rect">
            <a:avLst/>
          </a:prstGeom>
        </p:spPr>
      </p:pic>
    </p:spTree>
    <p:extLst>
      <p:ext uri="{BB962C8B-B14F-4D97-AF65-F5344CB8AC3E}">
        <p14:creationId xmlns:p14="http://schemas.microsoft.com/office/powerpoint/2010/main" val="210078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457200" y="5301208"/>
            <a:ext cx="8137525" cy="1556792"/>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sz="1500" dirty="0">
                <a:solidFill>
                  <a:schemeClr val="accent1">
                    <a:lumMod val="50000"/>
                  </a:schemeClr>
                </a:solidFill>
                <a:latin typeface="Geneva" charset="0"/>
              </a:rPr>
              <a:t>Pereira col </a:t>
            </a:r>
            <a:r>
              <a:rPr lang="en-US" altLang="it-IT" sz="1500" dirty="0" err="1">
                <a:solidFill>
                  <a:schemeClr val="accent1">
                    <a:lumMod val="50000"/>
                  </a:schemeClr>
                </a:solidFill>
                <a:latin typeface="Geneva" charset="0"/>
              </a:rPr>
              <a:t>redattore</a:t>
            </a:r>
            <a:r>
              <a:rPr lang="en-US" altLang="it-IT" sz="1500" dirty="0">
                <a:solidFill>
                  <a:schemeClr val="accent1">
                    <a:lumMod val="50000"/>
                  </a:schemeClr>
                </a:solidFill>
                <a:latin typeface="Geneva" charset="0"/>
              </a:rPr>
              <a:t> in </a:t>
            </a:r>
            <a:r>
              <a:rPr lang="en-US" altLang="it-IT" sz="1500" dirty="0" err="1">
                <a:solidFill>
                  <a:schemeClr val="accent1">
                    <a:lumMod val="50000"/>
                  </a:schemeClr>
                </a:solidFill>
                <a:latin typeface="Geneva" charset="0"/>
              </a:rPr>
              <a:t>attesa</a:t>
            </a:r>
            <a:r>
              <a:rPr lang="en-US" altLang="it-IT" sz="1500" dirty="0">
                <a:solidFill>
                  <a:schemeClr val="accent1">
                    <a:lumMod val="50000"/>
                  </a:schemeClr>
                </a:solidFill>
                <a:latin typeface="Geneva" charset="0"/>
              </a:rPr>
              <a:t> </a:t>
            </a:r>
            <a:r>
              <a:rPr lang="en-US" altLang="it-IT" sz="1500" dirty="0" err="1">
                <a:solidFill>
                  <a:schemeClr val="accent1">
                    <a:lumMod val="50000"/>
                  </a:schemeClr>
                </a:solidFill>
                <a:latin typeface="Geneva" charset="0"/>
              </a:rPr>
              <a:t>della</a:t>
            </a:r>
            <a:r>
              <a:rPr lang="en-US" altLang="it-IT" sz="1500" dirty="0">
                <a:solidFill>
                  <a:schemeClr val="accent1">
                    <a:lumMod val="50000"/>
                  </a:schemeClr>
                </a:solidFill>
                <a:latin typeface="Geneva" charset="0"/>
              </a:rPr>
              <a:t> </a:t>
            </a:r>
            <a:r>
              <a:rPr lang="en-US" altLang="it-IT" sz="1500" dirty="0" err="1">
                <a:solidFill>
                  <a:schemeClr val="accent1">
                    <a:lumMod val="50000"/>
                  </a:schemeClr>
                </a:solidFill>
                <a:latin typeface="Geneva" charset="0"/>
              </a:rPr>
              <a:t>telefonata</a:t>
            </a:r>
            <a:r>
              <a:rPr lang="en-US" altLang="it-IT" sz="1500" dirty="0">
                <a:solidFill>
                  <a:schemeClr val="accent1">
                    <a:lumMod val="50000"/>
                  </a:schemeClr>
                </a:solidFill>
                <a:latin typeface="Geneva" charset="0"/>
              </a:rPr>
              <a:t> del </a:t>
            </a:r>
            <a:r>
              <a:rPr lang="en-US" altLang="it-IT" sz="1500" dirty="0" err="1">
                <a:solidFill>
                  <a:schemeClr val="accent1">
                    <a:lumMod val="50000"/>
                  </a:schemeClr>
                </a:solidFill>
                <a:latin typeface="Geneva" charset="0"/>
              </a:rPr>
              <a:t>funzionario</a:t>
            </a:r>
            <a:r>
              <a:rPr lang="en-US" altLang="it-IT" sz="1500" dirty="0">
                <a:solidFill>
                  <a:schemeClr val="accent1">
                    <a:lumMod val="50000"/>
                  </a:schemeClr>
                </a:solidFill>
                <a:latin typeface="Geneva" charset="0"/>
              </a:rPr>
              <a:t> </a:t>
            </a:r>
            <a:r>
              <a:rPr lang="en-US" altLang="it-IT" sz="1500" dirty="0" err="1">
                <a:solidFill>
                  <a:schemeClr val="accent1">
                    <a:lumMod val="50000"/>
                  </a:schemeClr>
                </a:solidFill>
                <a:latin typeface="Geneva" charset="0"/>
              </a:rPr>
              <a:t>della</a:t>
            </a:r>
            <a:r>
              <a:rPr lang="en-US" altLang="it-IT" sz="1500" dirty="0">
                <a:solidFill>
                  <a:schemeClr val="accent1">
                    <a:lumMod val="50000"/>
                  </a:schemeClr>
                </a:solidFill>
                <a:latin typeface="Geneva" charset="0"/>
              </a:rPr>
              <a:t> </a:t>
            </a:r>
            <a:r>
              <a:rPr lang="en-US" altLang="it-IT" sz="1500" dirty="0" err="1">
                <a:solidFill>
                  <a:schemeClr val="accent1">
                    <a:lumMod val="50000"/>
                  </a:schemeClr>
                </a:solidFill>
                <a:latin typeface="Geneva" charset="0"/>
              </a:rPr>
              <a:t>censura</a:t>
            </a:r>
            <a:r>
              <a:rPr lang="en-US" altLang="it-IT" sz="1500" dirty="0">
                <a:solidFill>
                  <a:schemeClr val="accent1">
                    <a:lumMod val="50000"/>
                  </a:schemeClr>
                </a:solidFill>
                <a:latin typeface="Geneva" charset="0"/>
              </a:rPr>
              <a:t>. </a:t>
            </a: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640457"/>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stiene Pereira - Finale, m. 6.18 [Mpgun.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23182DD-6DBC-3971-4944-D30BEF967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7032"/>
            <a:ext cx="9144000" cy="4760926"/>
          </a:xfrm>
          <a:prstGeom prst="rect">
            <a:avLst/>
          </a:prstGeom>
        </p:spPr>
      </p:pic>
      <p:pic>
        <p:nvPicPr>
          <p:cNvPr id="6" name="Segnaposto contenuto 4">
            <a:extLst>
              <a:ext uri="{FF2B5EF4-FFF2-40B4-BE49-F238E27FC236}">
                <a16:creationId xmlns:a16="http://schemas.microsoft.com/office/drawing/2014/main" id="{D90C6176-85FB-50E6-418C-C0DD18886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0"/>
            <a:ext cx="6425730" cy="4432300"/>
          </a:xfrm>
          <a:prstGeom prst="rect">
            <a:avLst/>
          </a:prstGeom>
        </p:spPr>
      </p:pic>
    </p:spTree>
    <p:extLst>
      <p:ext uri="{BB962C8B-B14F-4D97-AF65-F5344CB8AC3E}">
        <p14:creationId xmlns:p14="http://schemas.microsoft.com/office/powerpoint/2010/main" val="819408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C29C3FA-800A-A4EA-961B-6BA7DF919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73" y="2249488"/>
            <a:ext cx="8764654" cy="4608512"/>
          </a:xfrm>
          <a:prstGeom prst="rect">
            <a:avLst/>
          </a:prstGeom>
        </p:spPr>
      </p:pic>
    </p:spTree>
    <p:extLst>
      <p:ext uri="{BB962C8B-B14F-4D97-AF65-F5344CB8AC3E}">
        <p14:creationId xmlns:p14="http://schemas.microsoft.com/office/powerpoint/2010/main" val="4289667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3" name="Titolo 2">
            <a:extLst>
              <a:ext uri="{FF2B5EF4-FFF2-40B4-BE49-F238E27FC236}">
                <a16:creationId xmlns:a16="http://schemas.microsoft.com/office/drawing/2014/main" id="{6BFA5FE6-8AA5-F975-AC26-259BEA634C7F}"/>
              </a:ext>
            </a:extLst>
          </p:cNvPr>
          <p:cNvSpPr>
            <a:spLocks noGrp="1"/>
          </p:cNvSpPr>
          <p:nvPr>
            <p:ph type="title"/>
          </p:nvPr>
        </p:nvSpPr>
        <p:spPr>
          <a:xfrm>
            <a:off x="5364088" y="4869160"/>
            <a:ext cx="3229050" cy="1988840"/>
          </a:xfrm>
        </p:spPr>
        <p:txBody>
          <a:bodyPr/>
          <a:lstStyle/>
          <a:p>
            <a:pPr algn="l"/>
            <a:r>
              <a:rPr lang="it-IT" sz="1600" dirty="0">
                <a:solidFill>
                  <a:srgbClr val="8C4F15"/>
                </a:solidFill>
              </a:rPr>
              <a:t>Il monumento </a:t>
            </a:r>
            <a:br>
              <a:rPr lang="it-IT" sz="1600" dirty="0">
                <a:solidFill>
                  <a:srgbClr val="8C4F15"/>
                </a:solidFill>
              </a:rPr>
            </a:br>
            <a:r>
              <a:rPr lang="it-IT" sz="1600" dirty="0">
                <a:solidFill>
                  <a:srgbClr val="8C4F15"/>
                </a:solidFill>
              </a:rPr>
              <a:t>a Fernando Pessoa,</a:t>
            </a:r>
            <a:br>
              <a:rPr lang="it-IT" sz="1600" dirty="0">
                <a:solidFill>
                  <a:srgbClr val="8C4F15"/>
                </a:solidFill>
              </a:rPr>
            </a:br>
            <a:r>
              <a:rPr lang="it-IT" sz="1600" dirty="0">
                <a:solidFill>
                  <a:srgbClr val="8C4F15"/>
                </a:solidFill>
              </a:rPr>
              <a:t>il più grande poeta portoghese del ‘900.</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Grp="1" noChangeArrowheads="1"/>
          </p:cNvSpPr>
          <p:nvPr>
            <p:ph type="title"/>
          </p:nvPr>
        </p:nvSpPr>
        <p:spPr>
          <a:xfrm>
            <a:off x="457200" y="128588"/>
            <a:ext cx="8137525" cy="1435100"/>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7200" dirty="0">
                <a:solidFill>
                  <a:srgbClr val="FF0000"/>
                </a:solidFill>
                <a:latin typeface="+mn-lt"/>
              </a:rPr>
              <a:t>GRAZIE</a:t>
            </a:r>
          </a:p>
        </p:txBody>
      </p:sp>
      <p:sp>
        <p:nvSpPr>
          <p:cNvPr id="99330" name="Rectangle 2"/>
          <p:cNvSpPr>
            <a:spLocks noGrp="1" noChangeArrowheads="1"/>
          </p:cNvSpPr>
          <p:nvPr>
            <p:ph type="body" idx="1"/>
          </p:nvPr>
        </p:nvSpPr>
        <p:spPr>
          <a:xfrm>
            <a:off x="483314" y="1563688"/>
            <a:ext cx="8137525" cy="7077224"/>
          </a:xfrm>
          <a:ln/>
        </p:spPr>
        <p:txBody>
          <a:bodyPr/>
          <a:lstStyle/>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rgbClr val="83CAFF"/>
                </a:solidFill>
              </a:rPr>
              <a:t>Alla prossima</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rgbClr val="83CAFF"/>
                </a:solidFill>
              </a:rPr>
              <a:t>Giovedì, 7 marzo 2024</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dirty="0">
              <a:solidFill>
                <a:srgbClr val="CC99FF"/>
              </a:solidFill>
            </a:endParaRP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6000" dirty="0">
                <a:solidFill>
                  <a:srgbClr val="0070C0"/>
                </a:solidFill>
              </a:rPr>
              <a:t>UNA GIORNATA</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6000" dirty="0">
                <a:solidFill>
                  <a:srgbClr val="0070C0"/>
                </a:solidFill>
              </a:rPr>
              <a:t>PARTICOLARE</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400" i="1" dirty="0">
                <a:solidFill>
                  <a:schemeClr val="accent2">
                    <a:lumMod val="60000"/>
                    <a:lumOff val="40000"/>
                  </a:schemeClr>
                </a:solidFill>
              </a:rPr>
              <a:t>Storia pubblica e privata</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400" i="1" dirty="0">
                <a:solidFill>
                  <a:schemeClr val="accent2">
                    <a:lumMod val="60000"/>
                    <a:lumOff val="40000"/>
                  </a:schemeClr>
                </a:solidFill>
              </a:rPr>
              <a:t>durante il regime.</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dirty="0">
              <a:solidFill>
                <a:srgbClr val="CC99FF"/>
              </a:solidFill>
              <a:latin typeface="Chalkduster" charset="0"/>
            </a:endParaRP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dirty="0">
              <a:solidFill>
                <a:srgbClr val="CC99FF"/>
              </a:solidFill>
              <a:latin typeface="Chalkduster" charset="0"/>
            </a:endParaRP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dirty="0">
              <a:latin typeface="Chalkduster" charset="0"/>
            </a:endParaRP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latin typeface="Chalkduster" charset="0"/>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085184"/>
            <a:ext cx="8135938" cy="1008112"/>
          </a:xfrm>
        </p:spPr>
        <p:txBody>
          <a:bodyPr/>
          <a:lstStyle/>
          <a:p>
            <a:r>
              <a:rPr lang="it-IT" sz="1600" dirty="0">
                <a:solidFill>
                  <a:schemeClr val="accent6">
                    <a:lumMod val="75000"/>
                  </a:schemeClr>
                </a:solidFill>
              </a:rPr>
              <a:t>Scena iniziale con Pereira che cammina in mezzo alla gente una mattina d’estate 1938</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6752"/>
            <a:ext cx="9144000" cy="3772247"/>
          </a:xfrm>
          <a:prstGeom prst="rect">
            <a:avLst/>
          </a:prstGeom>
        </p:spPr>
      </p:pic>
    </p:spTree>
    <p:extLst>
      <p:ext uri="{BB962C8B-B14F-4D97-AF65-F5344CB8AC3E}">
        <p14:creationId xmlns:p14="http://schemas.microsoft.com/office/powerpoint/2010/main" val="1470425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449288"/>
            <a:ext cx="4556193" cy="6408712"/>
          </a:xfrm>
          <a:prstGeom prst="rect">
            <a:avLst/>
          </a:prstGeom>
        </p:spPr>
      </p:pic>
      <p:sp>
        <p:nvSpPr>
          <p:cNvPr id="3" name="Titolo 2">
            <a:extLst>
              <a:ext uri="{FF2B5EF4-FFF2-40B4-BE49-F238E27FC236}">
                <a16:creationId xmlns:a16="http://schemas.microsoft.com/office/drawing/2014/main" id="{CA34D707-B5B7-76C0-1AC8-D441FA58571C}"/>
              </a:ext>
            </a:extLst>
          </p:cNvPr>
          <p:cNvSpPr>
            <a:spLocks noGrp="1"/>
          </p:cNvSpPr>
          <p:nvPr>
            <p:ph type="title"/>
          </p:nvPr>
        </p:nvSpPr>
        <p:spPr>
          <a:xfrm>
            <a:off x="457200" y="5733256"/>
            <a:ext cx="3250704" cy="1124744"/>
          </a:xfrm>
        </p:spPr>
        <p:txBody>
          <a:bodyPr/>
          <a:lstStyle/>
          <a:p>
            <a:pPr algn="r"/>
            <a:r>
              <a:rPr lang="it-IT" sz="1800" b="1" dirty="0">
                <a:solidFill>
                  <a:srgbClr val="00B050"/>
                </a:solidFill>
              </a:rPr>
              <a:t>Anno 1994</a:t>
            </a:r>
          </a:p>
        </p:txBody>
      </p:sp>
    </p:spTree>
    <p:extLst>
      <p:ext uri="{BB962C8B-B14F-4D97-AF65-F5344CB8AC3E}">
        <p14:creationId xmlns:p14="http://schemas.microsoft.com/office/powerpoint/2010/main" val="798593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184576"/>
            <a:ext cx="8135938" cy="1700808"/>
          </a:xfrm>
        </p:spPr>
        <p:txBody>
          <a:bodyPr/>
          <a:lstStyle/>
          <a:p>
            <a:r>
              <a:rPr lang="it-IT" sz="1600" dirty="0">
                <a:solidFill>
                  <a:srgbClr val="0070C0"/>
                </a:solidFill>
              </a:rPr>
              <a:t>La Lisbona di Antonio Tabucchi</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749" y="836712"/>
            <a:ext cx="7560840" cy="4652825"/>
          </a:xfrm>
          <a:prstGeom prst="rect">
            <a:avLst/>
          </a:prstGeom>
        </p:spPr>
      </p:pic>
    </p:spTree>
    <p:extLst>
      <p:ext uri="{BB962C8B-B14F-4D97-AF65-F5344CB8AC3E}">
        <p14:creationId xmlns:p14="http://schemas.microsoft.com/office/powerpoint/2010/main" val="1110589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6164776"/>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611</TotalTime>
  <Words>985</Words>
  <Application>Microsoft Macintosh PowerPoint</Application>
  <PresentationFormat>Presentazione su schermo (4:3)</PresentationFormat>
  <Paragraphs>63</Paragraphs>
  <Slides>57</Slides>
  <Notes>14</Notes>
  <HiddenSlides>0</HiddenSlides>
  <MMClips>5</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57</vt:i4>
      </vt:variant>
    </vt:vector>
  </HeadingPairs>
  <TitlesOfParts>
    <vt:vector size="62" baseType="lpstr">
      <vt:lpstr>Arial</vt:lpstr>
      <vt:lpstr>Chalkduster</vt:lpstr>
      <vt:lpstr>Geneva</vt:lpstr>
      <vt:lpstr>Times New Roman</vt:lpstr>
      <vt:lpstr>Tema di Office</vt:lpstr>
      <vt:lpstr>UTE Cardinal Colombo – Milano Giovedì, 29 febbraio 2024</vt:lpstr>
      <vt:lpstr>L’autore Antonio Tabucchi (Vecchiano, Pisa, 24 settembre 1943 - Lisbona, 25 marzo 2012, a 69 anni)</vt:lpstr>
      <vt:lpstr>Anno 1994</vt:lpstr>
      <vt:lpstr>Anno 1995</vt:lpstr>
      <vt:lpstr>Presentazione standard di PowerPoint</vt:lpstr>
      <vt:lpstr>Scena iniziale con Pereira che cammina in mezzo alla gente una mattina d’estate 1938</vt:lpstr>
      <vt:lpstr>Anno 1994</vt:lpstr>
      <vt:lpstr>La Lisbona di Antonio Tabucchi</vt:lpstr>
      <vt:lpstr>Presentazione standard di PowerPoint</vt:lpstr>
      <vt:lpstr>Il mitico tram di Lisbona tra le piante fiorite dei suoi viali</vt:lpstr>
      <vt:lpstr>Antònio de Oliveira Salazar,  dittatore del Portogallo  fino alla rivoluzione dei garofani del 1974. </vt:lpstr>
      <vt:lpstr>Il dittatore spagnolo  generalissimo  Francisco Franco. </vt:lpstr>
      <vt:lpstr>Francisco Franco con Benito Mussolini</vt:lpstr>
      <vt:lpstr>Il dittatore tedesco Fürer, Adolf Hitler.</vt:lpstr>
      <vt:lpstr>Il dott. Pereira, l’attore, Marcello Mastroianni col quotidiano «Lisboa» in mano.</vt:lpstr>
      <vt:lpstr>Il dottor Pereira in redazione</vt:lpstr>
      <vt:lpstr>Il ritratto della moglie sul mobile del soggiorno.</vt:lpstr>
      <vt:lpstr>Lisbona. Il CAFÉ ORQUIDEA. </vt:lpstr>
      <vt:lpstr>L’Omelette alle erbe aromatiche di Pereira</vt:lpstr>
      <vt:lpstr>L’INCIPIT del romanzo SOSTIENE PEREIRA</vt:lpstr>
      <vt:lpstr>“E Pereira era cattolico, o almeno in quel momento si sentiva cattolico, ma in una cosa non riusciva a credere, nella resurrezione della carne. Nell'anima sì, certo, perché era sicuro di avere un'anima: ma tutta la sua carne, quella ciccia che circondava la sua anima, ebbene, quella no, quella non sarebbe tornata a risorgere, e, poi, perché si chiedeva Pereira. Tutto quel lardo  che lo accompagnava quotidianamente, il sudore, l'affanno a salire le scale, perché dovevano risorgere? No, non voleva più tutto questo in un'altra vita, per l'eternità, Pereira,  e non voleva credere nella resurrezione della carne”. </vt:lpstr>
      <vt:lpstr>“Il rapporto che caratterizza in modo più profondo e generale il senso del nostro essere è quello della vita con la morte, perché la limitazione della nostra esistenza  mediante la morte è decisiva per la comprensione  e la valutazione della vita”.   </vt:lpstr>
      <vt:lpstr>Francesco Monteiro Rossi, l’attore Stefano Dionisi.</vt:lpstr>
      <vt:lpstr>Marta, la fidanzata  di Monteiro Rossi,  l’attrice Nicoletta Braschi, moglie di Roberto Benigni.</vt:lpstr>
      <vt:lpstr>Monteiro Rossi innamorato di Marta. </vt:lpstr>
      <vt:lpstr>Francesco Monteiro e la fidanzata Marta al ballo alla festa salazariana</vt:lpstr>
      <vt:lpstr>Il poeta, scrittore,  drammaturgo di Pescara  Gabriele D’Annunzio.</vt:lpstr>
      <vt:lpstr>Presentazione standard di PowerPoint</vt:lpstr>
      <vt:lpstr>Presentazione standard di PowerPoint</vt:lpstr>
      <vt:lpstr>“Non è facile fare del proprio meglio in un paese come questo,  per una persona come me, io non sono Thomas Mann“. </vt:lpstr>
      <vt:lpstr>Il dottor Pereira alla stazione in attesa del treno per Coimbra.</vt:lpstr>
      <vt:lpstr> L’incontro alla stazione di Pereira con Marta, la fidanzata di Monteiro  “Bisogna distinguere tra fanatismo e fede (...) perché si possono avere degli ideali, per esempio che gli uomini siano liberi e uguali, e anche fratelli, mi scusi, in fondo sto recitando la rivoluzione francese, (...)” </vt:lpstr>
      <vt:lpstr>Presentazione standard di PowerPoint</vt:lpstr>
      <vt:lpstr>La signora ebraico-tedesca DelGado,  l’attrice Martha Keller.</vt:lpstr>
      <vt:lpstr>Presentazione standard di PowerPoint</vt:lpstr>
      <vt:lpstr>Il dottor Pereira pensoso dopo l’incontro in treno con la signora DelGado.</vt:lpstr>
      <vt:lpstr>Il dottor Cardoso, direttore della Clinica di Parede, l’attore francese Daniel Auteuil.</vt:lpstr>
      <vt:lpstr>Presentazione standard di PowerPoint</vt:lpstr>
      <vt:lpstr>Disse Pereira; «Allora, mi racconti questa teoria». Ebbene, disse il dottor Cardoso, credere di essere ‘uno’ che fa parte a sé, staccato dalla incommensurabile pluralità dei propri io, rappresenta un’illusione, peraltro ingenua, di un’unica anima di tradizione cristiana. il dottor Ribot e il dottor Janet vedono la personalità come una confederazione di varie anime, perchè noi abbiamo varie anime dentro di noi, nevvero, una confederazione che si pone sotto il controllo di un io egemone…  Forse, concluse il dottor Cardoso, dopo una paziente erosione c’è un io egemone che sta prendendo la testa della confederazione delle sue anime, dottor Pereira, e lei non può farci nulla, può solo eventualmente assecondarlo. Allora chiese Pereira: «E dunque cosa mi resterebbe da fare?» Nulla, rispose il dottor Cardoso, semplicemente aspettare…     </vt:lpstr>
      <vt:lpstr>Il dottor Pereira e Monteiro Rossi a colloquio su una panchina.</vt:lpstr>
      <vt:lpstr>Presentazione standard di PowerPoint</vt:lpstr>
      <vt:lpstr>Pereira picchiato a casa sua da due loschi individui della polizia politica</vt:lpstr>
      <vt:lpstr>Presentazione standard di PowerPoint</vt:lpstr>
      <vt:lpstr>“...Pereira sostiene che gli venne un'idea folle, ma forse poteva metterla in pratica.  Si mise la giacca e uscì per Lisbona».</vt:lpstr>
      <vt:lpstr>La Lisbona del dottor Pereira e di Antonio Tabucchi.</vt:lpstr>
      <vt:lpstr>Lisbona con, in primo piano, la celebre la torre di Belem.</vt:lpstr>
      <vt:lpstr>Enrico Berlinguer giovane parlamentare</vt:lpstr>
      <vt:lpstr>La cameriera Oretta serve un bicchiere di Porto secco al dottor Pereira.</vt:lpstr>
      <vt:lpstr>Pereira col dottor Cardoso in un noto Caffé di Lisbona.</vt:lpstr>
      <vt:lpstr>Pereira e Cardoso al caffè che organizzano il finale della storia.</vt:lpstr>
      <vt:lpstr>Il dottor Pereira al telefono prepara il trucco finale.</vt:lpstr>
      <vt:lpstr>Pereira col redattore in attesa della telefonata del funzionario della censura. </vt:lpstr>
      <vt:lpstr>Presentazione standard di PowerPoint</vt:lpstr>
      <vt:lpstr>Presentazione standard di PowerPoint</vt:lpstr>
      <vt:lpstr>Presentazione standard di PowerPoint</vt:lpstr>
      <vt:lpstr>Il monumento  a Fernando Pessoa, il più grande poeta portoghese del ‘900.</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79</cp:revision>
  <cp:lastPrinted>1601-01-01T00:00:00Z</cp:lastPrinted>
  <dcterms:created xsi:type="dcterms:W3CDTF">2019-12-08T15:27:53Z</dcterms:created>
  <dcterms:modified xsi:type="dcterms:W3CDTF">2024-02-28T16:10:06Z</dcterms:modified>
</cp:coreProperties>
</file>