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924" r:id="rId3"/>
    <p:sldId id="931" r:id="rId4"/>
    <p:sldId id="750" r:id="rId5"/>
    <p:sldId id="683" r:id="rId6"/>
    <p:sldId id="907" r:id="rId7"/>
    <p:sldId id="904" r:id="rId8"/>
    <p:sldId id="822" r:id="rId9"/>
    <p:sldId id="823" r:id="rId10"/>
    <p:sldId id="925" r:id="rId11"/>
    <p:sldId id="899" r:id="rId12"/>
    <p:sldId id="825" r:id="rId13"/>
    <p:sldId id="817" r:id="rId14"/>
    <p:sldId id="935" r:id="rId15"/>
    <p:sldId id="936" r:id="rId16"/>
    <p:sldId id="947" r:id="rId17"/>
    <p:sldId id="948" r:id="rId18"/>
    <p:sldId id="949" r:id="rId19"/>
    <p:sldId id="950" r:id="rId20"/>
    <p:sldId id="951" r:id="rId21"/>
    <p:sldId id="753" r:id="rId22"/>
    <p:sldId id="952" r:id="rId23"/>
    <p:sldId id="959" r:id="rId24"/>
    <p:sldId id="758" r:id="rId25"/>
    <p:sldId id="926" r:id="rId26"/>
    <p:sldId id="965" r:id="rId27"/>
    <p:sldId id="819" r:id="rId28"/>
    <p:sldId id="269" r:id="rId29"/>
    <p:sldId id="929" r:id="rId30"/>
    <p:sldId id="960" r:id="rId31"/>
    <p:sldId id="961" r:id="rId32"/>
    <p:sldId id="932" r:id="rId33"/>
    <p:sldId id="933" r:id="rId34"/>
    <p:sldId id="802" r:id="rId35"/>
    <p:sldId id="964" r:id="rId36"/>
    <p:sldId id="828" r:id="rId37"/>
    <p:sldId id="934" r:id="rId38"/>
    <p:sldId id="826" r:id="rId39"/>
    <p:sldId id="939" r:id="rId40"/>
    <p:sldId id="945" r:id="rId41"/>
    <p:sldId id="900" r:id="rId42"/>
    <p:sldId id="908" r:id="rId43"/>
    <p:sldId id="962" r:id="rId44"/>
    <p:sldId id="966" r:id="rId45"/>
    <p:sldId id="923" r:id="rId46"/>
    <p:sldId id="944" r:id="rId47"/>
    <p:sldId id="953" r:id="rId48"/>
    <p:sldId id="941" r:id="rId49"/>
    <p:sldId id="954" r:id="rId50"/>
    <p:sldId id="635" r:id="rId51"/>
    <p:sldId id="955" r:id="rId52"/>
    <p:sldId id="795" r:id="rId53"/>
    <p:sldId id="956" r:id="rId54"/>
    <p:sldId id="957" r:id="rId55"/>
    <p:sldId id="930" r:id="rId56"/>
    <p:sldId id="915" r:id="rId57"/>
    <p:sldId id="917" r:id="rId58"/>
    <p:sldId id="914" r:id="rId59"/>
    <p:sldId id="835" r:id="rId60"/>
    <p:sldId id="836" r:id="rId61"/>
    <p:sldId id="958" r:id="rId62"/>
    <p:sldId id="963" r:id="rId63"/>
    <p:sldId id="942" r:id="rId64"/>
    <p:sldId id="922" r:id="rId65"/>
    <p:sldId id="910" r:id="rId66"/>
    <p:sldId id="946" r:id="rId67"/>
    <p:sldId id="852" r:id="rId68"/>
    <p:sldId id="854" r:id="rId69"/>
    <p:sldId id="943" r:id="rId70"/>
    <p:sldId id="913" r:id="rId71"/>
    <p:sldId id="897" r:id="rId72"/>
    <p:sldId id="436" r:id="rId7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2B15"/>
    <a:srgbClr val="860000"/>
    <a:srgbClr val="847F17"/>
    <a:srgbClr val="E85FE7"/>
    <a:srgbClr val="B913C9"/>
    <a:srgbClr val="2700F8"/>
    <a:srgbClr val="D88412"/>
    <a:srgbClr val="977616"/>
    <a:srgbClr val="786914"/>
    <a:srgbClr val="944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12"/>
    <p:restoredTop sz="50000"/>
  </p:normalViewPr>
  <p:slideViewPr>
    <p:cSldViewPr>
      <p:cViewPr varScale="1">
        <p:scale>
          <a:sx n="115" d="100"/>
          <a:sy n="115" d="100"/>
        </p:scale>
        <p:origin x="632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14 marzo 2024</a:t>
            </a:r>
            <a:endParaRPr lang="it-IT" altLang="it-IT" sz="22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4968552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86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/>
                <a:cs typeface="Arial" pitchFamily="34"/>
              </a:rPr>
              <a:t>«Il giardino dei </a:t>
            </a:r>
          </a:p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/>
                <a:cs typeface="Arial" pitchFamily="34"/>
              </a:rPr>
              <a:t>FINZI-CONTINI»</a:t>
            </a:r>
          </a:p>
          <a:p>
            <a:pPr lvl="0" algn="ctr"/>
            <a:endParaRPr lang="it-IT" sz="3600" i="1" dirty="0">
              <a:solidFill>
                <a:srgbClr val="860000"/>
              </a:solidFill>
              <a:latin typeface="Arial" pitchFamily="34"/>
              <a:cs typeface="Arial" pitchFamily="34"/>
            </a:endParaRPr>
          </a:p>
          <a:p>
            <a:pPr lvl="0" algn="ctr"/>
            <a:r>
              <a:rPr lang="it-IT" sz="3600" i="1" dirty="0">
                <a:solidFill>
                  <a:srgbClr val="860000"/>
                </a:solidFill>
                <a:latin typeface="Arial" pitchFamily="34"/>
                <a:cs typeface="Arial" pitchFamily="34"/>
              </a:rPr>
              <a:t>Uno dei </a:t>
            </a:r>
          </a:p>
          <a:p>
            <a:pPr lvl="0" algn="ctr"/>
            <a:r>
              <a:rPr lang="it-IT" sz="3600" i="1" dirty="0">
                <a:solidFill>
                  <a:srgbClr val="860000"/>
                </a:solidFill>
                <a:latin typeface="Arial" pitchFamily="34"/>
                <a:cs typeface="Arial" pitchFamily="34"/>
              </a:rPr>
              <a:t>capitoli più tristi</a:t>
            </a:r>
          </a:p>
          <a:p>
            <a:pPr lvl="0" algn="ctr"/>
            <a:r>
              <a:rPr lang="it-IT" sz="3600" i="1" dirty="0">
                <a:solidFill>
                  <a:srgbClr val="860000"/>
                </a:solidFill>
                <a:latin typeface="Arial" pitchFamily="34"/>
                <a:cs typeface="Arial" pitchFamily="34"/>
              </a:rPr>
              <a:t>della nostra </a:t>
            </a:r>
          </a:p>
          <a:p>
            <a:pPr lvl="0" algn="ctr"/>
            <a:r>
              <a:rPr lang="it-IT" sz="3600" i="1" dirty="0">
                <a:solidFill>
                  <a:srgbClr val="860000"/>
                </a:solidFill>
                <a:latin typeface="Arial" pitchFamily="34"/>
                <a:cs typeface="Arial" pitchFamily="34"/>
              </a:rPr>
              <a:t>storia patria!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23904F-860D-4409-AA8B-547818C2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53" y="1412776"/>
            <a:ext cx="4065447" cy="5445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2CBA451-CA7D-D62A-8F2C-E40C32F2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3322712" cy="1700808"/>
          </a:xfrm>
        </p:spPr>
        <p:txBody>
          <a:bodyPr/>
          <a:lstStyle/>
          <a:p>
            <a:pPr algn="r"/>
            <a:r>
              <a:rPr lang="it-IT" sz="1800" b="1" dirty="0">
                <a:solidFill>
                  <a:srgbClr val="860000"/>
                </a:solidFill>
              </a:rPr>
              <a:t>Anno 1970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0BBCFD5-A52C-51EC-3D10-4724BD7B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16632"/>
            <a:ext cx="5184576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9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GIARDINO DEI FINZI CONTINI _ Teaser trailer italiano.mp4">
            <a:hlinkClick r:id="" action="ppaction://media"/>
            <a:extLst>
              <a:ext uri="{FF2B5EF4-FFF2-40B4-BE49-F238E27FC236}">
                <a16:creationId xmlns:a16="http://schemas.microsoft.com/office/drawing/2014/main" id="{C635986F-C21A-A8F2-7EEB-5656E7C53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EE562-0FB4-0F4C-9EEB-C30661D9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protagonista Giorgio, nella realtà Silvio Magrini, nel film l’attore Lino Capolicchio.</a:t>
            </a:r>
            <a:br>
              <a:rPr lang="it-IT" sz="1600" dirty="0">
                <a:solidFill>
                  <a:srgbClr val="6F2B15"/>
                </a:solidFill>
              </a:rPr>
            </a:b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INCIPIT DEL ROMANZO: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r>
              <a:rPr lang="it-IT" sz="1600" dirty="0">
                <a:solidFill>
                  <a:srgbClr val="C00000"/>
                </a:solidFill>
              </a:rPr>
              <a:t>“Da molti anni desideravo scrivere dei Finzi-Contini – di </a:t>
            </a:r>
            <a:r>
              <a:rPr lang="it-IT" sz="1600" dirty="0" err="1">
                <a:solidFill>
                  <a:srgbClr val="C00000"/>
                </a:solidFill>
              </a:rPr>
              <a:t>Micòl</a:t>
            </a:r>
            <a:r>
              <a:rPr lang="it-IT" sz="1600" dirty="0">
                <a:solidFill>
                  <a:srgbClr val="C00000"/>
                </a:solidFill>
              </a:rPr>
              <a:t> e di Alberto, del professor Ermanno e della signora Olga -, e di quanti altri abitavano o come me frequentavano la casa di corso Ercole I d’Este, a Ferrara, poco prima che scoppiasse la guerra. Ma l’impulso, la spinta a farlo veramente, li ebbi soltanto un anno fa, una domenica d’aprile del 1957.</a:t>
            </a:r>
            <a:br>
              <a:rPr lang="it-IT" sz="1600" dirty="0">
                <a:solidFill>
                  <a:srgbClr val="6F2B15"/>
                </a:solidFill>
              </a:rPr>
            </a:b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D23E8B3-22BD-9EB8-FADD-10BF06BB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3" y="116632"/>
            <a:ext cx="8028214" cy="43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EADAAB8-57D2-90D3-E188-E7A6ECFF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5" y="908720"/>
            <a:ext cx="7952789" cy="44762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D8F136-81D5-A44B-1379-FA2D43C9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5004"/>
            <a:ext cx="8135938" cy="92431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Lo svolgimento del racconto.</a:t>
            </a:r>
          </a:p>
        </p:txBody>
      </p:sp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7CBA44-4BC6-45D2-5DB1-9A042DEA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La grande famiglia </a:t>
            </a:r>
            <a:r>
              <a:rPr lang="it-IT" sz="1600" dirty="0" err="1">
                <a:solidFill>
                  <a:srgbClr val="860000"/>
                </a:solidFill>
              </a:rPr>
              <a:t>ebreaica</a:t>
            </a:r>
            <a:r>
              <a:rPr lang="it-IT" sz="1600" dirty="0">
                <a:solidFill>
                  <a:srgbClr val="860000"/>
                </a:solidFill>
              </a:rPr>
              <a:t>-borghese dei Finzi-Contini a tavola.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2DFF4D-41F2-172C-D2BC-3767CFE9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8" y="332656"/>
            <a:ext cx="8003852" cy="51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48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6CC4B-9790-7D3B-F10A-D587A650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…un dettaglio con i protagonisti!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58E20D-1ECF-776C-9125-54CA06AA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36566"/>
            <a:ext cx="6535874" cy="45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FC585-2DC4-7B89-1BA3-1A8E0719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7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muro di cinta della villa Finzi-Contini.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7D8D25-268D-4588-A1C0-DDF2F653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67" y="404664"/>
            <a:ext cx="8568952" cy="50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0456E-74AC-CE9B-7608-A1F941E5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cancello d’ingresso alla villa dei Finzi-Contini.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C3AE05-9B49-51D5-2767-3B34DD334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35" y="548680"/>
            <a:ext cx="7549530" cy="47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7FCCC5-DE2F-9F04-4066-C9D2F34E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I due fratelli Finzi-Contini. Alberto e </a:t>
            </a:r>
            <a:r>
              <a:rPr lang="it-IT" sz="1600" dirty="0" err="1">
                <a:solidFill>
                  <a:srgbClr val="860000"/>
                </a:solidFill>
              </a:rPr>
              <a:t>Micòl</a:t>
            </a:r>
            <a:r>
              <a:rPr lang="it-IT" sz="1600" dirty="0">
                <a:solidFill>
                  <a:srgbClr val="860000"/>
                </a:solidFill>
              </a:rPr>
              <a:t>, nel film di De Sica, 1970.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CBD8AA-79D8-9766-A743-DC437120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69" y="18864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9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2C2B1-A039-972A-AAC8-570E006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biblioteca di villa dei Finzi-Contini.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751804-139C-835F-5D3B-4DA24AE4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8" y="1124744"/>
            <a:ext cx="7968035" cy="42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2B62A-7DF5-864E-C44D-0F1AFF2B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L’autore, Giorgio Bassani.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Bologna, 4 marzo 1916 – Roma, 13 aprile 2000.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16AABB-6A62-F520-6829-1AA09466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22" y="1419714"/>
            <a:ext cx="3733106" cy="39023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29AA99-F7F9-5DFB-2157-72D035890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3" y="1340768"/>
            <a:ext cx="3733106" cy="40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30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41038-1CF7-E9A5-E544-F608EE9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70" y="4437112"/>
            <a:ext cx="7265799" cy="2420888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Micòl</a:t>
            </a:r>
            <a:r>
              <a:rPr lang="it-IT" sz="1600" dirty="0">
                <a:solidFill>
                  <a:srgbClr val="860000"/>
                </a:solidFill>
              </a:rPr>
              <a:t> Finzi-Contini dalla finestra invita Giorgio a superare il muro di cinta.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E9027D-504F-99AF-7F68-B7C3D131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70" y="1268760"/>
            <a:ext cx="7265799" cy="38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9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2D8D-2117-2549-96FB-05D41D11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509120"/>
            <a:ext cx="8352928" cy="2520280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  <a:latin typeface="Arial" pitchFamily="34"/>
                <a:cs typeface="Arial" pitchFamily="34"/>
              </a:rPr>
              <a:t>Micòl</a:t>
            </a:r>
            <a:r>
              <a:rPr lang="it-IT" sz="1600" dirty="0">
                <a:solidFill>
                  <a:srgbClr val="860000"/>
                </a:solidFill>
                <a:latin typeface="Arial" pitchFamily="34"/>
                <a:cs typeface="Arial" pitchFamily="34"/>
              </a:rPr>
              <a:t> Finzi-Contini, l’attrice Dominique Sanda nel film di De Sica.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419327-610B-5D2E-586F-1CE72D31B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352927" cy="47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0C1A3-B278-0A87-7B80-67A8A7EB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Giorgio allontanato dalla Biblioteca pubblica in quanto ebreo.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068132-7A9A-94A8-01A0-AFDC4373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26" y="845332"/>
            <a:ext cx="806240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4F03A-04D1-3E04-82BF-04740C53D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42088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Bambini ebrei esclusi dalle scuole pubbliche.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EEB386-2A96-95C0-C9F1-A8CB3A37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667874" cy="39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0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6F2CD7-CA9C-DD2E-F982-0EA37709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536504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23324E6F-AE4D-1227-579D-A5EA774C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936104"/>
          </a:xfrm>
        </p:spPr>
        <p:txBody>
          <a:bodyPr/>
          <a:lstStyle/>
          <a:p>
            <a:r>
              <a:rPr lang="it-IT" sz="1800" b="1" dirty="0"/>
              <a:t>Roma. 10 novembre 1938.</a:t>
            </a:r>
          </a:p>
        </p:txBody>
      </p:sp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BDFDFF6-77C4-473A-D495-76F19F88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44016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Immagine famosa da </a:t>
            </a:r>
            <a:r>
              <a:rPr lang="it-IT" sz="1600" b="1" dirty="0">
                <a:solidFill>
                  <a:srgbClr val="6F2B15"/>
                </a:solidFill>
              </a:rPr>
              <a:t>«La vita è bella</a:t>
            </a:r>
            <a:r>
              <a:rPr lang="it-IT" sz="1600" dirty="0">
                <a:solidFill>
                  <a:srgbClr val="6F2B15"/>
                </a:solidFill>
              </a:rPr>
              <a:t>» di Roberto Benigni, anno 1997.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31614E-F14F-DD4A-437C-D3AC6BFA8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5" y="548680"/>
            <a:ext cx="8728970" cy="49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85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vita è bella. Le leggi razziali.mp4">
            <a:hlinkClick r:id="" action="ppaction://media"/>
            <a:extLst>
              <a:ext uri="{FF2B5EF4-FFF2-40B4-BE49-F238E27FC236}">
                <a16:creationId xmlns:a16="http://schemas.microsoft.com/office/drawing/2014/main" id="{275A98EF-FD4A-463B-EC43-DAAA7B3BB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288AAE-83E2-A1C7-7BA9-1008A6D27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07" y="1268760"/>
            <a:ext cx="8267586" cy="432048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0B2606-AFF1-55F1-A916-155985BB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589240"/>
            <a:ext cx="8248593" cy="936104"/>
          </a:xfrm>
        </p:spPr>
        <p:txBody>
          <a:bodyPr/>
          <a:lstStyle/>
          <a:p>
            <a:r>
              <a:rPr lang="it-IT" sz="1600" dirty="0"/>
              <a:t>Mussolini e Hitler durante la visita a Roma del </a:t>
            </a:r>
            <a:r>
              <a:rPr lang="it-IT" sz="1600" dirty="0" err="1"/>
              <a:t>Fürer</a:t>
            </a:r>
            <a:r>
              <a:rPr lang="it-IT" sz="1600" dirty="0"/>
              <a:t>, 6 maggio 1938.</a:t>
            </a:r>
          </a:p>
        </p:txBody>
      </p:sp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736E6DE-36A0-1186-BCCA-8DFB3EF5D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0" y="764704"/>
            <a:ext cx="8375915" cy="47114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EEC28E-14BF-5F7D-6ED8-D8A29EE4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73216"/>
            <a:ext cx="8367965" cy="936104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Adolf Hitler, il Dittatore della Germania nazista.</a:t>
            </a:r>
          </a:p>
        </p:txBody>
      </p:sp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698E3F-4226-1603-476B-E8ABACB53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37626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pubblicazione delle Leggi razziali sui quotidiani a villa Finzi-Contini.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0801BEA-F9E5-CA46-77EC-48DB12E9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3" y="620688"/>
            <a:ext cx="8464294" cy="47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5540C5-988B-7A06-B96D-DC161D45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646820"/>
            <a:ext cx="4211960" cy="49685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5D0B8F8-D581-47DE-502B-94CD42A14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7580" y="692696"/>
            <a:ext cx="6502400" cy="4876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2DC3673-6BE3-C479-641D-F6B121F8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9496"/>
            <a:ext cx="8135938" cy="955848"/>
          </a:xfrm>
        </p:spPr>
        <p:txBody>
          <a:bodyPr/>
          <a:lstStyle/>
          <a:p>
            <a:r>
              <a:rPr lang="it-IT" sz="1600" dirty="0"/>
              <a:t>In altre due foto.</a:t>
            </a:r>
          </a:p>
        </p:txBody>
      </p:sp>
    </p:spTree>
    <p:extLst>
      <p:ext uri="{BB962C8B-B14F-4D97-AF65-F5344CB8AC3E}">
        <p14:creationId xmlns:p14="http://schemas.microsoft.com/office/powerpoint/2010/main" val="3157104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24892C-4797-C1BD-36C9-2244012B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4" y="584684"/>
            <a:ext cx="825769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 giardino dei Finzi Contini - Leggi razziali.mp4">
            <a:hlinkClick r:id="" action="ppaction://media"/>
            <a:extLst>
              <a:ext uri="{FF2B5EF4-FFF2-40B4-BE49-F238E27FC236}">
                <a16:creationId xmlns:a16="http://schemas.microsoft.com/office/drawing/2014/main" id="{0E851698-1CE1-5500-EC1D-353997797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322040"/>
            <a:ext cx="812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7CB551C-CDC3-08CE-C979-7ADF317F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48680"/>
            <a:ext cx="6840760" cy="55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00A21B6-BEEB-6054-31E7-1D7D610BD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8680"/>
            <a:ext cx="6357276" cy="55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03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F8FAA2B-6FC5-D4B9-7EFE-CAD76959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3" y="1412776"/>
            <a:ext cx="8028214" cy="43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giardino dei Finzi Contini, di Vittorio De Sica - Giovedì 18 agosto ore 20.55 su Tv2000.mp4">
            <a:hlinkClick r:id="" action="ppaction://media"/>
            <a:extLst>
              <a:ext uri="{FF2B5EF4-FFF2-40B4-BE49-F238E27FC236}">
                <a16:creationId xmlns:a16="http://schemas.microsoft.com/office/drawing/2014/main" id="{7BB5D5F5-FB3C-19E1-5122-AA6BA78C1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1453592-D91F-8730-FFAF-63EABC6BA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9" y="365037"/>
            <a:ext cx="8333701" cy="52022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FF0F7B-9472-435F-2159-F6755248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7288"/>
            <a:ext cx="8281650" cy="958055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In bici all’ingresso di villa Finzi-Contini.</a:t>
            </a:r>
          </a:p>
        </p:txBody>
      </p:sp>
    </p:spTree>
    <p:extLst>
      <p:ext uri="{BB962C8B-B14F-4D97-AF65-F5344CB8AC3E}">
        <p14:creationId xmlns:p14="http://schemas.microsoft.com/office/powerpoint/2010/main" val="1260657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EDD9FB6-4742-4318-5256-BF25F2CE6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5812"/>
            <a:ext cx="8149295" cy="38884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E6C1CA-A064-2751-D779-F4162F4F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86409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 ragazzi invitati alla partita di tennis a villa Finzi-Contini.</a:t>
            </a:r>
          </a:p>
        </p:txBody>
      </p:sp>
    </p:spTree>
    <p:extLst>
      <p:ext uri="{BB962C8B-B14F-4D97-AF65-F5344CB8AC3E}">
        <p14:creationId xmlns:p14="http://schemas.microsoft.com/office/powerpoint/2010/main" val="442922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F56B6F-9A02-C02D-0B32-6FD8CEDD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14833648" cy="53285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362C6A-7FEA-FD0A-3DD2-C58DC9AF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661248"/>
            <a:ext cx="8856984" cy="1196752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Giampiero Malnate, nel film l’attore Fabio Testi, 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perito chimico milanese di idee marxiste.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4D0358-9601-1863-D2D1-63BBE066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Nel giardino dei Finzi Contini.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76904F-9618-A886-F4D5-F8750168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6672"/>
            <a:ext cx="8523452" cy="48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8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D1E10-E135-35D6-A42B-FBBC60F9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1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Ferrara. Immagini degli anni ‘30 del ‘900.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165C90-104A-0E48-4604-BB229C59D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8135938" cy="54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FD4DD9F-5BB5-FF92-033E-32EDE1E3D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7" y="3273115"/>
            <a:ext cx="4298864" cy="24928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B2CE5A-ECEB-61DD-0001-7D91B48F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76" y="248779"/>
            <a:ext cx="4824536" cy="66092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913889-FDC6-D4D7-7B6C-B4F18D1C8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779"/>
            <a:ext cx="4301877" cy="3024336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0C871C11-413D-3F6B-3E78-8F78099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3830102" cy="1268760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Giorgio 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Micòl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in bici 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sui vialetti del giardino dei Finzi-Contini.</a:t>
            </a:r>
          </a:p>
        </p:txBody>
      </p:sp>
    </p:spTree>
    <p:extLst>
      <p:ext uri="{BB962C8B-B14F-4D97-AF65-F5344CB8AC3E}">
        <p14:creationId xmlns:p14="http://schemas.microsoft.com/office/powerpoint/2010/main" val="306234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6A6B9DB-2AAD-A23C-A83A-10291EE50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68" y="509651"/>
            <a:ext cx="8382001" cy="47525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A0293BF-4786-B370-B5AC-0BD11252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2179"/>
            <a:ext cx="8135938" cy="1047141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Giorgio e </a:t>
            </a:r>
            <a:r>
              <a:rPr lang="it-IT" sz="1600" dirty="0" err="1">
                <a:solidFill>
                  <a:srgbClr val="6F2B15"/>
                </a:solidFill>
              </a:rPr>
              <a:t>Micòl</a:t>
            </a:r>
            <a:r>
              <a:rPr lang="it-IT" sz="1600" dirty="0">
                <a:solidFill>
                  <a:srgbClr val="6F2B15"/>
                </a:solidFill>
              </a:rPr>
              <a:t> tra gli altri ragazzi all’interno del giardino.</a:t>
            </a:r>
          </a:p>
        </p:txBody>
      </p:sp>
    </p:spTree>
    <p:extLst>
      <p:ext uri="{BB962C8B-B14F-4D97-AF65-F5344CB8AC3E}">
        <p14:creationId xmlns:p14="http://schemas.microsoft.com/office/powerpoint/2010/main" val="3624335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88565-48A6-ACF1-5403-0B888760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8" y="5506258"/>
            <a:ext cx="6302066" cy="94707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carrozza di villa Finzi Contini.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5851A9-767F-CD73-EB52-C732CA3C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48680"/>
            <a:ext cx="7402422" cy="50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7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.  Giorgio &amp; Micol.mp4">
            <a:hlinkClick r:id="" action="ppaction://media"/>
            <a:extLst>
              <a:ext uri="{FF2B5EF4-FFF2-40B4-BE49-F238E27FC236}">
                <a16:creationId xmlns:a16="http://schemas.microsoft.com/office/drawing/2014/main" id="{8272B83A-56F8-DCE0-4A79-25FFDE8F6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93800"/>
            <a:ext cx="8128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7B9D7F-D016-72A8-95E2-7A81C53A4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60848"/>
            <a:ext cx="6696744" cy="37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8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398DA938-F100-24B9-B148-D3890FFE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786327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E23635-51B8-9681-5CD9-A8CEEC1E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512168"/>
          </a:xfrm>
        </p:spPr>
        <p:txBody>
          <a:bodyPr/>
          <a:lstStyle/>
          <a:p>
            <a:r>
              <a:rPr lang="it-IT" sz="1600" dirty="0" err="1"/>
              <a:t>Micòl</a:t>
            </a:r>
            <a:r>
              <a:rPr lang="it-IT" sz="1600" dirty="0"/>
              <a:t> traferitasi a Venezia per la frequenza all’Università.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4441AE-1D88-6754-286E-157D7995A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0648"/>
            <a:ext cx="717719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23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00DFE04-7182-7A13-2D00-07B3A9FC5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4248472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B771DC8-F8D8-E38E-AD89-DD6718600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3681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Giampiero e Giorgio…amici preoccupati!</a:t>
            </a:r>
          </a:p>
        </p:txBody>
      </p:sp>
    </p:spTree>
    <p:extLst>
      <p:ext uri="{BB962C8B-B14F-4D97-AF65-F5344CB8AC3E}">
        <p14:creationId xmlns:p14="http://schemas.microsoft.com/office/powerpoint/2010/main" val="3736903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119BC6-4752-9304-8F07-62118F79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Micòl</a:t>
            </a:r>
            <a:r>
              <a:rPr lang="it-IT" sz="1600" dirty="0">
                <a:solidFill>
                  <a:srgbClr val="002060"/>
                </a:solidFill>
              </a:rPr>
              <a:t> con Giorgio e il rabbino in occasione della </a:t>
            </a:r>
            <a:r>
              <a:rPr lang="it-IT" sz="1600" dirty="0" err="1">
                <a:solidFill>
                  <a:srgbClr val="002060"/>
                </a:solidFill>
              </a:rPr>
              <a:t>Pesach</a:t>
            </a:r>
            <a:r>
              <a:rPr lang="it-IT" sz="1600" dirty="0">
                <a:solidFill>
                  <a:srgbClr val="002060"/>
                </a:solidFill>
              </a:rPr>
              <a:t>, la Pasqua ebraica.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358A1A-F4C9-6296-26ED-8AB55232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92696"/>
            <a:ext cx="7274472" cy="50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87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4AD0D6-DCAC-57C3-20D3-13FB1B145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243487" cy="44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7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3096"/>
            <a:ext cx="4024923" cy="2564904"/>
          </a:xfrm>
        </p:spPr>
        <p:txBody>
          <a:bodyPr/>
          <a:lstStyle/>
          <a:p>
            <a:pPr algn="r"/>
            <a:br>
              <a:rPr lang="it-IT" sz="1800" dirty="0">
                <a:solidFill>
                  <a:schemeClr val="tx1"/>
                </a:solidFill>
              </a:rPr>
            </a:br>
            <a:br>
              <a:rPr lang="it-IT" sz="1800" dirty="0">
                <a:solidFill>
                  <a:schemeClr val="tx1"/>
                </a:solidFill>
              </a:rPr>
            </a:br>
            <a:br>
              <a:rPr lang="it-IT" sz="1800" dirty="0">
                <a:solidFill>
                  <a:schemeClr val="tx1"/>
                </a:solidFill>
              </a:rPr>
            </a:br>
            <a:br>
              <a:rPr lang="it-IT" sz="1800" dirty="0">
                <a:solidFill>
                  <a:schemeClr val="tx1"/>
                </a:solidFill>
              </a:rPr>
            </a:br>
            <a:br>
              <a:rPr lang="it-IT" sz="1800" dirty="0">
                <a:solidFill>
                  <a:schemeClr val="tx1"/>
                </a:solidFill>
              </a:rPr>
            </a:br>
            <a:br>
              <a:rPr lang="it-IT" sz="1800" dirty="0">
                <a:solidFill>
                  <a:schemeClr val="tx1"/>
                </a:solidFill>
              </a:rPr>
            </a:br>
            <a:r>
              <a:rPr lang="it-IT" sz="1800" dirty="0">
                <a:solidFill>
                  <a:srgbClr val="6F2B15"/>
                </a:solidFill>
              </a:rPr>
              <a:t>La stesura originale con la Olivetti 25.</a:t>
            </a:r>
            <a:br>
              <a:rPr lang="it-IT" sz="1800" dirty="0">
                <a:solidFill>
                  <a:srgbClr val="6F2B15"/>
                </a:solidFill>
              </a:rPr>
            </a:b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860000"/>
                </a:solidFill>
              </a:rPr>
              <a:t>La prima copertina originale, </a:t>
            </a:r>
            <a:br>
              <a:rPr lang="it-IT" sz="1800" dirty="0">
                <a:solidFill>
                  <a:srgbClr val="860000"/>
                </a:solidFill>
              </a:rPr>
            </a:br>
            <a:r>
              <a:rPr lang="it-IT" sz="1800" dirty="0">
                <a:solidFill>
                  <a:srgbClr val="860000"/>
                </a:solidFill>
              </a:rPr>
              <a:t>Einaudi, 1962.</a:t>
            </a:r>
            <a:br>
              <a:rPr lang="it-IT" sz="1600" dirty="0">
                <a:solidFill>
                  <a:srgbClr val="860000"/>
                </a:solidFill>
              </a:rPr>
            </a:br>
            <a:br>
              <a:rPr lang="it-IT" sz="1600" dirty="0">
                <a:solidFill>
                  <a:srgbClr val="C00000"/>
                </a:solidFill>
              </a:rPr>
            </a:br>
            <a:br>
              <a:rPr lang="it-IT" sz="1600" dirty="0">
                <a:solidFill>
                  <a:srgbClr val="C00000"/>
                </a:solidFill>
              </a:rPr>
            </a:br>
            <a:br>
              <a:rPr lang="it-IT" sz="1600" dirty="0">
                <a:solidFill>
                  <a:srgbClr val="C00000"/>
                </a:solidFill>
              </a:rPr>
            </a:br>
            <a:br>
              <a:rPr lang="it-IT" sz="1600" dirty="0">
                <a:solidFill>
                  <a:srgbClr val="C00000"/>
                </a:solidFill>
              </a:rPr>
            </a:br>
            <a:br>
              <a:rPr lang="it-IT" sz="1600" dirty="0">
                <a:solidFill>
                  <a:srgbClr val="C00000"/>
                </a:solidFill>
              </a:rPr>
            </a:br>
            <a:endParaRPr lang="it-IT" sz="1600" b="1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8321BA-12EA-C509-7ED7-710E98ACE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214" y="855690"/>
            <a:ext cx="4283968" cy="53096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EE25EE-0C5F-3B9F-2C03-9D705004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18" y="855690"/>
            <a:ext cx="41656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97152"/>
            <a:ext cx="7857344" cy="2060848"/>
          </a:xfrm>
        </p:spPr>
        <p:txBody>
          <a:bodyPr/>
          <a:lstStyle/>
          <a:p>
            <a:pPr algn="l"/>
            <a:r>
              <a:rPr lang="it-IT" sz="1600" b="1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MICÒL e L’AMORE</a:t>
            </a:r>
            <a:br>
              <a:rPr lang="it-IT" sz="1600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«…l’amore - così, almeno, se lo immaginava lei - era roba per gente </a:t>
            </a:r>
            <a:b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decisa a sopraffarsi a vicenda: uno sport crudele, feroce, ben più crudele e feroce del tennis!, da praticarsi senza esclusione di colpi</a:t>
            </a:r>
            <a:r>
              <a:rPr lang="it-IT" sz="1600" dirty="0">
                <a:solidFill>
                  <a:srgbClr val="E85FE7"/>
                </a:solidFill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 senza mai scomodare, per mitigarlo, bontà d’animo e onestà di propositi. [...] </a:t>
            </a:r>
            <a:b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 noi? </a:t>
            </a:r>
            <a:b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Stupidamente onesti entrambi, uguali in tutto e per tutto come due gocce d’acqua (“e gli uguali non si combattono, credi a me!”), </a:t>
            </a:r>
            <a:b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1600" dirty="0">
                <a:solidFill>
                  <a:srgbClr val="E85FE7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avremmo mai potuto sopraffarci l’un l’altro, noi?                 </a:t>
            </a:r>
            <a:br>
              <a:rPr lang="it-IT" sz="1600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</a:br>
            <a:br>
              <a:rPr lang="it-IT" sz="1600" dirty="0">
                <a:solidFill>
                  <a:srgbClr val="198A8A"/>
                </a:solidFill>
                <a:latin typeface="Arial" pitchFamily="34"/>
                <a:cs typeface="Arial" pitchFamily="34"/>
              </a:rPr>
            </a:b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4A77AF-E8EB-7A4F-7900-5C4831481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632"/>
            <a:ext cx="732516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979D6-E725-5ED6-75FB-1F6499645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42088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 si comincia a parlare anche dei campi di concentramento!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AC880B-2C11-4534-266B-422A0F06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8946916" cy="45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4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9932A-D19C-0549-9E5F-BD7B0DBC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7281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Alberto, Helmut Berger, e Giampiero Malnate, Fabio Testi.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CC23B6-8084-B1EF-91BE-84EED25D6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1" y="692696"/>
            <a:ext cx="8135938" cy="45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A55C8B-B2A0-F73B-F839-01987FC3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/>
              <a:t>Giorgio a colloquio con suo padre, nel film l’attore Romolo Valli.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850B65-1C36-E186-D010-38CA98814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2736"/>
            <a:ext cx="8364825" cy="45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75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F2A533-965E-9C53-B4E7-94DD5462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301208"/>
            <a:ext cx="2592288" cy="15567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Giampiero Malnate, amante segreto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 </a:t>
            </a:r>
            <a:r>
              <a:rPr lang="it-IT" sz="1600" dirty="0" err="1">
                <a:solidFill>
                  <a:srgbClr val="002060"/>
                </a:solidFill>
              </a:rPr>
              <a:t>Micòl</a:t>
            </a:r>
            <a:r>
              <a:rPr lang="it-IT" sz="1600" dirty="0">
                <a:solidFill>
                  <a:srgbClr val="002060"/>
                </a:solidFill>
              </a:rPr>
              <a:t> Finzi-Contini.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BC025B-043C-4E64-45EA-C84D3F46A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746437"/>
            <a:ext cx="8479825" cy="51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1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4E5375-BE59-3525-793F-75382DE5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9552" y="476672"/>
            <a:ext cx="8352934" cy="62646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25780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7652CD-A792-1149-5DAD-CBA0F202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88" y="5013176"/>
            <a:ext cx="871951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Gli Alpini con i loro muli sulla tradotta verso il fronte orientale.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63EC573-8CE3-83B2-8962-5AEDF680BAA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88200" y="730902"/>
            <a:ext cx="7967599" cy="45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729000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E5D68D-3537-66D8-0870-C8B8B063077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9444" y="-243408"/>
            <a:ext cx="9143643" cy="60915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C82A5B66-5582-8F21-F0B5-4D0F0FD6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1"/>
          </a:xfrm>
        </p:spPr>
        <p:txBody>
          <a:bodyPr/>
          <a:lstStyle/>
          <a:p>
            <a:r>
              <a:rPr lang="it-IT" sz="1600" dirty="0"/>
              <a:t>Gli alpini dell’ARMIR in marcia con i muli sul fronte orientale.</a:t>
            </a:r>
          </a:p>
        </p:txBody>
      </p:sp>
    </p:spTree>
    <p:extLst>
      <p:ext uri="{BB962C8B-B14F-4D97-AF65-F5344CB8AC3E}">
        <p14:creationId xmlns:p14="http://schemas.microsoft.com/office/powerpoint/2010/main" val="1021810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E243C6-D08E-331D-28FA-E6C501CB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529408"/>
            <a:ext cx="883986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124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AD670-6605-151A-E83C-5830FA91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8135938" cy="227687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Alberto Finzi-Contini, l’attore Helmut Berger, sul letto di morte.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3CB850-3234-7526-8085-231D37431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" y="908720"/>
            <a:ext cx="8020591" cy="42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3089-66CD-8D94-443A-888AC89D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Ferrara. </a:t>
            </a:r>
            <a:r>
              <a:rPr lang="it-IT" sz="1600" dirty="0">
                <a:solidFill>
                  <a:srgbClr val="6F2B15"/>
                </a:solidFill>
              </a:rPr>
              <a:t>La Casa di Giorgio Bassani in Via Cisterna del Follo.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E4343F-1032-39D6-36FF-82692809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7440827" cy="55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F06952-0283-F997-6A23-7E5CA1D0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872208"/>
          </a:xfrm>
        </p:spPr>
        <p:txBody>
          <a:bodyPr/>
          <a:lstStyle/>
          <a:p>
            <a:r>
              <a:rPr lang="it-IT" sz="1600" dirty="0"/>
              <a:t>Il funerale di Alberto Finzi Contini.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3D5C57-9CE5-5D84-D250-D078D6D2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43" y="764704"/>
            <a:ext cx="8202911" cy="46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1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C7231F-64B6-F57B-E6DF-5C137894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Giorgio, il protagonista, costretto alla fuga per sfuggire alla cattura dei nazifascisti.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D9788A-877F-936E-4852-A1D5FA02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3" y="908720"/>
            <a:ext cx="8028214" cy="43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3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Giardino dei Finzi-Contini Sintesi.mp4">
            <a:hlinkClick r:id="" action="ppaction://media"/>
            <a:extLst>
              <a:ext uri="{FF2B5EF4-FFF2-40B4-BE49-F238E27FC236}">
                <a16:creationId xmlns:a16="http://schemas.microsoft.com/office/drawing/2014/main" id="{1367E953-3143-8B41-5E05-08DD976A6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A5C46-152C-0D12-21CD-E6D9B334A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Micòl</a:t>
            </a:r>
            <a:r>
              <a:rPr lang="it-IT" sz="1600" dirty="0">
                <a:solidFill>
                  <a:srgbClr val="002060"/>
                </a:solidFill>
              </a:rPr>
              <a:t> e la nonna finite nella stessa aula in cui la ragazza ha frequentato le Elementari.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9F7003-4345-96FA-0A79-569E726E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980728"/>
            <a:ext cx="7772400" cy="42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0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69369-19DD-2009-D814-F1520FD3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12776"/>
            <a:ext cx="4104456" cy="5445224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Il padre di Giorgio, l’attore Romolo Valli, rivolto a </a:t>
            </a:r>
            <a:r>
              <a:rPr lang="it-IT" sz="1600" dirty="0" err="1">
                <a:solidFill>
                  <a:srgbClr val="0070C0"/>
                </a:solidFill>
              </a:rPr>
              <a:t>Micòl</a:t>
            </a:r>
            <a:r>
              <a:rPr lang="it-IT" sz="1600" dirty="0">
                <a:solidFill>
                  <a:srgbClr val="0070C0"/>
                </a:solidFill>
              </a:rPr>
              <a:t>:</a:t>
            </a:r>
            <a:br>
              <a:rPr lang="it-IT" sz="1600" dirty="0">
                <a:solidFill>
                  <a:srgbClr val="D88412"/>
                </a:solidFill>
              </a:rPr>
            </a:br>
            <a:br>
              <a:rPr lang="it-IT" sz="1600" dirty="0">
                <a:solidFill>
                  <a:srgbClr val="D88412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«Nella vita, se uno vuol capire,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capire veramente come stanno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le cose di questo bizzarro mondo,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deve morire almeno una volta.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E allora, meglio morire da giovani,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quando uno ha tanto tempo davanti sé,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per tirarsi su e resuscitare.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Capire da vecchi è molto più brutto, sai. Come si fa? Non c'è mica il tempo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per ricominciare da zero.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E la nostra generazione ne ha prese talmente tante di cantonate.»</a:t>
            </a:r>
            <a:br>
              <a:rPr lang="it-IT" sz="1600" dirty="0">
                <a:solidFill>
                  <a:srgbClr val="D88412"/>
                </a:solidFill>
              </a:rPr>
            </a:br>
            <a:endParaRPr lang="it-IT" sz="1600" dirty="0">
              <a:solidFill>
                <a:srgbClr val="D88412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7EB185-4FA4-5D3F-88E6-75CA767B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204864"/>
            <a:ext cx="46440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0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48C8C1-08A5-B6F0-4F29-F35D9532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Micòl</a:t>
            </a:r>
            <a:r>
              <a:rPr lang="it-IT" sz="1600" dirty="0">
                <a:solidFill>
                  <a:srgbClr val="002060"/>
                </a:solidFill>
              </a:rPr>
              <a:t> consolata dal padre di Giorgio nell’aula d’attesa verso la deportazione,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8BB248-D915-508C-9899-20241BCB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7149004" cy="49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77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BB1AE-0191-D32C-0BE2-84B70024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/>
              <a:t>Il campo di sterminio di Auschwitz, in Polonia.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663A1F-2E43-3951-CCFF-23D90FE1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71" y="692696"/>
            <a:ext cx="84436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133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67F3DD1-A0E9-10ED-9E6B-C3BFC5A4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92696"/>
            <a:ext cx="602128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86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66AB71C-0ABA-C0DF-27F3-DE1A08A20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6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460437C-82CE-A532-CAA4-C8D3A062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73" y="764704"/>
            <a:ext cx="773505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AA223A-381D-9164-C347-FA03FC592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1215008"/>
            <a:ext cx="8288469" cy="4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F7DD17-2204-E2C2-EA57-F09560B9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38" y="1025965"/>
            <a:ext cx="8605324" cy="48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98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65564A-0EA7-91A4-A43B-597BC950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813690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41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21 marzo 2024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CENTOMILA GAVETTE</a:t>
            </a:r>
          </a:p>
          <a:p>
            <a:pPr lvl="0" algn="ctr">
              <a:lnSpc>
                <a:spcPct val="90000"/>
              </a:lnSpc>
            </a:pPr>
            <a:r>
              <a:rPr lang="it-IT" sz="6000" i="1" dirty="0">
                <a:solidFill>
                  <a:srgbClr val="2700F8"/>
                </a:solidFill>
                <a:latin typeface="Arial" pitchFamily="34"/>
                <a:cs typeface="Arial" pitchFamily="34"/>
              </a:rPr>
              <a:t>DI GHIACCIO</a:t>
            </a:r>
          </a:p>
          <a:p>
            <a:pPr lvl="0"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Perduti nella steppa</a:t>
            </a:r>
          </a:p>
          <a:p>
            <a:pPr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del rigido inverno russo.</a:t>
            </a:r>
            <a:endParaRPr lang="it-IT" sz="4400" i="1" dirty="0">
              <a:solidFill>
                <a:srgbClr val="280099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 giardino...di Francesco Giacometti.mp4">
            <a:hlinkClick r:id="" action="ppaction://media"/>
            <a:extLst>
              <a:ext uri="{FF2B5EF4-FFF2-40B4-BE49-F238E27FC236}">
                <a16:creationId xmlns:a16="http://schemas.microsoft.com/office/drawing/2014/main" id="{E2A5ED57-068E-A228-7D49-ECC4AEB12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5085184"/>
            <a:ext cx="6502400" cy="1584176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Il grande attore e grande regista Vittorio De Sica.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7397F1-01EA-A23F-C53B-B94C4230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64704"/>
            <a:ext cx="65024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6409</TotalTime>
  <Words>855</Words>
  <Application>Microsoft Macintosh PowerPoint</Application>
  <PresentationFormat>Presentazione su schermo (4:3)</PresentationFormat>
  <Paragraphs>65</Paragraphs>
  <Slides>72</Slides>
  <Notes>2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6" baseType="lpstr">
      <vt:lpstr>Arial</vt:lpstr>
      <vt:lpstr>Geneva</vt:lpstr>
      <vt:lpstr>Times New Roman</vt:lpstr>
      <vt:lpstr>Tema di Office</vt:lpstr>
      <vt:lpstr>UTE – Università Cardinal Colombo - MILANO Giovedì, 14 marzo 2024</vt:lpstr>
      <vt:lpstr>L’autore, Giorgio Bassani. Bologna, 4 marzo 1916 – Roma, 13 aprile 2000.</vt:lpstr>
      <vt:lpstr>In altre due foto.</vt:lpstr>
      <vt:lpstr>Ferrara. Immagini degli anni ‘30 del ‘900.</vt:lpstr>
      <vt:lpstr>      La stesura originale con la Olivetti 25.  La prima copertina originale,  Einaudi, 1962.      </vt:lpstr>
      <vt:lpstr>Ferrara. La Casa di Giorgio Bassani in Via Cisterna del Follo.</vt:lpstr>
      <vt:lpstr>Presentazione standard di PowerPoint</vt:lpstr>
      <vt:lpstr>Presentazione standard di PowerPoint</vt:lpstr>
      <vt:lpstr>Il grande attore e grande regista Vittorio De Sica.</vt:lpstr>
      <vt:lpstr>Anno 1970</vt:lpstr>
      <vt:lpstr>Presentazione standard di PowerPoint</vt:lpstr>
      <vt:lpstr>Il protagonista Giorgio, nella realtà Silvio Magrini, nel film l’attore Lino Capolicchio.  INCIPIT DEL ROMANZO: “Da molti anni desideravo scrivere dei Finzi-Contini – di Micòl e di Alberto, del professor Ermanno e della signora Olga -, e di quanti altri abitavano o come me frequentavano la casa di corso Ercole I d’Este, a Ferrara, poco prima che scoppiasse la guerra. Ma l’impulso, la spinta a farlo veramente, li ebbi soltanto un anno fa, una domenica d’aprile del 1957. </vt:lpstr>
      <vt:lpstr>Lo svolgimento del racconto.</vt:lpstr>
      <vt:lpstr>La grande famiglia ebreaica-borghese dei Finzi-Contini a tavola.</vt:lpstr>
      <vt:lpstr>…un dettaglio con i protagonisti!</vt:lpstr>
      <vt:lpstr>Il muro di cinta della villa Finzi-Contini.</vt:lpstr>
      <vt:lpstr>Il cancello d’ingresso alla villa dei Finzi-Contini.</vt:lpstr>
      <vt:lpstr>I due fratelli Finzi-Contini. Alberto e Micòl, nel film di De Sica, 1970.</vt:lpstr>
      <vt:lpstr>La biblioteca di villa dei Finzi-Contini.</vt:lpstr>
      <vt:lpstr>Micòl Finzi-Contini dalla finestra invita Giorgio a superare il muro di cinta.</vt:lpstr>
      <vt:lpstr>Micòl Finzi-Contini, l’attrice Dominique Sanda nel film di De Sica.</vt:lpstr>
      <vt:lpstr>Giorgio allontanato dalla Biblioteca pubblica in quanto ebreo.</vt:lpstr>
      <vt:lpstr>Bambini ebrei esclusi dalle scuole pubbliche.</vt:lpstr>
      <vt:lpstr>Roma. 10 novembre 1938.</vt:lpstr>
      <vt:lpstr>Immagine famosa da «La vita è bella» di Roberto Benigni, anno 1997.</vt:lpstr>
      <vt:lpstr>Presentazione standard di PowerPoint</vt:lpstr>
      <vt:lpstr>Mussolini e Hitler durante la visita a Roma del Fürer, 6 maggio 1938.</vt:lpstr>
      <vt:lpstr>Adolf Hitler, il Dittatore della Germania nazista.</vt:lpstr>
      <vt:lpstr>La pubblicazione delle Leggi razziali sui quotidiani a villa Finzi-Contini.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bici all’ingresso di villa Finzi-Contini.</vt:lpstr>
      <vt:lpstr>I ragazzi invitati alla partita di tennis a villa Finzi-Contini.</vt:lpstr>
      <vt:lpstr>Giampiero Malnate, nel film l’attore Fabio Testi,  perito chimico milanese di idee marxiste. </vt:lpstr>
      <vt:lpstr>Nel giardino dei Finzi Contini.</vt:lpstr>
      <vt:lpstr>Giorgio e Micòl in bici  sui vialetti del giardino dei Finzi-Contini.</vt:lpstr>
      <vt:lpstr>Giorgio e Micòl tra gli altri ragazzi all’interno del giardino.</vt:lpstr>
      <vt:lpstr>La carrozza di villa Finzi Contini.</vt:lpstr>
      <vt:lpstr>Presentazione standard di PowerPoint</vt:lpstr>
      <vt:lpstr>Presentazione standard di PowerPoint</vt:lpstr>
      <vt:lpstr>Presentazione standard di PowerPoint</vt:lpstr>
      <vt:lpstr>Micòl traferitasi a Venezia per la frequenza all’Università.</vt:lpstr>
      <vt:lpstr>Giampiero e Giorgio…amici preoccupati!</vt:lpstr>
      <vt:lpstr>Micòl con Giorgio e il rabbino in occasione della Pesach, la Pasqua ebraica.</vt:lpstr>
      <vt:lpstr>Presentazione standard di PowerPoint</vt:lpstr>
      <vt:lpstr>MICÒL e L’AMORE «…l’amore - così, almeno, se lo immaginava lei - era roba per gente  decisa a sopraffarsi a vicenda: uno sport crudele, feroce, ben più crudele e feroce del tennis!, da praticarsi senza esclusione di colpi e senza mai scomodare, per mitigarlo, bontà d’animo e onestà di propositi. [...]  E noi?  Stupidamente onesti entrambi, uguali in tutto e per tutto come due gocce d’acqua (“e gli uguali non si combattono, credi a me!”),  avremmo mai potuto sopraffarci l’un l’altro, noi?                    </vt:lpstr>
      <vt:lpstr>… si comincia a parlare anche dei campi di concentramento!</vt:lpstr>
      <vt:lpstr>Alberto, Helmut Berger, e Giampiero Malnate, Fabio Testi.</vt:lpstr>
      <vt:lpstr>Giorgio a colloquio con suo padre, nel film l’attore Romolo Valli.</vt:lpstr>
      <vt:lpstr>Giampiero Malnate, amante segreto  di Micòl Finzi-Contini.</vt:lpstr>
      <vt:lpstr>Presentazione standard di PowerPoint</vt:lpstr>
      <vt:lpstr>Gli Alpini con i loro muli sulla tradotta verso il fronte orientale.</vt:lpstr>
      <vt:lpstr>Gli alpini dell’ARMIR in marcia con i muli sul fronte orientale.</vt:lpstr>
      <vt:lpstr>Presentazione standard di PowerPoint</vt:lpstr>
      <vt:lpstr>Alberto Finzi-Contini, l’attore Helmut Berger, sul letto di morte.</vt:lpstr>
      <vt:lpstr>Il funerale di Alberto Finzi Contini.</vt:lpstr>
      <vt:lpstr>Giorgio, il protagonista, costretto alla fuga per sfuggire alla cattura dei nazifascisti.</vt:lpstr>
      <vt:lpstr>Presentazione standard di PowerPoint</vt:lpstr>
      <vt:lpstr>Micòl e la nonna finite nella stessa aula in cui la ragazza ha frequentato le Elementari.</vt:lpstr>
      <vt:lpstr>Il padre di Giorgio, l’attore Romolo Valli, rivolto a Micòl:  «Nella vita, se uno vuol capire,  capire veramente come stanno  le cose di questo bizzarro mondo,  deve morire almeno una volta.  E allora, meglio morire da giovani,  quando uno ha tanto tempo davanti sé,  per tirarsi su e resuscitare.  Capire da vecchi è molto più brutto, sai. Come si fa? Non c'è mica il tempo  per ricominciare da zero.  E la nostra generazione ne ha prese talmente tante di cantonate.» </vt:lpstr>
      <vt:lpstr>Micòl consolata dal padre di Giorgio nell’aula d’attesa verso la deportazione,</vt:lpstr>
      <vt:lpstr>Il campo di sterminio di Auschwitz, in Polonia.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685</cp:revision>
  <cp:lastPrinted>1601-01-01T00:00:00Z</cp:lastPrinted>
  <dcterms:created xsi:type="dcterms:W3CDTF">2019-12-08T15:27:53Z</dcterms:created>
  <dcterms:modified xsi:type="dcterms:W3CDTF">2024-03-10T15:36:16Z</dcterms:modified>
</cp:coreProperties>
</file>