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80" r:id="rId3"/>
    <p:sldId id="276" r:id="rId4"/>
    <p:sldId id="296" r:id="rId5"/>
    <p:sldId id="297" r:id="rId6"/>
    <p:sldId id="302" r:id="rId7"/>
    <p:sldId id="298" r:id="rId8"/>
    <p:sldId id="277" r:id="rId9"/>
    <p:sldId id="290" r:id="rId10"/>
    <p:sldId id="288" r:id="rId11"/>
    <p:sldId id="294" r:id="rId12"/>
    <p:sldId id="295" r:id="rId13"/>
    <p:sldId id="301" r:id="rId14"/>
    <p:sldId id="267" r:id="rId15"/>
  </p:sldIdLst>
  <p:sldSz cx="12192000" cy="6858000"/>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63" autoAdjust="0"/>
    <p:restoredTop sz="94660"/>
  </p:normalViewPr>
  <p:slideViewPr>
    <p:cSldViewPr snapToGrid="0">
      <p:cViewPr varScale="1">
        <p:scale>
          <a:sx n="70" d="100"/>
          <a:sy n="70" d="100"/>
        </p:scale>
        <p:origin x="9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it-IT"/>
          </a:p>
        </p:txBody>
      </p:sp>
      <p:sp>
        <p:nvSpPr>
          <p:cNvPr id="3" name="Segnaposto dat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34E53240-4802-4061-A161-898C0F34BFF1}" type="datetimeFigureOut">
              <a:rPr lang="it-IT" smtClean="0"/>
              <a:t>14/02/2024</a:t>
            </a:fld>
            <a:endParaRPr lang="it-IT"/>
          </a:p>
        </p:txBody>
      </p:sp>
      <p:sp>
        <p:nvSpPr>
          <p:cNvPr id="4" name="Segnaposto immagin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it-IT"/>
          </a:p>
        </p:txBody>
      </p:sp>
      <p:sp>
        <p:nvSpPr>
          <p:cNvPr id="5" name="Segnaposto note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14/02/2024</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14/02/2024</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14/02/2024</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14/02/2024</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14/02/2024</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14/02/2024</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14/02/2024</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14/02/2024</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14/02/2024</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14/02/2024</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14/02/2024</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14/02/2024</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p:txBody>
          <a:bodyPr>
            <a:normAutofit fontScale="90000"/>
          </a:bodyPr>
          <a:lstStyle/>
          <a:p>
            <a:r>
              <a:rPr lang="it-IT" b="1" dirty="0"/>
              <a:t>Corso di Economia </a:t>
            </a:r>
            <a:br>
              <a:rPr lang="it-IT" b="1" dirty="0"/>
            </a:br>
            <a:r>
              <a:rPr lang="it-IT" b="1" dirty="0"/>
              <a:t>A.A. 2023_2024</a:t>
            </a:r>
            <a:br>
              <a:rPr lang="it-IT" b="1" dirty="0"/>
            </a:br>
            <a:r>
              <a:rPr lang="it-IT" b="1" dirty="0" err="1"/>
              <a:t>UTE_Università</a:t>
            </a:r>
            <a:r>
              <a:rPr lang="it-IT" b="1" dirty="0"/>
              <a:t> della Terza Età «Cardinale Giovanni Colombo»</a:t>
            </a: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1104123" y="4225925"/>
            <a:ext cx="9144000" cy="1655762"/>
          </a:xfrm>
        </p:spPr>
        <p:txBody>
          <a:bodyPr>
            <a:normAutofit/>
          </a:bodyPr>
          <a:lstStyle/>
          <a:p>
            <a:r>
              <a:rPr lang="it-IT" sz="2800" dirty="0"/>
              <a:t>Dott. Emanuele Sorrentino</a:t>
            </a:r>
          </a:p>
          <a:p>
            <a:pPr>
              <a:spcBef>
                <a:spcPts val="400"/>
              </a:spcBef>
            </a:pPr>
            <a:r>
              <a:rPr lang="it-IT" sz="2200" dirty="0"/>
              <a:t>Commercialista e Revisore Legale</a:t>
            </a: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p:txBody>
          <a:bodyPr/>
          <a:lstStyle/>
          <a:p>
            <a:fld id="{7FE37248-60BD-481F-949C-E71A626D62C4}" type="slidenum">
              <a:rPr lang="it-IT" smtClean="0"/>
              <a:t>1</a:t>
            </a:fld>
            <a:endParaRPr lang="it-IT"/>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8150290" y="6315792"/>
            <a:ext cx="3203510" cy="323165"/>
          </a:xfrm>
          <a:prstGeom prst="rect">
            <a:avLst/>
          </a:prstGeom>
          <a:noFill/>
        </p:spPr>
        <p:txBody>
          <a:bodyPr wrap="square" rtlCol="0">
            <a:spAutoFit/>
          </a:bodyPr>
          <a:lstStyle/>
          <a:p>
            <a:r>
              <a:rPr lang="it-IT" sz="1500" dirty="0"/>
              <a:t>Milano, 15 Febbraio 2024</a:t>
            </a:r>
          </a:p>
        </p:txBody>
      </p:sp>
    </p:spTree>
    <p:extLst>
      <p:ext uri="{BB962C8B-B14F-4D97-AF65-F5344CB8AC3E}">
        <p14:creationId xmlns:p14="http://schemas.microsoft.com/office/powerpoint/2010/main" val="139079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7841B-4F31-FFC4-807A-53F7DE0B8216}"/>
              </a:ext>
            </a:extLst>
          </p:cNvPr>
          <p:cNvSpPr>
            <a:spLocks noGrp="1"/>
          </p:cNvSpPr>
          <p:nvPr>
            <p:ph type="title"/>
          </p:nvPr>
        </p:nvSpPr>
        <p:spPr/>
        <p:txBody>
          <a:bodyPr>
            <a:normAutofit/>
          </a:bodyPr>
          <a:lstStyle/>
          <a:p>
            <a:r>
              <a:rPr lang="it-IT" sz="4200" dirty="0"/>
              <a:t>Legge di Bilancio 2024</a:t>
            </a:r>
          </a:p>
        </p:txBody>
      </p:sp>
      <p:sp>
        <p:nvSpPr>
          <p:cNvPr id="3" name="Segnaposto contenuto 2">
            <a:extLst>
              <a:ext uri="{FF2B5EF4-FFF2-40B4-BE49-F238E27FC236}">
                <a16:creationId xmlns:a16="http://schemas.microsoft.com/office/drawing/2014/main" id="{93E2C376-EDB1-51B4-E599-D822D95D6B45}"/>
              </a:ext>
            </a:extLst>
          </p:cNvPr>
          <p:cNvSpPr>
            <a:spLocks noGrp="1"/>
          </p:cNvSpPr>
          <p:nvPr>
            <p:ph idx="1"/>
          </p:nvPr>
        </p:nvSpPr>
        <p:spPr>
          <a:xfrm>
            <a:off x="838200" y="1514901"/>
            <a:ext cx="10515600" cy="4662062"/>
          </a:xfrm>
        </p:spPr>
        <p:txBody>
          <a:bodyPr>
            <a:normAutofit/>
          </a:bodyPr>
          <a:lstStyle/>
          <a:p>
            <a:pPr algn="just"/>
            <a:r>
              <a:rPr lang="it-IT" sz="2200" b="1" u="sng" dirty="0"/>
              <a:t>CAPITOLO ASILO NIDO</a:t>
            </a:r>
            <a:endParaRPr lang="it-IT" sz="2200" dirty="0"/>
          </a:p>
          <a:p>
            <a:pPr algn="just"/>
            <a:endParaRPr lang="it-IT" sz="2600" dirty="0"/>
          </a:p>
          <a:p>
            <a:pPr algn="just"/>
            <a:r>
              <a:rPr lang="it-IT" sz="2600" dirty="0"/>
              <a:t>Con riferimento ai nati a decorrere dal 1° gennaio 2024, per i nuclei familiari con un valore dell'indicatore della situazione economica equivalente (ISEE) fino a 40.000 euro, nei quali sia già presente almeno un figlio di età inferiore ai 10 anni, si prevede l’incremento del bonus per pagare le rette agli asili nido pubblici e privati è elevato a 2.100 euro</a:t>
            </a:r>
            <a:endParaRPr lang="it-IT" dirty="0"/>
          </a:p>
        </p:txBody>
      </p:sp>
      <p:sp>
        <p:nvSpPr>
          <p:cNvPr id="4" name="Segnaposto numero diapositiva 3">
            <a:extLst>
              <a:ext uri="{FF2B5EF4-FFF2-40B4-BE49-F238E27FC236}">
                <a16:creationId xmlns:a16="http://schemas.microsoft.com/office/drawing/2014/main" id="{9ECBE479-9F9D-22DB-9855-CA7BFCF70A53}"/>
              </a:ext>
            </a:extLst>
          </p:cNvPr>
          <p:cNvSpPr>
            <a:spLocks noGrp="1"/>
          </p:cNvSpPr>
          <p:nvPr>
            <p:ph type="sldNum" sz="quarter" idx="12"/>
          </p:nvPr>
        </p:nvSpPr>
        <p:spPr/>
        <p:txBody>
          <a:bodyPr/>
          <a:lstStyle/>
          <a:p>
            <a:fld id="{4F8DF8AE-4C54-40EB-ACC6-93C0275E155F}" type="slidenum">
              <a:rPr lang="it-IT" smtClean="0"/>
              <a:t>10</a:t>
            </a:fld>
            <a:endParaRPr lang="it-IT"/>
          </a:p>
        </p:txBody>
      </p:sp>
    </p:spTree>
    <p:extLst>
      <p:ext uri="{BB962C8B-B14F-4D97-AF65-F5344CB8AC3E}">
        <p14:creationId xmlns:p14="http://schemas.microsoft.com/office/powerpoint/2010/main" val="64369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631212-564A-43DA-1F0E-5BE232A35315}"/>
              </a:ext>
            </a:extLst>
          </p:cNvPr>
          <p:cNvSpPr>
            <a:spLocks noGrp="1"/>
          </p:cNvSpPr>
          <p:nvPr>
            <p:ph type="title"/>
          </p:nvPr>
        </p:nvSpPr>
        <p:spPr/>
        <p:txBody>
          <a:bodyPr>
            <a:normAutofit/>
          </a:bodyPr>
          <a:lstStyle/>
          <a:p>
            <a:r>
              <a:rPr lang="it-IT" sz="4200" dirty="0"/>
              <a:t>Legge di Bilancio 2024</a:t>
            </a:r>
          </a:p>
        </p:txBody>
      </p:sp>
      <p:sp>
        <p:nvSpPr>
          <p:cNvPr id="3" name="Segnaposto contenuto 2">
            <a:extLst>
              <a:ext uri="{FF2B5EF4-FFF2-40B4-BE49-F238E27FC236}">
                <a16:creationId xmlns:a16="http://schemas.microsoft.com/office/drawing/2014/main" id="{9932E84A-DBCB-FC17-5A11-0302871D88A4}"/>
              </a:ext>
            </a:extLst>
          </p:cNvPr>
          <p:cNvSpPr>
            <a:spLocks noGrp="1"/>
          </p:cNvSpPr>
          <p:nvPr>
            <p:ph idx="1"/>
          </p:nvPr>
        </p:nvSpPr>
        <p:spPr>
          <a:xfrm>
            <a:off x="838200" y="1487606"/>
            <a:ext cx="10515600" cy="4868744"/>
          </a:xfrm>
        </p:spPr>
        <p:txBody>
          <a:bodyPr>
            <a:normAutofit/>
          </a:bodyPr>
          <a:lstStyle/>
          <a:p>
            <a:pPr algn="just"/>
            <a:r>
              <a:rPr lang="it-IT" sz="2200" b="1" u="sng" dirty="0"/>
              <a:t>CAPITOLO LAVORO NOTTURNO E FESTIVO</a:t>
            </a:r>
          </a:p>
          <a:p>
            <a:pPr algn="just"/>
            <a:endParaRPr lang="it-IT" sz="2500" dirty="0"/>
          </a:p>
          <a:p>
            <a:pPr algn="just"/>
            <a:r>
              <a:rPr lang="it-IT" sz="2500" dirty="0"/>
              <a:t>Al fine di garantire la stabilità occupazionale nel settore turistico, ricettivo e termale, il comma 21 prevede che, per il periodo dal 1°gennaio 2024 al 30 giugno 2024 ai lavoratori dipendenti del settore privato del comparto del turismo titolari di reddito di lavoro dipendente di importo non superiore ad euro 40.000, sia riconosciuto: un </a:t>
            </a:r>
            <a:r>
              <a:rPr lang="it-IT" sz="2500" b="1" dirty="0"/>
              <a:t>trattamento integrativo speciale </a:t>
            </a:r>
            <a:r>
              <a:rPr lang="it-IT" sz="2500" dirty="0"/>
              <a:t>che non concorre alla formazione del reddito </a:t>
            </a:r>
            <a:r>
              <a:rPr lang="it-IT" sz="2500" b="1" dirty="0"/>
              <a:t>pari al 15% </a:t>
            </a:r>
            <a:r>
              <a:rPr lang="it-IT" sz="2500" dirty="0"/>
              <a:t>delle retribuzioni lorde corrisposte in relazione al lavoro notturno e alle prestazioni di lavoro straordinario effettuato nei giorni festivi.</a:t>
            </a:r>
          </a:p>
        </p:txBody>
      </p:sp>
      <p:sp>
        <p:nvSpPr>
          <p:cNvPr id="4" name="Segnaposto numero diapositiva 3">
            <a:extLst>
              <a:ext uri="{FF2B5EF4-FFF2-40B4-BE49-F238E27FC236}">
                <a16:creationId xmlns:a16="http://schemas.microsoft.com/office/drawing/2014/main" id="{87D54A40-1CE0-C56C-B8AA-AD40EB03E5FD}"/>
              </a:ext>
            </a:extLst>
          </p:cNvPr>
          <p:cNvSpPr>
            <a:spLocks noGrp="1"/>
          </p:cNvSpPr>
          <p:nvPr>
            <p:ph type="sldNum" sz="quarter" idx="12"/>
          </p:nvPr>
        </p:nvSpPr>
        <p:spPr/>
        <p:txBody>
          <a:bodyPr/>
          <a:lstStyle/>
          <a:p>
            <a:fld id="{4F8DF8AE-4C54-40EB-ACC6-93C0275E155F}" type="slidenum">
              <a:rPr lang="it-IT" smtClean="0"/>
              <a:t>11</a:t>
            </a:fld>
            <a:endParaRPr lang="it-IT"/>
          </a:p>
        </p:txBody>
      </p:sp>
    </p:spTree>
    <p:extLst>
      <p:ext uri="{BB962C8B-B14F-4D97-AF65-F5344CB8AC3E}">
        <p14:creationId xmlns:p14="http://schemas.microsoft.com/office/powerpoint/2010/main" val="736348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374C75-B7DB-77BE-321A-AF2E9BFDA768}"/>
              </a:ext>
            </a:extLst>
          </p:cNvPr>
          <p:cNvSpPr>
            <a:spLocks noGrp="1"/>
          </p:cNvSpPr>
          <p:nvPr>
            <p:ph type="title"/>
          </p:nvPr>
        </p:nvSpPr>
        <p:spPr/>
        <p:txBody>
          <a:bodyPr/>
          <a:lstStyle/>
          <a:p>
            <a:r>
              <a:rPr lang="it-IT" sz="4400" dirty="0"/>
              <a:t>Legge di Bilancio 2024</a:t>
            </a:r>
            <a:endParaRPr lang="it-IT" dirty="0"/>
          </a:p>
        </p:txBody>
      </p:sp>
      <p:sp>
        <p:nvSpPr>
          <p:cNvPr id="3" name="Segnaposto contenuto 2">
            <a:extLst>
              <a:ext uri="{FF2B5EF4-FFF2-40B4-BE49-F238E27FC236}">
                <a16:creationId xmlns:a16="http://schemas.microsoft.com/office/drawing/2014/main" id="{92E92AE5-C398-EBC9-95C6-35751F79488D}"/>
              </a:ext>
            </a:extLst>
          </p:cNvPr>
          <p:cNvSpPr>
            <a:spLocks noGrp="1"/>
          </p:cNvSpPr>
          <p:nvPr>
            <p:ph idx="1"/>
          </p:nvPr>
        </p:nvSpPr>
        <p:spPr>
          <a:xfrm>
            <a:off x="838200" y="1487606"/>
            <a:ext cx="10515600" cy="4868743"/>
          </a:xfrm>
        </p:spPr>
        <p:txBody>
          <a:bodyPr>
            <a:normAutofit fontScale="92500" lnSpcReduction="20000"/>
          </a:bodyPr>
          <a:lstStyle/>
          <a:p>
            <a:pPr algn="just">
              <a:spcAft>
                <a:spcPts val="1200"/>
              </a:spcAft>
            </a:pPr>
            <a:r>
              <a:rPr lang="it-IT" sz="2400" b="1" u="sng" dirty="0"/>
              <a:t>CAPITOLO PENSIONI</a:t>
            </a:r>
          </a:p>
          <a:p>
            <a:pPr algn="just">
              <a:spcAft>
                <a:spcPts val="1200"/>
              </a:spcAft>
            </a:pPr>
            <a:endParaRPr lang="it-IT" sz="2200" b="1" u="sng" dirty="0"/>
          </a:p>
          <a:p>
            <a:pPr algn="just">
              <a:spcAft>
                <a:spcPts val="1200"/>
              </a:spcAft>
            </a:pPr>
            <a:r>
              <a:rPr lang="it-IT" dirty="0"/>
              <a:t>gli strumenti di anticipo pensionistico già in vigore, come </a:t>
            </a:r>
            <a:r>
              <a:rPr lang="it-IT" b="1" u="sng" dirty="0"/>
              <a:t>Quota 103, Ape sociale e Opzione Donna</a:t>
            </a:r>
            <a:r>
              <a:rPr lang="it-IT" dirty="0"/>
              <a:t>, sono stati prorogati per l'intero 2024 con alcune modifiche:</a:t>
            </a:r>
          </a:p>
          <a:p>
            <a:pPr algn="just">
              <a:spcAft>
                <a:spcPts val="1200"/>
              </a:spcAft>
            </a:pPr>
            <a:r>
              <a:rPr lang="it-IT" dirty="0"/>
              <a:t>Quota 103, i requisiti rimangono 62 anni di età e 41 anni di contributi, ma il ricalcolo dell'assegno avverrà interamente con il metodo contributivo;</a:t>
            </a:r>
          </a:p>
          <a:p>
            <a:pPr algn="just">
              <a:spcAft>
                <a:spcPts val="1200"/>
              </a:spcAft>
            </a:pPr>
            <a:r>
              <a:rPr lang="it-IT" dirty="0"/>
              <a:t>Ape (Anticipo Pensionistico) sociale: è previsto un aumento del requisito anagrafico da 63 anni a 63 anni e 5 mesi;</a:t>
            </a:r>
          </a:p>
          <a:p>
            <a:pPr algn="just">
              <a:spcAft>
                <a:spcPts val="1200"/>
              </a:spcAft>
            </a:pPr>
            <a:r>
              <a:rPr lang="it-IT" dirty="0"/>
              <a:t>Opzione Donna, per l'accesso la soglia aumenta a 61 anni, scendendo a 60 con un figlio e a 59 con due o più figli.</a:t>
            </a:r>
          </a:p>
          <a:p>
            <a:pPr algn="just">
              <a:spcAft>
                <a:spcPts val="1200"/>
              </a:spcAft>
            </a:pPr>
            <a:endParaRPr lang="it-IT" dirty="0"/>
          </a:p>
          <a:p>
            <a:pPr lvl="1" algn="just">
              <a:spcAft>
                <a:spcPts val="1200"/>
              </a:spcAft>
            </a:pPr>
            <a:endParaRPr lang="it-IT" dirty="0"/>
          </a:p>
        </p:txBody>
      </p:sp>
      <p:sp>
        <p:nvSpPr>
          <p:cNvPr id="4" name="Segnaposto numero diapositiva 3">
            <a:extLst>
              <a:ext uri="{FF2B5EF4-FFF2-40B4-BE49-F238E27FC236}">
                <a16:creationId xmlns:a16="http://schemas.microsoft.com/office/drawing/2014/main" id="{A3BE69DF-625F-3080-A134-ACB0B6BC1BE6}"/>
              </a:ext>
            </a:extLst>
          </p:cNvPr>
          <p:cNvSpPr>
            <a:spLocks noGrp="1"/>
          </p:cNvSpPr>
          <p:nvPr>
            <p:ph type="sldNum" sz="quarter" idx="12"/>
          </p:nvPr>
        </p:nvSpPr>
        <p:spPr/>
        <p:txBody>
          <a:bodyPr/>
          <a:lstStyle/>
          <a:p>
            <a:fld id="{4F8DF8AE-4C54-40EB-ACC6-93C0275E155F}" type="slidenum">
              <a:rPr lang="it-IT" smtClean="0"/>
              <a:t>12</a:t>
            </a:fld>
            <a:endParaRPr lang="it-IT"/>
          </a:p>
        </p:txBody>
      </p:sp>
    </p:spTree>
    <p:extLst>
      <p:ext uri="{BB962C8B-B14F-4D97-AF65-F5344CB8AC3E}">
        <p14:creationId xmlns:p14="http://schemas.microsoft.com/office/powerpoint/2010/main" val="250791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5E7BC-2018-CED9-2119-3D059618C39B}"/>
              </a:ext>
            </a:extLst>
          </p:cNvPr>
          <p:cNvSpPr>
            <a:spLocks noGrp="1"/>
          </p:cNvSpPr>
          <p:nvPr>
            <p:ph type="title"/>
          </p:nvPr>
        </p:nvSpPr>
        <p:spPr/>
        <p:txBody>
          <a:bodyPr/>
          <a:lstStyle/>
          <a:p>
            <a:r>
              <a:rPr lang="it-IT" sz="4400" dirty="0"/>
              <a:t>Legge di Bilancio 2024</a:t>
            </a:r>
            <a:endParaRPr lang="it-IT" dirty="0"/>
          </a:p>
        </p:txBody>
      </p:sp>
      <p:sp>
        <p:nvSpPr>
          <p:cNvPr id="3" name="Segnaposto contenuto 2">
            <a:extLst>
              <a:ext uri="{FF2B5EF4-FFF2-40B4-BE49-F238E27FC236}">
                <a16:creationId xmlns:a16="http://schemas.microsoft.com/office/drawing/2014/main" id="{5F2A43D8-4059-E5D5-A369-2C6A7BBBD123}"/>
              </a:ext>
            </a:extLst>
          </p:cNvPr>
          <p:cNvSpPr>
            <a:spLocks noGrp="1"/>
          </p:cNvSpPr>
          <p:nvPr>
            <p:ph idx="1"/>
          </p:nvPr>
        </p:nvSpPr>
        <p:spPr>
          <a:xfrm>
            <a:off x="838200" y="1555846"/>
            <a:ext cx="10515600" cy="4621118"/>
          </a:xfrm>
        </p:spPr>
        <p:txBody>
          <a:bodyPr>
            <a:normAutofit fontScale="92500" lnSpcReduction="10000"/>
          </a:bodyPr>
          <a:lstStyle/>
          <a:p>
            <a:pPr algn="just">
              <a:spcAft>
                <a:spcPts val="1200"/>
              </a:spcAft>
            </a:pPr>
            <a:r>
              <a:rPr lang="it-IT" sz="2200" b="1" u="sng" dirty="0"/>
              <a:t>CAPITOLO MISURE MINORI</a:t>
            </a:r>
          </a:p>
          <a:p>
            <a:pPr algn="just">
              <a:spcAft>
                <a:spcPts val="1200"/>
              </a:spcAft>
            </a:pPr>
            <a:endParaRPr lang="it-IT" sz="500" b="1" u="sng" dirty="0"/>
          </a:p>
          <a:p>
            <a:pPr algn="just">
              <a:spcAft>
                <a:spcPts val="1200"/>
              </a:spcAft>
            </a:pPr>
            <a:r>
              <a:rPr lang="it-IT" sz="2400" dirty="0"/>
              <a:t>Tra le misure «minori» possiamo ricordare </a:t>
            </a:r>
          </a:p>
          <a:p>
            <a:pPr algn="just">
              <a:spcAft>
                <a:spcPts val="1200"/>
              </a:spcAft>
            </a:pPr>
            <a:r>
              <a:rPr lang="it-IT" sz="2400" dirty="0"/>
              <a:t>il canone RAI è stabilito in euro 70 contro i 90 precedenti; </a:t>
            </a:r>
          </a:p>
          <a:p>
            <a:pPr algn="just">
              <a:spcAft>
                <a:spcPts val="1200"/>
              </a:spcAft>
            </a:pPr>
            <a:r>
              <a:rPr lang="it-IT" sz="2400" dirty="0"/>
              <a:t>sono stati stanziati 110 miliardi di euro per investimenti in infrastrutture tra cui la realizzazione di nuove linee ferroviarie, l'ammodernamento delle strade, la digitalizzazione e il Ponte sullo Stretto;</a:t>
            </a:r>
          </a:p>
          <a:p>
            <a:pPr algn="just">
              <a:spcAft>
                <a:spcPts val="1200"/>
              </a:spcAft>
            </a:pPr>
            <a:r>
              <a:rPr lang="it-IT" sz="2400" dirty="0"/>
              <a:t>Mutui prima casa: rimane operativo il Fondo di garanzia sia per le famiglie numerose che per i giovani under 36, ma solo per il 2024, anche in caso di surroga del mutuo originariamente acceso per la prima casa, nel caso in cui le condizioni economiche rimangano sostanzialmente invariate o siano migliorative di quelle originarie</a:t>
            </a:r>
          </a:p>
          <a:p>
            <a:pPr algn="just">
              <a:spcAft>
                <a:spcPts val="1200"/>
              </a:spcAft>
            </a:pPr>
            <a:endParaRPr lang="it-IT" sz="2400" b="1" u="sng" dirty="0"/>
          </a:p>
        </p:txBody>
      </p:sp>
      <p:sp>
        <p:nvSpPr>
          <p:cNvPr id="4" name="Segnaposto numero diapositiva 3">
            <a:extLst>
              <a:ext uri="{FF2B5EF4-FFF2-40B4-BE49-F238E27FC236}">
                <a16:creationId xmlns:a16="http://schemas.microsoft.com/office/drawing/2014/main" id="{15B7FA53-09BA-7724-390B-1F85F9D7ADC4}"/>
              </a:ext>
            </a:extLst>
          </p:cNvPr>
          <p:cNvSpPr>
            <a:spLocks noGrp="1"/>
          </p:cNvSpPr>
          <p:nvPr>
            <p:ph type="sldNum" sz="quarter" idx="12"/>
          </p:nvPr>
        </p:nvSpPr>
        <p:spPr/>
        <p:txBody>
          <a:bodyPr/>
          <a:lstStyle/>
          <a:p>
            <a:fld id="{4F8DF8AE-4C54-40EB-ACC6-93C0275E155F}" type="slidenum">
              <a:rPr lang="it-IT" smtClean="0"/>
              <a:t>13</a:t>
            </a:fld>
            <a:endParaRPr lang="it-IT"/>
          </a:p>
        </p:txBody>
      </p:sp>
    </p:spTree>
    <p:extLst>
      <p:ext uri="{BB962C8B-B14F-4D97-AF65-F5344CB8AC3E}">
        <p14:creationId xmlns:p14="http://schemas.microsoft.com/office/powerpoint/2010/main" val="281638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14</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6D28B8-8C49-C854-5EAE-5FE07223CA5A}"/>
              </a:ext>
            </a:extLst>
          </p:cNvPr>
          <p:cNvSpPr>
            <a:spLocks noGrp="1"/>
          </p:cNvSpPr>
          <p:nvPr>
            <p:ph type="title"/>
          </p:nvPr>
        </p:nvSpPr>
        <p:spPr>
          <a:xfrm>
            <a:off x="838200" y="444501"/>
            <a:ext cx="10515600" cy="1436688"/>
          </a:xfrm>
        </p:spPr>
        <p:txBody>
          <a:bodyPr>
            <a:normAutofit/>
          </a:bodyPr>
          <a:lstStyle/>
          <a:p>
            <a:r>
              <a:rPr lang="it-IT" b="1" dirty="0"/>
              <a:t>LEGGE DI BILANCIO	</a:t>
            </a:r>
          </a:p>
        </p:txBody>
      </p:sp>
      <p:sp>
        <p:nvSpPr>
          <p:cNvPr id="3" name="Segnaposto contenuto 2">
            <a:extLst>
              <a:ext uri="{FF2B5EF4-FFF2-40B4-BE49-F238E27FC236}">
                <a16:creationId xmlns:a16="http://schemas.microsoft.com/office/drawing/2014/main" id="{56478DAF-897E-C5D9-06B7-109EA5CB98CC}"/>
              </a:ext>
            </a:extLst>
          </p:cNvPr>
          <p:cNvSpPr>
            <a:spLocks noGrp="1"/>
          </p:cNvSpPr>
          <p:nvPr>
            <p:ph idx="1"/>
          </p:nvPr>
        </p:nvSpPr>
        <p:spPr>
          <a:xfrm>
            <a:off x="838200" y="2129052"/>
            <a:ext cx="10515600" cy="3881224"/>
          </a:xfrm>
        </p:spPr>
        <p:txBody>
          <a:bodyPr>
            <a:normAutofit/>
          </a:bodyPr>
          <a:lstStyle/>
          <a:p>
            <a:pPr marL="0" indent="0" algn="just">
              <a:buNone/>
            </a:pPr>
            <a:r>
              <a:rPr lang="it-IT" sz="2400" dirty="0"/>
              <a:t>La legge di bilancio è uno dei documenti di finanza pubblica nell’ambito dei quali è delineata la politica economica e finanziaria del Governo.</a:t>
            </a:r>
          </a:p>
          <a:p>
            <a:pPr marL="0" indent="0" algn="just">
              <a:buNone/>
            </a:pPr>
            <a:endParaRPr lang="it-IT" sz="2400" dirty="0"/>
          </a:p>
          <a:p>
            <a:pPr marL="0" indent="0" algn="just">
              <a:buNone/>
            </a:pPr>
            <a:r>
              <a:rPr lang="it-IT" sz="2400" dirty="0"/>
              <a:t>La Legge di Bilancio è lo strumento, previsto dall'Articolo 81 della Costituzione italiana, attraverso il quale il Governo, con un documento contabile di tipo preventivo, comunica al Parlamento le spese pubbliche e le entrate previste per l'anno successivo</a:t>
            </a:r>
          </a:p>
          <a:p>
            <a:pPr marL="0" indent="0" algn="just">
              <a:buNone/>
            </a:pPr>
            <a:r>
              <a:rPr lang="it-IT" sz="2400" dirty="0"/>
              <a:t>La Legge di Bilancio viene generalmente approvata l’ultima decade di dicembre.</a:t>
            </a:r>
          </a:p>
          <a:p>
            <a:pPr marL="0" indent="0" algn="just">
              <a:buNone/>
            </a:pPr>
            <a:endParaRPr lang="it-IT" sz="2300" dirty="0"/>
          </a:p>
        </p:txBody>
      </p:sp>
      <p:sp>
        <p:nvSpPr>
          <p:cNvPr id="4" name="Segnaposto numero diapositiva 3">
            <a:extLst>
              <a:ext uri="{FF2B5EF4-FFF2-40B4-BE49-F238E27FC236}">
                <a16:creationId xmlns:a16="http://schemas.microsoft.com/office/drawing/2014/main" id="{4882961E-A1A4-C554-C037-DFB02415E80C}"/>
              </a:ext>
            </a:extLst>
          </p:cNvPr>
          <p:cNvSpPr>
            <a:spLocks noGrp="1"/>
          </p:cNvSpPr>
          <p:nvPr>
            <p:ph type="sldNum" sz="quarter" idx="12"/>
          </p:nvPr>
        </p:nvSpPr>
        <p:spPr/>
        <p:txBody>
          <a:bodyPr/>
          <a:lstStyle/>
          <a:p>
            <a:fld id="{4F8DF8AE-4C54-40EB-ACC6-93C0275E155F}" type="slidenum">
              <a:rPr lang="it-IT" smtClean="0"/>
              <a:t>2</a:t>
            </a:fld>
            <a:endParaRPr lang="it-IT"/>
          </a:p>
        </p:txBody>
      </p:sp>
    </p:spTree>
    <p:extLst>
      <p:ext uri="{BB962C8B-B14F-4D97-AF65-F5344CB8AC3E}">
        <p14:creationId xmlns:p14="http://schemas.microsoft.com/office/powerpoint/2010/main" val="280857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74562-C8EC-5A7E-76C9-58D8E501BCDA}"/>
              </a:ext>
            </a:extLst>
          </p:cNvPr>
          <p:cNvSpPr>
            <a:spLocks noGrp="1"/>
          </p:cNvSpPr>
          <p:nvPr>
            <p:ph type="title"/>
          </p:nvPr>
        </p:nvSpPr>
        <p:spPr/>
        <p:txBody>
          <a:bodyPr>
            <a:normAutofit/>
          </a:bodyPr>
          <a:lstStyle/>
          <a:p>
            <a:r>
              <a:rPr lang="it-IT" sz="4200" b="1" dirty="0"/>
              <a:t>ITER DI APPROVAZIONE</a:t>
            </a:r>
            <a:endParaRPr lang="it-IT" sz="4200" dirty="0"/>
          </a:p>
        </p:txBody>
      </p:sp>
      <p:sp>
        <p:nvSpPr>
          <p:cNvPr id="3" name="Segnaposto contenuto 2">
            <a:extLst>
              <a:ext uri="{FF2B5EF4-FFF2-40B4-BE49-F238E27FC236}">
                <a16:creationId xmlns:a16="http://schemas.microsoft.com/office/drawing/2014/main" id="{620ED2B6-AC4A-DC48-2A60-D34608B445D5}"/>
              </a:ext>
            </a:extLst>
          </p:cNvPr>
          <p:cNvSpPr>
            <a:spLocks noGrp="1"/>
          </p:cNvSpPr>
          <p:nvPr>
            <p:ph idx="1"/>
          </p:nvPr>
        </p:nvSpPr>
        <p:spPr/>
        <p:txBody>
          <a:bodyPr>
            <a:normAutofit/>
          </a:bodyPr>
          <a:lstStyle/>
          <a:p>
            <a:pPr marL="0" indent="0" algn="just">
              <a:lnSpc>
                <a:spcPct val="110000"/>
              </a:lnSpc>
              <a:spcBef>
                <a:spcPts val="500"/>
              </a:spcBef>
              <a:buNone/>
            </a:pPr>
            <a:r>
              <a:rPr lang="it-IT" sz="2400" dirty="0"/>
              <a:t>La legge di bilancio deve essere approvata secondo la procedura ordinaria, in base a quanto stabilito ex art. 72 della Costituzione, ultimo comma.</a:t>
            </a:r>
          </a:p>
          <a:p>
            <a:pPr marL="0" indent="0" algn="just">
              <a:lnSpc>
                <a:spcPct val="110000"/>
              </a:lnSpc>
              <a:spcBef>
                <a:spcPts val="500"/>
              </a:spcBef>
              <a:buNone/>
            </a:pPr>
            <a:endParaRPr lang="it-IT" sz="2400" dirty="0"/>
          </a:p>
          <a:p>
            <a:pPr marL="0" indent="0" algn="just">
              <a:lnSpc>
                <a:spcPct val="110000"/>
              </a:lnSpc>
              <a:spcBef>
                <a:spcPts val="500"/>
              </a:spcBef>
              <a:buNone/>
            </a:pPr>
            <a:r>
              <a:rPr lang="it-IT" sz="2400" dirty="0"/>
              <a:t>Il disegno di legge presentato alle Camere dal Governo, entro il 20 ottobre di ogni anno, viene esaminato in commissione e successivamente dalla Camera stessa, che procede all’approvazione articolo per articolo e poi alla votazione finale (art. 72 della Costituzione).</a:t>
            </a:r>
          </a:p>
        </p:txBody>
      </p:sp>
      <p:sp>
        <p:nvSpPr>
          <p:cNvPr id="4" name="Segnaposto numero diapositiva 3">
            <a:extLst>
              <a:ext uri="{FF2B5EF4-FFF2-40B4-BE49-F238E27FC236}">
                <a16:creationId xmlns:a16="http://schemas.microsoft.com/office/drawing/2014/main" id="{41933CB6-B7DC-CD3B-2BCB-6B0E11AECD5E}"/>
              </a:ext>
            </a:extLst>
          </p:cNvPr>
          <p:cNvSpPr>
            <a:spLocks noGrp="1"/>
          </p:cNvSpPr>
          <p:nvPr>
            <p:ph type="sldNum" sz="quarter" idx="12"/>
          </p:nvPr>
        </p:nvSpPr>
        <p:spPr/>
        <p:txBody>
          <a:bodyPr/>
          <a:lstStyle/>
          <a:p>
            <a:fld id="{4F8DF8AE-4C54-40EB-ACC6-93C0275E155F}" type="slidenum">
              <a:rPr lang="it-IT" smtClean="0"/>
              <a:t>3</a:t>
            </a:fld>
            <a:endParaRPr lang="it-IT"/>
          </a:p>
        </p:txBody>
      </p:sp>
      <p:pic>
        <p:nvPicPr>
          <p:cNvPr id="5" name="Immagine 4" descr="Immagine che contiene testo&#10;&#10;Descrizione generata automaticamente">
            <a:extLst>
              <a:ext uri="{FF2B5EF4-FFF2-40B4-BE49-F238E27FC236}">
                <a16:creationId xmlns:a16="http://schemas.microsoft.com/office/drawing/2014/main" id="{EA97DA06-DCC7-0738-EF8E-208F9B9C8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423657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E3A780-731C-9471-B57B-1ABB67A9EA1E}"/>
              </a:ext>
            </a:extLst>
          </p:cNvPr>
          <p:cNvSpPr>
            <a:spLocks noGrp="1"/>
          </p:cNvSpPr>
          <p:nvPr>
            <p:ph type="title"/>
          </p:nvPr>
        </p:nvSpPr>
        <p:spPr/>
        <p:txBody>
          <a:bodyPr>
            <a:normAutofit/>
          </a:bodyPr>
          <a:lstStyle/>
          <a:p>
            <a:r>
              <a:rPr lang="it-IT" sz="4200" dirty="0"/>
              <a:t>ITER DI APPROVAZIONE </a:t>
            </a:r>
          </a:p>
        </p:txBody>
      </p:sp>
      <p:sp>
        <p:nvSpPr>
          <p:cNvPr id="3" name="Segnaposto contenuto 2">
            <a:extLst>
              <a:ext uri="{FF2B5EF4-FFF2-40B4-BE49-F238E27FC236}">
                <a16:creationId xmlns:a16="http://schemas.microsoft.com/office/drawing/2014/main" id="{3E7C24DA-0B85-698E-2E3B-6548CD26FFDD}"/>
              </a:ext>
            </a:extLst>
          </p:cNvPr>
          <p:cNvSpPr>
            <a:spLocks noGrp="1"/>
          </p:cNvSpPr>
          <p:nvPr>
            <p:ph idx="1"/>
          </p:nvPr>
        </p:nvSpPr>
        <p:spPr>
          <a:xfrm>
            <a:off x="838200" y="1613798"/>
            <a:ext cx="10515600" cy="4559989"/>
          </a:xfrm>
        </p:spPr>
        <p:txBody>
          <a:bodyPr>
            <a:normAutofit/>
          </a:bodyPr>
          <a:lstStyle/>
          <a:p>
            <a:pPr lvl="1" algn="just">
              <a:lnSpc>
                <a:spcPct val="110000"/>
              </a:lnSpc>
            </a:pPr>
            <a:r>
              <a:rPr lang="it-IT" sz="2500" dirty="0"/>
              <a:t>La legge di bilancio deve essere approvata a maggioranza assoluta dei componenti di ciascuna Camera.</a:t>
            </a:r>
          </a:p>
          <a:p>
            <a:pPr lvl="1" algn="just">
              <a:lnSpc>
                <a:spcPct val="110000"/>
              </a:lnSpc>
            </a:pPr>
            <a:r>
              <a:rPr lang="it-IT" sz="2500" dirty="0"/>
              <a:t>Vi sono dei limiti, stabiliti dalla Costituzione, che devono obbligatoriamente essere rispettati, ovvero:</a:t>
            </a:r>
          </a:p>
          <a:p>
            <a:pPr marL="914400" lvl="1" indent="-457200" algn="just">
              <a:lnSpc>
                <a:spcPct val="110000"/>
              </a:lnSpc>
              <a:buFont typeface="+mj-lt"/>
              <a:buAutoNum type="arabicPeriod"/>
            </a:pPr>
            <a:r>
              <a:rPr lang="it-IT" sz="2500" dirty="0"/>
              <a:t> Lo Stato deve garantire equilibrio tra entrate e uscite</a:t>
            </a:r>
          </a:p>
          <a:p>
            <a:pPr marL="914400" lvl="1" indent="-457200" algn="just">
              <a:lnSpc>
                <a:spcPct val="110000"/>
              </a:lnSpc>
              <a:buFont typeface="+mj-lt"/>
              <a:buAutoNum type="arabicPeriod"/>
            </a:pPr>
            <a:r>
              <a:rPr lang="it-IT" sz="2500" dirty="0"/>
              <a:t> Il ricorso all’indebitamento può essere consentito solo in virtù degli effetti del ciclo economico e previa autorizzazione delle Camere adottata a maggioranza assoluta</a:t>
            </a:r>
          </a:p>
          <a:p>
            <a:pPr marL="457200" lvl="1" indent="0" algn="just">
              <a:buNone/>
            </a:pPr>
            <a:endParaRPr lang="it-IT" sz="2000" dirty="0"/>
          </a:p>
        </p:txBody>
      </p:sp>
      <p:sp>
        <p:nvSpPr>
          <p:cNvPr id="4" name="Segnaposto numero diapositiva 3">
            <a:extLst>
              <a:ext uri="{FF2B5EF4-FFF2-40B4-BE49-F238E27FC236}">
                <a16:creationId xmlns:a16="http://schemas.microsoft.com/office/drawing/2014/main" id="{C0F0FBAC-951D-1FE2-F632-04C95EE74162}"/>
              </a:ext>
            </a:extLst>
          </p:cNvPr>
          <p:cNvSpPr>
            <a:spLocks noGrp="1"/>
          </p:cNvSpPr>
          <p:nvPr>
            <p:ph type="sldNum" sz="quarter" idx="12"/>
          </p:nvPr>
        </p:nvSpPr>
        <p:spPr/>
        <p:txBody>
          <a:bodyPr/>
          <a:lstStyle/>
          <a:p>
            <a:fld id="{4F8DF8AE-4C54-40EB-ACC6-93C0275E155F}" type="slidenum">
              <a:rPr lang="it-IT" smtClean="0"/>
              <a:t>4</a:t>
            </a:fld>
            <a:endParaRPr lang="it-IT"/>
          </a:p>
        </p:txBody>
      </p:sp>
    </p:spTree>
    <p:extLst>
      <p:ext uri="{BB962C8B-B14F-4D97-AF65-F5344CB8AC3E}">
        <p14:creationId xmlns:p14="http://schemas.microsoft.com/office/powerpoint/2010/main" val="251468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45F62E-40F3-2C6A-7DF5-83426FC0A59A}"/>
              </a:ext>
            </a:extLst>
          </p:cNvPr>
          <p:cNvSpPr>
            <a:spLocks noGrp="1"/>
          </p:cNvSpPr>
          <p:nvPr>
            <p:ph type="title"/>
          </p:nvPr>
        </p:nvSpPr>
        <p:spPr/>
        <p:txBody>
          <a:bodyPr>
            <a:normAutofit/>
          </a:bodyPr>
          <a:lstStyle/>
          <a:p>
            <a:r>
              <a:rPr lang="it-IT" sz="4200" b="1" dirty="0"/>
              <a:t>STRUTTURA DELLA LEGGE DI BILANCIO</a:t>
            </a:r>
          </a:p>
        </p:txBody>
      </p:sp>
      <p:sp>
        <p:nvSpPr>
          <p:cNvPr id="3" name="Segnaposto contenuto 2">
            <a:extLst>
              <a:ext uri="{FF2B5EF4-FFF2-40B4-BE49-F238E27FC236}">
                <a16:creationId xmlns:a16="http://schemas.microsoft.com/office/drawing/2014/main" id="{BCA72FF5-9454-A41E-EEF5-3423E2BE2C90}"/>
              </a:ext>
            </a:extLst>
          </p:cNvPr>
          <p:cNvSpPr>
            <a:spLocks noGrp="1"/>
          </p:cNvSpPr>
          <p:nvPr>
            <p:ph idx="1"/>
          </p:nvPr>
        </p:nvSpPr>
        <p:spPr/>
        <p:txBody>
          <a:bodyPr>
            <a:normAutofit/>
          </a:bodyPr>
          <a:lstStyle/>
          <a:p>
            <a:pPr algn="just"/>
            <a:r>
              <a:rPr lang="it-IT" sz="2600" dirty="0"/>
              <a:t>La Legge di Bilancio è divisa in due sezione: Entrate e Uscite</a:t>
            </a:r>
          </a:p>
          <a:p>
            <a:pPr algn="just"/>
            <a:endParaRPr lang="it-IT" sz="2600" dirty="0"/>
          </a:p>
          <a:p>
            <a:pPr algn="just"/>
            <a:r>
              <a:rPr lang="it-IT" sz="2600" dirty="0"/>
              <a:t>Le </a:t>
            </a:r>
            <a:r>
              <a:rPr lang="it-IT" sz="2600" b="1" dirty="0"/>
              <a:t>entrate</a:t>
            </a:r>
            <a:r>
              <a:rPr lang="it-IT" sz="2600" dirty="0"/>
              <a:t> sono classificate in varie voci, quali: </a:t>
            </a:r>
            <a:r>
              <a:rPr lang="it-IT" sz="2600" u="sng" dirty="0"/>
              <a:t>Tributarie</a:t>
            </a:r>
            <a:r>
              <a:rPr lang="it-IT" sz="2600" dirty="0"/>
              <a:t>, </a:t>
            </a:r>
            <a:r>
              <a:rPr lang="it-IT" sz="2600" u="sng" dirty="0"/>
              <a:t>Extra-Tributarie</a:t>
            </a:r>
            <a:r>
              <a:rPr lang="it-IT" sz="2600" dirty="0"/>
              <a:t>, da </a:t>
            </a:r>
            <a:r>
              <a:rPr lang="it-IT" sz="2600" u="sng" dirty="0"/>
              <a:t>Alienazione beni</a:t>
            </a:r>
            <a:r>
              <a:rPr lang="it-IT" sz="2600" dirty="0"/>
              <a:t> patrimoniali e da </a:t>
            </a:r>
            <a:r>
              <a:rPr lang="it-IT" sz="2600" u="sng" dirty="0"/>
              <a:t>Riscossione crediti</a:t>
            </a:r>
            <a:r>
              <a:rPr lang="it-IT" sz="2600" dirty="0"/>
              <a:t> (ovvero entrate che derivano da interessi su prestiti)</a:t>
            </a:r>
          </a:p>
          <a:p>
            <a:pPr algn="just"/>
            <a:r>
              <a:rPr lang="it-IT" sz="2600" dirty="0"/>
              <a:t>Le </a:t>
            </a:r>
            <a:r>
              <a:rPr lang="it-IT" sz="2600" b="1" dirty="0"/>
              <a:t>uscite</a:t>
            </a:r>
            <a:r>
              <a:rPr lang="it-IT" sz="2600" dirty="0"/>
              <a:t> sono suddivise in: </a:t>
            </a:r>
            <a:r>
              <a:rPr lang="it-IT" sz="2600" u="sng" dirty="0"/>
              <a:t>Missioni</a:t>
            </a:r>
            <a:r>
              <a:rPr lang="it-IT" sz="2600" dirty="0"/>
              <a:t>, ovvero gli obiettivi strategici della spesa; </a:t>
            </a:r>
            <a:r>
              <a:rPr lang="it-IT" sz="2600" u="sng" dirty="0"/>
              <a:t>Programmi</a:t>
            </a:r>
            <a:r>
              <a:rPr lang="it-IT" sz="2600" dirty="0"/>
              <a:t>, finalizzati al perseguimento degli obiettivi</a:t>
            </a:r>
          </a:p>
        </p:txBody>
      </p:sp>
      <p:sp>
        <p:nvSpPr>
          <p:cNvPr id="4" name="Segnaposto numero diapositiva 3">
            <a:extLst>
              <a:ext uri="{FF2B5EF4-FFF2-40B4-BE49-F238E27FC236}">
                <a16:creationId xmlns:a16="http://schemas.microsoft.com/office/drawing/2014/main" id="{2AA4F367-0A82-22C6-1F1B-0F176890C0CB}"/>
              </a:ext>
            </a:extLst>
          </p:cNvPr>
          <p:cNvSpPr>
            <a:spLocks noGrp="1"/>
          </p:cNvSpPr>
          <p:nvPr>
            <p:ph type="sldNum" sz="quarter" idx="12"/>
          </p:nvPr>
        </p:nvSpPr>
        <p:spPr/>
        <p:txBody>
          <a:bodyPr/>
          <a:lstStyle/>
          <a:p>
            <a:fld id="{4F8DF8AE-4C54-40EB-ACC6-93C0275E155F}" type="slidenum">
              <a:rPr lang="it-IT" smtClean="0"/>
              <a:t>5</a:t>
            </a:fld>
            <a:endParaRPr lang="it-IT"/>
          </a:p>
        </p:txBody>
      </p:sp>
    </p:spTree>
    <p:extLst>
      <p:ext uri="{BB962C8B-B14F-4D97-AF65-F5344CB8AC3E}">
        <p14:creationId xmlns:p14="http://schemas.microsoft.com/office/powerpoint/2010/main" val="92832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B9BB485-F1CF-B979-4D79-0B517F9178D8}"/>
              </a:ext>
            </a:extLst>
          </p:cNvPr>
          <p:cNvSpPr>
            <a:spLocks noGrp="1"/>
          </p:cNvSpPr>
          <p:nvPr>
            <p:ph type="sldNum" sz="quarter" idx="12"/>
          </p:nvPr>
        </p:nvSpPr>
        <p:spPr/>
        <p:txBody>
          <a:bodyPr/>
          <a:lstStyle/>
          <a:p>
            <a:fld id="{4F8DF8AE-4C54-40EB-ACC6-93C0275E155F}" type="slidenum">
              <a:rPr lang="it-IT" smtClean="0"/>
              <a:t>6</a:t>
            </a:fld>
            <a:endParaRPr lang="it-IT"/>
          </a:p>
        </p:txBody>
      </p:sp>
      <p:pic>
        <p:nvPicPr>
          <p:cNvPr id="4" name="Immagine 3">
            <a:extLst>
              <a:ext uri="{FF2B5EF4-FFF2-40B4-BE49-F238E27FC236}">
                <a16:creationId xmlns:a16="http://schemas.microsoft.com/office/drawing/2014/main" id="{1BB4DC6E-5C5A-E9AE-700E-12CACCB32FF0}"/>
              </a:ext>
            </a:extLst>
          </p:cNvPr>
          <p:cNvPicPr>
            <a:picLocks noChangeAspect="1"/>
          </p:cNvPicPr>
          <p:nvPr/>
        </p:nvPicPr>
        <p:blipFill>
          <a:blip r:embed="rId2"/>
          <a:stretch>
            <a:fillRect/>
          </a:stretch>
        </p:blipFill>
        <p:spPr>
          <a:xfrm>
            <a:off x="573206" y="20468"/>
            <a:ext cx="10354297" cy="6701007"/>
          </a:xfrm>
          <a:prstGeom prst="rect">
            <a:avLst/>
          </a:prstGeom>
        </p:spPr>
      </p:pic>
    </p:spTree>
    <p:extLst>
      <p:ext uri="{BB962C8B-B14F-4D97-AF65-F5344CB8AC3E}">
        <p14:creationId xmlns:p14="http://schemas.microsoft.com/office/powerpoint/2010/main" val="428939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517CC0-230C-045A-4BF7-4F4FBE2ABE0E}"/>
              </a:ext>
            </a:extLst>
          </p:cNvPr>
          <p:cNvSpPr>
            <a:spLocks noGrp="1"/>
          </p:cNvSpPr>
          <p:nvPr>
            <p:ph type="title"/>
          </p:nvPr>
        </p:nvSpPr>
        <p:spPr/>
        <p:txBody>
          <a:bodyPr>
            <a:normAutofit/>
          </a:bodyPr>
          <a:lstStyle/>
          <a:p>
            <a:r>
              <a:rPr lang="it-IT" sz="4200" b="1" dirty="0"/>
              <a:t>LEGGE DI BILANCIO 2024 (L. 213/2023)</a:t>
            </a:r>
          </a:p>
        </p:txBody>
      </p:sp>
      <p:sp>
        <p:nvSpPr>
          <p:cNvPr id="3" name="Segnaposto contenuto 2">
            <a:extLst>
              <a:ext uri="{FF2B5EF4-FFF2-40B4-BE49-F238E27FC236}">
                <a16:creationId xmlns:a16="http://schemas.microsoft.com/office/drawing/2014/main" id="{EF3880A0-FB00-95A8-5CBF-C2B7FB59C7BE}"/>
              </a:ext>
            </a:extLst>
          </p:cNvPr>
          <p:cNvSpPr>
            <a:spLocks noGrp="1"/>
          </p:cNvSpPr>
          <p:nvPr>
            <p:ph idx="1"/>
          </p:nvPr>
        </p:nvSpPr>
        <p:spPr/>
        <p:txBody>
          <a:bodyPr>
            <a:noAutofit/>
          </a:bodyPr>
          <a:lstStyle/>
          <a:p>
            <a:pPr algn="just" fontAlgn="base">
              <a:buFont typeface="Arial" panose="020B0604020202020204" pitchFamily="34" charset="0"/>
              <a:buChar char="•"/>
            </a:pPr>
            <a:r>
              <a:rPr lang="it-IT" sz="2600" b="0" i="0" dirty="0">
                <a:effectLst/>
              </a:rPr>
              <a:t>Le principali tematiche affrontate dalla Legge di Bilancio 2024 sono</a:t>
            </a:r>
            <a:r>
              <a:rPr lang="it-IT" sz="2600" dirty="0"/>
              <a:t>: </a:t>
            </a:r>
          </a:p>
          <a:p>
            <a:pPr lvl="1" algn="just" fontAlgn="base"/>
            <a:r>
              <a:rPr lang="it-IT" sz="2200" b="0" i="0" dirty="0">
                <a:effectLst/>
              </a:rPr>
              <a:t> -	Locazioni Brevi</a:t>
            </a:r>
          </a:p>
          <a:p>
            <a:pPr lvl="1" algn="just" fontAlgn="base"/>
            <a:r>
              <a:rPr lang="it-IT" sz="2200" dirty="0"/>
              <a:t> - Bonus Asili Nido</a:t>
            </a:r>
          </a:p>
          <a:p>
            <a:pPr lvl="1" algn="just" fontAlgn="base"/>
            <a:r>
              <a:rPr lang="it-IT" sz="2200" b="0" i="0" dirty="0">
                <a:effectLst/>
              </a:rPr>
              <a:t> - Riduzione pressione fiscale</a:t>
            </a:r>
          </a:p>
          <a:p>
            <a:pPr lvl="1" algn="just" fontAlgn="base"/>
            <a:r>
              <a:rPr lang="it-IT" sz="2200" dirty="0"/>
              <a:t> - Detassazione lavoro notturno e festivo</a:t>
            </a:r>
          </a:p>
          <a:p>
            <a:pPr lvl="1" algn="just" fontAlgn="base"/>
            <a:r>
              <a:rPr lang="it-IT" sz="2200" b="0" i="0" dirty="0">
                <a:effectLst/>
              </a:rPr>
              <a:t> - Rivalutazione dei terreni e partecipazioni possedute</a:t>
            </a:r>
          </a:p>
          <a:p>
            <a:pPr lvl="1" algn="just" fontAlgn="base"/>
            <a:r>
              <a:rPr lang="it-IT" sz="2200" dirty="0"/>
              <a:t> - Bonus Elettrico</a:t>
            </a:r>
          </a:p>
          <a:p>
            <a:pPr lvl="1" algn="just" fontAlgn="base"/>
            <a:r>
              <a:rPr lang="it-IT" sz="2200" dirty="0"/>
              <a:t> - Plastic Tax</a:t>
            </a:r>
          </a:p>
          <a:p>
            <a:pPr lvl="1" algn="just" fontAlgn="base"/>
            <a:r>
              <a:rPr lang="it-IT" sz="2200" dirty="0"/>
              <a:t> -  Misure minori (Canone Rai, Accise sigarette, Istruzione)</a:t>
            </a:r>
            <a:endParaRPr lang="it-IT" sz="2200" b="0" i="0" dirty="0">
              <a:effectLst/>
            </a:endParaRPr>
          </a:p>
        </p:txBody>
      </p:sp>
      <p:sp>
        <p:nvSpPr>
          <p:cNvPr id="4" name="Segnaposto numero diapositiva 3">
            <a:extLst>
              <a:ext uri="{FF2B5EF4-FFF2-40B4-BE49-F238E27FC236}">
                <a16:creationId xmlns:a16="http://schemas.microsoft.com/office/drawing/2014/main" id="{0A9EAAE8-43C2-81B9-CC83-2115C61DCB79}"/>
              </a:ext>
            </a:extLst>
          </p:cNvPr>
          <p:cNvSpPr>
            <a:spLocks noGrp="1"/>
          </p:cNvSpPr>
          <p:nvPr>
            <p:ph type="sldNum" sz="quarter" idx="12"/>
          </p:nvPr>
        </p:nvSpPr>
        <p:spPr/>
        <p:txBody>
          <a:bodyPr/>
          <a:lstStyle/>
          <a:p>
            <a:fld id="{4F8DF8AE-4C54-40EB-ACC6-93C0275E155F}" type="slidenum">
              <a:rPr lang="it-IT" smtClean="0"/>
              <a:t>7</a:t>
            </a:fld>
            <a:endParaRPr lang="it-IT"/>
          </a:p>
        </p:txBody>
      </p:sp>
    </p:spTree>
    <p:extLst>
      <p:ext uri="{BB962C8B-B14F-4D97-AF65-F5344CB8AC3E}">
        <p14:creationId xmlns:p14="http://schemas.microsoft.com/office/powerpoint/2010/main" val="62031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F3031B-961F-AA53-3885-9DAAB7E8D2AB}"/>
              </a:ext>
            </a:extLst>
          </p:cNvPr>
          <p:cNvSpPr>
            <a:spLocks noGrp="1"/>
          </p:cNvSpPr>
          <p:nvPr>
            <p:ph type="title"/>
          </p:nvPr>
        </p:nvSpPr>
        <p:spPr/>
        <p:txBody>
          <a:bodyPr>
            <a:normAutofit/>
          </a:bodyPr>
          <a:lstStyle/>
          <a:p>
            <a:r>
              <a:rPr lang="it-IT" sz="4200" dirty="0"/>
              <a:t>Legge di Bilancio 2024</a:t>
            </a:r>
            <a:endParaRPr lang="it-IT" dirty="0"/>
          </a:p>
        </p:txBody>
      </p:sp>
      <p:sp>
        <p:nvSpPr>
          <p:cNvPr id="3" name="Segnaposto contenuto 2">
            <a:extLst>
              <a:ext uri="{FF2B5EF4-FFF2-40B4-BE49-F238E27FC236}">
                <a16:creationId xmlns:a16="http://schemas.microsoft.com/office/drawing/2014/main" id="{95F45B8D-2012-07F9-1B31-90509EF400C0}"/>
              </a:ext>
            </a:extLst>
          </p:cNvPr>
          <p:cNvSpPr>
            <a:spLocks noGrp="1"/>
          </p:cNvSpPr>
          <p:nvPr>
            <p:ph idx="1"/>
          </p:nvPr>
        </p:nvSpPr>
        <p:spPr>
          <a:xfrm>
            <a:off x="838200" y="1460309"/>
            <a:ext cx="10515600" cy="5032565"/>
          </a:xfrm>
        </p:spPr>
        <p:txBody>
          <a:bodyPr>
            <a:normAutofit fontScale="92500" lnSpcReduction="20000"/>
          </a:bodyPr>
          <a:lstStyle/>
          <a:p>
            <a:pPr algn="just"/>
            <a:r>
              <a:rPr lang="it-IT" sz="2400" b="1" u="sng" dirty="0"/>
              <a:t>CAPITOLO LOCAZIONI BREVI</a:t>
            </a:r>
          </a:p>
          <a:p>
            <a:pPr algn="just"/>
            <a:endParaRPr lang="it-IT" sz="2400" dirty="0"/>
          </a:p>
          <a:p>
            <a:pPr algn="l"/>
            <a:r>
              <a:rPr lang="it-IT" b="0" i="0" dirty="0">
                <a:solidFill>
                  <a:srgbClr val="212529"/>
                </a:solidFill>
                <a:effectLst/>
                <a:latin typeface="Karla" panose="020F0502020204030204" pitchFamily="2" charset="0"/>
              </a:rPr>
              <a:t>Il comma 63 prevede un aumento della tassazione sugli affitti brevi o turistici, </a:t>
            </a:r>
            <a:r>
              <a:rPr lang="it-IT" b="1" i="0" dirty="0">
                <a:solidFill>
                  <a:srgbClr val="212529"/>
                </a:solidFill>
                <a:effectLst/>
                <a:latin typeface="Karla" panose="020F0502020204030204" pitchFamily="2" charset="0"/>
              </a:rPr>
              <a:t>per chi ha optato </a:t>
            </a:r>
            <a:r>
              <a:rPr lang="it-IT" b="0" i="0" dirty="0">
                <a:solidFill>
                  <a:srgbClr val="212529"/>
                </a:solidFill>
                <a:effectLst/>
                <a:latin typeface="Karla" panose="020F0502020204030204" pitchFamily="2" charset="0"/>
              </a:rPr>
              <a:t>per la </a:t>
            </a:r>
            <a:r>
              <a:rPr lang="it-IT" b="1" i="0" dirty="0">
                <a:solidFill>
                  <a:srgbClr val="212529"/>
                </a:solidFill>
                <a:effectLst/>
                <a:latin typeface="Karla" panose="020F0502020204030204" pitchFamily="2" charset="0"/>
              </a:rPr>
              <a:t>cedolare secca</a:t>
            </a:r>
            <a:r>
              <a:rPr lang="it-IT" b="0" i="0" dirty="0">
                <a:solidFill>
                  <a:srgbClr val="212529"/>
                </a:solidFill>
                <a:effectLst/>
                <a:latin typeface="Karla" panose="020F0502020204030204" pitchFamily="2" charset="0"/>
              </a:rPr>
              <a:t>, che passa </a:t>
            </a:r>
            <a:r>
              <a:rPr lang="it-IT" b="1" i="0" dirty="0">
                <a:solidFill>
                  <a:srgbClr val="212529"/>
                </a:solidFill>
                <a:effectLst/>
                <a:latin typeface="Karla" panose="020F0502020204030204" pitchFamily="2" charset="0"/>
              </a:rPr>
              <a:t>dal 21 al 26%</a:t>
            </a:r>
            <a:r>
              <a:rPr lang="it-IT" b="0" i="0" dirty="0">
                <a:solidFill>
                  <a:srgbClr val="212529"/>
                </a:solidFill>
                <a:effectLst/>
                <a:latin typeface="Karla" panose="020F0502020204030204" pitchFamily="2" charset="0"/>
              </a:rPr>
              <a:t>. </a:t>
            </a:r>
          </a:p>
          <a:p>
            <a:pPr algn="l"/>
            <a:r>
              <a:rPr lang="it-IT" b="0" i="0" dirty="0">
                <a:solidFill>
                  <a:srgbClr val="212529"/>
                </a:solidFill>
                <a:effectLst/>
                <a:latin typeface="Karla" panose="020F0502020204030204" pitchFamily="2" charset="0"/>
              </a:rPr>
              <a:t>Per affitti brevi si intendono locazioni di durata inferiore ai 30 giorni.</a:t>
            </a:r>
          </a:p>
          <a:p>
            <a:pPr algn="l"/>
            <a:r>
              <a:rPr lang="it-IT" b="0" i="0" dirty="0">
                <a:solidFill>
                  <a:srgbClr val="212529"/>
                </a:solidFill>
                <a:effectLst/>
                <a:latin typeface="Karla" panose="020F0502020204030204" pitchFamily="2" charset="0"/>
              </a:rPr>
              <a:t>L'aliquota legata all'affitto breve sul </a:t>
            </a:r>
            <a:r>
              <a:rPr lang="it-IT" b="1" i="0" dirty="0">
                <a:solidFill>
                  <a:srgbClr val="212529"/>
                </a:solidFill>
                <a:effectLst/>
                <a:latin typeface="Karla" panose="020F0502020204030204" pitchFamily="2" charset="0"/>
              </a:rPr>
              <a:t>primo appartamento </a:t>
            </a:r>
            <a:r>
              <a:rPr lang="it-IT" b="0" i="0" dirty="0">
                <a:solidFill>
                  <a:srgbClr val="212529"/>
                </a:solidFill>
                <a:effectLst/>
                <a:latin typeface="Karla" panose="020F0502020204030204" pitchFamily="2" charset="0"/>
              </a:rPr>
              <a:t>resta al </a:t>
            </a:r>
            <a:r>
              <a:rPr lang="it-IT" b="1" i="0" dirty="0">
                <a:solidFill>
                  <a:srgbClr val="212529"/>
                </a:solidFill>
                <a:effectLst/>
                <a:latin typeface="Karla" panose="020F0502020204030204" pitchFamily="2" charset="0"/>
              </a:rPr>
              <a:t>21%</a:t>
            </a:r>
            <a:r>
              <a:rPr lang="it-IT" b="0" i="0" dirty="0">
                <a:solidFill>
                  <a:srgbClr val="212529"/>
                </a:solidFill>
                <a:effectLst/>
                <a:latin typeface="Karla" panose="020F0502020204030204" pitchFamily="2" charset="0"/>
              </a:rPr>
              <a:t>, anche se vi sono più immobili locati con affitti brevi..</a:t>
            </a:r>
          </a:p>
          <a:p>
            <a:pPr algn="l"/>
            <a:r>
              <a:rPr lang="it-IT" b="0" i="0" dirty="0">
                <a:solidFill>
                  <a:srgbClr val="212529"/>
                </a:solidFill>
                <a:effectLst/>
                <a:latin typeface="Karla" panose="020F0502020204030204" pitchFamily="2" charset="0"/>
              </a:rPr>
              <a:t>Viene, inoltre, disposto che per i soggetti che esercitano attività di intermediazione immobiliare, ovvero che gestiscono portali telematici, qualora incassino o intervengano nel pagamento dei canoni in questione, la ritenuta del 21% venga operata a titolo di acconto</a:t>
            </a:r>
          </a:p>
        </p:txBody>
      </p:sp>
      <p:sp>
        <p:nvSpPr>
          <p:cNvPr id="4" name="Segnaposto numero diapositiva 3">
            <a:extLst>
              <a:ext uri="{FF2B5EF4-FFF2-40B4-BE49-F238E27FC236}">
                <a16:creationId xmlns:a16="http://schemas.microsoft.com/office/drawing/2014/main" id="{1F25E3AC-AFF6-1338-3089-F26BB20EE1C8}"/>
              </a:ext>
            </a:extLst>
          </p:cNvPr>
          <p:cNvSpPr>
            <a:spLocks noGrp="1"/>
          </p:cNvSpPr>
          <p:nvPr>
            <p:ph type="sldNum" sz="quarter" idx="12"/>
          </p:nvPr>
        </p:nvSpPr>
        <p:spPr/>
        <p:txBody>
          <a:bodyPr/>
          <a:lstStyle/>
          <a:p>
            <a:fld id="{4F8DF8AE-4C54-40EB-ACC6-93C0275E155F}" type="slidenum">
              <a:rPr lang="it-IT" smtClean="0"/>
              <a:t>8</a:t>
            </a:fld>
            <a:endParaRPr lang="it-IT"/>
          </a:p>
        </p:txBody>
      </p:sp>
    </p:spTree>
    <p:extLst>
      <p:ext uri="{BB962C8B-B14F-4D97-AF65-F5344CB8AC3E}">
        <p14:creationId xmlns:p14="http://schemas.microsoft.com/office/powerpoint/2010/main" val="225073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ACD06-F1D7-87B9-B457-4489D3ECF69A}"/>
              </a:ext>
            </a:extLst>
          </p:cNvPr>
          <p:cNvSpPr>
            <a:spLocks noGrp="1"/>
          </p:cNvSpPr>
          <p:nvPr>
            <p:ph type="title"/>
          </p:nvPr>
        </p:nvSpPr>
        <p:spPr/>
        <p:txBody>
          <a:bodyPr>
            <a:normAutofit/>
          </a:bodyPr>
          <a:lstStyle/>
          <a:p>
            <a:r>
              <a:rPr lang="it-IT" sz="4200" dirty="0"/>
              <a:t>Legge di Bilancio 2024</a:t>
            </a:r>
          </a:p>
        </p:txBody>
      </p:sp>
      <p:sp>
        <p:nvSpPr>
          <p:cNvPr id="3" name="Segnaposto contenuto 2">
            <a:extLst>
              <a:ext uri="{FF2B5EF4-FFF2-40B4-BE49-F238E27FC236}">
                <a16:creationId xmlns:a16="http://schemas.microsoft.com/office/drawing/2014/main" id="{DB561E80-6EDC-87C7-34EC-F42B3973FF6B}"/>
              </a:ext>
            </a:extLst>
          </p:cNvPr>
          <p:cNvSpPr>
            <a:spLocks noGrp="1"/>
          </p:cNvSpPr>
          <p:nvPr>
            <p:ph idx="1"/>
          </p:nvPr>
        </p:nvSpPr>
        <p:spPr>
          <a:xfrm>
            <a:off x="838200" y="1473958"/>
            <a:ext cx="10515600" cy="4882392"/>
          </a:xfrm>
        </p:spPr>
        <p:txBody>
          <a:bodyPr>
            <a:normAutofit lnSpcReduction="10000"/>
          </a:bodyPr>
          <a:lstStyle/>
          <a:p>
            <a:r>
              <a:rPr lang="it-IT" sz="2200" b="1" u="sng" dirty="0"/>
              <a:t>CAPITOLO PRESSIONE FISCALE</a:t>
            </a:r>
          </a:p>
          <a:p>
            <a:endParaRPr lang="it-IT" sz="2200" b="1" u="sng" dirty="0"/>
          </a:p>
          <a:p>
            <a:pPr marL="0" indent="0">
              <a:buNone/>
            </a:pPr>
            <a:r>
              <a:rPr lang="it-IT" sz="2200" dirty="0"/>
              <a:t>Questo è il capitolo più corposo della Legge di Bilancio e comprende varie manovre</a:t>
            </a:r>
          </a:p>
          <a:p>
            <a:r>
              <a:rPr lang="it-IT" sz="2200" dirty="0"/>
              <a:t>Riforma IRPEF: gli </a:t>
            </a:r>
            <a:r>
              <a:rPr lang="it-IT" sz="2200" u="sng" dirty="0"/>
              <a:t>scaglioni</a:t>
            </a:r>
            <a:r>
              <a:rPr lang="it-IT" sz="2200" dirty="0"/>
              <a:t> vengono ridotti </a:t>
            </a:r>
            <a:r>
              <a:rPr lang="it-IT" sz="2200" u="sng" dirty="0"/>
              <a:t>da quattro a tre</a:t>
            </a:r>
            <a:r>
              <a:rPr lang="it-IT" sz="2200" dirty="0"/>
              <a:t>, con l'accorpamento dei primi due. Fino a 28mila euro l'aliquota sarà al </a:t>
            </a:r>
            <a:r>
              <a:rPr lang="it-IT" sz="2200" b="1" dirty="0"/>
              <a:t>23%</a:t>
            </a:r>
            <a:r>
              <a:rPr lang="it-IT" sz="2200" dirty="0"/>
              <a:t>, mentre da 28mila a 50mila euro sarà al </a:t>
            </a:r>
            <a:r>
              <a:rPr lang="it-IT" sz="2200" b="1" dirty="0"/>
              <a:t>35%</a:t>
            </a:r>
            <a:r>
              <a:rPr lang="it-IT" sz="2200" dirty="0"/>
              <a:t> e oltre 50mila al </a:t>
            </a:r>
            <a:r>
              <a:rPr lang="it-IT" sz="2200" b="1" dirty="0"/>
              <a:t>43%.</a:t>
            </a:r>
            <a:r>
              <a:rPr lang="it-IT" sz="2200" dirty="0"/>
              <a:t> Inoltre, viene ampliata fino a 8.500 euro la soglia della "no tax area«</a:t>
            </a:r>
          </a:p>
          <a:p>
            <a:r>
              <a:rPr lang="it-IT" sz="2200" dirty="0"/>
              <a:t>Taglio del cuneo fiscale: per i redditi fino a 25mila euro il taglio sarà del 7%, mentre per i redditi fino a 35mila sarà del 6%.</a:t>
            </a:r>
          </a:p>
          <a:p>
            <a:r>
              <a:rPr lang="it-IT" sz="2200" dirty="0"/>
              <a:t>Decontribuzione: alle lavoratrici madri di tre o più figli con rapporto di lavoro dipendente a tempo indeterminato, ad esclusione dei rapporti di lavoro domestico, è riconosciuto un esonero del 100% della quota dei contributi previdenziali per l’invalidità, la vecchiaia e i superstiti a carico del lavoratore fino al mese di compimento del diciottesimo anno di età del figlio più piccolo, nel limite massimo annuo di 3.000 euro</a:t>
            </a:r>
          </a:p>
        </p:txBody>
      </p:sp>
      <p:sp>
        <p:nvSpPr>
          <p:cNvPr id="4" name="Segnaposto numero diapositiva 3">
            <a:extLst>
              <a:ext uri="{FF2B5EF4-FFF2-40B4-BE49-F238E27FC236}">
                <a16:creationId xmlns:a16="http://schemas.microsoft.com/office/drawing/2014/main" id="{F958A067-2249-FD15-555D-76FB6722D82A}"/>
              </a:ext>
            </a:extLst>
          </p:cNvPr>
          <p:cNvSpPr>
            <a:spLocks noGrp="1"/>
          </p:cNvSpPr>
          <p:nvPr>
            <p:ph type="sldNum" sz="quarter" idx="12"/>
          </p:nvPr>
        </p:nvSpPr>
        <p:spPr/>
        <p:txBody>
          <a:bodyPr/>
          <a:lstStyle/>
          <a:p>
            <a:fld id="{4F8DF8AE-4C54-40EB-ACC6-93C0275E155F}" type="slidenum">
              <a:rPr lang="it-IT" smtClean="0"/>
              <a:t>9</a:t>
            </a:fld>
            <a:endParaRPr lang="it-IT"/>
          </a:p>
        </p:txBody>
      </p:sp>
    </p:spTree>
    <p:extLst>
      <p:ext uri="{BB962C8B-B14F-4D97-AF65-F5344CB8AC3E}">
        <p14:creationId xmlns:p14="http://schemas.microsoft.com/office/powerpoint/2010/main" val="40136110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TotalTime>
  <Words>1130</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Karla</vt:lpstr>
      <vt:lpstr>Tema di Office</vt:lpstr>
      <vt:lpstr>Corso di Economia  A.A. 2023_2024 UTE_Università della Terza Età «Cardinale Giovanni Colombo»</vt:lpstr>
      <vt:lpstr>LEGGE DI BILANCIO </vt:lpstr>
      <vt:lpstr>ITER DI APPROVAZIONE</vt:lpstr>
      <vt:lpstr>ITER DI APPROVAZIONE </vt:lpstr>
      <vt:lpstr>STRUTTURA DELLA LEGGE DI BILANCIO</vt:lpstr>
      <vt:lpstr>Presentazione standard di PowerPoint</vt:lpstr>
      <vt:lpstr>LEGGE DI BILANCIO 2024 (L. 213/2023)</vt:lpstr>
      <vt:lpstr>Legge di Bilancio 2024</vt:lpstr>
      <vt:lpstr>Legge di Bilancio 2024</vt:lpstr>
      <vt:lpstr>Legge di Bilancio 2024</vt:lpstr>
      <vt:lpstr>Legge di Bilancio 2024</vt:lpstr>
      <vt:lpstr>Legge di Bilancio 2024</vt:lpstr>
      <vt:lpstr>Legge di Bilancio 2024</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Emanuele Sorrentino</cp:lastModifiedBy>
  <cp:revision>107</cp:revision>
  <cp:lastPrinted>2023-01-11T11:51:16Z</cp:lastPrinted>
  <dcterms:created xsi:type="dcterms:W3CDTF">2022-10-18T09:49:33Z</dcterms:created>
  <dcterms:modified xsi:type="dcterms:W3CDTF">2024-02-14T19:28:43Z</dcterms:modified>
</cp:coreProperties>
</file>