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FE9785-17DE-A727-D2E1-FA8C229E2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D42616B-46A0-EC77-54BE-D38E7AF08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8405F3-6402-2576-D579-E2447964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4713A5-C8B3-5D6A-F307-E995A550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77E760-B903-95BC-3F4E-947FB267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85788-F065-7BC8-CDE6-DB645744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1F548D-889F-78B0-ED48-5B5F5F33A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DE784F-FD05-0F0D-1866-03BE99AE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9361CE-9D23-E53E-0272-B000260E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FDD6C9-97ED-E85E-5852-7AA10EBB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41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860FE07-1FE7-77ED-06E8-2F9B1912F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1731D1-4F49-12BA-7D4E-47E5BDC07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D24C2E-B338-B038-CD66-8E629EDB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B4B786-8E9B-C00B-0842-5FEE67B9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CB86E-29B8-90DB-7CC1-B35169E6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1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A60218-6426-24E7-6C31-5F44E312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6B389F-E93F-30C0-A8E1-CD9CFDFEC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BF8B85-ED03-4E01-B88F-BFD664BF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4E2566-CF56-BFD7-D0C4-A7E63346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248FBF-9A70-5671-BA6F-2333D098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37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218DD7-2713-405D-B3EA-07058640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8E327A-5FF0-9A16-1EF9-854C5C669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C9804A-10DD-D3BA-3009-F55B6E50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14F261-C010-D3DA-552A-F7599816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6B12F6-56EC-606A-09B7-A1630949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10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493821-6071-7791-1DA2-B24D5B34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CD7C6D-5288-22EC-EE85-22BAFA50A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7237369-BDCA-44AE-0765-1CCAECF19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6C67D0-9241-1648-6620-2CE03A5A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0D7589-CA5F-59AF-1A1B-8CDF8CF9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815A3C-8ABC-4937-2B0C-A335A155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3C927-75D3-187A-77A1-A055B45B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F9DA74-0318-DEBB-6F0E-CB69FA31F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F7084E0-D520-19FD-7615-67964EE4C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AE7F14-94B3-D7FF-3FDB-5FC3541D1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AF05BCC-C2FC-0D09-1226-E27452764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1200BE-5B6A-13CA-9D00-6275E712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3B42B6-098C-441A-5A01-8AD6A356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8380A77-CD79-54BE-BB53-84FFE442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16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1099C-EE73-BA10-198D-002945F0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78D25A-90BA-D443-D1C2-1612C037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2DF852-53DC-A35D-C449-531D9A9B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930699-5168-F502-F815-86AEC166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05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6BA20E2-28AA-9946-D05D-BB967A53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694B51-BB48-0A42-2773-9E17EB02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493A423-3CE1-7A02-0235-FFDE8F8E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88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027199-C7C4-2B26-EC3A-91E290C56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D2E72E-16CE-D231-E44D-A57333D3D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244E99-75AF-2292-A8EA-9FC855F85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D0A252-6361-4930-AD31-9A66B2CA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08B498-D95A-0366-9F70-9F56AE2E1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2095B2-2F5B-6E80-60EA-C2E09028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08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1BFD22-D5D1-1F9C-0D5D-0260F837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56EE41-8FFD-2C46-4C02-2BD82475A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05E3E8-5005-A0CC-CAD8-C02C3A72E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323C46-CF79-22C0-8A46-16555A83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986B35-CC6E-3994-20D9-4171A0C99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EA5874-0086-5182-B0EF-1EDB8762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22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952B29F-156F-F69E-AF6F-21BD1D5FD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4B8E5A-E819-702E-02C8-FE0C3B7EA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888093-A268-14AF-9D2C-0C7192A74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628732-0C84-408C-98F0-1CEABE65006A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6997B7-D7A7-9FE4-33B6-0CB49E45F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9D128F-86A1-CE66-2474-F05C820D1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5CDEFF-AABA-4375-8164-C1C86CA021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48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ECDF44-FE8C-E6F2-7C5B-C9493991E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Miniadi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6A911F-44B8-A663-97DC-945399F46F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Ovidio, </a:t>
            </a:r>
            <a:r>
              <a:rPr lang="it-IT" i="1" dirty="0"/>
              <a:t>Metamorfosi </a:t>
            </a:r>
            <a:r>
              <a:rPr lang="it-IT" dirty="0"/>
              <a:t>IV, 1-55</a:t>
            </a:r>
          </a:p>
        </p:txBody>
      </p:sp>
    </p:spTree>
    <p:extLst>
      <p:ext uri="{BB962C8B-B14F-4D97-AF65-F5344CB8AC3E}">
        <p14:creationId xmlns:p14="http://schemas.microsoft.com/office/powerpoint/2010/main" val="351462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5398A5A-788A-EEA5-62B8-54E557AAFB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43" b="1881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35274-3456-CFFD-E9F5-D69212A7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sz="3000" dirty="0"/>
              <a:t>At non </a:t>
            </a:r>
            <a:r>
              <a:rPr lang="it-IT" sz="3000" dirty="0" err="1"/>
              <a:t>Alcithoe</a:t>
            </a:r>
            <a:r>
              <a:rPr lang="it-IT" sz="3000" dirty="0"/>
              <a:t> </a:t>
            </a:r>
            <a:r>
              <a:rPr lang="it-IT" sz="3000" dirty="0" err="1"/>
              <a:t>Minyeias</a:t>
            </a:r>
            <a:r>
              <a:rPr lang="it-IT" sz="3000" dirty="0"/>
              <a:t> orgia </a:t>
            </a:r>
            <a:r>
              <a:rPr lang="it-IT" sz="3000" dirty="0" err="1"/>
              <a:t>censet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accipienda</a:t>
            </a:r>
            <a:r>
              <a:rPr lang="it-IT" sz="3000" dirty="0"/>
              <a:t> dei, sed </a:t>
            </a:r>
            <a:r>
              <a:rPr lang="it-IT" sz="3000" dirty="0" err="1"/>
              <a:t>adhuc</a:t>
            </a:r>
            <a:r>
              <a:rPr lang="it-IT" sz="3000" dirty="0"/>
              <a:t> temeraria </a:t>
            </a:r>
            <a:r>
              <a:rPr lang="it-IT" sz="3000" dirty="0" err="1"/>
              <a:t>Bacchum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progeniem</a:t>
            </a:r>
            <a:r>
              <a:rPr lang="it-IT" sz="3000" dirty="0"/>
              <a:t> </a:t>
            </a:r>
            <a:r>
              <a:rPr lang="it-IT" sz="3000" dirty="0" err="1"/>
              <a:t>negat</a:t>
            </a:r>
            <a:r>
              <a:rPr lang="it-IT" sz="3000" dirty="0"/>
              <a:t> esse </a:t>
            </a:r>
            <a:r>
              <a:rPr lang="it-IT" sz="3000" dirty="0" err="1"/>
              <a:t>Iovis</a:t>
            </a:r>
            <a:r>
              <a:rPr lang="it-IT" sz="3000" dirty="0"/>
              <a:t> </a:t>
            </a:r>
            <a:r>
              <a:rPr lang="it-IT" sz="3000" dirty="0" err="1"/>
              <a:t>sociasque</a:t>
            </a:r>
            <a:r>
              <a:rPr lang="it-IT" sz="3000" dirty="0"/>
              <a:t> </a:t>
            </a:r>
            <a:r>
              <a:rPr lang="it-IT" sz="3000" dirty="0" err="1"/>
              <a:t>sorores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inpietatis</a:t>
            </a:r>
            <a:r>
              <a:rPr lang="it-IT" sz="3000" dirty="0"/>
              <a:t> </a:t>
            </a:r>
            <a:r>
              <a:rPr lang="it-IT" sz="3000" dirty="0" err="1"/>
              <a:t>habet</a:t>
            </a:r>
            <a:r>
              <a:rPr lang="it-IT" sz="3000" dirty="0"/>
              <a:t>. </a:t>
            </a:r>
            <a:r>
              <a:rPr lang="it-IT" sz="3000" dirty="0" err="1"/>
              <a:t>Festum</a:t>
            </a:r>
            <a:r>
              <a:rPr lang="it-IT" sz="3000" dirty="0"/>
              <a:t> celebrare </a:t>
            </a:r>
            <a:r>
              <a:rPr lang="it-IT" sz="3000" dirty="0" err="1"/>
              <a:t>sacerdos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inmunesque</a:t>
            </a:r>
            <a:r>
              <a:rPr lang="it-IT" sz="3000" dirty="0"/>
              <a:t> </a:t>
            </a:r>
            <a:r>
              <a:rPr lang="it-IT" sz="3000" dirty="0" err="1"/>
              <a:t>operum</a:t>
            </a:r>
            <a:r>
              <a:rPr lang="it-IT" sz="3000" dirty="0"/>
              <a:t> </a:t>
            </a:r>
            <a:r>
              <a:rPr lang="it-IT" sz="3000" dirty="0" err="1"/>
              <a:t>famulas</a:t>
            </a:r>
            <a:r>
              <a:rPr lang="it-IT" sz="3000" dirty="0"/>
              <a:t> </a:t>
            </a:r>
            <a:r>
              <a:rPr lang="it-IT" sz="3000" dirty="0" err="1"/>
              <a:t>dominasque</a:t>
            </a:r>
            <a:r>
              <a:rPr lang="it-IT" sz="3000" dirty="0"/>
              <a:t> </a:t>
            </a:r>
            <a:r>
              <a:rPr lang="it-IT" sz="3000" dirty="0" err="1"/>
              <a:t>suorum</a:t>
            </a:r>
            <a:r>
              <a:rPr lang="it-IT" sz="3000" dirty="0"/>
              <a:t>               5</a:t>
            </a:r>
          </a:p>
          <a:p>
            <a:pPr marL="0" indent="0">
              <a:buNone/>
            </a:pPr>
            <a:r>
              <a:rPr lang="it-IT" sz="3000" dirty="0" err="1"/>
              <a:t>pectora</a:t>
            </a:r>
            <a:r>
              <a:rPr lang="it-IT" sz="3000" dirty="0"/>
              <a:t> pelle </a:t>
            </a:r>
            <a:r>
              <a:rPr lang="it-IT" sz="3000" dirty="0" err="1"/>
              <a:t>tegi</a:t>
            </a:r>
            <a:r>
              <a:rPr lang="it-IT" sz="3000" dirty="0"/>
              <a:t>, </a:t>
            </a:r>
            <a:r>
              <a:rPr lang="it-IT" sz="3000" dirty="0" err="1"/>
              <a:t>crinales</a:t>
            </a:r>
            <a:r>
              <a:rPr lang="it-IT" sz="3000" dirty="0"/>
              <a:t> solvere </a:t>
            </a:r>
            <a:r>
              <a:rPr lang="it-IT" sz="3000" dirty="0" err="1"/>
              <a:t>vittas</a:t>
            </a:r>
            <a:r>
              <a:rPr lang="it-IT" sz="3000" dirty="0"/>
              <a:t>,</a:t>
            </a:r>
          </a:p>
          <a:p>
            <a:pPr marL="0" indent="0">
              <a:buNone/>
            </a:pPr>
            <a:r>
              <a:rPr lang="it-IT" sz="3000" dirty="0" err="1"/>
              <a:t>serta</a:t>
            </a:r>
            <a:r>
              <a:rPr lang="it-IT" sz="3000" dirty="0"/>
              <a:t> coma, </a:t>
            </a:r>
            <a:r>
              <a:rPr lang="it-IT" sz="3000" dirty="0" err="1"/>
              <a:t>manibus</a:t>
            </a:r>
            <a:r>
              <a:rPr lang="it-IT" sz="3000" dirty="0"/>
              <a:t> </a:t>
            </a:r>
            <a:r>
              <a:rPr lang="it-IT" sz="3000" dirty="0" err="1"/>
              <a:t>frondentis</a:t>
            </a:r>
            <a:r>
              <a:rPr lang="it-IT" sz="3000" dirty="0"/>
              <a:t> sumere </a:t>
            </a:r>
            <a:r>
              <a:rPr lang="it-IT" sz="3000" dirty="0" err="1"/>
              <a:t>thyrsos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iusserat</a:t>
            </a:r>
            <a:r>
              <a:rPr lang="it-IT" sz="3000" dirty="0"/>
              <a:t> et </a:t>
            </a:r>
            <a:r>
              <a:rPr lang="it-IT" sz="3000" dirty="0" err="1"/>
              <a:t>saevam</a:t>
            </a:r>
            <a:r>
              <a:rPr lang="it-IT" sz="3000" dirty="0"/>
              <a:t> </a:t>
            </a:r>
            <a:r>
              <a:rPr lang="it-IT" sz="3000" dirty="0" err="1"/>
              <a:t>laesi</a:t>
            </a:r>
            <a:r>
              <a:rPr lang="it-IT" sz="3000" dirty="0"/>
              <a:t> fore </a:t>
            </a:r>
            <a:r>
              <a:rPr lang="it-IT" sz="3000" dirty="0" err="1"/>
              <a:t>numinis</a:t>
            </a:r>
            <a:r>
              <a:rPr lang="it-IT" sz="3000" dirty="0"/>
              <a:t> </a:t>
            </a:r>
            <a:r>
              <a:rPr lang="it-IT" sz="3000" dirty="0" err="1"/>
              <a:t>iram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vaticinatus</a:t>
            </a:r>
            <a:r>
              <a:rPr lang="it-IT" sz="3000" dirty="0"/>
              <a:t> </a:t>
            </a:r>
            <a:r>
              <a:rPr lang="it-IT" sz="3000" dirty="0" err="1"/>
              <a:t>erat</a:t>
            </a:r>
            <a:r>
              <a:rPr lang="it-IT" sz="3000" dirty="0"/>
              <a:t>: </a:t>
            </a:r>
            <a:r>
              <a:rPr lang="it-IT" sz="3000" dirty="0" err="1"/>
              <a:t>parent</a:t>
            </a:r>
            <a:r>
              <a:rPr lang="it-IT" sz="3000" dirty="0"/>
              <a:t> </a:t>
            </a:r>
            <a:r>
              <a:rPr lang="it-IT" sz="3000" dirty="0" err="1"/>
              <a:t>matresque</a:t>
            </a:r>
            <a:r>
              <a:rPr lang="it-IT" sz="3000" dirty="0"/>
              <a:t> </a:t>
            </a:r>
            <a:r>
              <a:rPr lang="it-IT" sz="3000" dirty="0" err="1"/>
              <a:t>nurusque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telasque</a:t>
            </a:r>
            <a:r>
              <a:rPr lang="it-IT" sz="3000" dirty="0"/>
              <a:t> </a:t>
            </a:r>
            <a:r>
              <a:rPr lang="it-IT" sz="3000" dirty="0" err="1"/>
              <a:t>calathosque</a:t>
            </a:r>
            <a:r>
              <a:rPr lang="it-IT" sz="3000" dirty="0"/>
              <a:t> </a:t>
            </a:r>
            <a:r>
              <a:rPr lang="it-IT" sz="3000" dirty="0" err="1"/>
              <a:t>infectaque</a:t>
            </a:r>
            <a:r>
              <a:rPr lang="it-IT" sz="3000" dirty="0"/>
              <a:t> pensa </a:t>
            </a:r>
            <a:r>
              <a:rPr lang="it-IT" sz="3000" dirty="0" err="1"/>
              <a:t>reponunt</a:t>
            </a:r>
            <a:r>
              <a:rPr lang="it-IT" sz="3000" dirty="0"/>
              <a:t>               10</a:t>
            </a:r>
          </a:p>
          <a:p>
            <a:pPr marL="0" indent="0">
              <a:buNone/>
            </a:pPr>
            <a:r>
              <a:rPr lang="it-IT" sz="3000" dirty="0" err="1"/>
              <a:t>turaque</a:t>
            </a:r>
            <a:r>
              <a:rPr lang="it-IT" sz="3000" dirty="0"/>
              <a:t> </a:t>
            </a:r>
            <a:r>
              <a:rPr lang="it-IT" sz="3000" dirty="0" err="1"/>
              <a:t>dant</a:t>
            </a:r>
            <a:r>
              <a:rPr lang="it-IT" sz="3000" dirty="0"/>
              <a:t> </a:t>
            </a:r>
            <a:r>
              <a:rPr lang="it-IT" sz="3000" dirty="0" err="1"/>
              <a:t>Bacchumque</a:t>
            </a:r>
            <a:r>
              <a:rPr lang="it-IT" sz="3000" dirty="0"/>
              <a:t> </a:t>
            </a:r>
            <a:r>
              <a:rPr lang="it-IT" sz="3000" dirty="0" err="1"/>
              <a:t>vocant</a:t>
            </a:r>
            <a:r>
              <a:rPr lang="it-IT" sz="3000" dirty="0"/>
              <a:t> </a:t>
            </a:r>
            <a:r>
              <a:rPr lang="it-IT" sz="3000" dirty="0" err="1"/>
              <a:t>Bromiumque</a:t>
            </a:r>
            <a:r>
              <a:rPr lang="it-IT" sz="3000" dirty="0"/>
              <a:t> </a:t>
            </a:r>
            <a:r>
              <a:rPr lang="it-IT" sz="3000" dirty="0" err="1"/>
              <a:t>Lyaeumque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ignigenamque</a:t>
            </a:r>
            <a:r>
              <a:rPr lang="it-IT" sz="3000" dirty="0"/>
              <a:t> </a:t>
            </a:r>
            <a:r>
              <a:rPr lang="it-IT" sz="3000" dirty="0" err="1"/>
              <a:t>satumque</a:t>
            </a:r>
            <a:r>
              <a:rPr lang="it-IT" sz="3000" dirty="0"/>
              <a:t> </a:t>
            </a:r>
            <a:r>
              <a:rPr lang="it-IT" sz="3000" dirty="0" err="1"/>
              <a:t>iterum</a:t>
            </a:r>
            <a:r>
              <a:rPr lang="it-IT" sz="3000" dirty="0"/>
              <a:t> </a:t>
            </a:r>
            <a:r>
              <a:rPr lang="it-IT" sz="3000" dirty="0" err="1"/>
              <a:t>solumque</a:t>
            </a:r>
            <a:r>
              <a:rPr lang="it-IT" sz="3000" dirty="0"/>
              <a:t> </a:t>
            </a:r>
            <a:r>
              <a:rPr lang="it-IT" sz="3000" dirty="0" err="1"/>
              <a:t>bimatrem</a:t>
            </a:r>
            <a:r>
              <a:rPr lang="it-IT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942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35274-3456-CFFD-E9F5-D69212A7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900" dirty="0"/>
              <a:t>Al contrario delle altre donne, </a:t>
            </a:r>
            <a:r>
              <a:rPr lang="it-IT" sz="2900" dirty="0" err="1"/>
              <a:t>Alcitoe</a:t>
            </a:r>
            <a:r>
              <a:rPr lang="it-IT" sz="2900" dirty="0"/>
              <a:t>, figlia di Minia, riteneva che non si dovesse introdurre il culto del dio e, insistendo nel suo temerario atteggiamento, non riconosceva a Bacco la paternità di Giove; ed era assecondata nella sua empietà dalle sorelle. Il sacerdote aveva indetto un giorno di festa e aveva ordinato che padrone e ancelle, tralasciati i loro soliti lavori, si rivestissero di una pelle, liberassero i capelli dalle fasce imponendovi delle corone e prendessero in mano i tirsi ornati di fronde: aveva pronosticato che terribile sarebbe stata l’ira del dio se il suo culto fosse stato trascurato. Ubbidirono sia le vecchie che le giovani; misero da parte le loro tele coi canestri pieni di lana non ancora filata e, mentre spargevano incenso, si rivolgevano a Bacco chiamandolo Bromio e Lieo, invocando lui, il figlio del fuoco, lui, nato due volte, lui il solo che potesse vantare due madri.</a:t>
            </a:r>
          </a:p>
        </p:txBody>
      </p:sp>
    </p:spTree>
    <p:extLst>
      <p:ext uri="{BB962C8B-B14F-4D97-AF65-F5344CB8AC3E}">
        <p14:creationId xmlns:p14="http://schemas.microsoft.com/office/powerpoint/2010/main" val="51000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35274-3456-CFFD-E9F5-D69212A7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0"/>
            <a:ext cx="10515600" cy="6858000"/>
          </a:xfrm>
        </p:spPr>
        <p:txBody>
          <a:bodyPr/>
          <a:lstStyle/>
          <a:p>
            <a:pPr marL="0" indent="0">
              <a:buNone/>
            </a:pPr>
            <a:r>
              <a:rPr lang="it-IT" sz="3000" dirty="0"/>
              <a:t> […] '</a:t>
            </a:r>
            <a:r>
              <a:rPr lang="it-IT" sz="3000" dirty="0" err="1"/>
              <a:t>Placatus</a:t>
            </a:r>
            <a:r>
              <a:rPr lang="it-IT" sz="3000" dirty="0"/>
              <a:t> </a:t>
            </a:r>
            <a:r>
              <a:rPr lang="it-IT" sz="3000" dirty="0" err="1"/>
              <a:t>mitisque</a:t>
            </a:r>
            <a:r>
              <a:rPr lang="it-IT" sz="3000" dirty="0"/>
              <a:t>' </a:t>
            </a:r>
            <a:r>
              <a:rPr lang="it-IT" sz="3000" dirty="0" err="1"/>
              <a:t>rogant</a:t>
            </a:r>
            <a:r>
              <a:rPr lang="it-IT" sz="3000" dirty="0"/>
              <a:t> </a:t>
            </a:r>
            <a:r>
              <a:rPr lang="it-IT" sz="3000" dirty="0" err="1"/>
              <a:t>Ismenides</a:t>
            </a:r>
            <a:r>
              <a:rPr lang="it-IT" sz="3000" dirty="0"/>
              <a:t> '</a:t>
            </a:r>
            <a:r>
              <a:rPr lang="it-IT" sz="3000" dirty="0" err="1"/>
              <a:t>adsis</a:t>
            </a:r>
            <a:r>
              <a:rPr lang="it-IT" sz="3000" dirty="0"/>
              <a:t>,'</a:t>
            </a:r>
          </a:p>
          <a:p>
            <a:pPr marL="0" indent="0">
              <a:buNone/>
            </a:pPr>
            <a:r>
              <a:rPr lang="it-IT" sz="3000" dirty="0" err="1"/>
              <a:t>iussaque</a:t>
            </a:r>
            <a:r>
              <a:rPr lang="it-IT" sz="3000" dirty="0"/>
              <a:t> sacra </a:t>
            </a:r>
            <a:r>
              <a:rPr lang="it-IT" sz="3000" dirty="0" err="1"/>
              <a:t>colunt</a:t>
            </a:r>
            <a:r>
              <a:rPr lang="it-IT" sz="3000" dirty="0"/>
              <a:t>; </a:t>
            </a:r>
            <a:r>
              <a:rPr lang="it-IT" sz="3000" dirty="0" err="1"/>
              <a:t>solae</a:t>
            </a:r>
            <a:r>
              <a:rPr lang="it-IT" sz="3000" dirty="0"/>
              <a:t> </a:t>
            </a:r>
            <a:r>
              <a:rPr lang="it-IT" sz="3000" dirty="0" err="1"/>
              <a:t>Minyeides</a:t>
            </a:r>
            <a:r>
              <a:rPr lang="it-IT" sz="3000" dirty="0"/>
              <a:t> </a:t>
            </a:r>
            <a:r>
              <a:rPr lang="it-IT" sz="3000" dirty="0" err="1"/>
              <a:t>intus</a:t>
            </a:r>
            <a:endParaRPr lang="it-IT" sz="3000" dirty="0"/>
          </a:p>
          <a:p>
            <a:pPr marL="0" indent="0">
              <a:buNone/>
            </a:pPr>
            <a:r>
              <a:rPr lang="it-IT" sz="3000" dirty="0">
                <a:highlight>
                  <a:srgbClr val="FFFF00"/>
                </a:highlight>
              </a:rPr>
              <a:t>intempestiva</a:t>
            </a:r>
            <a:r>
              <a:rPr lang="it-IT" sz="3000" dirty="0"/>
              <a:t> </a:t>
            </a:r>
            <a:r>
              <a:rPr lang="it-IT" sz="3000" dirty="0" err="1"/>
              <a:t>turbantes</a:t>
            </a:r>
            <a:r>
              <a:rPr lang="it-IT" sz="3000" dirty="0"/>
              <a:t> festa </a:t>
            </a:r>
            <a:r>
              <a:rPr lang="it-IT" sz="3000" dirty="0">
                <a:highlight>
                  <a:srgbClr val="FFFF00"/>
                </a:highlight>
              </a:rPr>
              <a:t>Minerva</a:t>
            </a:r>
          </a:p>
          <a:p>
            <a:pPr marL="0" indent="0">
              <a:buNone/>
            </a:pPr>
            <a:r>
              <a:rPr lang="it-IT" sz="3000" dirty="0"/>
              <a:t>aut </a:t>
            </a:r>
            <a:r>
              <a:rPr lang="it-IT" sz="3000" dirty="0" err="1"/>
              <a:t>ducunt</a:t>
            </a:r>
            <a:r>
              <a:rPr lang="it-IT" sz="3000" dirty="0"/>
              <a:t> </a:t>
            </a:r>
            <a:r>
              <a:rPr lang="it-IT" sz="3000" dirty="0" err="1"/>
              <a:t>lanas</a:t>
            </a:r>
            <a:r>
              <a:rPr lang="it-IT" sz="3000" dirty="0"/>
              <a:t> aut stamina pollice </a:t>
            </a:r>
            <a:r>
              <a:rPr lang="it-IT" sz="3000" dirty="0" err="1"/>
              <a:t>versant</a:t>
            </a:r>
            <a:endParaRPr lang="it-IT" sz="3000" dirty="0"/>
          </a:p>
          <a:p>
            <a:pPr marL="0" indent="0">
              <a:buNone/>
            </a:pPr>
            <a:r>
              <a:rPr lang="it-IT" sz="3000" dirty="0"/>
              <a:t>aut </a:t>
            </a:r>
            <a:r>
              <a:rPr lang="it-IT" sz="3000" dirty="0" err="1"/>
              <a:t>haerent</a:t>
            </a:r>
            <a:r>
              <a:rPr lang="it-IT" sz="3000" dirty="0"/>
              <a:t> </a:t>
            </a:r>
            <a:r>
              <a:rPr lang="it-IT" sz="3000" dirty="0" err="1"/>
              <a:t>telae</a:t>
            </a:r>
            <a:r>
              <a:rPr lang="it-IT" sz="3000" dirty="0"/>
              <a:t> </a:t>
            </a:r>
            <a:r>
              <a:rPr lang="it-IT" sz="3000" dirty="0" err="1"/>
              <a:t>famulasque</a:t>
            </a:r>
            <a:r>
              <a:rPr lang="it-IT" sz="3000" dirty="0"/>
              <a:t> </a:t>
            </a:r>
            <a:r>
              <a:rPr lang="it-IT" sz="3000" dirty="0" err="1"/>
              <a:t>laboribus</a:t>
            </a:r>
            <a:r>
              <a:rPr lang="it-IT" sz="3000" dirty="0"/>
              <a:t> </a:t>
            </a:r>
            <a:r>
              <a:rPr lang="it-IT" sz="3000" dirty="0" err="1"/>
              <a:t>urguent</a:t>
            </a:r>
            <a:r>
              <a:rPr lang="it-IT" sz="3000" dirty="0"/>
              <a:t>.               35</a:t>
            </a:r>
          </a:p>
          <a:p>
            <a:pPr marL="0" indent="0">
              <a:buNone/>
            </a:pPr>
            <a:r>
              <a:rPr lang="it-IT" sz="3000" dirty="0"/>
              <a:t>e </a:t>
            </a:r>
            <a:r>
              <a:rPr lang="it-IT" sz="3000" dirty="0" err="1"/>
              <a:t>quibus</a:t>
            </a:r>
            <a:r>
              <a:rPr lang="it-IT" sz="3000" dirty="0"/>
              <a:t> una levi </a:t>
            </a:r>
            <a:r>
              <a:rPr lang="it-IT" sz="3000" dirty="0" err="1">
                <a:highlight>
                  <a:srgbClr val="FFFF00"/>
                </a:highlight>
              </a:rPr>
              <a:t>deducens</a:t>
            </a:r>
            <a:r>
              <a:rPr lang="it-IT" sz="3000" dirty="0"/>
              <a:t> pollice </a:t>
            </a:r>
            <a:r>
              <a:rPr lang="it-IT" sz="3000" dirty="0" err="1"/>
              <a:t>filum</a:t>
            </a:r>
            <a:endParaRPr lang="it-IT" sz="3000" dirty="0"/>
          </a:p>
          <a:p>
            <a:pPr marL="0" indent="0">
              <a:buNone/>
            </a:pPr>
            <a:r>
              <a:rPr lang="it-IT" sz="3000" dirty="0"/>
              <a:t>'dum </a:t>
            </a:r>
            <a:r>
              <a:rPr lang="it-IT" sz="3000" dirty="0" err="1"/>
              <a:t>cessant</a:t>
            </a:r>
            <a:r>
              <a:rPr lang="it-IT" sz="3000" dirty="0"/>
              <a:t> </a:t>
            </a:r>
            <a:r>
              <a:rPr lang="it-IT" sz="3000" dirty="0" err="1"/>
              <a:t>aliae</a:t>
            </a:r>
            <a:r>
              <a:rPr lang="it-IT" sz="3000" dirty="0"/>
              <a:t> </a:t>
            </a:r>
            <a:r>
              <a:rPr lang="it-IT" sz="3000" dirty="0" err="1"/>
              <a:t>commentaque</a:t>
            </a:r>
            <a:r>
              <a:rPr lang="it-IT" sz="3000" dirty="0"/>
              <a:t> sacra </a:t>
            </a:r>
            <a:r>
              <a:rPr lang="it-IT" sz="3000" dirty="0" err="1"/>
              <a:t>frequentant</a:t>
            </a:r>
            <a:r>
              <a:rPr lang="it-IT" sz="3000" dirty="0"/>
              <a:t>,</a:t>
            </a:r>
          </a:p>
          <a:p>
            <a:pPr marL="0" indent="0">
              <a:buNone/>
            </a:pPr>
            <a:r>
              <a:rPr lang="it-IT" sz="3000" dirty="0"/>
              <a:t>nos </a:t>
            </a:r>
            <a:r>
              <a:rPr lang="it-IT" sz="3000" dirty="0" err="1"/>
              <a:t>quoque</a:t>
            </a:r>
            <a:r>
              <a:rPr lang="it-IT" sz="3000" dirty="0"/>
              <a:t>, </a:t>
            </a:r>
            <a:r>
              <a:rPr lang="it-IT" sz="3000" dirty="0" err="1"/>
              <a:t>quas</a:t>
            </a:r>
            <a:r>
              <a:rPr lang="it-IT" sz="3000" dirty="0"/>
              <a:t> Pallas, </a:t>
            </a:r>
            <a:r>
              <a:rPr lang="it-IT" sz="3000" dirty="0" err="1"/>
              <a:t>melior</a:t>
            </a:r>
            <a:r>
              <a:rPr lang="it-IT" sz="3000" dirty="0"/>
              <a:t> dea, </a:t>
            </a:r>
            <a:r>
              <a:rPr lang="it-IT" sz="3000" dirty="0" err="1"/>
              <a:t>detinet</a:t>
            </a:r>
            <a:r>
              <a:rPr lang="it-IT" sz="3000" dirty="0"/>
              <a:t>' </a:t>
            </a:r>
            <a:r>
              <a:rPr lang="it-IT" sz="3000" dirty="0" err="1"/>
              <a:t>inquit</a:t>
            </a:r>
            <a:r>
              <a:rPr lang="it-IT" sz="3000" dirty="0"/>
              <a:t>,</a:t>
            </a:r>
          </a:p>
          <a:p>
            <a:pPr marL="0" indent="0">
              <a:buNone/>
            </a:pPr>
            <a:r>
              <a:rPr lang="it-IT" sz="3000" dirty="0"/>
              <a:t>'utile opus </a:t>
            </a:r>
            <a:r>
              <a:rPr lang="it-IT" sz="3000" dirty="0" err="1"/>
              <a:t>manuum</a:t>
            </a:r>
            <a:r>
              <a:rPr lang="it-IT" sz="3000" dirty="0"/>
              <a:t> vario sermone </a:t>
            </a:r>
            <a:r>
              <a:rPr lang="it-IT" sz="3000" dirty="0" err="1"/>
              <a:t>levemus</a:t>
            </a:r>
            <a:endParaRPr lang="it-IT" sz="3000" dirty="0"/>
          </a:p>
          <a:p>
            <a:pPr marL="0" indent="0">
              <a:buNone/>
            </a:pPr>
            <a:r>
              <a:rPr lang="it-IT" sz="3000" dirty="0" err="1"/>
              <a:t>perque</a:t>
            </a:r>
            <a:r>
              <a:rPr lang="it-IT" sz="3000" dirty="0"/>
              <a:t> </a:t>
            </a:r>
            <a:r>
              <a:rPr lang="it-IT" sz="3000" dirty="0" err="1"/>
              <a:t>vices</a:t>
            </a:r>
            <a:r>
              <a:rPr lang="it-IT" sz="3000" dirty="0"/>
              <a:t> </a:t>
            </a:r>
            <a:r>
              <a:rPr lang="it-IT" sz="3000" dirty="0" err="1"/>
              <a:t>aliquid</a:t>
            </a:r>
            <a:r>
              <a:rPr lang="it-IT" sz="3000" dirty="0"/>
              <a:t>, </a:t>
            </a:r>
            <a:r>
              <a:rPr lang="it-IT" sz="3000" dirty="0" err="1"/>
              <a:t>quod</a:t>
            </a:r>
            <a:r>
              <a:rPr lang="it-IT" sz="3000" dirty="0"/>
              <a:t> tempora longa </a:t>
            </a:r>
            <a:r>
              <a:rPr lang="it-IT" sz="3000" dirty="0" err="1"/>
              <a:t>videri</a:t>
            </a:r>
            <a:r>
              <a:rPr lang="it-IT" sz="3000" dirty="0"/>
              <a:t>               40</a:t>
            </a:r>
          </a:p>
          <a:p>
            <a:pPr marL="0" indent="0">
              <a:buNone/>
            </a:pPr>
            <a:r>
              <a:rPr lang="it-IT" sz="3000" dirty="0"/>
              <a:t>non </a:t>
            </a:r>
            <a:r>
              <a:rPr lang="it-IT" sz="3000" dirty="0" err="1"/>
              <a:t>sinat</a:t>
            </a:r>
            <a:r>
              <a:rPr lang="it-IT" sz="3000" dirty="0"/>
              <a:t>, in medium </a:t>
            </a:r>
            <a:r>
              <a:rPr lang="it-IT" sz="3000" dirty="0" err="1"/>
              <a:t>vacuas</a:t>
            </a:r>
            <a:r>
              <a:rPr lang="it-IT" sz="3000" dirty="0"/>
              <a:t> </a:t>
            </a:r>
            <a:r>
              <a:rPr lang="it-IT" sz="3000" dirty="0" err="1"/>
              <a:t>referamus</a:t>
            </a:r>
            <a:r>
              <a:rPr lang="it-IT" sz="3000" dirty="0"/>
              <a:t> ad </a:t>
            </a:r>
            <a:r>
              <a:rPr lang="it-IT" sz="3000" dirty="0" err="1"/>
              <a:t>aures</a:t>
            </a:r>
            <a:r>
              <a:rPr lang="it-IT" sz="3000" dirty="0"/>
              <a:t>!’</a:t>
            </a:r>
          </a:p>
          <a:p>
            <a:pPr marL="0" indent="0">
              <a:buNone/>
            </a:pPr>
            <a:r>
              <a:rPr lang="it-IT" sz="3000" dirty="0"/>
              <a:t>Dicta </a:t>
            </a:r>
            <a:r>
              <a:rPr lang="it-IT" sz="3000" dirty="0" err="1"/>
              <a:t>probant</a:t>
            </a:r>
            <a:r>
              <a:rPr lang="it-IT" sz="3000" dirty="0"/>
              <a:t> </a:t>
            </a:r>
            <a:r>
              <a:rPr lang="it-IT" sz="3000" dirty="0" err="1"/>
              <a:t>primamque</a:t>
            </a:r>
            <a:r>
              <a:rPr lang="it-IT" sz="3000" dirty="0"/>
              <a:t> </a:t>
            </a:r>
            <a:r>
              <a:rPr lang="it-IT" sz="3000" dirty="0" err="1"/>
              <a:t>iubent</a:t>
            </a:r>
            <a:r>
              <a:rPr lang="it-IT" sz="3000" dirty="0"/>
              <a:t> narrare </a:t>
            </a:r>
            <a:r>
              <a:rPr lang="it-IT" sz="3000" dirty="0" err="1"/>
              <a:t>sorores</a:t>
            </a:r>
            <a:r>
              <a:rPr lang="it-IT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12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35274-3456-CFFD-E9F5-D69212A7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900" dirty="0"/>
              <a:t>[…] «Assistici placido e benevolo!». Queste erano le invocazioni delle donne dell’Ismeno, mentre compivano i riti dovuti. Soltanto le figlie di Minia restavano chiuse in casa, non rispettando la festa, completamente impegnate </a:t>
            </a:r>
            <a:r>
              <a:rPr lang="it-IT" sz="2900" u="sng" dirty="0"/>
              <a:t>nel lavoro quando non sarebbe stato il momento di farlo</a:t>
            </a:r>
            <a:r>
              <a:rPr lang="it-IT" sz="2900" dirty="0"/>
              <a:t>:  cardavano la lana, filavano, sedevano al telaio e costringevano anche le ancelle alla fatica. Una delle sorelle, mentre era intenta a tirare giù dalla conocchia il filo con le agili dita, propose: «Mentre le altre si danno bel tempo, dedicandosi a questi riti mistificatori, noi che restiamo in casa trattenute da Pallade, dea più importante, cerchiamo di alleggerire l’utile fatica delle mani parlando di vari argomenti e a turno raccontiamoci qualcosa che ci occupi e ci faccia passare piacevolmente il tempo». Le sorelle furono d’accordo e la esortarono a prendere l’iniziativa.</a:t>
            </a:r>
          </a:p>
        </p:txBody>
      </p:sp>
    </p:spTree>
    <p:extLst>
      <p:ext uri="{BB962C8B-B14F-4D97-AF65-F5344CB8AC3E}">
        <p14:creationId xmlns:p14="http://schemas.microsoft.com/office/powerpoint/2010/main" val="285604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35274-3456-CFFD-E9F5-D69212A7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0"/>
            <a:ext cx="10515600" cy="6858000"/>
          </a:xfrm>
        </p:spPr>
        <p:txBody>
          <a:bodyPr/>
          <a:lstStyle/>
          <a:p>
            <a:pPr marL="0" indent="0">
              <a:buNone/>
            </a:pPr>
            <a:r>
              <a:rPr lang="it-IT" sz="3000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0C6826A-5F89-E741-893C-115C5CF42F7A}"/>
              </a:ext>
            </a:extLst>
          </p:cNvPr>
          <p:cNvSpPr txBox="1"/>
          <p:nvPr/>
        </p:nvSpPr>
        <p:spPr>
          <a:xfrm>
            <a:off x="909320" y="81281"/>
            <a:ext cx="999236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Illa, quid e </a:t>
            </a:r>
            <a:r>
              <a:rPr lang="it-IT" sz="3200" dirty="0" err="1"/>
              <a:t>multis</a:t>
            </a:r>
            <a:r>
              <a:rPr lang="it-IT" sz="3200" dirty="0"/>
              <a:t> </a:t>
            </a:r>
            <a:r>
              <a:rPr lang="it-IT" sz="3200" dirty="0" err="1"/>
              <a:t>referat</a:t>
            </a:r>
            <a:r>
              <a:rPr lang="it-IT" sz="3200" dirty="0"/>
              <a:t> (</a:t>
            </a:r>
            <a:r>
              <a:rPr lang="it-IT" sz="3200" dirty="0" err="1"/>
              <a:t>nam</a:t>
            </a:r>
            <a:r>
              <a:rPr lang="it-IT" sz="3200" dirty="0"/>
              <a:t> plurima </a:t>
            </a:r>
            <a:r>
              <a:rPr lang="it-IT" sz="3200" dirty="0" err="1"/>
              <a:t>norat</a:t>
            </a:r>
            <a:r>
              <a:rPr lang="it-IT" sz="3200" dirty="0"/>
              <a:t>),</a:t>
            </a:r>
          </a:p>
          <a:p>
            <a:r>
              <a:rPr lang="it-IT" sz="3200" dirty="0" err="1"/>
              <a:t>cogitat</a:t>
            </a:r>
            <a:r>
              <a:rPr lang="it-IT" sz="3200" dirty="0"/>
              <a:t> et </a:t>
            </a:r>
            <a:r>
              <a:rPr lang="it-IT" sz="3200" dirty="0" err="1"/>
              <a:t>dubia</a:t>
            </a:r>
            <a:r>
              <a:rPr lang="it-IT" sz="3200" dirty="0"/>
              <a:t> est, de te, </a:t>
            </a:r>
            <a:r>
              <a:rPr lang="it-IT" sz="3200" dirty="0" err="1"/>
              <a:t>Babylonia</a:t>
            </a:r>
            <a:r>
              <a:rPr lang="it-IT" sz="3200" dirty="0"/>
              <a:t>, </a:t>
            </a:r>
            <a:r>
              <a:rPr lang="it-IT" sz="3200" dirty="0" err="1"/>
              <a:t>narret</a:t>
            </a:r>
            <a:r>
              <a:rPr lang="it-IT" sz="3200" dirty="0"/>
              <a:t>,</a:t>
            </a:r>
          </a:p>
          <a:p>
            <a:r>
              <a:rPr lang="it-IT" sz="3200" dirty="0" err="1"/>
              <a:t>Derceti</a:t>
            </a:r>
            <a:r>
              <a:rPr lang="it-IT" sz="3200" dirty="0"/>
              <a:t>, </a:t>
            </a:r>
            <a:r>
              <a:rPr lang="it-IT" sz="3200" dirty="0" err="1"/>
              <a:t>quam</a:t>
            </a:r>
            <a:r>
              <a:rPr lang="it-IT" sz="3200" dirty="0"/>
              <a:t> versa </a:t>
            </a:r>
            <a:r>
              <a:rPr lang="it-IT" sz="3200" dirty="0" err="1"/>
              <a:t>squamis</a:t>
            </a:r>
            <a:r>
              <a:rPr lang="it-IT" sz="3200" dirty="0"/>
              <a:t> </a:t>
            </a:r>
            <a:r>
              <a:rPr lang="it-IT" sz="3200" dirty="0" err="1"/>
              <a:t>velantibus</a:t>
            </a:r>
            <a:r>
              <a:rPr lang="it-IT" sz="3200" dirty="0"/>
              <a:t> </a:t>
            </a:r>
            <a:r>
              <a:rPr lang="it-IT" sz="3200" dirty="0" err="1"/>
              <a:t>artus</a:t>
            </a:r>
            <a:r>
              <a:rPr lang="it-IT" sz="3200" dirty="0"/>
              <a:t>               45</a:t>
            </a:r>
          </a:p>
          <a:p>
            <a:r>
              <a:rPr lang="it-IT" sz="3200" dirty="0"/>
              <a:t>stagna </a:t>
            </a:r>
            <a:r>
              <a:rPr lang="it-IT" sz="3200" dirty="0" err="1"/>
              <a:t>Palaestini</a:t>
            </a:r>
            <a:r>
              <a:rPr lang="it-IT" sz="3200" dirty="0"/>
              <a:t> </a:t>
            </a:r>
            <a:r>
              <a:rPr lang="it-IT" sz="3200" dirty="0" err="1"/>
              <a:t>credunt</a:t>
            </a:r>
            <a:r>
              <a:rPr lang="it-IT" sz="3200" dirty="0"/>
              <a:t> </a:t>
            </a:r>
            <a:r>
              <a:rPr lang="it-IT" sz="3200" dirty="0" err="1"/>
              <a:t>motasse</a:t>
            </a:r>
            <a:r>
              <a:rPr lang="it-IT" sz="3200" dirty="0"/>
              <a:t> figura,</a:t>
            </a:r>
          </a:p>
          <a:p>
            <a:r>
              <a:rPr lang="it-IT" sz="3200" dirty="0"/>
              <a:t>an </a:t>
            </a:r>
            <a:r>
              <a:rPr lang="it-IT" sz="3200" dirty="0" err="1"/>
              <a:t>magis</a:t>
            </a:r>
            <a:r>
              <a:rPr lang="it-IT" sz="3200" dirty="0"/>
              <a:t>, ut </a:t>
            </a:r>
            <a:r>
              <a:rPr lang="it-IT" sz="3200" dirty="0" err="1"/>
              <a:t>sumptis</a:t>
            </a:r>
            <a:r>
              <a:rPr lang="it-IT" sz="3200" dirty="0"/>
              <a:t> </a:t>
            </a:r>
            <a:r>
              <a:rPr lang="it-IT" sz="3200" dirty="0" err="1"/>
              <a:t>illius</a:t>
            </a:r>
            <a:r>
              <a:rPr lang="it-IT" sz="3200" dirty="0"/>
              <a:t> </a:t>
            </a:r>
            <a:r>
              <a:rPr lang="it-IT" sz="3200" dirty="0" err="1"/>
              <a:t>filia</a:t>
            </a:r>
            <a:r>
              <a:rPr lang="it-IT" sz="3200" dirty="0"/>
              <a:t> </a:t>
            </a:r>
            <a:r>
              <a:rPr lang="it-IT" sz="3200" dirty="0" err="1"/>
              <a:t>pennis</a:t>
            </a:r>
            <a:endParaRPr lang="it-IT" sz="3200" dirty="0"/>
          </a:p>
          <a:p>
            <a:r>
              <a:rPr lang="it-IT" sz="3200" dirty="0" err="1"/>
              <a:t>extremos</a:t>
            </a:r>
            <a:r>
              <a:rPr lang="it-IT" sz="3200" dirty="0"/>
              <a:t> </a:t>
            </a:r>
            <a:r>
              <a:rPr lang="it-IT" sz="3200" dirty="0" err="1"/>
              <a:t>albis</a:t>
            </a:r>
            <a:r>
              <a:rPr lang="it-IT" sz="3200" dirty="0"/>
              <a:t> in </a:t>
            </a:r>
            <a:r>
              <a:rPr lang="it-IT" sz="3200" dirty="0" err="1"/>
              <a:t>turribus</a:t>
            </a:r>
            <a:r>
              <a:rPr lang="it-IT" sz="3200" dirty="0"/>
              <a:t> </a:t>
            </a:r>
            <a:r>
              <a:rPr lang="it-IT" sz="3200" dirty="0" err="1"/>
              <a:t>egerit</a:t>
            </a:r>
            <a:r>
              <a:rPr lang="it-IT" sz="3200" dirty="0"/>
              <a:t> </a:t>
            </a:r>
            <a:r>
              <a:rPr lang="it-IT" sz="3200" dirty="0" err="1"/>
              <a:t>annos</a:t>
            </a:r>
            <a:r>
              <a:rPr lang="it-IT" sz="3200" dirty="0"/>
              <a:t>,</a:t>
            </a:r>
          </a:p>
          <a:p>
            <a:r>
              <a:rPr lang="it-IT" sz="3200" dirty="0" err="1"/>
              <a:t>nais</a:t>
            </a:r>
            <a:r>
              <a:rPr lang="it-IT" sz="3200" dirty="0"/>
              <a:t> an ut </a:t>
            </a:r>
            <a:r>
              <a:rPr lang="it-IT" sz="3200" dirty="0" err="1"/>
              <a:t>cantu</a:t>
            </a:r>
            <a:r>
              <a:rPr lang="it-IT" sz="3200" dirty="0"/>
              <a:t> </a:t>
            </a:r>
            <a:r>
              <a:rPr lang="it-IT" sz="3200" dirty="0" err="1"/>
              <a:t>nimiumque</a:t>
            </a:r>
            <a:r>
              <a:rPr lang="it-IT" sz="3200" dirty="0"/>
              <a:t> </a:t>
            </a:r>
            <a:r>
              <a:rPr lang="it-IT" sz="3200" dirty="0" err="1"/>
              <a:t>potentibus</a:t>
            </a:r>
            <a:r>
              <a:rPr lang="it-IT" sz="3200" dirty="0"/>
              <a:t> </a:t>
            </a:r>
            <a:r>
              <a:rPr lang="it-IT" sz="3200" dirty="0" err="1"/>
              <a:t>herbis</a:t>
            </a:r>
            <a:endParaRPr lang="it-IT" sz="3200" dirty="0"/>
          </a:p>
          <a:p>
            <a:r>
              <a:rPr lang="it-IT" sz="3200" dirty="0" err="1"/>
              <a:t>verterit</a:t>
            </a:r>
            <a:r>
              <a:rPr lang="it-IT" sz="3200" dirty="0"/>
              <a:t> in </a:t>
            </a:r>
            <a:r>
              <a:rPr lang="it-IT" sz="3200" dirty="0" err="1"/>
              <a:t>tacitos</a:t>
            </a:r>
            <a:r>
              <a:rPr lang="it-IT" sz="3200" dirty="0"/>
              <a:t> </a:t>
            </a:r>
            <a:r>
              <a:rPr lang="it-IT" sz="3200" dirty="0" err="1"/>
              <a:t>iuvenalia</a:t>
            </a:r>
            <a:r>
              <a:rPr lang="it-IT" sz="3200" dirty="0"/>
              <a:t> corpora </a:t>
            </a:r>
            <a:r>
              <a:rPr lang="it-IT" sz="3200" dirty="0" err="1"/>
              <a:t>pisces</a:t>
            </a:r>
            <a:r>
              <a:rPr lang="it-IT" sz="3200" dirty="0"/>
              <a:t>,               50</a:t>
            </a:r>
          </a:p>
          <a:p>
            <a:r>
              <a:rPr lang="it-IT" sz="3200" dirty="0" err="1"/>
              <a:t>donec</a:t>
            </a:r>
            <a:r>
              <a:rPr lang="it-IT" sz="3200" dirty="0"/>
              <a:t> idem passa est, an, </a:t>
            </a:r>
            <a:r>
              <a:rPr lang="it-IT" sz="3200" dirty="0" err="1"/>
              <a:t>quae</a:t>
            </a:r>
            <a:r>
              <a:rPr lang="it-IT" sz="3200" dirty="0"/>
              <a:t> poma alba </a:t>
            </a:r>
            <a:r>
              <a:rPr lang="it-IT" sz="3200" dirty="0" err="1"/>
              <a:t>ferebat</a:t>
            </a:r>
            <a:endParaRPr lang="it-IT" sz="3200" dirty="0"/>
          </a:p>
          <a:p>
            <a:r>
              <a:rPr lang="it-IT" sz="3200" dirty="0"/>
              <a:t>ut nunc nigra </a:t>
            </a:r>
            <a:r>
              <a:rPr lang="it-IT" sz="3200" dirty="0" err="1"/>
              <a:t>ferat</a:t>
            </a:r>
            <a:r>
              <a:rPr lang="it-IT" sz="3200" dirty="0"/>
              <a:t> </a:t>
            </a:r>
            <a:r>
              <a:rPr lang="it-IT" sz="3200" dirty="0" err="1"/>
              <a:t>contactu</a:t>
            </a:r>
            <a:r>
              <a:rPr lang="it-IT" sz="3200" dirty="0"/>
              <a:t> sanguinis </a:t>
            </a:r>
            <a:r>
              <a:rPr lang="it-IT" sz="3200" dirty="0" err="1"/>
              <a:t>arbor</a:t>
            </a:r>
            <a:r>
              <a:rPr lang="it-IT" sz="3200" dirty="0"/>
              <a:t>:</a:t>
            </a:r>
          </a:p>
          <a:p>
            <a:r>
              <a:rPr lang="it-IT" sz="3200" dirty="0"/>
              <a:t>hoc placet; </a:t>
            </a:r>
            <a:r>
              <a:rPr lang="it-IT" sz="3200" dirty="0" err="1"/>
              <a:t>hanc</a:t>
            </a:r>
            <a:r>
              <a:rPr lang="it-IT" sz="3200" dirty="0"/>
              <a:t>, </a:t>
            </a:r>
            <a:r>
              <a:rPr lang="it-IT" sz="3200" dirty="0" err="1"/>
              <a:t>quoniam</a:t>
            </a:r>
            <a:r>
              <a:rPr lang="it-IT" sz="3200" dirty="0"/>
              <a:t> </a:t>
            </a:r>
            <a:r>
              <a:rPr lang="it-IT" sz="3200" dirty="0" err="1"/>
              <a:t>vulgaris</a:t>
            </a:r>
            <a:r>
              <a:rPr lang="it-IT" sz="3200" dirty="0"/>
              <a:t> fabula non est,</a:t>
            </a:r>
          </a:p>
          <a:p>
            <a:r>
              <a:rPr lang="it-IT" sz="3200" dirty="0" err="1"/>
              <a:t>talibus</a:t>
            </a:r>
            <a:r>
              <a:rPr lang="it-IT" sz="3200" dirty="0"/>
              <a:t> orsa </a:t>
            </a:r>
            <a:r>
              <a:rPr lang="it-IT" sz="3200" dirty="0" err="1"/>
              <a:t>modis</a:t>
            </a:r>
            <a:r>
              <a:rPr lang="it-IT" sz="3200" dirty="0"/>
              <a:t> lana sua fila </a:t>
            </a:r>
            <a:r>
              <a:rPr lang="it-IT" sz="3200" dirty="0" err="1"/>
              <a:t>sequente</a:t>
            </a:r>
            <a:r>
              <a:rPr lang="it-IT" sz="3200" dirty="0"/>
              <a:t>:</a:t>
            </a:r>
          </a:p>
          <a:p>
            <a:r>
              <a:rPr lang="it-IT" sz="3200" dirty="0"/>
              <a:t> '</a:t>
            </a:r>
            <a:r>
              <a:rPr lang="it-IT" sz="3200" dirty="0" err="1"/>
              <a:t>Pyramus</a:t>
            </a:r>
            <a:r>
              <a:rPr lang="it-IT" sz="3200" dirty="0"/>
              <a:t> et </a:t>
            </a:r>
            <a:r>
              <a:rPr lang="it-IT" sz="3200" dirty="0" err="1"/>
              <a:t>Thisbe</a:t>
            </a:r>
            <a:r>
              <a:rPr lang="it-IT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5776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35274-3456-CFFD-E9F5-D69212A7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900" dirty="0"/>
              <a:t>Le sorelle furono d’accordo e la esortarono a prendere l’iniziativa. Lei, che conosceva moltissime storie, ci pensò un po’, non sapendo quale scegliere; era in dubbio se narrare la tua storia, </a:t>
            </a:r>
            <a:r>
              <a:rPr lang="it-IT" sz="2900" dirty="0" err="1"/>
              <a:t>Derceti</a:t>
            </a:r>
            <a:r>
              <a:rPr lang="it-IT" sz="2900" dirty="0"/>
              <a:t> di Babilonia, di te che, secondo le credenze dei Palestinesi, subisti una metamorfosi tale che le tue membra si ricoprirono di squame e finisti a guazzare nelle acque di uno stagno; o piuttosto quella di tua figlia che, copertasi di penne, passò i suoi ultimi anni in cima alle torri; oppure la storia di una naiade che col canto e la virtù potentissima di certe erbe convertiva i giovani in muti pesci, finché non le toccò la stessa sorte; oppure ancora la vicenda di un albero che produceva candidi frutti e li mutò poi in neri al contatto del sangue. Si decise per quest’ultima storia, che non era molto conosciuta, e la donna cominciò così a raccontare mentre continuava a filare la lana: «Piramo </a:t>
            </a:r>
            <a:r>
              <a:rPr lang="it-IT" sz="2900"/>
              <a:t>e Tisbe…».</a:t>
            </a:r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3662476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794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di Office</vt:lpstr>
      <vt:lpstr>Le Miniadi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Miniadi</dc:title>
  <dc:creator>Tancredi Greco</dc:creator>
  <cp:lastModifiedBy>Tancredi Greco</cp:lastModifiedBy>
  <cp:revision>1</cp:revision>
  <dcterms:created xsi:type="dcterms:W3CDTF">2024-03-09T09:32:02Z</dcterms:created>
  <dcterms:modified xsi:type="dcterms:W3CDTF">2024-03-09T11:25:00Z</dcterms:modified>
</cp:coreProperties>
</file>