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handoutMasterIdLst>
    <p:handoutMasterId r:id="rId70"/>
  </p:handoutMasterIdLst>
  <p:sldIdLst>
    <p:sldId id="565" r:id="rId5"/>
    <p:sldId id="291" r:id="rId6"/>
    <p:sldId id="458" r:id="rId7"/>
    <p:sldId id="452" r:id="rId8"/>
    <p:sldId id="464" r:id="rId9"/>
    <p:sldId id="465" r:id="rId10"/>
    <p:sldId id="294" r:id="rId11"/>
    <p:sldId id="460" r:id="rId12"/>
    <p:sldId id="461" r:id="rId13"/>
    <p:sldId id="462" r:id="rId14"/>
    <p:sldId id="434" r:id="rId15"/>
    <p:sldId id="566" r:id="rId16"/>
    <p:sldId id="567" r:id="rId17"/>
    <p:sldId id="568" r:id="rId18"/>
    <p:sldId id="569" r:id="rId19"/>
    <p:sldId id="570" r:id="rId20"/>
    <p:sldId id="571" r:id="rId21"/>
    <p:sldId id="572" r:id="rId22"/>
    <p:sldId id="573" r:id="rId23"/>
    <p:sldId id="574" r:id="rId24"/>
    <p:sldId id="575" r:id="rId25"/>
    <p:sldId id="602" r:id="rId26"/>
    <p:sldId id="580" r:id="rId27"/>
    <p:sldId id="581" r:id="rId28"/>
    <p:sldId id="611" r:id="rId29"/>
    <p:sldId id="582" r:id="rId30"/>
    <p:sldId id="576" r:id="rId31"/>
    <p:sldId id="542" r:id="rId32"/>
    <p:sldId id="577" r:id="rId33"/>
    <p:sldId id="578" r:id="rId34"/>
    <p:sldId id="579" r:id="rId35"/>
    <p:sldId id="583" r:id="rId36"/>
    <p:sldId id="585" r:id="rId37"/>
    <p:sldId id="586" r:id="rId38"/>
    <p:sldId id="587" r:id="rId39"/>
    <p:sldId id="546" r:id="rId40"/>
    <p:sldId id="556" r:id="rId41"/>
    <p:sldId id="557" r:id="rId42"/>
    <p:sldId id="558" r:id="rId43"/>
    <p:sldId id="559" r:id="rId44"/>
    <p:sldId id="603" r:id="rId45"/>
    <p:sldId id="604" r:id="rId46"/>
    <p:sldId id="605" r:id="rId47"/>
    <p:sldId id="606" r:id="rId48"/>
    <p:sldId id="607" r:id="rId49"/>
    <p:sldId id="608" r:id="rId50"/>
    <p:sldId id="609" r:id="rId51"/>
    <p:sldId id="610" r:id="rId52"/>
    <p:sldId id="547" r:id="rId53"/>
    <p:sldId id="588" r:id="rId54"/>
    <p:sldId id="589" r:id="rId55"/>
    <p:sldId id="590" r:id="rId56"/>
    <p:sldId id="591" r:id="rId57"/>
    <p:sldId id="592" r:id="rId58"/>
    <p:sldId id="593" r:id="rId59"/>
    <p:sldId id="594" r:id="rId60"/>
    <p:sldId id="595" r:id="rId61"/>
    <p:sldId id="596" r:id="rId62"/>
    <p:sldId id="597" r:id="rId63"/>
    <p:sldId id="598" r:id="rId64"/>
    <p:sldId id="599" r:id="rId65"/>
    <p:sldId id="600" r:id="rId66"/>
    <p:sldId id="601" r:id="rId67"/>
    <p:sldId id="53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CINI Giulio Maria (HOME)" initials="MGM(" lastIdx="1" clrIdx="0">
    <p:extLst>
      <p:ext uri="{19B8F6BF-5375-455C-9EA6-DF929625EA0E}">
        <p15:presenceInfo xmlns:p15="http://schemas.microsoft.com/office/powerpoint/2012/main" userId="S-1-5-21-1606980848-2025429265-839522115-925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336B"/>
    <a:srgbClr val="024B9C"/>
    <a:srgbClr val="FEF5E7"/>
    <a:srgbClr val="A7D5A5"/>
    <a:srgbClr val="DBEED9"/>
    <a:srgbClr val="D4E3F5"/>
    <a:srgbClr val="8BD1E8"/>
    <a:srgbClr val="79D1E7"/>
    <a:srgbClr val="0356B1"/>
    <a:srgbClr val="024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5" autoAdjust="0"/>
    <p:restoredTop sz="86055" autoAdjust="0"/>
  </p:normalViewPr>
  <p:slideViewPr>
    <p:cSldViewPr snapToGrid="0">
      <p:cViewPr varScale="1">
        <p:scale>
          <a:sx n="56" d="100"/>
          <a:sy n="56" d="100"/>
        </p:scale>
        <p:origin x="425" y="45"/>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26/01/2024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26/01/2024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uropa.eu/whoiswho/public/index.cfm?fuseaction=idea.hierarchy&amp;nodeID=264075&amp;lang=i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consilium.europa.eu/it/european-council/president/" TargetMode="External"/><Relationship Id="rId5" Type="http://schemas.openxmlformats.org/officeDocument/2006/relationships/hyperlink" Target="http://eeas.europa.eu/background/high-representative/index_en.htm" TargetMode="External"/><Relationship Id="rId4" Type="http://schemas.openxmlformats.org/officeDocument/2006/relationships/hyperlink" Target="http://ec.europa.eu/commission/2014-2019/president_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opa.eu/european-union/about-eu/institutions-bodies/european-court-auditors_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c.europa.eu/commission/commissioners/2014-2019_it"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c.europa.eu/info/departments_it" TargetMode="External"/><Relationship Id="rId4" Type="http://schemas.openxmlformats.org/officeDocument/2006/relationships/hyperlink" Target="https://ec.europa.eu/commission/commissioners/2014-2019/president_i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uropa.eu/european-union/about-eu/institutions-bodies/european-central-bank_it" TargetMode="External"/><Relationship Id="rId13" Type="http://schemas.openxmlformats.org/officeDocument/2006/relationships/hyperlink" Target="https://europa.eu/european-union/about-eu/institutions-bodies/european-investment-bank_it" TargetMode="External"/><Relationship Id="rId3" Type="http://schemas.openxmlformats.org/officeDocument/2006/relationships/hyperlink" Target="https://europa.eu/european-union/about-eu/institutions-bodies/european-parliament_it" TargetMode="External"/><Relationship Id="rId7" Type="http://schemas.openxmlformats.org/officeDocument/2006/relationships/hyperlink" Target="https://europa.eu/european-union/about-eu/institutions-bodies/court-justice_it" TargetMode="External"/><Relationship Id="rId12" Type="http://schemas.openxmlformats.org/officeDocument/2006/relationships/hyperlink" Target="https://europa.eu/european-union/about-eu/institutions-bodies/european-committee-regions_it" TargetMode="External"/><Relationship Id="rId2" Type="http://schemas.openxmlformats.org/officeDocument/2006/relationships/slide" Target="../slides/slide28.xml"/><Relationship Id="rId16" Type="http://schemas.openxmlformats.org/officeDocument/2006/relationships/hyperlink" Target="https://europa.eu/european-union/about-eu/institutions-bodies/interinstitutional-bodies_it" TargetMode="External"/><Relationship Id="rId1" Type="http://schemas.openxmlformats.org/officeDocument/2006/relationships/notesMaster" Target="../notesMasters/notesMaster1.xml"/><Relationship Id="rId6" Type="http://schemas.openxmlformats.org/officeDocument/2006/relationships/hyperlink" Target="https://europa.eu/european-union/about-eu/institutions-bodies/european-commission_it" TargetMode="External"/><Relationship Id="rId11" Type="http://schemas.openxmlformats.org/officeDocument/2006/relationships/hyperlink" Target="https://europa.eu/european-union/about-eu/institutions-bodies/european-economic-social-committee_it" TargetMode="External"/><Relationship Id="rId5" Type="http://schemas.openxmlformats.org/officeDocument/2006/relationships/hyperlink" Target="https://europa.eu/european-union/about-eu/institutions-bodies/council-eu_it" TargetMode="External"/><Relationship Id="rId15" Type="http://schemas.openxmlformats.org/officeDocument/2006/relationships/hyperlink" Target="https://europa.eu/european-union/about-eu/institutions-bodies/european-data-protection-supervisor_it" TargetMode="External"/><Relationship Id="rId10" Type="http://schemas.openxmlformats.org/officeDocument/2006/relationships/hyperlink" Target="https://europa.eu/european-union/about-eu/institutions-bodies/eeas_it" TargetMode="External"/><Relationship Id="rId4" Type="http://schemas.openxmlformats.org/officeDocument/2006/relationships/hyperlink" Target="https://europa.eu/european-union/about-eu/institutions-bodies/european-council_it" TargetMode="External"/><Relationship Id="rId9" Type="http://schemas.openxmlformats.org/officeDocument/2006/relationships/hyperlink" Target="https://europa.eu/european-union/about-eu/institutions-bodies/european-court-auditors_it" TargetMode="External"/><Relationship Id="rId14" Type="http://schemas.openxmlformats.org/officeDocument/2006/relationships/hyperlink" Target="https://europa.eu/european-union/about-eu/institutions-bodies/european-ombudsman_i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Legislazione</a:t>
            </a:r>
            <a:r>
              <a:rPr lang="en-GB" dirty="0"/>
              <a:t>: </a:t>
            </a:r>
            <a:r>
              <a:rPr lang="en-GB" dirty="0" err="1"/>
              <a:t>può</a:t>
            </a:r>
            <a:r>
              <a:rPr lang="en-GB" dirty="0"/>
              <a:t> </a:t>
            </a:r>
            <a:r>
              <a:rPr lang="en-GB" dirty="0" err="1"/>
              <a:t>anche</a:t>
            </a:r>
            <a:r>
              <a:rPr lang="en-GB" dirty="0"/>
              <a:t> </a:t>
            </a:r>
            <a:r>
              <a:rPr lang="en-GB" dirty="0" err="1"/>
              <a:t>chiedere</a:t>
            </a:r>
            <a:r>
              <a:rPr lang="en-GB" dirty="0"/>
              <a:t> </a:t>
            </a:r>
            <a:r>
              <a:rPr lang="en-GB" dirty="0" err="1"/>
              <a:t>alla</a:t>
            </a:r>
            <a:r>
              <a:rPr lang="en-GB" dirty="0"/>
              <a:t> </a:t>
            </a:r>
            <a:r>
              <a:rPr lang="en-GB" dirty="0" err="1"/>
              <a:t>Commissione</a:t>
            </a:r>
            <a:r>
              <a:rPr lang="en-GB" dirty="0"/>
              <a:t> di </a:t>
            </a:r>
            <a:r>
              <a:rPr lang="en-GB" dirty="0" err="1"/>
              <a:t>presentare</a:t>
            </a:r>
            <a:r>
              <a:rPr lang="en-GB" baseline="0" dirty="0"/>
              <a:t> </a:t>
            </a:r>
            <a:r>
              <a:rPr lang="en-GB" baseline="0" dirty="0" err="1"/>
              <a:t>proposte</a:t>
            </a:r>
            <a:r>
              <a:rPr lang="en-GB" baseline="0" dirty="0"/>
              <a:t> di </a:t>
            </a:r>
            <a:r>
              <a:rPr lang="en-GB" baseline="0" dirty="0" err="1"/>
              <a:t>legislazione</a:t>
            </a:r>
            <a:endParaRPr lang="en-GB" baseline="0" dirty="0"/>
          </a:p>
          <a:p>
            <a:pPr defTabSz="911657">
              <a:defRPr/>
            </a:pPr>
            <a:r>
              <a:rPr lang="en-GB" baseline="0" dirty="0" err="1"/>
              <a:t>Supervisione</a:t>
            </a:r>
            <a:r>
              <a:rPr lang="en-GB" baseline="0" dirty="0"/>
              <a:t>: </a:t>
            </a:r>
            <a:r>
              <a:rPr lang="it-IT" dirty="0"/>
              <a:t>Può votare una mozione di censura, obbligando la Commissione a dimettersi</a:t>
            </a:r>
          </a:p>
          <a:p>
            <a:endParaRPr lang="en-GB" dirty="0"/>
          </a:p>
        </p:txBody>
      </p:sp>
      <p:sp>
        <p:nvSpPr>
          <p:cNvPr id="4" name="Slide Number Placeholder 3"/>
          <p:cNvSpPr>
            <a:spLocks noGrp="1"/>
          </p:cNvSpPr>
          <p:nvPr>
            <p:ph type="sldNum" sz="quarter" idx="10"/>
          </p:nvPr>
        </p:nvSpPr>
        <p:spPr/>
        <p:txBody>
          <a:bodyPr/>
          <a:lstStyle/>
          <a:p>
            <a:pPr>
              <a:defRPr/>
            </a:pPr>
            <a:fld id="{D617EDD0-ADF2-4405-893E-917F8B53665C}" type="slidenum">
              <a:rPr lang="fr-FR" smtClean="0"/>
              <a:pPr>
                <a:defRPr/>
              </a:pPr>
              <a:t>3</a:t>
            </a:fld>
            <a:endParaRPr lang="fr-FR" dirty="0"/>
          </a:p>
        </p:txBody>
      </p:sp>
    </p:spTree>
    <p:extLst>
      <p:ext uri="{BB962C8B-B14F-4D97-AF65-F5344CB8AC3E}">
        <p14:creationId xmlns:p14="http://schemas.microsoft.com/office/powerpoint/2010/main" val="24511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79" eaLnBrk="0" hangingPunct="0">
              <a:defRPr sz="1600">
                <a:solidFill>
                  <a:schemeClr val="tx1"/>
                </a:solidFill>
                <a:latin typeface="Arial" charset="0"/>
              </a:defRPr>
            </a:lvl1pPr>
            <a:lvl2pPr marL="733826" indent="-282241" defTabSz="912579" eaLnBrk="0" hangingPunct="0">
              <a:defRPr sz="1600">
                <a:solidFill>
                  <a:schemeClr val="tx1"/>
                </a:solidFill>
                <a:latin typeface="Arial" charset="0"/>
              </a:defRPr>
            </a:lvl2pPr>
            <a:lvl3pPr marL="1128963" indent="-225793" defTabSz="912579" eaLnBrk="0" hangingPunct="0">
              <a:defRPr sz="1600">
                <a:solidFill>
                  <a:schemeClr val="tx1"/>
                </a:solidFill>
                <a:latin typeface="Arial" charset="0"/>
              </a:defRPr>
            </a:lvl3pPr>
            <a:lvl4pPr marL="1580548" indent="-225793" defTabSz="912579" eaLnBrk="0" hangingPunct="0">
              <a:defRPr sz="1600">
                <a:solidFill>
                  <a:schemeClr val="tx1"/>
                </a:solidFill>
                <a:latin typeface="Arial" charset="0"/>
              </a:defRPr>
            </a:lvl4pPr>
            <a:lvl5pPr marL="2032133" indent="-225793" defTabSz="912579" eaLnBrk="0" hangingPunct="0">
              <a:defRPr sz="1600">
                <a:solidFill>
                  <a:schemeClr val="tx1"/>
                </a:solidFill>
                <a:latin typeface="Arial" charset="0"/>
              </a:defRPr>
            </a:lvl5pPr>
            <a:lvl6pPr marL="2483718" indent="-225793" algn="r" defTabSz="912579" eaLnBrk="0" fontAlgn="base" hangingPunct="0">
              <a:spcBef>
                <a:spcPct val="0"/>
              </a:spcBef>
              <a:spcAft>
                <a:spcPct val="0"/>
              </a:spcAft>
              <a:defRPr sz="1600">
                <a:solidFill>
                  <a:schemeClr val="tx1"/>
                </a:solidFill>
                <a:latin typeface="Arial" charset="0"/>
              </a:defRPr>
            </a:lvl6pPr>
            <a:lvl7pPr marL="2935305" indent="-225793" algn="r" defTabSz="912579" eaLnBrk="0" fontAlgn="base" hangingPunct="0">
              <a:spcBef>
                <a:spcPct val="0"/>
              </a:spcBef>
              <a:spcAft>
                <a:spcPct val="0"/>
              </a:spcAft>
              <a:defRPr sz="1600">
                <a:solidFill>
                  <a:schemeClr val="tx1"/>
                </a:solidFill>
                <a:latin typeface="Arial" charset="0"/>
              </a:defRPr>
            </a:lvl7pPr>
            <a:lvl8pPr marL="3386889" indent="-225793" algn="r" defTabSz="912579" eaLnBrk="0" fontAlgn="base" hangingPunct="0">
              <a:spcBef>
                <a:spcPct val="0"/>
              </a:spcBef>
              <a:spcAft>
                <a:spcPct val="0"/>
              </a:spcAft>
              <a:defRPr sz="1600">
                <a:solidFill>
                  <a:schemeClr val="tx1"/>
                </a:solidFill>
                <a:latin typeface="Arial" charset="0"/>
              </a:defRPr>
            </a:lvl8pPr>
            <a:lvl9pPr marL="3838474" indent="-225793" algn="r" defTabSz="912579" eaLnBrk="0" fontAlgn="base" hangingPunct="0">
              <a:spcBef>
                <a:spcPct val="0"/>
              </a:spcBef>
              <a:spcAft>
                <a:spcPct val="0"/>
              </a:spcAft>
              <a:defRPr sz="1600">
                <a:solidFill>
                  <a:schemeClr val="tx1"/>
                </a:solidFill>
                <a:latin typeface="Arial" charset="0"/>
              </a:defRPr>
            </a:lvl9pPr>
          </a:lstStyle>
          <a:p>
            <a:pPr eaLnBrk="1" hangingPunct="1"/>
            <a:fld id="{60D7F8D9-8005-46F8-BEDE-C6C20F9FE3BE}" type="slidenum">
              <a:rPr lang="fr-FR" sz="1200"/>
              <a:pPr eaLnBrk="1" hangingPunct="1"/>
              <a:t>4</a:t>
            </a:fld>
            <a:endParaRPr lang="fr-FR"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dirty="0">
              <a:latin typeface="Arial" charset="0"/>
            </a:endParaRPr>
          </a:p>
        </p:txBody>
      </p:sp>
    </p:spTree>
    <p:extLst>
      <p:ext uri="{BB962C8B-B14F-4D97-AF65-F5344CB8AC3E}">
        <p14:creationId xmlns:p14="http://schemas.microsoft.com/office/powerpoint/2010/main" val="267488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79" eaLnBrk="0" hangingPunct="0">
              <a:defRPr sz="1600">
                <a:solidFill>
                  <a:schemeClr val="tx1"/>
                </a:solidFill>
                <a:latin typeface="Arial" charset="0"/>
              </a:defRPr>
            </a:lvl1pPr>
            <a:lvl2pPr marL="733826" indent="-282241" defTabSz="912579" eaLnBrk="0" hangingPunct="0">
              <a:defRPr sz="1600">
                <a:solidFill>
                  <a:schemeClr val="tx1"/>
                </a:solidFill>
                <a:latin typeface="Arial" charset="0"/>
              </a:defRPr>
            </a:lvl2pPr>
            <a:lvl3pPr marL="1128963" indent="-225793" defTabSz="912579" eaLnBrk="0" hangingPunct="0">
              <a:defRPr sz="1600">
                <a:solidFill>
                  <a:schemeClr val="tx1"/>
                </a:solidFill>
                <a:latin typeface="Arial" charset="0"/>
              </a:defRPr>
            </a:lvl3pPr>
            <a:lvl4pPr marL="1580548" indent="-225793" defTabSz="912579" eaLnBrk="0" hangingPunct="0">
              <a:defRPr sz="1600">
                <a:solidFill>
                  <a:schemeClr val="tx1"/>
                </a:solidFill>
                <a:latin typeface="Arial" charset="0"/>
              </a:defRPr>
            </a:lvl4pPr>
            <a:lvl5pPr marL="2032133" indent="-225793" defTabSz="912579" eaLnBrk="0" hangingPunct="0">
              <a:defRPr sz="1600">
                <a:solidFill>
                  <a:schemeClr val="tx1"/>
                </a:solidFill>
                <a:latin typeface="Arial" charset="0"/>
              </a:defRPr>
            </a:lvl5pPr>
            <a:lvl6pPr marL="2483718" indent="-225793" algn="r" defTabSz="912579" eaLnBrk="0" fontAlgn="base" hangingPunct="0">
              <a:spcBef>
                <a:spcPct val="0"/>
              </a:spcBef>
              <a:spcAft>
                <a:spcPct val="0"/>
              </a:spcAft>
              <a:defRPr sz="1600">
                <a:solidFill>
                  <a:schemeClr val="tx1"/>
                </a:solidFill>
                <a:latin typeface="Arial" charset="0"/>
              </a:defRPr>
            </a:lvl6pPr>
            <a:lvl7pPr marL="2935305" indent="-225793" algn="r" defTabSz="912579" eaLnBrk="0" fontAlgn="base" hangingPunct="0">
              <a:spcBef>
                <a:spcPct val="0"/>
              </a:spcBef>
              <a:spcAft>
                <a:spcPct val="0"/>
              </a:spcAft>
              <a:defRPr sz="1600">
                <a:solidFill>
                  <a:schemeClr val="tx1"/>
                </a:solidFill>
                <a:latin typeface="Arial" charset="0"/>
              </a:defRPr>
            </a:lvl7pPr>
            <a:lvl8pPr marL="3386889" indent="-225793" algn="r" defTabSz="912579" eaLnBrk="0" fontAlgn="base" hangingPunct="0">
              <a:spcBef>
                <a:spcPct val="0"/>
              </a:spcBef>
              <a:spcAft>
                <a:spcPct val="0"/>
              </a:spcAft>
              <a:defRPr sz="1600">
                <a:solidFill>
                  <a:schemeClr val="tx1"/>
                </a:solidFill>
                <a:latin typeface="Arial" charset="0"/>
              </a:defRPr>
            </a:lvl8pPr>
            <a:lvl9pPr marL="3838474" indent="-225793" algn="r" defTabSz="912579" eaLnBrk="0" fontAlgn="base" hangingPunct="0">
              <a:spcBef>
                <a:spcPct val="0"/>
              </a:spcBef>
              <a:spcAft>
                <a:spcPct val="0"/>
              </a:spcAft>
              <a:defRPr sz="1600">
                <a:solidFill>
                  <a:schemeClr val="tx1"/>
                </a:solidFill>
                <a:latin typeface="Arial" charset="0"/>
              </a:defRPr>
            </a:lvl9pPr>
          </a:lstStyle>
          <a:p>
            <a:pPr eaLnBrk="1" hangingPunct="1"/>
            <a:fld id="{60D7F8D9-8005-46F8-BEDE-C6C20F9FE3BE}" type="slidenum">
              <a:rPr lang="fr-FR" sz="1200"/>
              <a:pPr eaLnBrk="1" hangingPunct="1"/>
              <a:t>5</a:t>
            </a:fld>
            <a:endParaRPr lang="fr-FR"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it-IT" dirty="0"/>
              <a:t>Il Consiglio europeo è composto dai </a:t>
            </a:r>
            <a:r>
              <a:rPr lang="it-IT" dirty="0">
                <a:hlinkClick r:id="rId3"/>
              </a:rPr>
              <a:t>capi di Stato o di governo dei paesi dell'UE</a:t>
            </a:r>
            <a:r>
              <a:rPr lang="it-IT" dirty="0"/>
              <a:t>, dal </a:t>
            </a:r>
            <a:r>
              <a:rPr lang="it-IT" dirty="0">
                <a:hlinkClick r:id="rId4"/>
              </a:rPr>
              <a:t>presidente della Commissione europea </a:t>
            </a:r>
            <a:r>
              <a:rPr lang="it-IT" dirty="0"/>
              <a:t>e dall’</a:t>
            </a:r>
            <a:r>
              <a:rPr lang="it-IT" dirty="0">
                <a:hlinkClick r:id="rId5"/>
              </a:rPr>
              <a:t>Alto rappresentante per gli affari esteri e la politica di sicurezza</a:t>
            </a:r>
            <a:r>
              <a:rPr lang="it-IT" dirty="0"/>
              <a:t>.</a:t>
            </a:r>
          </a:p>
          <a:p>
            <a:pPr algn="just"/>
            <a:r>
              <a:rPr lang="it-IT" dirty="0"/>
              <a:t>È convocato e presieduto dal suo </a:t>
            </a:r>
            <a:r>
              <a:rPr lang="it-IT" dirty="0">
                <a:hlinkClick r:id="rId6"/>
              </a:rPr>
              <a:t>presidente</a:t>
            </a:r>
            <a:r>
              <a:rPr lang="it-IT" dirty="0"/>
              <a:t>, eletto dal Consiglio europeo stesso per un mandato di due anni e mezzo, rinnovabile una volta. Il presidente rappresenta l'UE nei confronti del mondo esterno.</a:t>
            </a:r>
          </a:p>
          <a:p>
            <a:pPr eaLnBrk="1" hangingPunct="1"/>
            <a:endParaRPr lang="fr-FR" dirty="0">
              <a:latin typeface="Arial" charset="0"/>
            </a:endParaRPr>
          </a:p>
        </p:txBody>
      </p:sp>
    </p:spTree>
    <p:extLst>
      <p:ext uri="{BB962C8B-B14F-4D97-AF65-F5344CB8AC3E}">
        <p14:creationId xmlns:p14="http://schemas.microsoft.com/office/powerpoint/2010/main" val="1159154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79" eaLnBrk="0" hangingPunct="0">
              <a:defRPr sz="1600">
                <a:solidFill>
                  <a:schemeClr val="tx1"/>
                </a:solidFill>
                <a:latin typeface="Arial" charset="0"/>
              </a:defRPr>
            </a:lvl1pPr>
            <a:lvl2pPr marL="733826" indent="-282241" defTabSz="912579" eaLnBrk="0" hangingPunct="0">
              <a:defRPr sz="1600">
                <a:solidFill>
                  <a:schemeClr val="tx1"/>
                </a:solidFill>
                <a:latin typeface="Arial" charset="0"/>
              </a:defRPr>
            </a:lvl2pPr>
            <a:lvl3pPr marL="1128963" indent="-225793" defTabSz="912579" eaLnBrk="0" hangingPunct="0">
              <a:defRPr sz="1600">
                <a:solidFill>
                  <a:schemeClr val="tx1"/>
                </a:solidFill>
                <a:latin typeface="Arial" charset="0"/>
              </a:defRPr>
            </a:lvl3pPr>
            <a:lvl4pPr marL="1580548" indent="-225793" defTabSz="912579" eaLnBrk="0" hangingPunct="0">
              <a:defRPr sz="1600">
                <a:solidFill>
                  <a:schemeClr val="tx1"/>
                </a:solidFill>
                <a:latin typeface="Arial" charset="0"/>
              </a:defRPr>
            </a:lvl4pPr>
            <a:lvl5pPr marL="2032133" indent="-225793" defTabSz="912579" eaLnBrk="0" hangingPunct="0">
              <a:defRPr sz="1600">
                <a:solidFill>
                  <a:schemeClr val="tx1"/>
                </a:solidFill>
                <a:latin typeface="Arial" charset="0"/>
              </a:defRPr>
            </a:lvl5pPr>
            <a:lvl6pPr marL="2483718" indent="-225793" algn="r" defTabSz="912579" eaLnBrk="0" fontAlgn="base" hangingPunct="0">
              <a:spcBef>
                <a:spcPct val="0"/>
              </a:spcBef>
              <a:spcAft>
                <a:spcPct val="0"/>
              </a:spcAft>
              <a:defRPr sz="1600">
                <a:solidFill>
                  <a:schemeClr val="tx1"/>
                </a:solidFill>
                <a:latin typeface="Arial" charset="0"/>
              </a:defRPr>
            </a:lvl6pPr>
            <a:lvl7pPr marL="2935305" indent="-225793" algn="r" defTabSz="912579" eaLnBrk="0" fontAlgn="base" hangingPunct="0">
              <a:spcBef>
                <a:spcPct val="0"/>
              </a:spcBef>
              <a:spcAft>
                <a:spcPct val="0"/>
              </a:spcAft>
              <a:defRPr sz="1600">
                <a:solidFill>
                  <a:schemeClr val="tx1"/>
                </a:solidFill>
                <a:latin typeface="Arial" charset="0"/>
              </a:defRPr>
            </a:lvl7pPr>
            <a:lvl8pPr marL="3386889" indent="-225793" algn="r" defTabSz="912579" eaLnBrk="0" fontAlgn="base" hangingPunct="0">
              <a:spcBef>
                <a:spcPct val="0"/>
              </a:spcBef>
              <a:spcAft>
                <a:spcPct val="0"/>
              </a:spcAft>
              <a:defRPr sz="1600">
                <a:solidFill>
                  <a:schemeClr val="tx1"/>
                </a:solidFill>
                <a:latin typeface="Arial" charset="0"/>
              </a:defRPr>
            </a:lvl8pPr>
            <a:lvl9pPr marL="3838474" indent="-225793" algn="r" defTabSz="912579" eaLnBrk="0" fontAlgn="base" hangingPunct="0">
              <a:spcBef>
                <a:spcPct val="0"/>
              </a:spcBef>
              <a:spcAft>
                <a:spcPct val="0"/>
              </a:spcAft>
              <a:defRPr sz="1600">
                <a:solidFill>
                  <a:schemeClr val="tx1"/>
                </a:solidFill>
                <a:latin typeface="Arial" charset="0"/>
              </a:defRPr>
            </a:lvl9pPr>
          </a:lstStyle>
          <a:p>
            <a:pPr eaLnBrk="1" hangingPunct="1"/>
            <a:fld id="{60D7F8D9-8005-46F8-BEDE-C6C20F9FE3BE}" type="slidenum">
              <a:rPr lang="fr-FR" sz="1200"/>
              <a:pPr eaLnBrk="1" hangingPunct="1"/>
              <a:t>6</a:t>
            </a:fld>
            <a:endParaRPr lang="fr-FR"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dirty="0">
              <a:latin typeface="Arial" charset="0"/>
            </a:endParaRPr>
          </a:p>
        </p:txBody>
      </p:sp>
    </p:spTree>
    <p:extLst>
      <p:ext uri="{BB962C8B-B14F-4D97-AF65-F5344CB8AC3E}">
        <p14:creationId xmlns:p14="http://schemas.microsoft.com/office/powerpoint/2010/main" val="173155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79" eaLnBrk="0" hangingPunct="0">
              <a:defRPr sz="1600">
                <a:solidFill>
                  <a:schemeClr val="tx1"/>
                </a:solidFill>
                <a:latin typeface="Arial" charset="0"/>
              </a:defRPr>
            </a:lvl1pPr>
            <a:lvl2pPr marL="733826" indent="-282241" defTabSz="912579" eaLnBrk="0" hangingPunct="0">
              <a:defRPr sz="1600">
                <a:solidFill>
                  <a:schemeClr val="tx1"/>
                </a:solidFill>
                <a:latin typeface="Arial" charset="0"/>
              </a:defRPr>
            </a:lvl2pPr>
            <a:lvl3pPr marL="1128963" indent="-225793" defTabSz="912579" eaLnBrk="0" hangingPunct="0">
              <a:defRPr sz="1600">
                <a:solidFill>
                  <a:schemeClr val="tx1"/>
                </a:solidFill>
                <a:latin typeface="Arial" charset="0"/>
              </a:defRPr>
            </a:lvl3pPr>
            <a:lvl4pPr marL="1580548" indent="-225793" defTabSz="912579" eaLnBrk="0" hangingPunct="0">
              <a:defRPr sz="1600">
                <a:solidFill>
                  <a:schemeClr val="tx1"/>
                </a:solidFill>
                <a:latin typeface="Arial" charset="0"/>
              </a:defRPr>
            </a:lvl4pPr>
            <a:lvl5pPr marL="2032133" indent="-225793" defTabSz="912579" eaLnBrk="0" hangingPunct="0">
              <a:defRPr sz="1600">
                <a:solidFill>
                  <a:schemeClr val="tx1"/>
                </a:solidFill>
                <a:latin typeface="Arial" charset="0"/>
              </a:defRPr>
            </a:lvl5pPr>
            <a:lvl6pPr marL="2483718" indent="-225793" algn="r" defTabSz="912579" eaLnBrk="0" fontAlgn="base" hangingPunct="0">
              <a:spcBef>
                <a:spcPct val="0"/>
              </a:spcBef>
              <a:spcAft>
                <a:spcPct val="0"/>
              </a:spcAft>
              <a:defRPr sz="1600">
                <a:solidFill>
                  <a:schemeClr val="tx1"/>
                </a:solidFill>
                <a:latin typeface="Arial" charset="0"/>
              </a:defRPr>
            </a:lvl6pPr>
            <a:lvl7pPr marL="2935305" indent="-225793" algn="r" defTabSz="912579" eaLnBrk="0" fontAlgn="base" hangingPunct="0">
              <a:spcBef>
                <a:spcPct val="0"/>
              </a:spcBef>
              <a:spcAft>
                <a:spcPct val="0"/>
              </a:spcAft>
              <a:defRPr sz="1600">
                <a:solidFill>
                  <a:schemeClr val="tx1"/>
                </a:solidFill>
                <a:latin typeface="Arial" charset="0"/>
              </a:defRPr>
            </a:lvl7pPr>
            <a:lvl8pPr marL="3386889" indent="-225793" algn="r" defTabSz="912579" eaLnBrk="0" fontAlgn="base" hangingPunct="0">
              <a:spcBef>
                <a:spcPct val="0"/>
              </a:spcBef>
              <a:spcAft>
                <a:spcPct val="0"/>
              </a:spcAft>
              <a:defRPr sz="1600">
                <a:solidFill>
                  <a:schemeClr val="tx1"/>
                </a:solidFill>
                <a:latin typeface="Arial" charset="0"/>
              </a:defRPr>
            </a:lvl8pPr>
            <a:lvl9pPr marL="3838474" indent="-225793" algn="r" defTabSz="912579" eaLnBrk="0" fontAlgn="base" hangingPunct="0">
              <a:spcBef>
                <a:spcPct val="0"/>
              </a:spcBef>
              <a:spcAft>
                <a:spcPct val="0"/>
              </a:spcAft>
              <a:defRPr sz="1600">
                <a:solidFill>
                  <a:schemeClr val="tx1"/>
                </a:solidFill>
                <a:latin typeface="Arial" charset="0"/>
              </a:defRPr>
            </a:lvl9pPr>
          </a:lstStyle>
          <a:p>
            <a:pPr eaLnBrk="1" hangingPunct="1"/>
            <a:fld id="{60D7F8D9-8005-46F8-BEDE-C6C20F9FE3BE}" type="slidenum">
              <a:rPr lang="fr-FR" sz="1200"/>
              <a:pPr eaLnBrk="1" hangingPunct="1"/>
              <a:t>8</a:t>
            </a:fld>
            <a:endParaRPr lang="fr-FR"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dirty="0">
              <a:latin typeface="Arial" charset="0"/>
            </a:endParaRPr>
          </a:p>
        </p:txBody>
      </p:sp>
    </p:spTree>
    <p:extLst>
      <p:ext uri="{BB962C8B-B14F-4D97-AF65-F5344CB8AC3E}">
        <p14:creationId xmlns:p14="http://schemas.microsoft.com/office/powerpoint/2010/main" val="215664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79" eaLnBrk="0" hangingPunct="0">
              <a:defRPr sz="1600">
                <a:solidFill>
                  <a:schemeClr val="tx1"/>
                </a:solidFill>
                <a:latin typeface="Arial" charset="0"/>
              </a:defRPr>
            </a:lvl1pPr>
            <a:lvl2pPr marL="733826" indent="-282241" defTabSz="912579" eaLnBrk="0" hangingPunct="0">
              <a:defRPr sz="1600">
                <a:solidFill>
                  <a:schemeClr val="tx1"/>
                </a:solidFill>
                <a:latin typeface="Arial" charset="0"/>
              </a:defRPr>
            </a:lvl2pPr>
            <a:lvl3pPr marL="1128963" indent="-225793" defTabSz="912579" eaLnBrk="0" hangingPunct="0">
              <a:defRPr sz="1600">
                <a:solidFill>
                  <a:schemeClr val="tx1"/>
                </a:solidFill>
                <a:latin typeface="Arial" charset="0"/>
              </a:defRPr>
            </a:lvl3pPr>
            <a:lvl4pPr marL="1580548" indent="-225793" defTabSz="912579" eaLnBrk="0" hangingPunct="0">
              <a:defRPr sz="1600">
                <a:solidFill>
                  <a:schemeClr val="tx1"/>
                </a:solidFill>
                <a:latin typeface="Arial" charset="0"/>
              </a:defRPr>
            </a:lvl4pPr>
            <a:lvl5pPr marL="2032133" indent="-225793" defTabSz="912579" eaLnBrk="0" hangingPunct="0">
              <a:defRPr sz="1600">
                <a:solidFill>
                  <a:schemeClr val="tx1"/>
                </a:solidFill>
                <a:latin typeface="Arial" charset="0"/>
              </a:defRPr>
            </a:lvl5pPr>
            <a:lvl6pPr marL="2483718" indent="-225793" algn="r" defTabSz="912579" eaLnBrk="0" fontAlgn="base" hangingPunct="0">
              <a:spcBef>
                <a:spcPct val="0"/>
              </a:spcBef>
              <a:spcAft>
                <a:spcPct val="0"/>
              </a:spcAft>
              <a:defRPr sz="1600">
                <a:solidFill>
                  <a:schemeClr val="tx1"/>
                </a:solidFill>
                <a:latin typeface="Arial" charset="0"/>
              </a:defRPr>
            </a:lvl6pPr>
            <a:lvl7pPr marL="2935305" indent="-225793" algn="r" defTabSz="912579" eaLnBrk="0" fontAlgn="base" hangingPunct="0">
              <a:spcBef>
                <a:spcPct val="0"/>
              </a:spcBef>
              <a:spcAft>
                <a:spcPct val="0"/>
              </a:spcAft>
              <a:defRPr sz="1600">
                <a:solidFill>
                  <a:schemeClr val="tx1"/>
                </a:solidFill>
                <a:latin typeface="Arial" charset="0"/>
              </a:defRPr>
            </a:lvl7pPr>
            <a:lvl8pPr marL="3386889" indent="-225793" algn="r" defTabSz="912579" eaLnBrk="0" fontAlgn="base" hangingPunct="0">
              <a:spcBef>
                <a:spcPct val="0"/>
              </a:spcBef>
              <a:spcAft>
                <a:spcPct val="0"/>
              </a:spcAft>
              <a:defRPr sz="1600">
                <a:solidFill>
                  <a:schemeClr val="tx1"/>
                </a:solidFill>
                <a:latin typeface="Arial" charset="0"/>
              </a:defRPr>
            </a:lvl8pPr>
            <a:lvl9pPr marL="3838474" indent="-225793" algn="r" defTabSz="912579" eaLnBrk="0" fontAlgn="base" hangingPunct="0">
              <a:spcBef>
                <a:spcPct val="0"/>
              </a:spcBef>
              <a:spcAft>
                <a:spcPct val="0"/>
              </a:spcAft>
              <a:defRPr sz="1600">
                <a:solidFill>
                  <a:schemeClr val="tx1"/>
                </a:solidFill>
                <a:latin typeface="Arial" charset="0"/>
              </a:defRPr>
            </a:lvl9pPr>
          </a:lstStyle>
          <a:p>
            <a:pPr eaLnBrk="1" hangingPunct="1"/>
            <a:fld id="{60D7F8D9-8005-46F8-BEDE-C6C20F9FE3BE}" type="slidenum">
              <a:rPr lang="fr-FR" sz="1200"/>
              <a:pPr eaLnBrk="1" hangingPunct="1"/>
              <a:t>9</a:t>
            </a:fld>
            <a:endParaRPr lang="fr-FR"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1657" eaLnBrk="1" hangingPunct="1">
              <a:defRPr/>
            </a:pPr>
            <a:r>
              <a:rPr lang="it-IT" dirty="0"/>
              <a:t>Tutela gli interessi dell’UE e dei suoi cittadini su questioni che non possono essere gestite efficacemente a livello nazionale e si avvale, per gli aspetti tecnici, di esperti e dell’opinione pubblica</a:t>
            </a:r>
          </a:p>
          <a:p>
            <a:pPr defTabSz="911657" eaLnBrk="1" hangingPunct="1">
              <a:defRPr/>
            </a:pPr>
            <a:r>
              <a:rPr lang="it-IT" dirty="0"/>
              <a:t>Portavoce per tutti i paesi dell’UE presso gli organismi internazionali,.</a:t>
            </a:r>
          </a:p>
          <a:p>
            <a:pPr algn="just"/>
            <a:r>
              <a:rPr lang="it-IT" b="1" dirty="0"/>
              <a:t>Propone nuove leggi</a:t>
            </a:r>
          </a:p>
          <a:p>
            <a:pPr algn="just"/>
            <a:r>
              <a:rPr lang="it-IT" dirty="0"/>
              <a:t>Presenta disposizioni legislative da adottare al Parlamento e al Consiglio </a:t>
            </a:r>
          </a:p>
          <a:p>
            <a:pPr algn="just"/>
            <a:r>
              <a:rPr lang="it-IT" dirty="0"/>
              <a:t>Tutela gli interessi dell’UE e dei suoi cittadini.</a:t>
            </a:r>
          </a:p>
          <a:p>
            <a:pPr algn="just"/>
            <a:r>
              <a:rPr lang="it-IT" b="1" dirty="0"/>
              <a:t>Gestisce le politiche e assegna i finanziamenti dell’UE</a:t>
            </a:r>
          </a:p>
          <a:p>
            <a:pPr algn="just"/>
            <a:r>
              <a:rPr lang="it-IT" dirty="0"/>
              <a:t>Stabilisce le priorità di spesa dell’UE, unitamente al Consiglio e al Parlamento.</a:t>
            </a:r>
          </a:p>
          <a:p>
            <a:pPr algn="just"/>
            <a:r>
              <a:rPr lang="it-IT" dirty="0"/>
              <a:t>Prepara i bilanci annuali da sottoporre all’approvazione del Parlamento e del Consiglio.</a:t>
            </a:r>
          </a:p>
          <a:p>
            <a:pPr algn="just"/>
            <a:r>
              <a:rPr lang="it-IT" dirty="0"/>
              <a:t>Controlla come vengono usati i fondi, sotto la sorveglianza della </a:t>
            </a:r>
            <a:r>
              <a:rPr lang="it-IT" dirty="0">
                <a:hlinkClick r:id="rId3"/>
              </a:rPr>
              <a:t>Corte dei conti</a:t>
            </a:r>
            <a:r>
              <a:rPr lang="it-IT" dirty="0"/>
              <a:t>.</a:t>
            </a:r>
          </a:p>
          <a:p>
            <a:pPr algn="just"/>
            <a:r>
              <a:rPr lang="it-IT" b="1" dirty="0"/>
              <a:t>Assicura il rispetto della legislazione dell'UE</a:t>
            </a:r>
            <a:r>
              <a:rPr lang="it-IT" dirty="0"/>
              <a:t> (insieme alla Corte di giustizia)</a:t>
            </a:r>
            <a:endParaRPr lang="it-IT" b="1" dirty="0"/>
          </a:p>
          <a:p>
            <a:pPr algn="just"/>
            <a:r>
              <a:rPr lang="it-IT" dirty="0"/>
              <a:t>Garantisce che il diritto dell’UE sia correttamente applicato in tutti i paesi membri.</a:t>
            </a:r>
          </a:p>
          <a:p>
            <a:pPr algn="just"/>
            <a:r>
              <a:rPr lang="it-IT" b="1" dirty="0"/>
              <a:t>Rappresenta l'UE sulla scena internazionale</a:t>
            </a:r>
          </a:p>
          <a:p>
            <a:pPr algn="just"/>
            <a:r>
              <a:rPr lang="it-IT" dirty="0"/>
              <a:t>Portavoce per tutti i paesi dell’UE presso gli organismi internazionali.</a:t>
            </a:r>
          </a:p>
          <a:p>
            <a:pPr algn="just"/>
            <a:r>
              <a:rPr lang="it-IT" dirty="0"/>
              <a:t>Negozia accordi internazionali per conto dell’UE.</a:t>
            </a:r>
          </a:p>
          <a:p>
            <a:pPr defTabSz="911657" eaLnBrk="1" hangingPunct="1">
              <a:defRPr/>
            </a:pPr>
            <a:endParaRPr lang="it-IT" dirty="0"/>
          </a:p>
          <a:p>
            <a:pPr eaLnBrk="1" hangingPunct="1"/>
            <a:endParaRPr lang="fr-FR" dirty="0">
              <a:latin typeface="Arial" charset="0"/>
            </a:endParaRPr>
          </a:p>
        </p:txBody>
      </p:sp>
    </p:spTree>
    <p:extLst>
      <p:ext uri="{BB962C8B-B14F-4D97-AF65-F5344CB8AC3E}">
        <p14:creationId xmlns:p14="http://schemas.microsoft.com/office/powerpoint/2010/main" val="50320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79" eaLnBrk="0" hangingPunct="0">
              <a:defRPr sz="1600">
                <a:solidFill>
                  <a:schemeClr val="tx1"/>
                </a:solidFill>
                <a:latin typeface="Arial" charset="0"/>
              </a:defRPr>
            </a:lvl1pPr>
            <a:lvl2pPr marL="733826" indent="-282241" defTabSz="912579" eaLnBrk="0" hangingPunct="0">
              <a:defRPr sz="1600">
                <a:solidFill>
                  <a:schemeClr val="tx1"/>
                </a:solidFill>
                <a:latin typeface="Arial" charset="0"/>
              </a:defRPr>
            </a:lvl2pPr>
            <a:lvl3pPr marL="1128963" indent="-225793" defTabSz="912579" eaLnBrk="0" hangingPunct="0">
              <a:defRPr sz="1600">
                <a:solidFill>
                  <a:schemeClr val="tx1"/>
                </a:solidFill>
                <a:latin typeface="Arial" charset="0"/>
              </a:defRPr>
            </a:lvl3pPr>
            <a:lvl4pPr marL="1580548" indent="-225793" defTabSz="912579" eaLnBrk="0" hangingPunct="0">
              <a:defRPr sz="1600">
                <a:solidFill>
                  <a:schemeClr val="tx1"/>
                </a:solidFill>
                <a:latin typeface="Arial" charset="0"/>
              </a:defRPr>
            </a:lvl4pPr>
            <a:lvl5pPr marL="2032133" indent="-225793" defTabSz="912579" eaLnBrk="0" hangingPunct="0">
              <a:defRPr sz="1600">
                <a:solidFill>
                  <a:schemeClr val="tx1"/>
                </a:solidFill>
                <a:latin typeface="Arial" charset="0"/>
              </a:defRPr>
            </a:lvl5pPr>
            <a:lvl6pPr marL="2483718" indent="-225793" algn="r" defTabSz="912579" eaLnBrk="0" fontAlgn="base" hangingPunct="0">
              <a:spcBef>
                <a:spcPct val="0"/>
              </a:spcBef>
              <a:spcAft>
                <a:spcPct val="0"/>
              </a:spcAft>
              <a:defRPr sz="1600">
                <a:solidFill>
                  <a:schemeClr val="tx1"/>
                </a:solidFill>
                <a:latin typeface="Arial" charset="0"/>
              </a:defRPr>
            </a:lvl6pPr>
            <a:lvl7pPr marL="2935305" indent="-225793" algn="r" defTabSz="912579" eaLnBrk="0" fontAlgn="base" hangingPunct="0">
              <a:spcBef>
                <a:spcPct val="0"/>
              </a:spcBef>
              <a:spcAft>
                <a:spcPct val="0"/>
              </a:spcAft>
              <a:defRPr sz="1600">
                <a:solidFill>
                  <a:schemeClr val="tx1"/>
                </a:solidFill>
                <a:latin typeface="Arial" charset="0"/>
              </a:defRPr>
            </a:lvl7pPr>
            <a:lvl8pPr marL="3386889" indent="-225793" algn="r" defTabSz="912579" eaLnBrk="0" fontAlgn="base" hangingPunct="0">
              <a:spcBef>
                <a:spcPct val="0"/>
              </a:spcBef>
              <a:spcAft>
                <a:spcPct val="0"/>
              </a:spcAft>
              <a:defRPr sz="1600">
                <a:solidFill>
                  <a:schemeClr val="tx1"/>
                </a:solidFill>
                <a:latin typeface="Arial" charset="0"/>
              </a:defRPr>
            </a:lvl8pPr>
            <a:lvl9pPr marL="3838474" indent="-225793" algn="r" defTabSz="912579" eaLnBrk="0" fontAlgn="base" hangingPunct="0">
              <a:spcBef>
                <a:spcPct val="0"/>
              </a:spcBef>
              <a:spcAft>
                <a:spcPct val="0"/>
              </a:spcAft>
              <a:defRPr sz="1600">
                <a:solidFill>
                  <a:schemeClr val="tx1"/>
                </a:solidFill>
                <a:latin typeface="Arial" charset="0"/>
              </a:defRPr>
            </a:lvl9pPr>
          </a:lstStyle>
          <a:p>
            <a:pPr eaLnBrk="1" hangingPunct="1"/>
            <a:fld id="{60D7F8D9-8005-46F8-BEDE-C6C20F9FE3BE}" type="slidenum">
              <a:rPr lang="fr-FR" sz="1200"/>
              <a:pPr eaLnBrk="1" hangingPunct="1"/>
              <a:t>10</a:t>
            </a:fld>
            <a:endParaRPr lang="fr-FR"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it-IT" b="1" dirty="0"/>
              <a:t>Guida politica</a:t>
            </a:r>
            <a:r>
              <a:rPr lang="it-IT" dirty="0"/>
              <a:t>: </a:t>
            </a:r>
            <a:r>
              <a:rPr lang="it-IT" dirty="0">
                <a:hlinkClick r:id="rId3"/>
              </a:rPr>
              <a:t>26 commissari</a:t>
            </a:r>
            <a:r>
              <a:rPr lang="it-IT" dirty="0"/>
              <a:t> (uno per ciascun paese dell'UE) sotto la direzione del </a:t>
            </a:r>
            <a:r>
              <a:rPr lang="it-IT" dirty="0">
                <a:hlinkClick r:id="rId4"/>
              </a:rPr>
              <a:t>presidente della Commissione</a:t>
            </a:r>
            <a:r>
              <a:rPr lang="it-IT" dirty="0"/>
              <a:t>.</a:t>
            </a:r>
          </a:p>
          <a:p>
            <a:pPr algn="just"/>
            <a:endParaRPr lang="it-IT" dirty="0"/>
          </a:p>
          <a:p>
            <a:pPr algn="just"/>
            <a:r>
              <a:rPr lang="it-IT" b="1" dirty="0"/>
              <a:t>Collegio dei commissari </a:t>
            </a:r>
            <a:r>
              <a:rPr lang="it-IT" dirty="0"/>
              <a:t>è costituito dal presidente della Commissione, dai suoi sette vicepresidenti, inclusi il primo vicepresidente e l'Alto rappresentante dell'Unione per gli affari esteri e la politica di sicurezza, e dai 20 commissari incaricati dei rispettivi portafogli.</a:t>
            </a:r>
          </a:p>
          <a:p>
            <a:pPr algn="just"/>
            <a:endParaRPr lang="it-IT" dirty="0"/>
          </a:p>
          <a:p>
            <a:pPr algn="just"/>
            <a:r>
              <a:rPr lang="it-IT" b="1" dirty="0"/>
              <a:t>Gestione quotidiana </a:t>
            </a:r>
            <a:r>
              <a:rPr lang="it-IT" dirty="0"/>
              <a:t>delle attività della Commissione è svolta dal suo personale (giuristi, economisti, ecc.), organizzato in </a:t>
            </a:r>
            <a:r>
              <a:rPr lang="it-IT" dirty="0">
                <a:hlinkClick r:id="rId5"/>
              </a:rPr>
              <a:t>direzioni generali</a:t>
            </a:r>
            <a:r>
              <a:rPr lang="it-IT" dirty="0"/>
              <a:t>, ciascuna responsabile di uno specifico settore politico.</a:t>
            </a:r>
          </a:p>
          <a:p>
            <a:pPr eaLnBrk="1" hangingPunct="1"/>
            <a:endParaRPr lang="fr-FR" dirty="0">
              <a:latin typeface="Arial" charset="0"/>
            </a:endParaRPr>
          </a:p>
        </p:txBody>
      </p:sp>
    </p:spTree>
    <p:extLst>
      <p:ext uri="{BB962C8B-B14F-4D97-AF65-F5344CB8AC3E}">
        <p14:creationId xmlns:p14="http://schemas.microsoft.com/office/powerpoint/2010/main" val="2531138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8573" indent="-287913">
              <a:defRPr>
                <a:solidFill>
                  <a:schemeClr val="tx1"/>
                </a:solidFill>
                <a:latin typeface="Calibri" pitchFamily="34" charset="0"/>
              </a:defRPr>
            </a:lvl2pPr>
            <a:lvl3pPr marL="1151651" indent="-230330">
              <a:defRPr>
                <a:solidFill>
                  <a:schemeClr val="tx1"/>
                </a:solidFill>
                <a:latin typeface="Calibri" pitchFamily="34" charset="0"/>
              </a:defRPr>
            </a:lvl3pPr>
            <a:lvl4pPr marL="1612311" indent="-230330">
              <a:defRPr>
                <a:solidFill>
                  <a:schemeClr val="tx1"/>
                </a:solidFill>
                <a:latin typeface="Calibri" pitchFamily="34" charset="0"/>
              </a:defRPr>
            </a:lvl4pPr>
            <a:lvl5pPr marL="2072970" indent="-230330">
              <a:defRPr>
                <a:solidFill>
                  <a:schemeClr val="tx1"/>
                </a:solidFill>
                <a:latin typeface="Calibri" pitchFamily="34" charset="0"/>
              </a:defRPr>
            </a:lvl5pPr>
            <a:lvl6pPr marL="2533631" indent="-230330" eaLnBrk="0" fontAlgn="base" hangingPunct="0">
              <a:spcBef>
                <a:spcPct val="0"/>
              </a:spcBef>
              <a:spcAft>
                <a:spcPct val="0"/>
              </a:spcAft>
              <a:defRPr>
                <a:solidFill>
                  <a:schemeClr val="tx1"/>
                </a:solidFill>
                <a:latin typeface="Calibri" pitchFamily="34" charset="0"/>
              </a:defRPr>
            </a:lvl6pPr>
            <a:lvl7pPr marL="2994291" indent="-230330" eaLnBrk="0" fontAlgn="base" hangingPunct="0">
              <a:spcBef>
                <a:spcPct val="0"/>
              </a:spcBef>
              <a:spcAft>
                <a:spcPct val="0"/>
              </a:spcAft>
              <a:defRPr>
                <a:solidFill>
                  <a:schemeClr val="tx1"/>
                </a:solidFill>
                <a:latin typeface="Calibri" pitchFamily="34" charset="0"/>
              </a:defRPr>
            </a:lvl7pPr>
            <a:lvl8pPr marL="3454951" indent="-230330" eaLnBrk="0" fontAlgn="base" hangingPunct="0">
              <a:spcBef>
                <a:spcPct val="0"/>
              </a:spcBef>
              <a:spcAft>
                <a:spcPct val="0"/>
              </a:spcAft>
              <a:defRPr>
                <a:solidFill>
                  <a:schemeClr val="tx1"/>
                </a:solidFill>
                <a:latin typeface="Calibri" pitchFamily="34" charset="0"/>
              </a:defRPr>
            </a:lvl8pPr>
            <a:lvl9pPr marL="3915612" indent="-230330" eaLnBrk="0" fontAlgn="base" hangingPunct="0">
              <a:spcBef>
                <a:spcPct val="0"/>
              </a:spcBef>
              <a:spcAft>
                <a:spcPct val="0"/>
              </a:spcAft>
              <a:defRPr>
                <a:solidFill>
                  <a:schemeClr val="tx1"/>
                </a:solidFill>
                <a:latin typeface="Calibri" pitchFamily="34" charset="0"/>
              </a:defRPr>
            </a:lvl9pPr>
          </a:lstStyle>
          <a:p>
            <a:fld id="{53C3EC9D-3008-4D98-83FF-5A7DD667C2BF}" type="slidenum">
              <a:rPr lang="nl-BE" altLang="en-US">
                <a:solidFill>
                  <a:srgbClr val="000000"/>
                </a:solidFill>
              </a:rPr>
              <a:pPr/>
              <a:t>11</a:t>
            </a:fld>
            <a:endParaRPr lang="nl-BE" altLang="en-US">
              <a:solidFill>
                <a:srgbClr val="000000"/>
              </a:solidFill>
            </a:endParaRPr>
          </a:p>
        </p:txBody>
      </p:sp>
      <p:sp>
        <p:nvSpPr>
          <p:cNvPr id="2" name="Notes Placeholder 1"/>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8480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0308" indent="-284734" eaLnBrk="0" hangingPunct="0">
              <a:defRPr>
                <a:solidFill>
                  <a:schemeClr val="tx1"/>
                </a:solidFill>
                <a:latin typeface="Arial" charset="0"/>
              </a:defRPr>
            </a:lvl2pPr>
            <a:lvl3pPr marL="1138936" indent="-227788" eaLnBrk="0" hangingPunct="0">
              <a:defRPr>
                <a:solidFill>
                  <a:schemeClr val="tx1"/>
                </a:solidFill>
                <a:latin typeface="Arial" charset="0"/>
              </a:defRPr>
            </a:lvl3pPr>
            <a:lvl4pPr marL="1594512" indent="-227788" eaLnBrk="0" hangingPunct="0">
              <a:defRPr>
                <a:solidFill>
                  <a:schemeClr val="tx1"/>
                </a:solidFill>
                <a:latin typeface="Arial" charset="0"/>
              </a:defRPr>
            </a:lvl4pPr>
            <a:lvl5pPr marL="2050086" indent="-227788" eaLnBrk="0" hangingPunct="0">
              <a:defRPr>
                <a:solidFill>
                  <a:schemeClr val="tx1"/>
                </a:solidFill>
                <a:latin typeface="Arial" charset="0"/>
              </a:defRPr>
            </a:lvl5pPr>
            <a:lvl6pPr marL="2505659" indent="-227788" algn="ctr" eaLnBrk="0" fontAlgn="base" hangingPunct="0">
              <a:spcBef>
                <a:spcPct val="0"/>
              </a:spcBef>
              <a:spcAft>
                <a:spcPct val="0"/>
              </a:spcAft>
              <a:defRPr>
                <a:solidFill>
                  <a:schemeClr val="tx1"/>
                </a:solidFill>
                <a:latin typeface="Arial" charset="0"/>
              </a:defRPr>
            </a:lvl6pPr>
            <a:lvl7pPr marL="2961235" indent="-227788" algn="ctr" eaLnBrk="0" fontAlgn="base" hangingPunct="0">
              <a:spcBef>
                <a:spcPct val="0"/>
              </a:spcBef>
              <a:spcAft>
                <a:spcPct val="0"/>
              </a:spcAft>
              <a:defRPr>
                <a:solidFill>
                  <a:schemeClr val="tx1"/>
                </a:solidFill>
                <a:latin typeface="Arial" charset="0"/>
              </a:defRPr>
            </a:lvl7pPr>
            <a:lvl8pPr marL="3416810" indent="-227788" algn="ctr" eaLnBrk="0" fontAlgn="base" hangingPunct="0">
              <a:spcBef>
                <a:spcPct val="0"/>
              </a:spcBef>
              <a:spcAft>
                <a:spcPct val="0"/>
              </a:spcAft>
              <a:defRPr>
                <a:solidFill>
                  <a:schemeClr val="tx1"/>
                </a:solidFill>
                <a:latin typeface="Arial" charset="0"/>
              </a:defRPr>
            </a:lvl8pPr>
            <a:lvl9pPr marL="3872384" indent="-227788" algn="ctr" eaLnBrk="0" fontAlgn="base" hangingPunct="0">
              <a:spcBef>
                <a:spcPct val="0"/>
              </a:spcBef>
              <a:spcAft>
                <a:spcPct val="0"/>
              </a:spcAft>
              <a:defRPr>
                <a:solidFill>
                  <a:schemeClr val="tx1"/>
                </a:solidFill>
                <a:latin typeface="Arial" charset="0"/>
              </a:defRPr>
            </a:lvl9pPr>
          </a:lstStyle>
          <a:p>
            <a:pPr eaLnBrk="1" hangingPunct="1"/>
            <a:fld id="{62A0D494-D0A7-49E0-9ED7-067A514C17E7}" type="slidenum">
              <a:rPr lang="fr-FR" smtClean="0"/>
              <a:pPr eaLnBrk="1" hangingPunct="1"/>
              <a:t>28</a:t>
            </a:fld>
            <a:endParaRPr lang="fr-FR" dirty="0"/>
          </a:p>
        </p:txBody>
      </p:sp>
      <p:sp>
        <p:nvSpPr>
          <p:cNvPr id="16387" name="Rectangle 2"/>
          <p:cNvSpPr>
            <a:spLocks noGrp="1" noRot="1" noChangeAspect="1" noChangeArrowheads="1" noTextEdit="1"/>
          </p:cNvSpPr>
          <p:nvPr>
            <p:ph type="sldImg"/>
          </p:nvPr>
        </p:nvSpPr>
        <p:spPr>
          <a:ln/>
        </p:spPr>
      </p:sp>
      <p:sp>
        <p:nvSpPr>
          <p:cNvPr id="16388" name="Notes Placeholder 1"/>
          <p:cNvSpPr>
            <a:spLocks noGrp="1"/>
          </p:cNvSpPr>
          <p:nvPr>
            <p:ph type="body" idx="1"/>
          </p:nvPr>
        </p:nvSpPr>
        <p:spPr>
          <a:xfrm>
            <a:off x="192962" y="4663484"/>
            <a:ext cx="6481399" cy="5096417"/>
          </a:xfrm>
          <a:noFill/>
        </p:spPr>
        <p:txBody>
          <a:bodyPr/>
          <a:lstStyle/>
          <a:p>
            <a:r>
              <a:rPr lang="it-IT" sz="900" b="1" dirty="0"/>
              <a:t>Le istituzioni dell'UE in sintesi</a:t>
            </a:r>
          </a:p>
          <a:p>
            <a:r>
              <a:rPr lang="it-IT" sz="900" dirty="0">
                <a:hlinkClick r:id="rId3"/>
              </a:rPr>
              <a:t>Parlamento europeo</a:t>
            </a:r>
            <a:endParaRPr lang="it-IT" sz="900" dirty="0"/>
          </a:p>
          <a:p>
            <a:r>
              <a:rPr lang="it-IT" sz="900" dirty="0">
                <a:hlinkClick r:id="rId4"/>
              </a:rPr>
              <a:t>Consiglio europeo</a:t>
            </a:r>
            <a:endParaRPr lang="it-IT" sz="900" dirty="0"/>
          </a:p>
          <a:p>
            <a:r>
              <a:rPr lang="it-IT" sz="900" dirty="0">
                <a:hlinkClick r:id="rId5"/>
              </a:rPr>
              <a:t>Consiglio dell'Unione europea</a:t>
            </a:r>
            <a:endParaRPr lang="it-IT" sz="900" dirty="0"/>
          </a:p>
          <a:p>
            <a:r>
              <a:rPr lang="it-IT" sz="900" dirty="0">
                <a:hlinkClick r:id="rId6"/>
              </a:rPr>
              <a:t>Commissione europea</a:t>
            </a:r>
            <a:endParaRPr lang="it-IT" sz="900" dirty="0"/>
          </a:p>
          <a:p>
            <a:r>
              <a:rPr lang="it-IT" sz="900" dirty="0">
                <a:hlinkClick r:id="rId7"/>
              </a:rPr>
              <a:t>Corte di giustizia dell'Unione europea (CGUE)</a:t>
            </a:r>
            <a:endParaRPr lang="it-IT" sz="900" dirty="0"/>
          </a:p>
          <a:p>
            <a:r>
              <a:rPr lang="it-IT" sz="900" dirty="0">
                <a:hlinkClick r:id="rId8"/>
              </a:rPr>
              <a:t>Banca centrale europea (BCE)</a:t>
            </a:r>
            <a:endParaRPr lang="it-IT" sz="900" dirty="0"/>
          </a:p>
          <a:p>
            <a:r>
              <a:rPr lang="it-IT" sz="900" dirty="0">
                <a:hlinkClick r:id="rId9"/>
              </a:rPr>
              <a:t>Corte dei conti europea</a:t>
            </a:r>
            <a:endParaRPr lang="it-IT" sz="900" dirty="0"/>
          </a:p>
          <a:p>
            <a:r>
              <a:rPr lang="it-IT" sz="900" dirty="0">
                <a:hlinkClick r:id="rId10"/>
              </a:rPr>
              <a:t>Servizio europeo per l’azione esterna (SEAE)</a:t>
            </a:r>
            <a:endParaRPr lang="it-IT" sz="900" dirty="0"/>
          </a:p>
          <a:p>
            <a:r>
              <a:rPr lang="it-IT" sz="900" dirty="0">
                <a:hlinkClick r:id="rId11"/>
              </a:rPr>
              <a:t>Comitato economico e sociale europeo (CESE)</a:t>
            </a:r>
            <a:endParaRPr lang="it-IT" sz="900" dirty="0"/>
          </a:p>
          <a:p>
            <a:r>
              <a:rPr lang="it-IT" sz="900" dirty="0">
                <a:hlinkClick r:id="rId12"/>
              </a:rPr>
              <a:t>Comitato europeo delle regioni (</a:t>
            </a:r>
            <a:r>
              <a:rPr lang="it-IT" sz="900" dirty="0" err="1">
                <a:hlinkClick r:id="rId12"/>
              </a:rPr>
              <a:t>CdR</a:t>
            </a:r>
            <a:r>
              <a:rPr lang="it-IT" sz="900" dirty="0">
                <a:hlinkClick r:id="rId12"/>
              </a:rPr>
              <a:t>)</a:t>
            </a:r>
            <a:endParaRPr lang="it-IT" sz="900" dirty="0"/>
          </a:p>
          <a:p>
            <a:r>
              <a:rPr lang="it-IT" sz="900" dirty="0">
                <a:hlinkClick r:id="rId13"/>
              </a:rPr>
              <a:t>Banca europea per gli investimenti (BEI)</a:t>
            </a:r>
            <a:endParaRPr lang="it-IT" sz="900" dirty="0"/>
          </a:p>
          <a:p>
            <a:r>
              <a:rPr lang="it-IT" sz="900" dirty="0">
                <a:hlinkClick r:id="rId14"/>
              </a:rPr>
              <a:t>Mediatore europeo</a:t>
            </a:r>
            <a:endParaRPr lang="it-IT" sz="900" dirty="0"/>
          </a:p>
          <a:p>
            <a:r>
              <a:rPr lang="it-IT" sz="900" dirty="0">
                <a:hlinkClick r:id="rId15"/>
              </a:rPr>
              <a:t>Garante europeo della protezione dei dati (GEPD)</a:t>
            </a:r>
            <a:endParaRPr lang="it-IT" sz="900" dirty="0"/>
          </a:p>
          <a:p>
            <a:r>
              <a:rPr lang="it-IT" sz="900" dirty="0">
                <a:hlinkClick r:id="rId16"/>
              </a:rPr>
              <a:t>Organismi </a:t>
            </a:r>
            <a:r>
              <a:rPr lang="it-IT" sz="900" dirty="0" err="1">
                <a:hlinkClick r:id="rId16"/>
              </a:rPr>
              <a:t>interistituzionali</a:t>
            </a:r>
            <a:endParaRPr lang="it-IT" sz="900" dirty="0"/>
          </a:p>
          <a:p>
            <a:endParaRPr lang="it-IT" sz="900" dirty="0"/>
          </a:p>
        </p:txBody>
      </p:sp>
    </p:spTree>
    <p:extLst>
      <p:ext uri="{BB962C8B-B14F-4D97-AF65-F5344CB8AC3E}">
        <p14:creationId xmlns:p14="http://schemas.microsoft.com/office/powerpoint/2010/main" val="3677834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A1B731-4219-45BB-92E6-E78D1C2A80DD}" type="datetimeFigureOut">
              <a:rPr lang="de-DE" smtClean="0"/>
              <a:t>26.01.2024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A345C42-3F7C-4B20-BE22-4883E890F094}" type="slidenum">
              <a:rPr lang="de-DE" smtClean="0"/>
              <a:t>‹#›</a:t>
            </a:fld>
            <a:endParaRPr lang="de-DE"/>
          </a:p>
        </p:txBody>
      </p:sp>
    </p:spTree>
    <p:extLst>
      <p:ext uri="{BB962C8B-B14F-4D97-AF65-F5344CB8AC3E}">
        <p14:creationId xmlns:p14="http://schemas.microsoft.com/office/powerpoint/2010/main" val="16383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671" r:id="rId20"/>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commission/commissioners/2014-2019_i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hyperlink" Target="https://ec.europa.eu/info/departments_it" TargetMode="External"/><Relationship Id="rId4" Type="http://schemas.openxmlformats.org/officeDocument/2006/relationships/hyperlink" Target="https://ec.europa.eu/commission/commissioners/2019-2024/president_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info/strategy/priorities-2019-2024_i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s://europa.eu/citizens-initiative/_it"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hyperlink" Target="https://www.consilium.europa.eu/it/european-counci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eur-lex.europa.eu/summary/glossary/unanimity.html?locale=i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hyperlink" Target="http://eur-lex.europa.eu/summary/glossary/qualified_majority.html?locale=it"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commission/index_it" TargetMode="External"/><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hyperlink" Target="https://europa.eu/european-union/about-eu/institutions-bodies/council-eu_it" TargetMode="External"/><Relationship Id="rId4" Type="http://schemas.openxmlformats.org/officeDocument/2006/relationships/hyperlink" Target="https://europa.eu/european-union/about-eu/institutions-bodies/european-parliament_i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audiovisual.ec.europa.eu/en/video/I-168665"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D067E9-A8E5-35FD-CAFF-C7A0BAC1A006}"/>
              </a:ext>
            </a:extLst>
          </p:cNvPr>
          <p:cNvSpPr>
            <a:spLocks noGrp="1"/>
          </p:cNvSpPr>
          <p:nvPr>
            <p:ph idx="1"/>
          </p:nvPr>
        </p:nvSpPr>
        <p:spPr>
          <a:xfrm>
            <a:off x="838199" y="1265218"/>
            <a:ext cx="10905699" cy="5263402"/>
          </a:xfrm>
        </p:spPr>
        <p:txBody>
          <a:bodyPr/>
          <a:lstStyle/>
          <a:p>
            <a:r>
              <a:rPr lang="de-DE" dirty="0"/>
              <a:t>Le </a:t>
            </a:r>
            <a:r>
              <a:rPr lang="de-DE" dirty="0" err="1"/>
              <a:t>istituzioni</a:t>
            </a:r>
            <a:endParaRPr lang="de-DE" dirty="0"/>
          </a:p>
          <a:p>
            <a:r>
              <a:rPr lang="de-DE" dirty="0"/>
              <a:t>Le </a:t>
            </a:r>
            <a:r>
              <a:rPr lang="de-DE" dirty="0" err="1"/>
              <a:t>fonti</a:t>
            </a:r>
            <a:r>
              <a:rPr lang="de-DE" dirty="0"/>
              <a:t>: </a:t>
            </a:r>
            <a:r>
              <a:rPr lang="de-DE" dirty="0" err="1"/>
              <a:t>gli</a:t>
            </a:r>
            <a:r>
              <a:rPr lang="de-DE" dirty="0"/>
              <a:t> </a:t>
            </a:r>
            <a:r>
              <a:rPr lang="de-DE" dirty="0" err="1"/>
              <a:t>atti</a:t>
            </a:r>
            <a:r>
              <a:rPr lang="de-DE" dirty="0"/>
              <a:t> </a:t>
            </a:r>
            <a:r>
              <a:rPr lang="de-DE" dirty="0" err="1"/>
              <a:t>giuridici</a:t>
            </a:r>
            <a:r>
              <a:rPr lang="de-DE" dirty="0"/>
              <a:t> </a:t>
            </a:r>
            <a:r>
              <a:rPr lang="de-DE" dirty="0" err="1"/>
              <a:t>dell‘Unione</a:t>
            </a:r>
            <a:endParaRPr lang="de-DE" dirty="0"/>
          </a:p>
          <a:p>
            <a:pPr lvl="1"/>
            <a:r>
              <a:rPr lang="de-DE" dirty="0" err="1"/>
              <a:t>Quali</a:t>
            </a:r>
            <a:r>
              <a:rPr lang="de-DE" dirty="0"/>
              <a:t> </a:t>
            </a:r>
            <a:r>
              <a:rPr lang="de-DE" dirty="0" err="1"/>
              <a:t>sono</a:t>
            </a:r>
            <a:endParaRPr lang="de-DE" dirty="0"/>
          </a:p>
          <a:p>
            <a:pPr lvl="1"/>
            <a:r>
              <a:rPr lang="de-DE" dirty="0"/>
              <a:t>Come si </a:t>
            </a:r>
            <a:r>
              <a:rPr lang="de-DE" dirty="0" err="1"/>
              <a:t>formano</a:t>
            </a:r>
            <a:endParaRPr lang="de-DE" dirty="0"/>
          </a:p>
          <a:p>
            <a:pPr lvl="1"/>
            <a:r>
              <a:rPr lang="de-DE" dirty="0"/>
              <a:t>Il </a:t>
            </a:r>
            <a:r>
              <a:rPr lang="de-DE" dirty="0" err="1"/>
              <a:t>diritto</a:t>
            </a:r>
            <a:r>
              <a:rPr lang="de-DE" dirty="0"/>
              <a:t> di </a:t>
            </a:r>
            <a:r>
              <a:rPr lang="de-DE" dirty="0" err="1"/>
              <a:t>iniziativa</a:t>
            </a:r>
            <a:r>
              <a:rPr lang="de-DE" dirty="0"/>
              <a:t> </a:t>
            </a:r>
          </a:p>
          <a:p>
            <a:pPr lvl="2"/>
            <a:r>
              <a:rPr lang="de-DE" dirty="0"/>
              <a:t>Art 17(2) TUE  (</a:t>
            </a:r>
            <a:r>
              <a:rPr lang="de-DE" dirty="0" err="1"/>
              <a:t>Commissione</a:t>
            </a:r>
            <a:r>
              <a:rPr lang="de-DE" dirty="0"/>
              <a:t>)</a:t>
            </a:r>
          </a:p>
          <a:p>
            <a:pPr lvl="2"/>
            <a:r>
              <a:rPr lang="de-DE" dirty="0"/>
              <a:t>Art 225  TFUE (</a:t>
            </a:r>
            <a:r>
              <a:rPr lang="de-DE" dirty="0" err="1"/>
              <a:t>Parlamento</a:t>
            </a:r>
            <a:r>
              <a:rPr lang="de-DE" dirty="0"/>
              <a:t>)</a:t>
            </a:r>
          </a:p>
          <a:p>
            <a:pPr lvl="2"/>
            <a:r>
              <a:rPr lang="en-IE" dirty="0"/>
              <a:t>Art. 11(4) TUE (</a:t>
            </a:r>
            <a:r>
              <a:rPr lang="en-IE" dirty="0" err="1"/>
              <a:t>Cittadini</a:t>
            </a:r>
            <a:r>
              <a:rPr lang="en-IE" dirty="0"/>
              <a:t>)</a:t>
            </a:r>
          </a:p>
          <a:p>
            <a:pPr lvl="1"/>
            <a:r>
              <a:rPr lang="en-IE" dirty="0" err="1"/>
              <a:t>Rapporti</a:t>
            </a:r>
            <a:r>
              <a:rPr lang="en-IE" dirty="0"/>
              <a:t> </a:t>
            </a:r>
            <a:r>
              <a:rPr lang="en-IE" dirty="0" err="1"/>
              <a:t>fra</a:t>
            </a:r>
            <a:r>
              <a:rPr lang="en-IE" dirty="0"/>
              <a:t> UE e </a:t>
            </a:r>
            <a:r>
              <a:rPr lang="en-IE" dirty="0" err="1"/>
              <a:t>Stati</a:t>
            </a:r>
            <a:r>
              <a:rPr lang="en-IE" dirty="0"/>
              <a:t> </a:t>
            </a:r>
            <a:r>
              <a:rPr lang="en-IE" dirty="0" err="1"/>
              <a:t>membri</a:t>
            </a:r>
            <a:endParaRPr lang="en-IE" dirty="0"/>
          </a:p>
          <a:p>
            <a:pPr lvl="2"/>
            <a:endParaRPr lang="en-IE" dirty="0"/>
          </a:p>
          <a:p>
            <a:pPr marL="914400" lvl="2" indent="0">
              <a:buNone/>
            </a:pPr>
            <a:endParaRPr lang="en-IE" dirty="0"/>
          </a:p>
        </p:txBody>
      </p:sp>
      <p:sp>
        <p:nvSpPr>
          <p:cNvPr id="3" name="Title 2">
            <a:extLst>
              <a:ext uri="{FF2B5EF4-FFF2-40B4-BE49-F238E27FC236}">
                <a16:creationId xmlns:a16="http://schemas.microsoft.com/office/drawing/2014/main" id="{66D0F594-6C02-8BF1-888C-3E346D26FBAC}"/>
              </a:ext>
            </a:extLst>
          </p:cNvPr>
          <p:cNvSpPr>
            <a:spLocks noGrp="1"/>
          </p:cNvSpPr>
          <p:nvPr>
            <p:ph type="title"/>
          </p:nvPr>
        </p:nvSpPr>
        <p:spPr/>
        <p:txBody>
          <a:bodyPr/>
          <a:lstStyle/>
          <a:p>
            <a:r>
              <a:rPr lang="de-DE" dirty="0" err="1"/>
              <a:t>Argomenti</a:t>
            </a:r>
            <a:r>
              <a:rPr lang="de-DE" dirty="0"/>
              <a:t> di </a:t>
            </a:r>
            <a:r>
              <a:rPr lang="de-DE" dirty="0" err="1"/>
              <a:t>oggi</a:t>
            </a:r>
            <a:r>
              <a:rPr lang="de-DE" dirty="0"/>
              <a:t> 29.1.2024</a:t>
            </a:r>
            <a:endParaRPr lang="en-IE" dirty="0"/>
          </a:p>
        </p:txBody>
      </p:sp>
    </p:spTree>
    <p:extLst>
      <p:ext uri="{BB962C8B-B14F-4D97-AF65-F5344CB8AC3E}">
        <p14:creationId xmlns:p14="http://schemas.microsoft.com/office/powerpoint/2010/main" val="4140948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a:spLocks noChangeArrowheads="1"/>
          </p:cNvSpPr>
          <p:nvPr/>
        </p:nvSpPr>
        <p:spPr bwMode="auto">
          <a:xfrm>
            <a:off x="1919536" y="1643316"/>
            <a:ext cx="8424936"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Guida politica</a:t>
            </a:r>
            <a:r>
              <a:rPr lang="it-IT" sz="1600" dirty="0"/>
              <a:t>: </a:t>
            </a:r>
            <a:r>
              <a:rPr lang="it-IT" sz="1600" dirty="0">
                <a:hlinkClick r:id="rId3"/>
              </a:rPr>
              <a:t>26 commissari</a:t>
            </a:r>
            <a:r>
              <a:rPr lang="it-IT" sz="1600" dirty="0"/>
              <a:t> sotto la direzione della </a:t>
            </a:r>
            <a:r>
              <a:rPr lang="it-IT" sz="1600" dirty="0">
                <a:hlinkClick r:id="rId4"/>
              </a:rPr>
              <a:t>presidente della Commissione </a:t>
            </a:r>
            <a:r>
              <a:rPr lang="it-IT" sz="1600" dirty="0"/>
              <a:t>(Collegio dei Commissari, uno per ciascun paese dell'UE)</a:t>
            </a:r>
          </a:p>
          <a:p>
            <a:pPr algn="just"/>
            <a:endParaRPr lang="it-IT" sz="1600" dirty="0"/>
          </a:p>
          <a:p>
            <a:pPr algn="just"/>
            <a:r>
              <a:rPr lang="it-IT" sz="1600" b="1" dirty="0"/>
              <a:t>Gestione quotidiana </a:t>
            </a:r>
            <a:r>
              <a:rPr lang="it-IT" sz="1600" dirty="0"/>
              <a:t>delle attività della Commissione è svolta dal suo personale (giuristi, economisti, scienziati ecc.), organizzato in </a:t>
            </a:r>
            <a:r>
              <a:rPr lang="it-IT" sz="1600" dirty="0">
                <a:hlinkClick r:id="rId5"/>
              </a:rPr>
              <a:t>direzioni generali</a:t>
            </a:r>
            <a:r>
              <a:rPr lang="it-IT" sz="1600" dirty="0"/>
              <a:t>, ciascuna responsabile di uno specifico settore politico.</a:t>
            </a:r>
          </a:p>
        </p:txBody>
      </p:sp>
      <p:sp>
        <p:nvSpPr>
          <p:cNvPr id="4" name="Rectangle 3"/>
          <p:cNvSpPr/>
          <p:nvPr/>
        </p:nvSpPr>
        <p:spPr>
          <a:xfrm>
            <a:off x="3810000" y="1043444"/>
            <a:ext cx="4572000" cy="369332"/>
          </a:xfrm>
          <a:prstGeom prst="rect">
            <a:avLst/>
          </a:prstGeom>
        </p:spPr>
        <p:txBody>
          <a:bodyPr>
            <a:spAutoFit/>
          </a:bodyPr>
          <a:lstStyle/>
          <a:p>
            <a:r>
              <a:rPr lang="en-US" altLang="en-US" b="1" dirty="0">
                <a:latin typeface="Verdana" pitchFamily="34" charset="0"/>
              </a:rPr>
              <a:t>La </a:t>
            </a:r>
            <a:r>
              <a:rPr lang="en-US" altLang="en-US" b="1" dirty="0" err="1">
                <a:latin typeface="Verdana" pitchFamily="34" charset="0"/>
              </a:rPr>
              <a:t>Commissione</a:t>
            </a:r>
            <a:endParaRPr lang="en-GB" dirty="0"/>
          </a:p>
        </p:txBody>
      </p:sp>
      <p:pic>
        <p:nvPicPr>
          <p:cNvPr id="10" name="Picture 9"/>
          <p:cNvPicPr>
            <a:picLocks noChangeAspect="1"/>
          </p:cNvPicPr>
          <p:nvPr/>
        </p:nvPicPr>
        <p:blipFill rotWithShape="1">
          <a:blip r:embed="rId6"/>
          <a:srcRect l="4396" t="9313" r="3461" b="5398"/>
          <a:stretch/>
        </p:blipFill>
        <p:spPr>
          <a:xfrm>
            <a:off x="3071665" y="3356992"/>
            <a:ext cx="6590783" cy="3431618"/>
          </a:xfrm>
          <a:prstGeom prst="rect">
            <a:avLst/>
          </a:prstGeom>
        </p:spPr>
      </p:pic>
    </p:spTree>
    <p:extLst>
      <p:ext uri="{BB962C8B-B14F-4D97-AF65-F5344CB8AC3E}">
        <p14:creationId xmlns:p14="http://schemas.microsoft.com/office/powerpoint/2010/main" val="1951401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4"/>
          <p:cNvSpPr>
            <a:spLocks noGrp="1"/>
          </p:cNvSpPr>
          <p:nvPr>
            <p:ph idx="1"/>
          </p:nvPr>
        </p:nvSpPr>
        <p:spPr>
          <a:xfrm>
            <a:off x="1703512" y="1052736"/>
            <a:ext cx="8964488" cy="585788"/>
          </a:xfrm>
        </p:spPr>
        <p:txBody>
          <a:bodyPr anchor="ctr" anchorCtr="0"/>
          <a:lstStyle/>
          <a:p>
            <a:pPr marL="0" indent="0">
              <a:buNone/>
            </a:pPr>
            <a:r>
              <a:rPr lang="it-IT" altLang="it-IT" b="1" dirty="0">
                <a:latin typeface="Verdana" pitchFamily="34" charset="0"/>
                <a:ea typeface="Verdana" pitchFamily="34" charset="0"/>
                <a:cs typeface="Verdana" pitchFamily="34" charset="0"/>
              </a:rPr>
              <a:t>Le </a:t>
            </a:r>
            <a:r>
              <a:rPr lang="it-IT" altLang="it-IT" b="1" dirty="0">
                <a:latin typeface="Verdana" pitchFamily="34" charset="0"/>
                <a:ea typeface="Verdana" pitchFamily="34" charset="0"/>
                <a:cs typeface="Verdana" pitchFamily="34" charset="0"/>
                <a:hlinkClick r:id="rId3"/>
              </a:rPr>
              <a:t>6 priorità </a:t>
            </a:r>
            <a:r>
              <a:rPr lang="it-IT" altLang="it-IT" b="1" dirty="0">
                <a:latin typeface="Verdana" pitchFamily="34" charset="0"/>
                <a:ea typeface="Verdana" pitchFamily="34" charset="0"/>
                <a:cs typeface="Verdana" pitchFamily="34" charset="0"/>
              </a:rPr>
              <a:t>della Commissione per il 2019-2024</a:t>
            </a:r>
            <a:endParaRPr lang="en-GB" altLang="en-US" b="1" dirty="0">
              <a:latin typeface="Verdana" pitchFamily="34" charset="0"/>
              <a:ea typeface="Verdana" pitchFamily="34" charset="0"/>
              <a:cs typeface="Verdana" pitchFamily="34" charset="0"/>
            </a:endParaRPr>
          </a:p>
        </p:txBody>
      </p:sp>
      <p:sp>
        <p:nvSpPr>
          <p:cNvPr id="26" name="Rectangle 25">
            <a:hlinkClick r:id="" action="ppaction://noaction"/>
          </p:cNvPr>
          <p:cNvSpPr/>
          <p:nvPr/>
        </p:nvSpPr>
        <p:spPr>
          <a:xfrm>
            <a:off x="2843325" y="7128503"/>
            <a:ext cx="2651558" cy="6209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p>
        </p:txBody>
      </p:sp>
      <p:sp>
        <p:nvSpPr>
          <p:cNvPr id="19" name="Freeform 18"/>
          <p:cNvSpPr/>
          <p:nvPr/>
        </p:nvSpPr>
        <p:spPr>
          <a:xfrm>
            <a:off x="1937285" y="2103965"/>
            <a:ext cx="2655295" cy="1593177"/>
          </a:xfrm>
          <a:custGeom>
            <a:avLst/>
            <a:gdLst>
              <a:gd name="connsiteX0" fmla="*/ 0 w 2655295"/>
              <a:gd name="connsiteY0" fmla="*/ 0 h 1593177"/>
              <a:gd name="connsiteX1" fmla="*/ 2655295 w 2655295"/>
              <a:gd name="connsiteY1" fmla="*/ 0 h 1593177"/>
              <a:gd name="connsiteX2" fmla="*/ 2655295 w 2655295"/>
              <a:gd name="connsiteY2" fmla="*/ 1593177 h 1593177"/>
              <a:gd name="connsiteX3" fmla="*/ 0 w 2655295"/>
              <a:gd name="connsiteY3" fmla="*/ 1593177 h 1593177"/>
              <a:gd name="connsiteX4" fmla="*/ 0 w 2655295"/>
              <a:gd name="connsiteY4" fmla="*/ 0 h 159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295" h="1593177">
                <a:moveTo>
                  <a:pt x="0" y="0"/>
                </a:moveTo>
                <a:lnTo>
                  <a:pt x="2655295" y="0"/>
                </a:lnTo>
                <a:lnTo>
                  <a:pt x="2655295" y="1593177"/>
                </a:lnTo>
                <a:lnTo>
                  <a:pt x="0" y="1593177"/>
                </a:lnTo>
                <a:lnTo>
                  <a:pt x="0" y="0"/>
                </a:lnTo>
                <a:close/>
              </a:path>
            </a:pathLst>
          </a:custGeom>
          <a:solidFill>
            <a:srgbClr val="0081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GB" sz="1400" b="1" dirty="0"/>
              <a:t>European Green Deal </a:t>
            </a:r>
          </a:p>
          <a:p>
            <a:pPr algn="ctr" defTabSz="622300">
              <a:lnSpc>
                <a:spcPct val="90000"/>
              </a:lnSpc>
              <a:spcBef>
                <a:spcPct val="0"/>
              </a:spcBef>
              <a:spcAft>
                <a:spcPct val="35000"/>
              </a:spcAft>
            </a:pPr>
            <a:endParaRPr lang="en-GB" sz="1100" b="1" i="1" dirty="0"/>
          </a:p>
          <a:p>
            <a:pPr defTabSz="622300">
              <a:lnSpc>
                <a:spcPct val="90000"/>
              </a:lnSpc>
              <a:spcAft>
                <a:spcPct val="35000"/>
              </a:spcAft>
            </a:pPr>
            <a:r>
              <a:rPr lang="it-IT" sz="1100" dirty="0"/>
              <a:t>divenire il primo continente a impatto climatico zero</a:t>
            </a:r>
          </a:p>
        </p:txBody>
      </p:sp>
      <p:sp>
        <p:nvSpPr>
          <p:cNvPr id="20" name="Freeform 19"/>
          <p:cNvSpPr/>
          <p:nvPr/>
        </p:nvSpPr>
        <p:spPr>
          <a:xfrm>
            <a:off x="4858109" y="2103965"/>
            <a:ext cx="2655295" cy="1593177"/>
          </a:xfrm>
          <a:custGeom>
            <a:avLst/>
            <a:gdLst>
              <a:gd name="connsiteX0" fmla="*/ 0 w 2655295"/>
              <a:gd name="connsiteY0" fmla="*/ 0 h 1593177"/>
              <a:gd name="connsiteX1" fmla="*/ 2655295 w 2655295"/>
              <a:gd name="connsiteY1" fmla="*/ 0 h 1593177"/>
              <a:gd name="connsiteX2" fmla="*/ 2655295 w 2655295"/>
              <a:gd name="connsiteY2" fmla="*/ 1593177 h 1593177"/>
              <a:gd name="connsiteX3" fmla="*/ 0 w 2655295"/>
              <a:gd name="connsiteY3" fmla="*/ 1593177 h 1593177"/>
              <a:gd name="connsiteX4" fmla="*/ 0 w 2655295"/>
              <a:gd name="connsiteY4" fmla="*/ 0 h 159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295" h="1593177">
                <a:moveTo>
                  <a:pt x="0" y="0"/>
                </a:moveTo>
                <a:lnTo>
                  <a:pt x="2655295" y="0"/>
                </a:lnTo>
                <a:lnTo>
                  <a:pt x="2655295" y="1593177"/>
                </a:lnTo>
                <a:lnTo>
                  <a:pt x="0" y="1593177"/>
                </a:lnTo>
                <a:lnTo>
                  <a:pt x="0" y="0"/>
                </a:lnTo>
                <a:close/>
              </a:path>
            </a:pathLst>
          </a:custGeom>
          <a:solidFill>
            <a:srgbClr val="F99D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r>
              <a:rPr lang="it-IT" sz="1400" b="1" dirty="0"/>
              <a:t>Un'economia al servizio delle persone</a:t>
            </a:r>
          </a:p>
          <a:p>
            <a:pPr algn="ctr" defTabSz="622300">
              <a:lnSpc>
                <a:spcPct val="90000"/>
              </a:lnSpc>
              <a:spcBef>
                <a:spcPct val="0"/>
              </a:spcBef>
              <a:spcAft>
                <a:spcPct val="35000"/>
              </a:spcAft>
            </a:pPr>
            <a:endParaRPr lang="en-GB" sz="1100" b="1" i="1" dirty="0"/>
          </a:p>
          <a:p>
            <a:pPr algn="ctr" defTabSz="622300">
              <a:lnSpc>
                <a:spcPct val="90000"/>
              </a:lnSpc>
              <a:spcBef>
                <a:spcPct val="0"/>
              </a:spcBef>
              <a:spcAft>
                <a:spcPct val="35000"/>
              </a:spcAft>
            </a:pPr>
            <a:r>
              <a:rPr lang="en-GB" sz="1100" b="1" dirty="0" err="1"/>
              <a:t>Investimenti</a:t>
            </a:r>
            <a:r>
              <a:rPr lang="en-GB" sz="1100" b="1" dirty="0"/>
              <a:t>, </a:t>
            </a:r>
            <a:r>
              <a:rPr lang="en-GB" sz="1100" b="1" dirty="0" err="1"/>
              <a:t>crescita</a:t>
            </a:r>
            <a:r>
              <a:rPr lang="en-GB" sz="1100" b="1" dirty="0"/>
              <a:t>, </a:t>
            </a:r>
            <a:r>
              <a:rPr lang="en-GB" sz="1100" b="1" dirty="0" err="1"/>
              <a:t>lavoro</a:t>
            </a:r>
            <a:endParaRPr lang="en-US" sz="1100" dirty="0"/>
          </a:p>
        </p:txBody>
      </p:sp>
      <p:sp>
        <p:nvSpPr>
          <p:cNvPr id="21" name="Freeform 20"/>
          <p:cNvSpPr/>
          <p:nvPr/>
        </p:nvSpPr>
        <p:spPr>
          <a:xfrm>
            <a:off x="7778934" y="2103965"/>
            <a:ext cx="2655295" cy="1593177"/>
          </a:xfrm>
          <a:custGeom>
            <a:avLst/>
            <a:gdLst>
              <a:gd name="connsiteX0" fmla="*/ 0 w 2655295"/>
              <a:gd name="connsiteY0" fmla="*/ 0 h 1593177"/>
              <a:gd name="connsiteX1" fmla="*/ 2655295 w 2655295"/>
              <a:gd name="connsiteY1" fmla="*/ 0 h 1593177"/>
              <a:gd name="connsiteX2" fmla="*/ 2655295 w 2655295"/>
              <a:gd name="connsiteY2" fmla="*/ 1593177 h 1593177"/>
              <a:gd name="connsiteX3" fmla="*/ 0 w 2655295"/>
              <a:gd name="connsiteY3" fmla="*/ 1593177 h 1593177"/>
              <a:gd name="connsiteX4" fmla="*/ 0 w 2655295"/>
              <a:gd name="connsiteY4" fmla="*/ 0 h 159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295" h="1593177">
                <a:moveTo>
                  <a:pt x="0" y="0"/>
                </a:moveTo>
                <a:lnTo>
                  <a:pt x="2655295" y="0"/>
                </a:lnTo>
                <a:lnTo>
                  <a:pt x="2655295" y="1593177"/>
                </a:lnTo>
                <a:lnTo>
                  <a:pt x="0" y="1593177"/>
                </a:lnTo>
                <a:lnTo>
                  <a:pt x="0" y="0"/>
                </a:lnTo>
                <a:close/>
              </a:path>
            </a:pathLst>
          </a:custGeom>
          <a:solidFill>
            <a:srgbClr val="9A4E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r>
              <a:rPr lang="it-IT" sz="1400" b="1" dirty="0"/>
              <a:t>Un'Europa pronta per l'era digitale</a:t>
            </a:r>
          </a:p>
          <a:p>
            <a:pPr algn="ctr" defTabSz="622300">
              <a:lnSpc>
                <a:spcPct val="90000"/>
              </a:lnSpc>
              <a:spcBef>
                <a:spcPct val="0"/>
              </a:spcBef>
              <a:spcAft>
                <a:spcPct val="35000"/>
              </a:spcAft>
            </a:pPr>
            <a:endParaRPr lang="en-GB" sz="1400" b="1" dirty="0"/>
          </a:p>
          <a:p>
            <a:pPr defTabSz="622300">
              <a:lnSpc>
                <a:spcPct val="90000"/>
              </a:lnSpc>
              <a:spcAft>
                <a:spcPct val="35000"/>
              </a:spcAft>
            </a:pPr>
            <a:r>
              <a:rPr lang="it-IT" sz="1100" dirty="0"/>
              <a:t>dotare le persone di competenze inerenti a una nuova generazione di tecnologie.</a:t>
            </a:r>
            <a:endParaRPr lang="en-US" sz="1100" i="1" dirty="0"/>
          </a:p>
        </p:txBody>
      </p:sp>
      <p:sp>
        <p:nvSpPr>
          <p:cNvPr id="22" name="Freeform 21"/>
          <p:cNvSpPr/>
          <p:nvPr/>
        </p:nvSpPr>
        <p:spPr>
          <a:xfrm>
            <a:off x="1937285" y="3962671"/>
            <a:ext cx="2655295" cy="1593177"/>
          </a:xfrm>
          <a:custGeom>
            <a:avLst/>
            <a:gdLst>
              <a:gd name="connsiteX0" fmla="*/ 0 w 2655295"/>
              <a:gd name="connsiteY0" fmla="*/ 0 h 1593177"/>
              <a:gd name="connsiteX1" fmla="*/ 2655295 w 2655295"/>
              <a:gd name="connsiteY1" fmla="*/ 0 h 1593177"/>
              <a:gd name="connsiteX2" fmla="*/ 2655295 w 2655295"/>
              <a:gd name="connsiteY2" fmla="*/ 1593177 h 1593177"/>
              <a:gd name="connsiteX3" fmla="*/ 0 w 2655295"/>
              <a:gd name="connsiteY3" fmla="*/ 1593177 h 1593177"/>
              <a:gd name="connsiteX4" fmla="*/ 0 w 2655295"/>
              <a:gd name="connsiteY4" fmla="*/ 0 h 159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295" h="1593177">
                <a:moveTo>
                  <a:pt x="0" y="0"/>
                </a:moveTo>
                <a:lnTo>
                  <a:pt x="2655295" y="0"/>
                </a:lnTo>
                <a:lnTo>
                  <a:pt x="2655295" y="1593177"/>
                </a:lnTo>
                <a:lnTo>
                  <a:pt x="0" y="1593177"/>
                </a:lnTo>
                <a:lnTo>
                  <a:pt x="0" y="0"/>
                </a:lnTo>
                <a:close/>
              </a:path>
            </a:pathLst>
          </a:custGeom>
          <a:solidFill>
            <a:srgbClr val="F46C6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r>
              <a:rPr lang="it-IT" sz="1400" b="1" dirty="0"/>
              <a:t>Promuovere lo stile di vita europeo</a:t>
            </a:r>
          </a:p>
          <a:p>
            <a:pPr algn="ctr" defTabSz="622300">
              <a:lnSpc>
                <a:spcPct val="90000"/>
              </a:lnSpc>
              <a:spcBef>
                <a:spcPct val="0"/>
              </a:spcBef>
              <a:spcAft>
                <a:spcPct val="35000"/>
              </a:spcAft>
            </a:pPr>
            <a:r>
              <a:rPr lang="en-GB" sz="1400" b="1" dirty="0"/>
              <a:t> </a:t>
            </a:r>
          </a:p>
          <a:p>
            <a:pPr defTabSz="622300">
              <a:lnSpc>
                <a:spcPct val="90000"/>
              </a:lnSpc>
              <a:spcAft>
                <a:spcPct val="35000"/>
              </a:spcAft>
            </a:pPr>
            <a:r>
              <a:rPr lang="it-IT" sz="1100" dirty="0"/>
              <a:t>L'Europa deve tutelare lo Stato di diritto per difendere la giustizia e i valori fondamentali dell'UE.</a:t>
            </a:r>
            <a:endParaRPr lang="en-US" sz="1100" i="1" dirty="0"/>
          </a:p>
        </p:txBody>
      </p:sp>
      <p:sp>
        <p:nvSpPr>
          <p:cNvPr id="23" name="Freeform 22"/>
          <p:cNvSpPr/>
          <p:nvPr/>
        </p:nvSpPr>
        <p:spPr>
          <a:xfrm>
            <a:off x="4858109" y="3962671"/>
            <a:ext cx="2655295" cy="1593177"/>
          </a:xfrm>
          <a:custGeom>
            <a:avLst/>
            <a:gdLst>
              <a:gd name="connsiteX0" fmla="*/ 0 w 2655295"/>
              <a:gd name="connsiteY0" fmla="*/ 0 h 1593177"/>
              <a:gd name="connsiteX1" fmla="*/ 2655295 w 2655295"/>
              <a:gd name="connsiteY1" fmla="*/ 0 h 1593177"/>
              <a:gd name="connsiteX2" fmla="*/ 2655295 w 2655295"/>
              <a:gd name="connsiteY2" fmla="*/ 1593177 h 1593177"/>
              <a:gd name="connsiteX3" fmla="*/ 0 w 2655295"/>
              <a:gd name="connsiteY3" fmla="*/ 1593177 h 1593177"/>
              <a:gd name="connsiteX4" fmla="*/ 0 w 2655295"/>
              <a:gd name="connsiteY4" fmla="*/ 0 h 159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295" h="1593177">
                <a:moveTo>
                  <a:pt x="0" y="0"/>
                </a:moveTo>
                <a:lnTo>
                  <a:pt x="2655295" y="0"/>
                </a:lnTo>
                <a:lnTo>
                  <a:pt x="2655295" y="1593177"/>
                </a:lnTo>
                <a:lnTo>
                  <a:pt x="0" y="1593177"/>
                </a:lnTo>
                <a:lnTo>
                  <a:pt x="0" y="0"/>
                </a:lnTo>
                <a:close/>
              </a:path>
            </a:pathLst>
          </a:custGeom>
          <a:solidFill>
            <a:srgbClr val="C55A1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r>
              <a:rPr lang="it-IT" sz="1400" b="1" dirty="0"/>
              <a:t>Un'Europa più forte nel mondo</a:t>
            </a:r>
          </a:p>
          <a:p>
            <a:pPr algn="ctr" defTabSz="622300">
              <a:lnSpc>
                <a:spcPct val="90000"/>
              </a:lnSpc>
              <a:spcBef>
                <a:spcPct val="0"/>
              </a:spcBef>
              <a:spcAft>
                <a:spcPct val="35000"/>
              </a:spcAft>
            </a:pPr>
            <a:endParaRPr lang="en-GB" sz="1400" b="1" dirty="0"/>
          </a:p>
          <a:p>
            <a:pPr algn="ctr" defTabSz="622300">
              <a:lnSpc>
                <a:spcPct val="90000"/>
              </a:lnSpc>
              <a:spcBef>
                <a:spcPct val="0"/>
              </a:spcBef>
              <a:spcAft>
                <a:spcPct val="35000"/>
              </a:spcAft>
            </a:pPr>
            <a:r>
              <a:rPr lang="en-GB" sz="1100" b="1" dirty="0" err="1"/>
              <a:t>Rafforzare</a:t>
            </a:r>
            <a:r>
              <a:rPr lang="en-GB" sz="1100" b="1" dirty="0"/>
              <a:t> la voce </a:t>
            </a:r>
            <a:r>
              <a:rPr lang="en-GB" sz="1100" b="1" dirty="0" err="1"/>
              <a:t>dell’UE</a:t>
            </a:r>
            <a:r>
              <a:rPr lang="en-GB" sz="1100" b="1" dirty="0"/>
              <a:t> </a:t>
            </a:r>
            <a:r>
              <a:rPr lang="en-GB" sz="1100" b="1" dirty="0" err="1"/>
              <a:t>nel</a:t>
            </a:r>
            <a:r>
              <a:rPr lang="en-GB" sz="1100" b="1" dirty="0"/>
              <a:t> </a:t>
            </a:r>
            <a:r>
              <a:rPr lang="en-GB" sz="1100" b="1" dirty="0" err="1"/>
              <a:t>mondo</a:t>
            </a:r>
            <a:endParaRPr lang="en-US" sz="1100" dirty="0"/>
          </a:p>
        </p:txBody>
      </p:sp>
      <p:sp>
        <p:nvSpPr>
          <p:cNvPr id="24" name="Freeform 23"/>
          <p:cNvSpPr/>
          <p:nvPr/>
        </p:nvSpPr>
        <p:spPr>
          <a:xfrm>
            <a:off x="7778934" y="3962671"/>
            <a:ext cx="2655295" cy="1593177"/>
          </a:xfrm>
          <a:custGeom>
            <a:avLst/>
            <a:gdLst>
              <a:gd name="connsiteX0" fmla="*/ 0 w 2655295"/>
              <a:gd name="connsiteY0" fmla="*/ 0 h 1593177"/>
              <a:gd name="connsiteX1" fmla="*/ 2655295 w 2655295"/>
              <a:gd name="connsiteY1" fmla="*/ 0 h 1593177"/>
              <a:gd name="connsiteX2" fmla="*/ 2655295 w 2655295"/>
              <a:gd name="connsiteY2" fmla="*/ 1593177 h 1593177"/>
              <a:gd name="connsiteX3" fmla="*/ 0 w 2655295"/>
              <a:gd name="connsiteY3" fmla="*/ 1593177 h 1593177"/>
              <a:gd name="connsiteX4" fmla="*/ 0 w 2655295"/>
              <a:gd name="connsiteY4" fmla="*/ 0 h 159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295" h="1593177">
                <a:moveTo>
                  <a:pt x="0" y="0"/>
                </a:moveTo>
                <a:lnTo>
                  <a:pt x="2655295" y="0"/>
                </a:lnTo>
                <a:lnTo>
                  <a:pt x="2655295" y="1593177"/>
                </a:lnTo>
                <a:lnTo>
                  <a:pt x="0" y="1593177"/>
                </a:lnTo>
                <a:lnTo>
                  <a:pt x="0" y="0"/>
                </a:lnTo>
                <a:close/>
              </a:path>
            </a:pathLst>
          </a:custGeom>
          <a:solidFill>
            <a:srgbClr val="004DA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r>
              <a:rPr lang="it-IT" sz="1400" b="1" dirty="0"/>
              <a:t>Un nuovo slancio per la democrazia europea</a:t>
            </a:r>
          </a:p>
          <a:p>
            <a:endParaRPr lang="en-GB" sz="1400" b="1" dirty="0"/>
          </a:p>
          <a:p>
            <a:pPr defTabSz="622300">
              <a:lnSpc>
                <a:spcPct val="90000"/>
              </a:lnSpc>
              <a:spcAft>
                <a:spcPct val="35000"/>
              </a:spcAft>
            </a:pPr>
            <a:r>
              <a:rPr lang="it-IT" sz="1100" dirty="0"/>
              <a:t>dare più voce ai cittadini europei e proteggere la nostra democrazia</a:t>
            </a:r>
            <a:endParaRPr lang="en-US" sz="1100" i="1" dirty="0"/>
          </a:p>
        </p:txBody>
      </p:sp>
    </p:spTree>
    <p:extLst>
      <p:ext uri="{BB962C8B-B14F-4D97-AF65-F5344CB8AC3E}">
        <p14:creationId xmlns:p14="http://schemas.microsoft.com/office/powerpoint/2010/main" val="2519160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522DE6-5ACE-AFDF-AD76-F762DAE1411D}"/>
              </a:ext>
            </a:extLst>
          </p:cNvPr>
          <p:cNvSpPr>
            <a:spLocks noGrp="1"/>
          </p:cNvSpPr>
          <p:nvPr>
            <p:ph idx="1"/>
          </p:nvPr>
        </p:nvSpPr>
        <p:spPr>
          <a:xfrm>
            <a:off x="838199" y="1825625"/>
            <a:ext cx="10905699" cy="4850478"/>
          </a:xfrm>
        </p:spPr>
        <p:txBody>
          <a:bodyPr/>
          <a:lstStyle/>
          <a:p>
            <a:r>
              <a:rPr lang="it-IT" dirty="0"/>
              <a:t>Per esercitare le competenze dell'Unione, le istituzioni adottano regolamenti, direttive, decisioni, raccomandazioni e pareri.</a:t>
            </a:r>
          </a:p>
          <a:p>
            <a:r>
              <a:rPr lang="it-IT" dirty="0"/>
              <a:t>Il regolamento ha portata generale. Esso è obbligatorio in tutti i suoi elementi e direttamente applicabile in ciascuno degli Stati membri.</a:t>
            </a:r>
          </a:p>
          <a:p>
            <a:r>
              <a:rPr lang="it-IT" dirty="0"/>
              <a:t>La direttiva vincola lo Stato membro cui è rivolta per quanto riguarda il risultato da raggiungere, salva restando la competenza degli organi nazionali in merito alla forma e ai mezzi.</a:t>
            </a:r>
          </a:p>
          <a:p>
            <a:r>
              <a:rPr lang="it-IT" dirty="0"/>
              <a:t>La decisione è obbligatoria in tutti i suoi elementi. Se designa i destinatari è obbligatoria soltanto nei confronti di questi.</a:t>
            </a:r>
          </a:p>
          <a:p>
            <a:r>
              <a:rPr lang="it-IT" dirty="0"/>
              <a:t>Le raccomandazioni e i pareri non sono vincolanti.</a:t>
            </a:r>
            <a:endParaRPr lang="en-IE" dirty="0"/>
          </a:p>
        </p:txBody>
      </p:sp>
      <p:sp>
        <p:nvSpPr>
          <p:cNvPr id="3" name="Title 2">
            <a:extLst>
              <a:ext uri="{FF2B5EF4-FFF2-40B4-BE49-F238E27FC236}">
                <a16:creationId xmlns:a16="http://schemas.microsoft.com/office/drawing/2014/main" id="{54C94D0E-40E8-4C23-9401-E3E65D523980}"/>
              </a:ext>
            </a:extLst>
          </p:cNvPr>
          <p:cNvSpPr>
            <a:spLocks noGrp="1"/>
          </p:cNvSpPr>
          <p:nvPr>
            <p:ph type="title"/>
          </p:nvPr>
        </p:nvSpPr>
        <p:spPr/>
        <p:txBody>
          <a:bodyPr/>
          <a:lstStyle/>
          <a:p>
            <a:r>
              <a:rPr lang="de-DE" dirty="0" err="1"/>
              <a:t>Gli</a:t>
            </a:r>
            <a:r>
              <a:rPr lang="de-DE" dirty="0"/>
              <a:t> </a:t>
            </a:r>
            <a:r>
              <a:rPr lang="de-DE" dirty="0" err="1"/>
              <a:t>atti</a:t>
            </a:r>
            <a:r>
              <a:rPr lang="de-DE" dirty="0"/>
              <a:t> </a:t>
            </a:r>
            <a:r>
              <a:rPr lang="de-DE" dirty="0" err="1"/>
              <a:t>giuridici</a:t>
            </a:r>
            <a:r>
              <a:rPr lang="de-DE" dirty="0"/>
              <a:t> </a:t>
            </a:r>
            <a:r>
              <a:rPr lang="de-DE" dirty="0" err="1"/>
              <a:t>dell‘Unione</a:t>
            </a:r>
            <a:r>
              <a:rPr lang="de-DE" dirty="0"/>
              <a:t> – Art 288 TFUE </a:t>
            </a:r>
            <a:endParaRPr lang="en-IE" dirty="0"/>
          </a:p>
        </p:txBody>
      </p:sp>
    </p:spTree>
    <p:extLst>
      <p:ext uri="{BB962C8B-B14F-4D97-AF65-F5344CB8AC3E}">
        <p14:creationId xmlns:p14="http://schemas.microsoft.com/office/powerpoint/2010/main" val="800638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10;&#10;Description automatically generated">
            <a:extLst>
              <a:ext uri="{FF2B5EF4-FFF2-40B4-BE49-F238E27FC236}">
                <a16:creationId xmlns:a16="http://schemas.microsoft.com/office/drawing/2014/main" id="{5B19CE03-8303-5239-5494-EEB468DB4D50}"/>
              </a:ext>
            </a:extLst>
          </p:cNvPr>
          <p:cNvPicPr>
            <a:picLocks noGrp="1" noChangeAspect="1"/>
          </p:cNvPicPr>
          <p:nvPr>
            <p:ph sz="half" idx="1"/>
          </p:nvPr>
        </p:nvPicPr>
        <p:blipFill>
          <a:blip r:embed="rId2"/>
          <a:stretch>
            <a:fillRect/>
          </a:stretch>
        </p:blipFill>
        <p:spPr>
          <a:xfrm>
            <a:off x="897909" y="1265217"/>
            <a:ext cx="9376801" cy="5592783"/>
          </a:xfrm>
          <a:prstGeom prst="rect">
            <a:avLst/>
          </a:prstGeom>
          <a:noFill/>
        </p:spPr>
      </p:pic>
      <p:sp>
        <p:nvSpPr>
          <p:cNvPr id="3" name="Title 2">
            <a:extLst>
              <a:ext uri="{FF2B5EF4-FFF2-40B4-BE49-F238E27FC236}">
                <a16:creationId xmlns:a16="http://schemas.microsoft.com/office/drawing/2014/main" id="{2644C22E-35C2-6AE9-DA11-ACE82508E188}"/>
              </a:ext>
            </a:extLst>
          </p:cNvPr>
          <p:cNvSpPr>
            <a:spLocks noGrp="1"/>
          </p:cNvSpPr>
          <p:nvPr>
            <p:ph type="title"/>
          </p:nvPr>
        </p:nvSpPr>
        <p:spPr>
          <a:xfrm>
            <a:off x="970722" y="482860"/>
            <a:ext cx="10515600" cy="782357"/>
          </a:xfrm>
        </p:spPr>
        <p:txBody>
          <a:bodyPr anchor="b">
            <a:normAutofit/>
          </a:bodyPr>
          <a:lstStyle/>
          <a:p>
            <a:r>
              <a:rPr lang="de-DE" dirty="0" err="1"/>
              <a:t>Esempio</a:t>
            </a:r>
            <a:r>
              <a:rPr lang="de-DE" dirty="0"/>
              <a:t> (</a:t>
            </a:r>
            <a:r>
              <a:rPr lang="de-DE" dirty="0" err="1"/>
              <a:t>regolamento</a:t>
            </a:r>
            <a:r>
              <a:rPr lang="de-DE" dirty="0"/>
              <a:t>)</a:t>
            </a:r>
            <a:endParaRPr lang="en-IE" dirty="0"/>
          </a:p>
        </p:txBody>
      </p:sp>
    </p:spTree>
    <p:extLst>
      <p:ext uri="{BB962C8B-B14F-4D97-AF65-F5344CB8AC3E}">
        <p14:creationId xmlns:p14="http://schemas.microsoft.com/office/powerpoint/2010/main" val="2081876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26121-1CB2-0E75-6A45-D74A944A6492}"/>
              </a:ext>
            </a:extLst>
          </p:cNvPr>
          <p:cNvSpPr>
            <a:spLocks noGrp="1"/>
          </p:cNvSpPr>
          <p:nvPr>
            <p:ph type="title"/>
          </p:nvPr>
        </p:nvSpPr>
        <p:spPr/>
        <p:txBody>
          <a:bodyPr/>
          <a:lstStyle/>
          <a:p>
            <a:r>
              <a:rPr lang="de-DE" dirty="0" err="1"/>
              <a:t>Esempio</a:t>
            </a:r>
            <a:r>
              <a:rPr lang="de-DE" dirty="0"/>
              <a:t> (</a:t>
            </a:r>
            <a:r>
              <a:rPr lang="de-DE" dirty="0" err="1"/>
              <a:t>regolamento</a:t>
            </a:r>
            <a:r>
              <a:rPr lang="de-DE" dirty="0"/>
              <a:t>)</a:t>
            </a:r>
            <a:endParaRPr lang="en-IE" dirty="0"/>
          </a:p>
        </p:txBody>
      </p:sp>
      <p:pic>
        <p:nvPicPr>
          <p:cNvPr id="5" name="Content Placeholder 4">
            <a:extLst>
              <a:ext uri="{FF2B5EF4-FFF2-40B4-BE49-F238E27FC236}">
                <a16:creationId xmlns:a16="http://schemas.microsoft.com/office/drawing/2014/main" id="{A097CCC7-D09D-3468-CE2C-C0E090CC30CC}"/>
              </a:ext>
            </a:extLst>
          </p:cNvPr>
          <p:cNvPicPr>
            <a:picLocks noGrp="1" noChangeAspect="1"/>
          </p:cNvPicPr>
          <p:nvPr>
            <p:ph sz="half" idx="1"/>
          </p:nvPr>
        </p:nvPicPr>
        <p:blipFill rotWithShape="1">
          <a:blip r:embed="rId2"/>
          <a:srcRect l="61154" t="4857" r="9872" b="53642"/>
          <a:stretch/>
        </p:blipFill>
        <p:spPr bwMode="auto">
          <a:xfrm>
            <a:off x="1222453" y="1474838"/>
            <a:ext cx="6918657" cy="50506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409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177AC-651A-1FCB-CDB8-1B7833B60979}"/>
              </a:ext>
            </a:extLst>
          </p:cNvPr>
          <p:cNvSpPr>
            <a:spLocks noGrp="1"/>
          </p:cNvSpPr>
          <p:nvPr>
            <p:ph type="title"/>
          </p:nvPr>
        </p:nvSpPr>
        <p:spPr/>
        <p:txBody>
          <a:bodyPr/>
          <a:lstStyle/>
          <a:p>
            <a:r>
              <a:rPr lang="de-DE" dirty="0" err="1"/>
              <a:t>Esempio</a:t>
            </a:r>
            <a:r>
              <a:rPr lang="de-DE" dirty="0"/>
              <a:t> (</a:t>
            </a:r>
            <a:r>
              <a:rPr lang="de-DE" dirty="0" err="1"/>
              <a:t>Direttiva</a:t>
            </a:r>
            <a:r>
              <a:rPr lang="de-DE" dirty="0"/>
              <a:t>)</a:t>
            </a:r>
            <a:endParaRPr lang="en-IE" dirty="0"/>
          </a:p>
        </p:txBody>
      </p:sp>
      <p:pic>
        <p:nvPicPr>
          <p:cNvPr id="5" name="Content Placeholder 4">
            <a:extLst>
              <a:ext uri="{FF2B5EF4-FFF2-40B4-BE49-F238E27FC236}">
                <a16:creationId xmlns:a16="http://schemas.microsoft.com/office/drawing/2014/main" id="{22C49813-65DF-AAA2-1908-DAD76139DC3E}"/>
              </a:ext>
            </a:extLst>
          </p:cNvPr>
          <p:cNvPicPr>
            <a:picLocks noGrp="1" noChangeAspect="1"/>
          </p:cNvPicPr>
          <p:nvPr>
            <p:ph sz="half" idx="1"/>
          </p:nvPr>
        </p:nvPicPr>
        <p:blipFill rotWithShape="1">
          <a:blip r:embed="rId2"/>
          <a:srcRect l="61154" t="6623" r="10257" b="53422"/>
          <a:stretch/>
        </p:blipFill>
        <p:spPr bwMode="auto">
          <a:xfrm>
            <a:off x="970722" y="1265218"/>
            <a:ext cx="9357842" cy="51099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103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177AC-651A-1FCB-CDB8-1B7833B60979}"/>
              </a:ext>
            </a:extLst>
          </p:cNvPr>
          <p:cNvSpPr>
            <a:spLocks noGrp="1"/>
          </p:cNvSpPr>
          <p:nvPr>
            <p:ph type="title"/>
          </p:nvPr>
        </p:nvSpPr>
        <p:spPr/>
        <p:txBody>
          <a:bodyPr/>
          <a:lstStyle/>
          <a:p>
            <a:r>
              <a:rPr lang="de-DE" dirty="0" err="1"/>
              <a:t>Esempio</a:t>
            </a:r>
            <a:r>
              <a:rPr lang="de-DE" dirty="0"/>
              <a:t> (</a:t>
            </a:r>
            <a:r>
              <a:rPr lang="de-DE" dirty="0" err="1"/>
              <a:t>Direttiva</a:t>
            </a:r>
            <a:r>
              <a:rPr lang="de-DE" dirty="0"/>
              <a:t>)</a:t>
            </a:r>
            <a:endParaRPr lang="en-IE" dirty="0"/>
          </a:p>
        </p:txBody>
      </p:sp>
      <p:pic>
        <p:nvPicPr>
          <p:cNvPr id="6" name="Content Placeholder 5">
            <a:extLst>
              <a:ext uri="{FF2B5EF4-FFF2-40B4-BE49-F238E27FC236}">
                <a16:creationId xmlns:a16="http://schemas.microsoft.com/office/drawing/2014/main" id="{FFC6377F-1AE9-4E18-C063-E83F7B532F77}"/>
              </a:ext>
            </a:extLst>
          </p:cNvPr>
          <p:cNvPicPr>
            <a:picLocks noGrp="1" noChangeAspect="1"/>
          </p:cNvPicPr>
          <p:nvPr>
            <p:ph sz="half" idx="1"/>
          </p:nvPr>
        </p:nvPicPr>
        <p:blipFill rotWithShape="1">
          <a:blip r:embed="rId2"/>
          <a:srcRect l="57564" t="7064" r="7949" b="53201"/>
          <a:stretch/>
        </p:blipFill>
        <p:spPr bwMode="auto">
          <a:xfrm>
            <a:off x="838199" y="1506682"/>
            <a:ext cx="8544791" cy="51746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0584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177AC-651A-1FCB-CDB8-1B7833B60979}"/>
              </a:ext>
            </a:extLst>
          </p:cNvPr>
          <p:cNvSpPr>
            <a:spLocks noGrp="1"/>
          </p:cNvSpPr>
          <p:nvPr>
            <p:ph type="title"/>
          </p:nvPr>
        </p:nvSpPr>
        <p:spPr>
          <a:xfrm>
            <a:off x="939549" y="441297"/>
            <a:ext cx="10515600" cy="782357"/>
          </a:xfrm>
        </p:spPr>
        <p:txBody>
          <a:bodyPr/>
          <a:lstStyle/>
          <a:p>
            <a:r>
              <a:rPr lang="de-DE" dirty="0"/>
              <a:t>RECEPIMENTO DIRETTIVA</a:t>
            </a:r>
            <a:endParaRPr lang="en-IE" dirty="0"/>
          </a:p>
        </p:txBody>
      </p:sp>
      <p:pic>
        <p:nvPicPr>
          <p:cNvPr id="5" name="Content Placeholder 4">
            <a:extLst>
              <a:ext uri="{FF2B5EF4-FFF2-40B4-BE49-F238E27FC236}">
                <a16:creationId xmlns:a16="http://schemas.microsoft.com/office/drawing/2014/main" id="{7BD17DC3-AB54-596F-5551-AA2F56F04F51}"/>
              </a:ext>
            </a:extLst>
          </p:cNvPr>
          <p:cNvPicPr>
            <a:picLocks noGrp="1" noChangeAspect="1"/>
          </p:cNvPicPr>
          <p:nvPr>
            <p:ph sz="half" idx="1"/>
          </p:nvPr>
        </p:nvPicPr>
        <p:blipFill rotWithShape="1">
          <a:blip r:embed="rId2"/>
          <a:srcRect l="55641" t="5077" r="9359" b="53642"/>
          <a:stretch/>
        </p:blipFill>
        <p:spPr bwMode="auto">
          <a:xfrm>
            <a:off x="838199" y="1402773"/>
            <a:ext cx="9615056" cy="53617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905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177AC-651A-1FCB-CDB8-1B7833B60979}"/>
              </a:ext>
            </a:extLst>
          </p:cNvPr>
          <p:cNvSpPr>
            <a:spLocks noGrp="1"/>
          </p:cNvSpPr>
          <p:nvPr>
            <p:ph type="title"/>
          </p:nvPr>
        </p:nvSpPr>
        <p:spPr/>
        <p:txBody>
          <a:bodyPr/>
          <a:lstStyle/>
          <a:p>
            <a:r>
              <a:rPr lang="de-DE" dirty="0" err="1"/>
              <a:t>Esempio</a:t>
            </a:r>
            <a:r>
              <a:rPr lang="de-DE" dirty="0"/>
              <a:t> (</a:t>
            </a:r>
            <a:r>
              <a:rPr lang="de-DE" dirty="0" err="1"/>
              <a:t>Decisione</a:t>
            </a:r>
            <a:r>
              <a:rPr lang="de-DE" dirty="0"/>
              <a:t> </a:t>
            </a:r>
            <a:r>
              <a:rPr lang="de-DE" dirty="0" err="1"/>
              <a:t>destinata</a:t>
            </a:r>
            <a:r>
              <a:rPr lang="de-DE" dirty="0"/>
              <a:t> ad uno </a:t>
            </a:r>
            <a:r>
              <a:rPr lang="de-DE" dirty="0" err="1"/>
              <a:t>Stato</a:t>
            </a:r>
            <a:r>
              <a:rPr lang="de-DE" dirty="0"/>
              <a:t>)</a:t>
            </a:r>
            <a:endParaRPr lang="en-IE" dirty="0"/>
          </a:p>
        </p:txBody>
      </p:sp>
      <p:pic>
        <p:nvPicPr>
          <p:cNvPr id="9" name="Content Placeholder 8">
            <a:extLst>
              <a:ext uri="{FF2B5EF4-FFF2-40B4-BE49-F238E27FC236}">
                <a16:creationId xmlns:a16="http://schemas.microsoft.com/office/drawing/2014/main" id="{942F9043-553C-07E4-76B9-C31F0B0F282F}"/>
              </a:ext>
            </a:extLst>
          </p:cNvPr>
          <p:cNvPicPr>
            <a:picLocks noGrp="1" noChangeAspect="1"/>
          </p:cNvPicPr>
          <p:nvPr>
            <p:ph sz="half" idx="1"/>
          </p:nvPr>
        </p:nvPicPr>
        <p:blipFill rotWithShape="1">
          <a:blip r:embed="rId2"/>
          <a:srcRect l="59487" t="10155" r="11154" b="53422"/>
          <a:stretch/>
        </p:blipFill>
        <p:spPr bwMode="auto">
          <a:xfrm>
            <a:off x="838200" y="1693718"/>
            <a:ext cx="9033164" cy="5081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97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177AC-651A-1FCB-CDB8-1B7833B60979}"/>
              </a:ext>
            </a:extLst>
          </p:cNvPr>
          <p:cNvSpPr>
            <a:spLocks noGrp="1"/>
          </p:cNvSpPr>
          <p:nvPr>
            <p:ph type="title"/>
          </p:nvPr>
        </p:nvSpPr>
        <p:spPr/>
        <p:txBody>
          <a:bodyPr/>
          <a:lstStyle/>
          <a:p>
            <a:r>
              <a:rPr lang="de-DE" dirty="0" err="1"/>
              <a:t>Esempio</a:t>
            </a:r>
            <a:r>
              <a:rPr lang="de-DE" dirty="0"/>
              <a:t> (</a:t>
            </a:r>
            <a:r>
              <a:rPr lang="de-DE" dirty="0" err="1"/>
              <a:t>Decisione</a:t>
            </a:r>
            <a:r>
              <a:rPr lang="de-DE" dirty="0"/>
              <a:t> </a:t>
            </a:r>
            <a:r>
              <a:rPr lang="de-DE" dirty="0" err="1"/>
              <a:t>destinata</a:t>
            </a:r>
            <a:r>
              <a:rPr lang="de-DE" dirty="0"/>
              <a:t> ad uno </a:t>
            </a:r>
            <a:r>
              <a:rPr lang="de-DE" dirty="0" err="1"/>
              <a:t>Stato</a:t>
            </a:r>
            <a:r>
              <a:rPr lang="de-DE" dirty="0"/>
              <a:t>)</a:t>
            </a:r>
            <a:endParaRPr lang="en-IE" dirty="0"/>
          </a:p>
        </p:txBody>
      </p:sp>
      <p:pic>
        <p:nvPicPr>
          <p:cNvPr id="5" name="Content Placeholder 4">
            <a:extLst>
              <a:ext uri="{FF2B5EF4-FFF2-40B4-BE49-F238E27FC236}">
                <a16:creationId xmlns:a16="http://schemas.microsoft.com/office/drawing/2014/main" id="{E7A16E9E-07A2-3966-9CED-94ABFE5BADF7}"/>
              </a:ext>
            </a:extLst>
          </p:cNvPr>
          <p:cNvPicPr>
            <a:picLocks noGrp="1" noChangeAspect="1"/>
          </p:cNvPicPr>
          <p:nvPr>
            <p:ph sz="half" idx="1"/>
          </p:nvPr>
        </p:nvPicPr>
        <p:blipFill rotWithShape="1">
          <a:blip r:embed="rId2"/>
          <a:srcRect l="57820" t="11258" r="11667" b="54304"/>
          <a:stretch/>
        </p:blipFill>
        <p:spPr bwMode="auto">
          <a:xfrm>
            <a:off x="838199" y="1693718"/>
            <a:ext cx="9137074" cy="55789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519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Istituzioni </a:t>
            </a:r>
            <a:r>
              <a:rPr lang="en-IE" dirty="0" err="1"/>
              <a:t>dell’Unione</a:t>
            </a:r>
            <a:r>
              <a:rPr lang="en-IE" dirty="0"/>
              <a:t> </a:t>
            </a:r>
            <a:r>
              <a:rPr lang="en-IE" dirty="0" err="1"/>
              <a:t>europea</a:t>
            </a:r>
            <a:endParaRPr lang="en-GB" dirty="0"/>
          </a:p>
        </p:txBody>
      </p:sp>
      <p:pic>
        <p:nvPicPr>
          <p:cNvPr id="4" name="Picture 3"/>
          <p:cNvPicPr>
            <a:picLocks noChangeAspect="1"/>
          </p:cNvPicPr>
          <p:nvPr/>
        </p:nvPicPr>
        <p:blipFill>
          <a:blip r:embed="rId2"/>
          <a:stretch>
            <a:fillRect/>
          </a:stretch>
        </p:blipFill>
        <p:spPr>
          <a:xfrm>
            <a:off x="1537885" y="1607352"/>
            <a:ext cx="9322279" cy="4322298"/>
          </a:xfrm>
          <a:prstGeom prst="rect">
            <a:avLst/>
          </a:prstGeom>
        </p:spPr>
      </p:pic>
    </p:spTree>
    <p:extLst>
      <p:ext uri="{BB962C8B-B14F-4D97-AF65-F5344CB8AC3E}">
        <p14:creationId xmlns:p14="http://schemas.microsoft.com/office/powerpoint/2010/main" val="166692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177AC-651A-1FCB-CDB8-1B7833B60979}"/>
              </a:ext>
            </a:extLst>
          </p:cNvPr>
          <p:cNvSpPr>
            <a:spLocks noGrp="1"/>
          </p:cNvSpPr>
          <p:nvPr>
            <p:ph type="title"/>
          </p:nvPr>
        </p:nvSpPr>
        <p:spPr/>
        <p:txBody>
          <a:bodyPr/>
          <a:lstStyle/>
          <a:p>
            <a:r>
              <a:rPr lang="de-DE" dirty="0" err="1"/>
              <a:t>Esempio</a:t>
            </a:r>
            <a:r>
              <a:rPr lang="de-DE" dirty="0"/>
              <a:t> (</a:t>
            </a:r>
            <a:r>
              <a:rPr lang="de-DE" dirty="0" err="1"/>
              <a:t>Decisione</a:t>
            </a:r>
            <a:r>
              <a:rPr lang="de-DE" dirty="0"/>
              <a:t> </a:t>
            </a:r>
            <a:r>
              <a:rPr lang="de-DE" dirty="0" err="1"/>
              <a:t>destinata</a:t>
            </a:r>
            <a:r>
              <a:rPr lang="de-DE" dirty="0"/>
              <a:t> ad </a:t>
            </a:r>
            <a:r>
              <a:rPr lang="de-DE" dirty="0" err="1"/>
              <a:t>un‘impresa</a:t>
            </a:r>
            <a:r>
              <a:rPr lang="de-DE" dirty="0"/>
              <a:t>)</a:t>
            </a:r>
            <a:endParaRPr lang="en-IE" dirty="0"/>
          </a:p>
        </p:txBody>
      </p:sp>
      <p:pic>
        <p:nvPicPr>
          <p:cNvPr id="6" name="Content Placeholder 5">
            <a:extLst>
              <a:ext uri="{FF2B5EF4-FFF2-40B4-BE49-F238E27FC236}">
                <a16:creationId xmlns:a16="http://schemas.microsoft.com/office/drawing/2014/main" id="{DF878B86-E35A-15E7-AAAE-BF034C65BE96}"/>
              </a:ext>
            </a:extLst>
          </p:cNvPr>
          <p:cNvPicPr>
            <a:picLocks noGrp="1" noChangeAspect="1"/>
          </p:cNvPicPr>
          <p:nvPr>
            <p:ph sz="half" idx="1"/>
          </p:nvPr>
        </p:nvPicPr>
        <p:blipFill rotWithShape="1">
          <a:blip r:embed="rId2"/>
          <a:srcRect l="56026" t="7506" r="10641" b="53422"/>
          <a:stretch/>
        </p:blipFill>
        <p:spPr bwMode="auto">
          <a:xfrm>
            <a:off x="838199" y="1371600"/>
            <a:ext cx="9189028" cy="53409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2646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5177AC-651A-1FCB-CDB8-1B7833B60979}"/>
              </a:ext>
            </a:extLst>
          </p:cNvPr>
          <p:cNvSpPr>
            <a:spLocks noGrp="1"/>
          </p:cNvSpPr>
          <p:nvPr>
            <p:ph type="title"/>
          </p:nvPr>
        </p:nvSpPr>
        <p:spPr/>
        <p:txBody>
          <a:bodyPr/>
          <a:lstStyle/>
          <a:p>
            <a:r>
              <a:rPr lang="de-DE" dirty="0" err="1"/>
              <a:t>Esempio</a:t>
            </a:r>
            <a:r>
              <a:rPr lang="de-DE" dirty="0"/>
              <a:t> (</a:t>
            </a:r>
            <a:r>
              <a:rPr lang="de-DE" dirty="0" err="1"/>
              <a:t>Decisione</a:t>
            </a:r>
            <a:r>
              <a:rPr lang="de-DE" dirty="0"/>
              <a:t>- IMPRESA)</a:t>
            </a:r>
            <a:endParaRPr lang="en-IE" dirty="0"/>
          </a:p>
        </p:txBody>
      </p:sp>
      <p:pic>
        <p:nvPicPr>
          <p:cNvPr id="5" name="Content Placeholder 4">
            <a:extLst>
              <a:ext uri="{FF2B5EF4-FFF2-40B4-BE49-F238E27FC236}">
                <a16:creationId xmlns:a16="http://schemas.microsoft.com/office/drawing/2014/main" id="{CECCA8F6-1759-BF62-CBB3-5DE9CADEF035}"/>
              </a:ext>
            </a:extLst>
          </p:cNvPr>
          <p:cNvPicPr>
            <a:picLocks noGrp="1" noChangeAspect="1"/>
          </p:cNvPicPr>
          <p:nvPr>
            <p:ph sz="half" idx="1"/>
          </p:nvPr>
        </p:nvPicPr>
        <p:blipFill rotWithShape="1">
          <a:blip r:embed="rId2"/>
          <a:srcRect l="60000" t="5727" r="11538" b="54185"/>
          <a:stretch/>
        </p:blipFill>
        <p:spPr bwMode="auto">
          <a:xfrm>
            <a:off x="1113813" y="1454726"/>
            <a:ext cx="8767941" cy="51019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6653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51E33-1570-1BF9-1FDB-4F1526B01F89}"/>
              </a:ext>
            </a:extLst>
          </p:cNvPr>
          <p:cNvSpPr>
            <a:spLocks noGrp="1"/>
          </p:cNvSpPr>
          <p:nvPr>
            <p:ph sz="half" idx="1"/>
          </p:nvPr>
        </p:nvSpPr>
        <p:spPr/>
        <p:txBody>
          <a:bodyPr/>
          <a:lstStyle/>
          <a:p>
            <a:r>
              <a:rPr lang="de-DE" dirty="0" err="1"/>
              <a:t>Commissione</a:t>
            </a:r>
            <a:r>
              <a:rPr lang="de-DE" dirty="0"/>
              <a:t>  (</a:t>
            </a:r>
            <a:r>
              <a:rPr lang="de-DE" dirty="0" err="1"/>
              <a:t>esclusivo</a:t>
            </a:r>
            <a:r>
              <a:rPr lang="de-DE" dirty="0"/>
              <a:t>)</a:t>
            </a:r>
          </a:p>
        </p:txBody>
      </p:sp>
      <p:sp>
        <p:nvSpPr>
          <p:cNvPr id="3" name="Content Placeholder 2">
            <a:extLst>
              <a:ext uri="{FF2B5EF4-FFF2-40B4-BE49-F238E27FC236}">
                <a16:creationId xmlns:a16="http://schemas.microsoft.com/office/drawing/2014/main" id="{6F384B3C-9EC6-C906-5A5D-D9EC6FE29EDE}"/>
              </a:ext>
            </a:extLst>
          </p:cNvPr>
          <p:cNvSpPr>
            <a:spLocks noGrp="1"/>
          </p:cNvSpPr>
          <p:nvPr>
            <p:ph sz="half" idx="2"/>
          </p:nvPr>
        </p:nvSpPr>
        <p:spPr/>
        <p:txBody>
          <a:bodyPr/>
          <a:lstStyle/>
          <a:p>
            <a:r>
              <a:rPr lang="de-DE" dirty="0" err="1"/>
              <a:t>Parlamento</a:t>
            </a:r>
            <a:endParaRPr lang="de-DE" dirty="0"/>
          </a:p>
          <a:p>
            <a:r>
              <a:rPr lang="de-DE" dirty="0" err="1"/>
              <a:t>Cittadini</a:t>
            </a:r>
            <a:endParaRPr lang="de-DE" dirty="0"/>
          </a:p>
        </p:txBody>
      </p:sp>
      <p:sp>
        <p:nvSpPr>
          <p:cNvPr id="4" name="Title 3">
            <a:extLst>
              <a:ext uri="{FF2B5EF4-FFF2-40B4-BE49-F238E27FC236}">
                <a16:creationId xmlns:a16="http://schemas.microsoft.com/office/drawing/2014/main" id="{6BB5E071-CC61-CEE7-6878-435F527EC5F0}"/>
              </a:ext>
            </a:extLst>
          </p:cNvPr>
          <p:cNvSpPr>
            <a:spLocks noGrp="1"/>
          </p:cNvSpPr>
          <p:nvPr>
            <p:ph type="title"/>
          </p:nvPr>
        </p:nvSpPr>
        <p:spPr/>
        <p:txBody>
          <a:bodyPr/>
          <a:lstStyle/>
          <a:p>
            <a:r>
              <a:rPr lang="de-DE" dirty="0" err="1"/>
              <a:t>Diritto</a:t>
            </a:r>
            <a:r>
              <a:rPr lang="de-DE" dirty="0"/>
              <a:t> di </a:t>
            </a:r>
            <a:r>
              <a:rPr lang="de-DE" dirty="0" err="1"/>
              <a:t>inizativa</a:t>
            </a:r>
            <a:endParaRPr lang="de-DE" dirty="0"/>
          </a:p>
        </p:txBody>
      </p:sp>
    </p:spTree>
    <p:extLst>
      <p:ext uri="{BB962C8B-B14F-4D97-AF65-F5344CB8AC3E}">
        <p14:creationId xmlns:p14="http://schemas.microsoft.com/office/powerpoint/2010/main" val="89458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A65E-7684-624F-D22B-3BDB947E3B6B}"/>
              </a:ext>
            </a:extLst>
          </p:cNvPr>
          <p:cNvSpPr>
            <a:spLocks noGrp="1"/>
          </p:cNvSpPr>
          <p:nvPr>
            <p:ph type="title"/>
          </p:nvPr>
        </p:nvSpPr>
        <p:spPr>
          <a:xfrm>
            <a:off x="970722" y="482860"/>
            <a:ext cx="10515600" cy="3746240"/>
          </a:xfrm>
        </p:spPr>
        <p:txBody>
          <a:bodyPr/>
          <a:lstStyle/>
          <a:p>
            <a:r>
              <a:rPr lang="de-DE" dirty="0" err="1"/>
              <a:t>Potere</a:t>
            </a:r>
            <a:r>
              <a:rPr lang="de-DE" dirty="0"/>
              <a:t> di </a:t>
            </a:r>
            <a:r>
              <a:rPr lang="de-DE" dirty="0" err="1"/>
              <a:t>proposta</a:t>
            </a:r>
            <a:r>
              <a:rPr lang="de-DE" dirty="0"/>
              <a:t>: </a:t>
            </a:r>
            <a:r>
              <a:rPr lang="de-DE" dirty="0" err="1"/>
              <a:t>Commissione</a:t>
            </a:r>
            <a:br>
              <a:rPr lang="de-DE" dirty="0"/>
            </a:br>
            <a:br>
              <a:rPr lang="de-DE" dirty="0"/>
            </a:br>
            <a:r>
              <a:rPr lang="it-IT" b="0" i="0" dirty="0">
                <a:solidFill>
                  <a:srgbClr val="000000"/>
                </a:solidFill>
                <a:effectLst/>
                <a:latin typeface="Times New Roman" panose="02020603050405020304" pitchFamily="18" charset="0"/>
              </a:rPr>
              <a:t>Un atto legislativo dell'Unione può essere adottato solo su proposta della Commissione, salvo che i trattati non dispongano diversamente. Gli altri atti sono adottati su proposta della Commissione se i trattati lo prevedono  (art 17(2) TUE)</a:t>
            </a:r>
            <a:endParaRPr lang="en-IE" dirty="0"/>
          </a:p>
        </p:txBody>
      </p:sp>
    </p:spTree>
    <p:extLst>
      <p:ext uri="{BB962C8B-B14F-4D97-AF65-F5344CB8AC3E}">
        <p14:creationId xmlns:p14="http://schemas.microsoft.com/office/powerpoint/2010/main" val="1739073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C304A-F216-76A3-36F9-F84AA82C93D4}"/>
              </a:ext>
            </a:extLst>
          </p:cNvPr>
          <p:cNvSpPr>
            <a:spLocks noGrp="1"/>
          </p:cNvSpPr>
          <p:nvPr>
            <p:ph idx="1"/>
          </p:nvPr>
        </p:nvSpPr>
        <p:spPr/>
        <p:txBody>
          <a:bodyPr/>
          <a:lstStyle/>
          <a:p>
            <a:r>
              <a:rPr lang="it-IT" b="0" i="0" dirty="0">
                <a:solidFill>
                  <a:srgbClr val="000000"/>
                </a:solidFill>
                <a:effectLst/>
                <a:latin typeface="Times New Roman" panose="02020603050405020304" pitchFamily="18" charset="0"/>
              </a:rPr>
              <a:t>A maggioranza dei membri che lo compongono, il Parlamento europeo può chiedere alla Commissione di presentare adeguate proposte sulle questioni per le quali reputa necessaria l'elaborazione di un atto dell'Unione ai fini dell'attuazione dei trattati. Se la Commissione non presenta una proposta, essa ne comunica le motivazioni al Parlamento europeo</a:t>
            </a:r>
            <a:endParaRPr lang="en-IE" dirty="0"/>
          </a:p>
        </p:txBody>
      </p:sp>
      <p:sp>
        <p:nvSpPr>
          <p:cNvPr id="2" name="Title 1">
            <a:extLst>
              <a:ext uri="{FF2B5EF4-FFF2-40B4-BE49-F238E27FC236}">
                <a16:creationId xmlns:a16="http://schemas.microsoft.com/office/drawing/2014/main" id="{66F4A65E-7684-624F-D22B-3BDB947E3B6B}"/>
              </a:ext>
            </a:extLst>
          </p:cNvPr>
          <p:cNvSpPr>
            <a:spLocks noGrp="1"/>
          </p:cNvSpPr>
          <p:nvPr>
            <p:ph type="title"/>
          </p:nvPr>
        </p:nvSpPr>
        <p:spPr/>
        <p:txBody>
          <a:bodyPr/>
          <a:lstStyle/>
          <a:p>
            <a:br>
              <a:rPr lang="de-DE" dirty="0"/>
            </a:br>
            <a:br>
              <a:rPr lang="de-DE" dirty="0"/>
            </a:br>
            <a:r>
              <a:rPr lang="de-DE" dirty="0"/>
              <a:t>ART 225 TFUE: PARLAMENTO</a:t>
            </a:r>
            <a:endParaRPr lang="en-IE" dirty="0"/>
          </a:p>
        </p:txBody>
      </p:sp>
    </p:spTree>
    <p:extLst>
      <p:ext uri="{BB962C8B-B14F-4D97-AF65-F5344CB8AC3E}">
        <p14:creationId xmlns:p14="http://schemas.microsoft.com/office/powerpoint/2010/main" val="402379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870342-E60E-F5DF-8CBE-50114860E752}"/>
              </a:ext>
            </a:extLst>
          </p:cNvPr>
          <p:cNvPicPr>
            <a:picLocks noGrp="1" noChangeAspect="1"/>
          </p:cNvPicPr>
          <p:nvPr>
            <p:ph idx="1"/>
          </p:nvPr>
        </p:nvPicPr>
        <p:blipFill>
          <a:blip r:embed="rId2"/>
          <a:stretch>
            <a:fillRect/>
          </a:stretch>
        </p:blipFill>
        <p:spPr>
          <a:xfrm>
            <a:off x="838200" y="2722594"/>
            <a:ext cx="10906125" cy="2087500"/>
          </a:xfrm>
        </p:spPr>
      </p:pic>
      <p:sp>
        <p:nvSpPr>
          <p:cNvPr id="3" name="Title 2">
            <a:extLst>
              <a:ext uri="{FF2B5EF4-FFF2-40B4-BE49-F238E27FC236}">
                <a16:creationId xmlns:a16="http://schemas.microsoft.com/office/drawing/2014/main" id="{CDB46E57-7F59-186C-94AB-602329D1B3A8}"/>
              </a:ext>
            </a:extLst>
          </p:cNvPr>
          <p:cNvSpPr>
            <a:spLocks noGrp="1"/>
          </p:cNvSpPr>
          <p:nvPr>
            <p:ph type="title"/>
          </p:nvPr>
        </p:nvSpPr>
        <p:spPr/>
        <p:txBody>
          <a:bodyPr/>
          <a:lstStyle/>
          <a:p>
            <a:r>
              <a:rPr lang="de-DE" dirty="0" err="1"/>
              <a:t>Cittadinanza</a:t>
            </a:r>
            <a:r>
              <a:rPr lang="de-DE" dirty="0"/>
              <a:t> </a:t>
            </a:r>
            <a:r>
              <a:rPr lang="de-DE" dirty="0" err="1"/>
              <a:t>dell‘UE</a:t>
            </a:r>
            <a:r>
              <a:rPr lang="de-DE" dirty="0"/>
              <a:t> – Art 9 TUE</a:t>
            </a:r>
          </a:p>
        </p:txBody>
      </p:sp>
    </p:spTree>
    <p:extLst>
      <p:ext uri="{BB962C8B-B14F-4D97-AF65-F5344CB8AC3E}">
        <p14:creationId xmlns:p14="http://schemas.microsoft.com/office/powerpoint/2010/main" val="4077350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5334AE-F98A-A67E-14E7-7C4CAC08683C}"/>
              </a:ext>
            </a:extLst>
          </p:cNvPr>
          <p:cNvSpPr>
            <a:spLocks noGrp="1"/>
          </p:cNvSpPr>
          <p:nvPr>
            <p:ph idx="1"/>
          </p:nvPr>
        </p:nvSpPr>
        <p:spPr/>
        <p:txBody>
          <a:bodyPr/>
          <a:lstStyle/>
          <a:p>
            <a:pPr algn="just"/>
            <a:r>
              <a:rPr lang="it-IT" b="0" i="0" dirty="0">
                <a:solidFill>
                  <a:srgbClr val="000000"/>
                </a:solidFill>
                <a:effectLst/>
                <a:latin typeface="Times New Roman" panose="02020603050405020304" pitchFamily="18" charset="0"/>
              </a:rPr>
              <a:t>Cittadini dell'Unione, in numero di almeno un milione, che abbiano la cittadinanza di un numero significativo di Stati membri, possono prendere l'iniziativa d'invitare la Commissione europea, nell'ambito delle sue attribuzioni, a presentare una proposta appropriata su materie in merito alle quali tali cittadini ritengono necessario un atto giuridico dell'Unione ai fini dell'attuazione dei trattati.</a:t>
            </a:r>
          </a:p>
          <a:p>
            <a:pPr algn="just"/>
            <a:r>
              <a:rPr lang="it-IT" b="0" i="0" dirty="0">
                <a:solidFill>
                  <a:srgbClr val="000000"/>
                </a:solidFill>
                <a:effectLst/>
                <a:latin typeface="Times New Roman" panose="02020603050405020304" pitchFamily="18" charset="0"/>
              </a:rPr>
              <a:t>Le procedure e le condizioni necessarie per la presentazione di una iniziativa dei cittadini sono stabilite conformemente all'articolo 24, primo comma del trattato sul funzionamento dell'Unione europea.</a:t>
            </a:r>
          </a:p>
          <a:p>
            <a:endParaRPr lang="en-IE" dirty="0"/>
          </a:p>
        </p:txBody>
      </p:sp>
      <p:sp>
        <p:nvSpPr>
          <p:cNvPr id="3" name="Title 2">
            <a:extLst>
              <a:ext uri="{FF2B5EF4-FFF2-40B4-BE49-F238E27FC236}">
                <a16:creationId xmlns:a16="http://schemas.microsoft.com/office/drawing/2014/main" id="{07DE3718-EA78-F4E9-A574-F1E0293593E8}"/>
              </a:ext>
            </a:extLst>
          </p:cNvPr>
          <p:cNvSpPr>
            <a:spLocks noGrp="1"/>
          </p:cNvSpPr>
          <p:nvPr>
            <p:ph type="title"/>
          </p:nvPr>
        </p:nvSpPr>
        <p:spPr/>
        <p:txBody>
          <a:bodyPr/>
          <a:lstStyle/>
          <a:p>
            <a:r>
              <a:rPr lang="de-DE" dirty="0"/>
              <a:t>Art. 11(4) TUE: CITTADINI</a:t>
            </a:r>
            <a:endParaRPr lang="en-IE" dirty="0"/>
          </a:p>
        </p:txBody>
      </p:sp>
    </p:spTree>
    <p:extLst>
      <p:ext uri="{BB962C8B-B14F-4D97-AF65-F5344CB8AC3E}">
        <p14:creationId xmlns:p14="http://schemas.microsoft.com/office/powerpoint/2010/main" val="15404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3BEA79-3DE1-3261-401D-63A958C74A03}"/>
              </a:ext>
            </a:extLst>
          </p:cNvPr>
          <p:cNvSpPr>
            <a:spLocks noGrp="1"/>
          </p:cNvSpPr>
          <p:nvPr>
            <p:ph sz="half" idx="1"/>
          </p:nvPr>
        </p:nvSpPr>
        <p:spPr>
          <a:xfrm>
            <a:off x="838197" y="1825625"/>
            <a:ext cx="9989129" cy="4549515"/>
          </a:xfrm>
        </p:spPr>
        <p:txBody>
          <a:bodyPr/>
          <a:lstStyle/>
          <a:p>
            <a:r>
              <a:rPr lang="it-IT" dirty="0"/>
              <a:t>ART 289 TFUE (limitatamente ai par 1 e 2)</a:t>
            </a:r>
          </a:p>
          <a:p>
            <a:r>
              <a:rPr lang="it-IT" dirty="0"/>
              <a:t>1. La </a:t>
            </a:r>
            <a:r>
              <a:rPr lang="it-IT" b="1" dirty="0"/>
              <a:t>procedura legislativa ordinaria </a:t>
            </a:r>
            <a:r>
              <a:rPr lang="it-IT" dirty="0"/>
              <a:t>consiste nell'adozione congiunta di un regolamento, di una direttiva o di una decisione da parte del Parlamento europeo e del Consiglio su proposta della Commissione. Tale procedura è definita all'articolo 294.</a:t>
            </a:r>
          </a:p>
          <a:p>
            <a:r>
              <a:rPr lang="it-IT" dirty="0"/>
              <a:t>2.   Nei casi specifici previsti dai trattati, l'adozione di un regolamento, di una direttiva o di una decisione da parte del Parlamento europeo con la partecipazione del Consiglio o da parte di quest'ultimo con la partecipazione del Parlamento europeo costituisce una </a:t>
            </a:r>
            <a:r>
              <a:rPr lang="it-IT" b="1" dirty="0"/>
              <a:t>procedura legislativa speciale.</a:t>
            </a:r>
            <a:endParaRPr lang="en-IE" b="1" dirty="0"/>
          </a:p>
        </p:txBody>
      </p:sp>
      <p:sp>
        <p:nvSpPr>
          <p:cNvPr id="4" name="Title 3">
            <a:extLst>
              <a:ext uri="{FF2B5EF4-FFF2-40B4-BE49-F238E27FC236}">
                <a16:creationId xmlns:a16="http://schemas.microsoft.com/office/drawing/2014/main" id="{E0F97523-EF15-A262-7008-F04C8C481994}"/>
              </a:ext>
            </a:extLst>
          </p:cNvPr>
          <p:cNvSpPr>
            <a:spLocks noGrp="1"/>
          </p:cNvSpPr>
          <p:nvPr>
            <p:ph type="title"/>
          </p:nvPr>
        </p:nvSpPr>
        <p:spPr/>
        <p:txBody>
          <a:bodyPr/>
          <a:lstStyle/>
          <a:p>
            <a:r>
              <a:rPr lang="de-DE" dirty="0"/>
              <a:t>COME SI FORMANO GLI ATTI GIURIDICI?</a:t>
            </a:r>
            <a:endParaRPr lang="en-IE" dirty="0"/>
          </a:p>
        </p:txBody>
      </p:sp>
    </p:spTree>
    <p:extLst>
      <p:ext uri="{BB962C8B-B14F-4D97-AF65-F5344CB8AC3E}">
        <p14:creationId xmlns:p14="http://schemas.microsoft.com/office/powerpoint/2010/main" val="2786278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4" y="1196752"/>
            <a:ext cx="8180600" cy="5510520"/>
          </a:xfrm>
          <a:prstGeom prst="rect">
            <a:avLst/>
          </a:prstGeom>
        </p:spPr>
      </p:pic>
      <p:sp>
        <p:nvSpPr>
          <p:cNvPr id="12" name="Rounded Rectangular Callout 11"/>
          <p:cNvSpPr/>
          <p:nvPr/>
        </p:nvSpPr>
        <p:spPr>
          <a:xfrm>
            <a:off x="2135560" y="2458800"/>
            <a:ext cx="1704042" cy="1638654"/>
          </a:xfrm>
          <a:prstGeom prst="wedgeRoundRectCallout">
            <a:avLst>
              <a:gd name="adj1" fmla="val -22952"/>
              <a:gd name="adj2" fmla="val -69867"/>
              <a:gd name="adj3" fmla="val 16667"/>
            </a:avLst>
          </a:prstGeom>
          <a:solidFill>
            <a:schemeClr val="bg1"/>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dirty="0">
              <a:solidFill>
                <a:srgbClr val="FFFFFF"/>
              </a:solidFill>
              <a:latin typeface="Verdana"/>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979" y="2458801"/>
            <a:ext cx="1137437" cy="922387"/>
          </a:xfrm>
          <a:prstGeom prst="rect">
            <a:avLst/>
          </a:prstGeom>
        </p:spPr>
      </p:pic>
      <p:sp>
        <p:nvSpPr>
          <p:cNvPr id="14" name="TextBox 13"/>
          <p:cNvSpPr txBox="1"/>
          <p:nvPr/>
        </p:nvSpPr>
        <p:spPr>
          <a:xfrm>
            <a:off x="2431721" y="3358790"/>
            <a:ext cx="1142253" cy="738664"/>
          </a:xfrm>
          <a:prstGeom prst="rect">
            <a:avLst/>
          </a:prstGeom>
          <a:noFill/>
        </p:spPr>
        <p:txBody>
          <a:bodyPr wrap="square" rtlCol="0">
            <a:spAutoFit/>
          </a:bodyPr>
          <a:lstStyle/>
          <a:p>
            <a:pPr algn="ctr" fontAlgn="base">
              <a:spcBef>
                <a:spcPct val="0"/>
              </a:spcBef>
              <a:spcAft>
                <a:spcPct val="0"/>
              </a:spcAft>
              <a:defRPr/>
            </a:pPr>
            <a:r>
              <a:rPr lang="it-IT" sz="1400" b="1" dirty="0">
                <a:solidFill>
                  <a:srgbClr val="0F5494"/>
                </a:solidFill>
                <a:latin typeface="Verdana" pitchFamily="34" charset="0"/>
              </a:rPr>
              <a:t>La voce dei cittadini</a:t>
            </a:r>
          </a:p>
        </p:txBody>
      </p:sp>
      <p:sp>
        <p:nvSpPr>
          <p:cNvPr id="15" name="Rounded Rectangular Callout 14"/>
          <p:cNvSpPr/>
          <p:nvPr/>
        </p:nvSpPr>
        <p:spPr>
          <a:xfrm>
            <a:off x="8731984" y="2489824"/>
            <a:ext cx="1656184" cy="1567504"/>
          </a:xfrm>
          <a:prstGeom prst="wedgeRoundRectCallout">
            <a:avLst>
              <a:gd name="adj1" fmla="val -82066"/>
              <a:gd name="adj2" fmla="val 112984"/>
              <a:gd name="adj3" fmla="val 16667"/>
            </a:avLst>
          </a:prstGeom>
          <a:solidFill>
            <a:schemeClr val="bg1"/>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fr-BE" dirty="0">
              <a:solidFill>
                <a:srgbClr val="FFFFFF"/>
              </a:solidFill>
              <a:latin typeface="Verdana"/>
            </a:endParaRPr>
          </a:p>
        </p:txBody>
      </p:sp>
      <p:sp>
        <p:nvSpPr>
          <p:cNvPr id="16" name="Rectangle 15"/>
          <p:cNvSpPr/>
          <p:nvPr/>
        </p:nvSpPr>
        <p:spPr>
          <a:xfrm>
            <a:off x="9013688" y="3454056"/>
            <a:ext cx="1227326" cy="523220"/>
          </a:xfrm>
          <a:prstGeom prst="rect">
            <a:avLst/>
          </a:prstGeom>
        </p:spPr>
        <p:txBody>
          <a:bodyPr wrap="square">
            <a:spAutoFit/>
          </a:bodyPr>
          <a:lstStyle/>
          <a:p>
            <a:pPr algn="ctr" fontAlgn="base">
              <a:spcBef>
                <a:spcPct val="0"/>
              </a:spcBef>
              <a:spcAft>
                <a:spcPct val="0"/>
              </a:spcAft>
              <a:defRPr/>
            </a:pPr>
            <a:r>
              <a:rPr lang="it-IT" sz="1400" b="1" dirty="0">
                <a:solidFill>
                  <a:srgbClr val="0F5494"/>
                </a:solidFill>
                <a:latin typeface="Verdana" pitchFamily="34" charset="0"/>
              </a:rPr>
              <a:t>La voce dell'UE</a:t>
            </a:r>
          </a:p>
        </p:txBody>
      </p:sp>
      <p:sp>
        <p:nvSpPr>
          <p:cNvPr id="17" name="Rounded Rectangular Callout 16"/>
          <p:cNvSpPr/>
          <p:nvPr/>
        </p:nvSpPr>
        <p:spPr>
          <a:xfrm>
            <a:off x="4223791" y="2098761"/>
            <a:ext cx="1893242" cy="1298756"/>
          </a:xfrm>
          <a:prstGeom prst="wedgeRoundRectCallout">
            <a:avLst>
              <a:gd name="adj1" fmla="val 26370"/>
              <a:gd name="adj2" fmla="val 100275"/>
              <a:gd name="adj3" fmla="val 16667"/>
            </a:avLst>
          </a:prstGeom>
          <a:solidFill>
            <a:schemeClr val="bg1"/>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fr-BE" dirty="0">
              <a:solidFill>
                <a:srgbClr val="FFFFFF"/>
              </a:solidFill>
              <a:latin typeface="Verdana"/>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517" y="2691833"/>
            <a:ext cx="757561" cy="640413"/>
          </a:xfrm>
          <a:prstGeom prst="rect">
            <a:avLst/>
          </a:prstGeom>
        </p:spPr>
      </p:pic>
      <p:sp>
        <p:nvSpPr>
          <p:cNvPr id="19" name="TextBox 18"/>
          <p:cNvSpPr txBox="1"/>
          <p:nvPr/>
        </p:nvSpPr>
        <p:spPr>
          <a:xfrm>
            <a:off x="4090579" y="2156958"/>
            <a:ext cx="1981271" cy="738664"/>
          </a:xfrm>
          <a:prstGeom prst="rect">
            <a:avLst/>
          </a:prstGeom>
          <a:noFill/>
        </p:spPr>
        <p:txBody>
          <a:bodyPr wrap="square" rtlCol="0">
            <a:spAutoFit/>
          </a:bodyPr>
          <a:lstStyle/>
          <a:p>
            <a:pPr algn="ctr" fontAlgn="base">
              <a:spcBef>
                <a:spcPct val="0"/>
              </a:spcBef>
              <a:spcAft>
                <a:spcPct val="0"/>
              </a:spcAft>
              <a:defRPr/>
            </a:pPr>
            <a:r>
              <a:rPr lang="it-IT" sz="1400" dirty="0">
                <a:solidFill>
                  <a:srgbClr val="0F5494"/>
                </a:solidFill>
              </a:rPr>
              <a:t>La voce degli Stati membri</a:t>
            </a:r>
          </a:p>
          <a:p>
            <a:pPr algn="ctr" fontAlgn="base">
              <a:spcBef>
                <a:spcPct val="0"/>
              </a:spcBef>
              <a:spcAft>
                <a:spcPct val="0"/>
              </a:spcAft>
              <a:defRPr/>
            </a:pPr>
            <a:r>
              <a:rPr lang="it-IT" sz="1400" b="1" dirty="0">
                <a:solidFill>
                  <a:srgbClr val="0F5494"/>
                </a:solidFill>
                <a:latin typeface="Verdana" pitchFamily="34" charset="0"/>
              </a:rPr>
              <a:t>  </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373" y="2535840"/>
            <a:ext cx="1354549" cy="942073"/>
          </a:xfrm>
          <a:prstGeom prst="rect">
            <a:avLst/>
          </a:prstGeom>
        </p:spPr>
      </p:pic>
      <p:sp>
        <p:nvSpPr>
          <p:cNvPr id="21" name="TextBox 20"/>
          <p:cNvSpPr txBox="1"/>
          <p:nvPr/>
        </p:nvSpPr>
        <p:spPr>
          <a:xfrm>
            <a:off x="5216702" y="2729876"/>
            <a:ext cx="934767" cy="553998"/>
          </a:xfrm>
          <a:prstGeom prst="rect">
            <a:avLst/>
          </a:prstGeom>
          <a:noFill/>
        </p:spPr>
        <p:txBody>
          <a:bodyPr wrap="square" rtlCol="0">
            <a:spAutoFit/>
          </a:bodyPr>
          <a:lstStyle/>
          <a:p>
            <a:r>
              <a:rPr lang="it-IT" sz="1000" dirty="0">
                <a:solidFill>
                  <a:schemeClr val="bg2">
                    <a:lumMod val="75000"/>
                  </a:schemeClr>
                </a:solidFill>
                <a:latin typeface="Calibri" panose="020F0502020204030204" pitchFamily="34" charset="0"/>
                <a:cs typeface="Calibri" panose="020F0502020204030204" pitchFamily="34" charset="0"/>
              </a:rPr>
              <a:t>Consiglio dell'Unione europea</a:t>
            </a:r>
            <a:endParaRPr lang="en-US" sz="10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46941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P spid="16" grpId="0"/>
      <p:bldP spid="17"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0912BD-AB07-E1ED-93C0-82C347CCCE8E}"/>
              </a:ext>
            </a:extLst>
          </p:cNvPr>
          <p:cNvSpPr>
            <a:spLocks noGrp="1"/>
          </p:cNvSpPr>
          <p:nvPr>
            <p:ph idx="1"/>
          </p:nvPr>
        </p:nvSpPr>
        <p:spPr>
          <a:xfrm>
            <a:off x="838199" y="1825624"/>
            <a:ext cx="10905699" cy="4803776"/>
          </a:xfrm>
        </p:spPr>
        <p:txBody>
          <a:bodyPr/>
          <a:lstStyle/>
          <a:p>
            <a:pPr marL="0" indent="0">
              <a:buNone/>
            </a:pPr>
            <a:r>
              <a:rPr lang="de-DE" dirty="0"/>
              <a:t>PRIMA LETTURA </a:t>
            </a:r>
            <a:endParaRPr lang="en-IE" dirty="0"/>
          </a:p>
        </p:txBody>
      </p:sp>
      <p:sp>
        <p:nvSpPr>
          <p:cNvPr id="4" name="Title 3">
            <a:extLst>
              <a:ext uri="{FF2B5EF4-FFF2-40B4-BE49-F238E27FC236}">
                <a16:creationId xmlns:a16="http://schemas.microsoft.com/office/drawing/2014/main" id="{6FDBDAA0-29C6-3CDD-E595-2B08BA72766F}"/>
              </a:ext>
            </a:extLst>
          </p:cNvPr>
          <p:cNvSpPr>
            <a:spLocks noGrp="1"/>
          </p:cNvSpPr>
          <p:nvPr>
            <p:ph type="title"/>
          </p:nvPr>
        </p:nvSpPr>
        <p:spPr/>
        <p:txBody>
          <a:bodyPr/>
          <a:lstStyle/>
          <a:p>
            <a:r>
              <a:rPr lang="de-DE" sz="3200" dirty="0" err="1"/>
              <a:t>Procedura</a:t>
            </a:r>
            <a:r>
              <a:rPr lang="de-DE" sz="3200" dirty="0"/>
              <a:t> </a:t>
            </a:r>
            <a:r>
              <a:rPr lang="de-DE" sz="3200" dirty="0" err="1"/>
              <a:t>legislativa</a:t>
            </a:r>
            <a:r>
              <a:rPr lang="de-DE" sz="3200" dirty="0"/>
              <a:t> </a:t>
            </a:r>
            <a:r>
              <a:rPr lang="de-DE" sz="3200" dirty="0" err="1"/>
              <a:t>ordinaria</a:t>
            </a:r>
            <a:r>
              <a:rPr lang="de-DE" sz="3200" dirty="0"/>
              <a:t> – Art 294 TFEU</a:t>
            </a:r>
            <a:endParaRPr lang="en-IE" sz="3200" dirty="0"/>
          </a:p>
        </p:txBody>
      </p:sp>
      <p:sp>
        <p:nvSpPr>
          <p:cNvPr id="6" name="Rectangle 5">
            <a:extLst>
              <a:ext uri="{FF2B5EF4-FFF2-40B4-BE49-F238E27FC236}">
                <a16:creationId xmlns:a16="http://schemas.microsoft.com/office/drawing/2014/main" id="{1B3E7AB9-6D54-522C-D520-0725E50FFAAE}"/>
              </a:ext>
            </a:extLst>
          </p:cNvPr>
          <p:cNvSpPr/>
          <p:nvPr/>
        </p:nvSpPr>
        <p:spPr>
          <a:xfrm>
            <a:off x="4648874" y="1827576"/>
            <a:ext cx="1984663"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PROPOSTA DELLA COMMISSIONE</a:t>
            </a:r>
            <a:endParaRPr lang="en-IE" dirty="0">
              <a:solidFill>
                <a:schemeClr val="tx1"/>
              </a:solidFill>
            </a:endParaRPr>
          </a:p>
        </p:txBody>
      </p:sp>
      <p:sp>
        <p:nvSpPr>
          <p:cNvPr id="7" name="Oval 6">
            <a:extLst>
              <a:ext uri="{FF2B5EF4-FFF2-40B4-BE49-F238E27FC236}">
                <a16:creationId xmlns:a16="http://schemas.microsoft.com/office/drawing/2014/main" id="{692263F5-5912-BA7C-C99B-3166C8CB05A0}"/>
              </a:ext>
            </a:extLst>
          </p:cNvPr>
          <p:cNvSpPr/>
          <p:nvPr/>
        </p:nvSpPr>
        <p:spPr>
          <a:xfrm>
            <a:off x="970721" y="3013364"/>
            <a:ext cx="2603751"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PE </a:t>
            </a:r>
            <a:r>
              <a:rPr lang="de-DE" dirty="0" err="1"/>
              <a:t>approva</a:t>
            </a:r>
            <a:r>
              <a:rPr lang="de-DE" dirty="0"/>
              <a:t> senza </a:t>
            </a:r>
            <a:r>
              <a:rPr lang="de-DE" dirty="0" err="1"/>
              <a:t>modifiche</a:t>
            </a:r>
            <a:endParaRPr lang="en-IE" dirty="0"/>
          </a:p>
        </p:txBody>
      </p:sp>
      <p:sp>
        <p:nvSpPr>
          <p:cNvPr id="8" name="Oval 7">
            <a:extLst>
              <a:ext uri="{FF2B5EF4-FFF2-40B4-BE49-F238E27FC236}">
                <a16:creationId xmlns:a16="http://schemas.microsoft.com/office/drawing/2014/main" id="{24F4F0A1-2AFC-2708-98C6-5F89594AD877}"/>
              </a:ext>
            </a:extLst>
          </p:cNvPr>
          <p:cNvSpPr/>
          <p:nvPr/>
        </p:nvSpPr>
        <p:spPr>
          <a:xfrm>
            <a:off x="3924300" y="3185972"/>
            <a:ext cx="2171700" cy="10151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PE </a:t>
            </a:r>
            <a:r>
              <a:rPr lang="de-DE" dirty="0" err="1"/>
              <a:t>emenda</a:t>
            </a:r>
            <a:r>
              <a:rPr lang="de-DE" dirty="0"/>
              <a:t> la </a:t>
            </a:r>
            <a:r>
              <a:rPr lang="de-DE" dirty="0" err="1"/>
              <a:t>proposta</a:t>
            </a:r>
            <a:endParaRPr lang="en-IE" dirty="0"/>
          </a:p>
        </p:txBody>
      </p:sp>
      <p:sp>
        <p:nvSpPr>
          <p:cNvPr id="9" name="Oval 8">
            <a:extLst>
              <a:ext uri="{FF2B5EF4-FFF2-40B4-BE49-F238E27FC236}">
                <a16:creationId xmlns:a16="http://schemas.microsoft.com/office/drawing/2014/main" id="{7223E456-BEF4-69A3-DCFA-A407A8E902FD}"/>
              </a:ext>
            </a:extLst>
          </p:cNvPr>
          <p:cNvSpPr/>
          <p:nvPr/>
        </p:nvSpPr>
        <p:spPr>
          <a:xfrm>
            <a:off x="855518" y="4374572"/>
            <a:ext cx="2445328" cy="11585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err="1">
                <a:solidFill>
                  <a:schemeClr val="tx1"/>
                </a:solidFill>
              </a:rPr>
              <a:t>Consiglio</a:t>
            </a:r>
            <a:r>
              <a:rPr lang="de-DE" dirty="0">
                <a:solidFill>
                  <a:schemeClr val="tx1"/>
                </a:solidFill>
              </a:rPr>
              <a:t> </a:t>
            </a:r>
            <a:r>
              <a:rPr lang="de-DE" dirty="0" err="1">
                <a:solidFill>
                  <a:schemeClr val="tx1"/>
                </a:solidFill>
              </a:rPr>
              <a:t>approva</a:t>
            </a:r>
            <a:r>
              <a:rPr lang="de-DE" dirty="0">
                <a:solidFill>
                  <a:schemeClr val="tx1"/>
                </a:solidFill>
              </a:rPr>
              <a:t> la </a:t>
            </a:r>
            <a:r>
              <a:rPr lang="de-DE" dirty="0" err="1">
                <a:solidFill>
                  <a:schemeClr val="tx1"/>
                </a:solidFill>
              </a:rPr>
              <a:t>posizione</a:t>
            </a:r>
            <a:r>
              <a:rPr lang="de-DE" dirty="0">
                <a:solidFill>
                  <a:schemeClr val="tx1"/>
                </a:solidFill>
              </a:rPr>
              <a:t> del PE</a:t>
            </a:r>
            <a:endParaRPr lang="en-IE" dirty="0">
              <a:solidFill>
                <a:schemeClr val="tx1"/>
              </a:solidFill>
            </a:endParaRPr>
          </a:p>
        </p:txBody>
      </p:sp>
      <p:sp>
        <p:nvSpPr>
          <p:cNvPr id="10" name="Oval 9">
            <a:extLst>
              <a:ext uri="{FF2B5EF4-FFF2-40B4-BE49-F238E27FC236}">
                <a16:creationId xmlns:a16="http://schemas.microsoft.com/office/drawing/2014/main" id="{814CB466-22A1-3577-4115-433AD9BBCBAE}"/>
              </a:ext>
            </a:extLst>
          </p:cNvPr>
          <p:cNvSpPr/>
          <p:nvPr/>
        </p:nvSpPr>
        <p:spPr>
          <a:xfrm>
            <a:off x="3783194" y="4393691"/>
            <a:ext cx="2445328" cy="115151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600" dirty="0">
                <a:solidFill>
                  <a:schemeClr val="tx1"/>
                </a:solidFill>
              </a:rPr>
              <a:t>CONSIGLIO </a:t>
            </a:r>
            <a:r>
              <a:rPr lang="de-DE" sz="1600" dirty="0" err="1">
                <a:solidFill>
                  <a:schemeClr val="tx1"/>
                </a:solidFill>
              </a:rPr>
              <a:t>emenda</a:t>
            </a:r>
            <a:r>
              <a:rPr lang="de-DE" sz="1600" dirty="0">
                <a:solidFill>
                  <a:schemeClr val="tx1"/>
                </a:solidFill>
              </a:rPr>
              <a:t> la </a:t>
            </a:r>
            <a:r>
              <a:rPr lang="de-DE" sz="1600" dirty="0" err="1">
                <a:solidFill>
                  <a:schemeClr val="tx1"/>
                </a:solidFill>
              </a:rPr>
              <a:t>posizione</a:t>
            </a:r>
            <a:r>
              <a:rPr lang="de-DE" sz="1600" dirty="0">
                <a:solidFill>
                  <a:schemeClr val="tx1"/>
                </a:solidFill>
              </a:rPr>
              <a:t> del PE</a:t>
            </a:r>
            <a:endParaRPr lang="en-IE" sz="1600" dirty="0">
              <a:solidFill>
                <a:schemeClr val="tx1"/>
              </a:solidFill>
            </a:endParaRPr>
          </a:p>
        </p:txBody>
      </p:sp>
      <p:sp>
        <p:nvSpPr>
          <p:cNvPr id="11" name="Oval 10">
            <a:extLst>
              <a:ext uri="{FF2B5EF4-FFF2-40B4-BE49-F238E27FC236}">
                <a16:creationId xmlns:a16="http://schemas.microsoft.com/office/drawing/2014/main" id="{21C88399-E485-7DAA-06C2-3ED1C2A65940}"/>
              </a:ext>
            </a:extLst>
          </p:cNvPr>
          <p:cNvSpPr/>
          <p:nvPr/>
        </p:nvSpPr>
        <p:spPr>
          <a:xfrm>
            <a:off x="6875317" y="4405744"/>
            <a:ext cx="2445328" cy="112741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600" dirty="0">
                <a:solidFill>
                  <a:schemeClr val="tx1"/>
                </a:solidFill>
              </a:rPr>
              <a:t>CONSIGLIO </a:t>
            </a:r>
            <a:r>
              <a:rPr lang="de-DE" sz="1600" dirty="0" err="1">
                <a:solidFill>
                  <a:schemeClr val="tx1"/>
                </a:solidFill>
              </a:rPr>
              <a:t>approva</a:t>
            </a:r>
            <a:r>
              <a:rPr lang="de-DE" sz="1600" dirty="0">
                <a:solidFill>
                  <a:schemeClr val="tx1"/>
                </a:solidFill>
              </a:rPr>
              <a:t> la </a:t>
            </a:r>
            <a:r>
              <a:rPr lang="de-DE" sz="1600" dirty="0" err="1">
                <a:solidFill>
                  <a:schemeClr val="tx1"/>
                </a:solidFill>
              </a:rPr>
              <a:t>posizione</a:t>
            </a:r>
            <a:r>
              <a:rPr lang="de-DE" sz="1600" dirty="0">
                <a:solidFill>
                  <a:schemeClr val="tx1"/>
                </a:solidFill>
              </a:rPr>
              <a:t> del PE </a:t>
            </a:r>
            <a:endParaRPr lang="en-IE" sz="1600" dirty="0">
              <a:solidFill>
                <a:schemeClr val="tx1"/>
              </a:solidFill>
            </a:endParaRPr>
          </a:p>
        </p:txBody>
      </p:sp>
      <p:cxnSp>
        <p:nvCxnSpPr>
          <p:cNvPr id="13" name="Straight Connector 12">
            <a:extLst>
              <a:ext uri="{FF2B5EF4-FFF2-40B4-BE49-F238E27FC236}">
                <a16:creationId xmlns:a16="http://schemas.microsoft.com/office/drawing/2014/main" id="{0170C0C9-85F7-9858-C1FB-E9EB4C26A4AD}"/>
              </a:ext>
            </a:extLst>
          </p:cNvPr>
          <p:cNvCxnSpPr/>
          <p:nvPr/>
        </p:nvCxnSpPr>
        <p:spPr>
          <a:xfrm flipH="1">
            <a:off x="2317173" y="2514600"/>
            <a:ext cx="2234045" cy="3636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42A07FA-D3A7-0199-E2AB-9E636F9D91AF}"/>
              </a:ext>
            </a:extLst>
          </p:cNvPr>
          <p:cNvCxnSpPr>
            <a:cxnSpLocks/>
            <a:endCxn id="8" idx="0"/>
          </p:cNvCxnSpPr>
          <p:nvPr/>
        </p:nvCxnSpPr>
        <p:spPr>
          <a:xfrm>
            <a:off x="5010150" y="2741976"/>
            <a:ext cx="0" cy="443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9C2CDEF-A35D-5168-8657-89B4D28FD03F}"/>
              </a:ext>
            </a:extLst>
          </p:cNvPr>
          <p:cNvCxnSpPr/>
          <p:nvPr/>
        </p:nvCxnSpPr>
        <p:spPr>
          <a:xfrm>
            <a:off x="2078182" y="3927764"/>
            <a:ext cx="0" cy="477981"/>
          </a:xfrm>
          <a:prstGeom prst="line">
            <a:avLst/>
          </a:prstGeom>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B7BD6DE1-8964-E86C-E8CC-D50169606999}"/>
              </a:ext>
            </a:extLst>
          </p:cNvPr>
          <p:cNvSpPr/>
          <p:nvPr/>
        </p:nvSpPr>
        <p:spPr>
          <a:xfrm>
            <a:off x="1070264" y="5887490"/>
            <a:ext cx="2015836" cy="63312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a:t>ATTO ADOTTATO</a:t>
            </a:r>
            <a:endParaRPr lang="en-IE" dirty="0"/>
          </a:p>
        </p:txBody>
      </p:sp>
      <p:cxnSp>
        <p:nvCxnSpPr>
          <p:cNvPr id="20" name="Straight Connector 19">
            <a:extLst>
              <a:ext uri="{FF2B5EF4-FFF2-40B4-BE49-F238E27FC236}">
                <a16:creationId xmlns:a16="http://schemas.microsoft.com/office/drawing/2014/main" id="{DAF53361-9345-96E5-4ECD-F26D8FAE3489}"/>
              </a:ext>
            </a:extLst>
          </p:cNvPr>
          <p:cNvCxnSpPr/>
          <p:nvPr/>
        </p:nvCxnSpPr>
        <p:spPr>
          <a:xfrm>
            <a:off x="2078182" y="5611091"/>
            <a:ext cx="0" cy="276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92D8A4D-5CB2-B676-8FC5-F10CCE367DB9}"/>
              </a:ext>
            </a:extLst>
          </p:cNvPr>
          <p:cNvCxnSpPr>
            <a:cxnSpLocks/>
            <a:stCxn id="7" idx="5"/>
            <a:endCxn id="10" idx="1"/>
          </p:cNvCxnSpPr>
          <p:nvPr/>
        </p:nvCxnSpPr>
        <p:spPr>
          <a:xfrm>
            <a:off x="3193161" y="3793853"/>
            <a:ext cx="948143" cy="768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4C6D0E-9FF9-06E9-C871-6CBC854EA4B3}"/>
              </a:ext>
            </a:extLst>
          </p:cNvPr>
          <p:cNvCxnSpPr>
            <a:cxnSpLocks/>
            <a:stCxn id="8" idx="6"/>
            <a:endCxn id="11" idx="1"/>
          </p:cNvCxnSpPr>
          <p:nvPr/>
        </p:nvCxnSpPr>
        <p:spPr>
          <a:xfrm>
            <a:off x="6096000" y="3693538"/>
            <a:ext cx="1137427" cy="877312"/>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EADA4D3-CD5D-39E9-8494-4A114BDC9276}"/>
              </a:ext>
            </a:extLst>
          </p:cNvPr>
          <p:cNvSpPr/>
          <p:nvPr/>
        </p:nvSpPr>
        <p:spPr>
          <a:xfrm>
            <a:off x="7263246" y="5880553"/>
            <a:ext cx="2015836" cy="64006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a:t>ATTO ADOTTATO</a:t>
            </a:r>
            <a:endParaRPr lang="en-IE" dirty="0"/>
          </a:p>
        </p:txBody>
      </p:sp>
      <p:cxnSp>
        <p:nvCxnSpPr>
          <p:cNvPr id="39" name="Straight Connector 38">
            <a:extLst>
              <a:ext uri="{FF2B5EF4-FFF2-40B4-BE49-F238E27FC236}">
                <a16:creationId xmlns:a16="http://schemas.microsoft.com/office/drawing/2014/main" id="{5F3554E8-194D-C82E-BB26-A16952FCA7A7}"/>
              </a:ext>
            </a:extLst>
          </p:cNvPr>
          <p:cNvCxnSpPr>
            <a:stCxn id="11" idx="4"/>
          </p:cNvCxnSpPr>
          <p:nvPr/>
        </p:nvCxnSpPr>
        <p:spPr>
          <a:xfrm>
            <a:off x="8097981" y="5533157"/>
            <a:ext cx="0" cy="354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C6C95FF-54FE-C262-F588-9767293FC8BC}"/>
              </a:ext>
            </a:extLst>
          </p:cNvPr>
          <p:cNvCxnSpPr>
            <a:endCxn id="10" idx="0"/>
          </p:cNvCxnSpPr>
          <p:nvPr/>
        </p:nvCxnSpPr>
        <p:spPr>
          <a:xfrm>
            <a:off x="5005858" y="4227512"/>
            <a:ext cx="0" cy="166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71D2CE-F65D-73E7-33C9-348E3FEF12CB}"/>
              </a:ext>
            </a:extLst>
          </p:cNvPr>
          <p:cNvCxnSpPr>
            <a:stCxn id="10" idx="4"/>
          </p:cNvCxnSpPr>
          <p:nvPr/>
        </p:nvCxnSpPr>
        <p:spPr>
          <a:xfrm>
            <a:off x="5005858" y="5545209"/>
            <a:ext cx="0" cy="439955"/>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D806503B-C2E8-CE3A-FF08-37214D945F53}"/>
              </a:ext>
            </a:extLst>
          </p:cNvPr>
          <p:cNvSpPr/>
          <p:nvPr/>
        </p:nvSpPr>
        <p:spPr>
          <a:xfrm>
            <a:off x="4141304" y="5957336"/>
            <a:ext cx="1781511" cy="714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2a </a:t>
            </a:r>
            <a:r>
              <a:rPr lang="de-DE" dirty="0" err="1"/>
              <a:t>lettura</a:t>
            </a:r>
            <a:endParaRPr lang="en-IE" dirty="0"/>
          </a:p>
        </p:txBody>
      </p:sp>
    </p:spTree>
    <p:extLst>
      <p:ext uri="{BB962C8B-B14F-4D97-AF65-F5344CB8AC3E}">
        <p14:creationId xmlns:p14="http://schemas.microsoft.com/office/powerpoint/2010/main" val="7564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0" y="971436"/>
            <a:ext cx="4572000" cy="369332"/>
          </a:xfrm>
          <a:prstGeom prst="rect">
            <a:avLst/>
          </a:prstGeom>
        </p:spPr>
        <p:txBody>
          <a:bodyPr>
            <a:spAutoFit/>
          </a:bodyPr>
          <a:lstStyle/>
          <a:p>
            <a:r>
              <a:rPr lang="en-US" altLang="en-US" b="1" dirty="0">
                <a:latin typeface="Verdana" pitchFamily="34" charset="0"/>
              </a:rPr>
              <a:t>Il </a:t>
            </a:r>
            <a:r>
              <a:rPr lang="en-US" altLang="en-US" b="1" dirty="0" err="1">
                <a:latin typeface="Verdana" pitchFamily="34" charset="0"/>
              </a:rPr>
              <a:t>Parlamento</a:t>
            </a:r>
            <a:r>
              <a:rPr lang="en-US" altLang="en-US" b="1" dirty="0">
                <a:latin typeface="Verdana" pitchFamily="34" charset="0"/>
              </a:rPr>
              <a:t> </a:t>
            </a:r>
            <a:r>
              <a:rPr lang="en-US" altLang="en-US" b="1" dirty="0" err="1">
                <a:latin typeface="Verdana" pitchFamily="34" charset="0"/>
              </a:rPr>
              <a:t>europeo</a:t>
            </a:r>
            <a:r>
              <a:rPr lang="en-US" altLang="en-US" b="1" dirty="0">
                <a:latin typeface="Verdana" pitchFamily="34" charset="0"/>
              </a:rPr>
              <a:t> – </a:t>
            </a:r>
            <a:r>
              <a:rPr lang="en-US" altLang="en-US" b="1" dirty="0" err="1">
                <a:latin typeface="Verdana" pitchFamily="34" charset="0"/>
              </a:rPr>
              <a:t>cosa</a:t>
            </a:r>
            <a:r>
              <a:rPr lang="en-US" altLang="en-US" b="1" dirty="0">
                <a:latin typeface="Verdana" pitchFamily="34" charset="0"/>
              </a:rPr>
              <a:t> fa</a:t>
            </a:r>
            <a:endParaRPr lang="en-GB" dirty="0"/>
          </a:p>
        </p:txBody>
      </p:sp>
      <p:grpSp>
        <p:nvGrpSpPr>
          <p:cNvPr id="2" name="Group 1"/>
          <p:cNvGrpSpPr/>
          <p:nvPr/>
        </p:nvGrpSpPr>
        <p:grpSpPr>
          <a:xfrm>
            <a:off x="1631504" y="1322185"/>
            <a:ext cx="8640960" cy="1713483"/>
            <a:chOff x="107504" y="1322184"/>
            <a:chExt cx="8640960" cy="1713483"/>
          </a:xfrm>
        </p:grpSpPr>
        <p:pic>
          <p:nvPicPr>
            <p:cNvPr id="5122" name="Picture 2" descr="Risultati immagini per trattati europ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91517"/>
              <a:ext cx="2016224" cy="13441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3528" y="1322184"/>
              <a:ext cx="1728192" cy="369332"/>
            </a:xfrm>
            <a:prstGeom prst="rect">
              <a:avLst/>
            </a:prstGeom>
          </p:spPr>
          <p:txBody>
            <a:bodyPr wrap="square">
              <a:spAutoFit/>
            </a:bodyPr>
            <a:lstStyle/>
            <a:p>
              <a:pPr algn="just"/>
              <a:r>
                <a:rPr lang="it-IT" b="1" dirty="0"/>
                <a:t>Legislazione</a:t>
              </a:r>
            </a:p>
          </p:txBody>
        </p:sp>
        <p:sp>
          <p:nvSpPr>
            <p:cNvPr id="10" name="Rectangle 9"/>
            <p:cNvSpPr/>
            <p:nvPr/>
          </p:nvSpPr>
          <p:spPr>
            <a:xfrm>
              <a:off x="2483768" y="1573923"/>
              <a:ext cx="6264696" cy="830997"/>
            </a:xfrm>
            <a:prstGeom prst="rect">
              <a:avLst/>
            </a:prstGeom>
          </p:spPr>
          <p:txBody>
            <a:bodyPr wrap="square">
              <a:spAutoFit/>
            </a:bodyPr>
            <a:lstStyle/>
            <a:p>
              <a:pPr marL="285750" indent="-285750" algn="just">
                <a:buFont typeface="Arial" panose="020B0604020202020204" pitchFamily="34" charset="0"/>
                <a:buChar char="•"/>
              </a:pPr>
              <a:r>
                <a:rPr lang="it-IT" sz="1600" dirty="0"/>
                <a:t>Atti legislativi proposti dalla Commissione (insieme al Consiglio) </a:t>
              </a:r>
            </a:p>
            <a:p>
              <a:pPr marL="285750" indent="-285750" algn="just">
                <a:buFont typeface="Arial" panose="020B0604020202020204" pitchFamily="34" charset="0"/>
                <a:buChar char="•"/>
              </a:pPr>
              <a:r>
                <a:rPr lang="it-IT" sz="1600" dirty="0"/>
                <a:t>Accordi internazionali</a:t>
              </a:r>
            </a:p>
            <a:p>
              <a:pPr marL="285750" indent="-285750" algn="just">
                <a:buFont typeface="Arial" panose="020B0604020202020204" pitchFamily="34" charset="0"/>
                <a:buChar char="•"/>
              </a:pPr>
              <a:r>
                <a:rPr lang="it-IT" sz="1600" dirty="0"/>
                <a:t>Allargamenti</a:t>
              </a:r>
            </a:p>
          </p:txBody>
        </p:sp>
      </p:grpSp>
      <p:grpSp>
        <p:nvGrpSpPr>
          <p:cNvPr id="3" name="Group 2"/>
          <p:cNvGrpSpPr/>
          <p:nvPr/>
        </p:nvGrpSpPr>
        <p:grpSpPr>
          <a:xfrm>
            <a:off x="1617774" y="3284985"/>
            <a:ext cx="8726698" cy="1802815"/>
            <a:chOff x="93774" y="3284984"/>
            <a:chExt cx="8726698" cy="1802815"/>
          </a:xfrm>
        </p:grpSpPr>
        <p:sp>
          <p:nvSpPr>
            <p:cNvPr id="6" name="Rectangle 5"/>
            <p:cNvSpPr/>
            <p:nvPr/>
          </p:nvSpPr>
          <p:spPr>
            <a:xfrm>
              <a:off x="2483768" y="3518139"/>
              <a:ext cx="6336704" cy="1569660"/>
            </a:xfrm>
            <a:prstGeom prst="rect">
              <a:avLst/>
            </a:prstGeom>
          </p:spPr>
          <p:txBody>
            <a:bodyPr wrap="square">
              <a:spAutoFit/>
            </a:bodyPr>
            <a:lstStyle/>
            <a:p>
              <a:pPr marL="285750" indent="-285750" algn="just">
                <a:buFont typeface="Arial" panose="020B0604020202020204" pitchFamily="34" charset="0"/>
                <a:buChar char="•"/>
              </a:pPr>
              <a:r>
                <a:rPr lang="it-IT" sz="1600" dirty="0"/>
                <a:t>Controllo democratico su tutte le istituzioni UE</a:t>
              </a:r>
            </a:p>
            <a:p>
              <a:pPr marL="285750" indent="-285750" algn="just">
                <a:buFont typeface="Arial" panose="020B0604020202020204" pitchFamily="34" charset="0"/>
                <a:buChar char="•"/>
              </a:pPr>
              <a:r>
                <a:rPr lang="it-IT" sz="1600" dirty="0"/>
                <a:t>Elezione Presidente Commissione e approvazione Commissione </a:t>
              </a:r>
            </a:p>
            <a:p>
              <a:pPr marL="285750" indent="-285750" algn="just">
                <a:buFont typeface="Arial" panose="020B0604020202020204" pitchFamily="34" charset="0"/>
                <a:buChar char="•"/>
              </a:pPr>
              <a:r>
                <a:rPr lang="it-IT" sz="1600" dirty="0"/>
                <a:t>Approvazione chiusura bilanci dell’Unione europea</a:t>
              </a:r>
            </a:p>
            <a:p>
              <a:pPr marL="285750" indent="-285750" algn="just">
                <a:buFont typeface="Arial" panose="020B0604020202020204" pitchFamily="34" charset="0"/>
                <a:buChar char="•"/>
              </a:pPr>
              <a:r>
                <a:rPr lang="it-IT" sz="1600" dirty="0"/>
                <a:t>Esame petizioni dei cittadini e indagini</a:t>
              </a:r>
            </a:p>
            <a:p>
              <a:pPr marL="285750" indent="-285750" algn="just">
                <a:buFont typeface="Arial" panose="020B0604020202020204" pitchFamily="34" charset="0"/>
                <a:buChar char="•"/>
              </a:pPr>
              <a:r>
                <a:rPr lang="it-IT" sz="1600" dirty="0"/>
                <a:t>Discussione della politica monetaria con la BCE</a:t>
              </a:r>
            </a:p>
            <a:p>
              <a:pPr marL="285750" indent="-285750" algn="just">
                <a:buFont typeface="Arial" panose="020B0604020202020204" pitchFamily="34" charset="0"/>
                <a:buChar char="•"/>
              </a:pPr>
              <a:r>
                <a:rPr lang="it-IT" sz="1600" dirty="0"/>
                <a:t>Interrogazioni alla Commissione e al Consiglio</a:t>
              </a:r>
            </a:p>
          </p:txBody>
        </p:sp>
        <p:pic>
          <p:nvPicPr>
            <p:cNvPr id="5124" name="Picture 4" descr="Risultati immagini per attività parlamento europe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3774" y="3679051"/>
              <a:ext cx="2029954" cy="13540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13656" y="3284984"/>
              <a:ext cx="1954088" cy="369332"/>
            </a:xfrm>
            <a:prstGeom prst="rect">
              <a:avLst/>
            </a:prstGeom>
          </p:spPr>
          <p:txBody>
            <a:bodyPr wrap="square">
              <a:spAutoFit/>
            </a:bodyPr>
            <a:lstStyle/>
            <a:p>
              <a:pPr algn="just"/>
              <a:r>
                <a:rPr lang="it-IT" b="1" dirty="0"/>
                <a:t>Supervisione</a:t>
              </a:r>
            </a:p>
          </p:txBody>
        </p:sp>
      </p:grpSp>
      <p:grpSp>
        <p:nvGrpSpPr>
          <p:cNvPr id="4" name="Group 3"/>
          <p:cNvGrpSpPr/>
          <p:nvPr/>
        </p:nvGrpSpPr>
        <p:grpSpPr>
          <a:xfrm>
            <a:off x="1615568" y="5301209"/>
            <a:ext cx="8584888" cy="1513053"/>
            <a:chOff x="91568" y="5301208"/>
            <a:chExt cx="8584888" cy="1513053"/>
          </a:xfrm>
        </p:grpSpPr>
        <p:sp>
          <p:nvSpPr>
            <p:cNvPr id="9" name="Rectangle 8"/>
            <p:cNvSpPr/>
            <p:nvPr/>
          </p:nvSpPr>
          <p:spPr>
            <a:xfrm>
              <a:off x="2483768" y="5580529"/>
              <a:ext cx="6192688" cy="584775"/>
            </a:xfrm>
            <a:prstGeom prst="rect">
              <a:avLst/>
            </a:prstGeom>
          </p:spPr>
          <p:txBody>
            <a:bodyPr wrap="square">
              <a:spAutoFit/>
            </a:bodyPr>
            <a:lstStyle/>
            <a:p>
              <a:pPr marL="285750" indent="-285750" algn="just">
                <a:buFont typeface="Arial" panose="020B0604020202020204" pitchFamily="34" charset="0"/>
                <a:buChar char="•"/>
              </a:pPr>
              <a:r>
                <a:rPr lang="it-IT" sz="1600" dirty="0"/>
                <a:t>Bilancio dell’Unione europea, insieme al Consiglio</a:t>
              </a:r>
            </a:p>
            <a:p>
              <a:pPr marL="285750" indent="-285750" algn="just">
                <a:buFont typeface="Arial" panose="020B0604020202020204" pitchFamily="34" charset="0"/>
                <a:buChar char="•"/>
              </a:pPr>
              <a:r>
                <a:rPr lang="it-IT" sz="1600" dirty="0"/>
                <a:t>Bilancio di lungo periodo  ("quadro finanziario pluriennale")</a:t>
              </a:r>
            </a:p>
          </p:txBody>
        </p:sp>
        <p:pic>
          <p:nvPicPr>
            <p:cNvPr id="5126" name="Picture 6" descr="Immagine correla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68" y="5661248"/>
              <a:ext cx="2032160" cy="115301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68288" y="5301208"/>
              <a:ext cx="1135360" cy="369332"/>
            </a:xfrm>
            <a:prstGeom prst="rect">
              <a:avLst/>
            </a:prstGeom>
          </p:spPr>
          <p:txBody>
            <a:bodyPr wrap="square">
              <a:spAutoFit/>
            </a:bodyPr>
            <a:lstStyle/>
            <a:p>
              <a:pPr algn="just"/>
              <a:r>
                <a:rPr lang="it-IT" b="1" dirty="0"/>
                <a:t>Bilancio</a:t>
              </a:r>
            </a:p>
          </p:txBody>
        </p:sp>
      </p:grpSp>
    </p:spTree>
    <p:extLst>
      <p:ext uri="{BB962C8B-B14F-4D97-AF65-F5344CB8AC3E}">
        <p14:creationId xmlns:p14="http://schemas.microsoft.com/office/powerpoint/2010/main" val="9771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DBDAA0-29C6-3CDD-E595-2B08BA72766F}"/>
              </a:ext>
            </a:extLst>
          </p:cNvPr>
          <p:cNvSpPr>
            <a:spLocks noGrp="1"/>
          </p:cNvSpPr>
          <p:nvPr>
            <p:ph type="title"/>
          </p:nvPr>
        </p:nvSpPr>
        <p:spPr/>
        <p:txBody>
          <a:bodyPr/>
          <a:lstStyle/>
          <a:p>
            <a:r>
              <a:rPr lang="de-DE" dirty="0"/>
              <a:t>SECONDA LETTURA</a:t>
            </a:r>
            <a:endParaRPr lang="en-IE" dirty="0"/>
          </a:p>
        </p:txBody>
      </p:sp>
      <p:sp>
        <p:nvSpPr>
          <p:cNvPr id="7" name="Oval 6">
            <a:extLst>
              <a:ext uri="{FF2B5EF4-FFF2-40B4-BE49-F238E27FC236}">
                <a16:creationId xmlns:a16="http://schemas.microsoft.com/office/drawing/2014/main" id="{692263F5-5912-BA7C-C99B-3166C8CB05A0}"/>
              </a:ext>
            </a:extLst>
          </p:cNvPr>
          <p:cNvSpPr/>
          <p:nvPr/>
        </p:nvSpPr>
        <p:spPr>
          <a:xfrm>
            <a:off x="1070264" y="1537893"/>
            <a:ext cx="2867888" cy="139530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PE </a:t>
            </a:r>
            <a:r>
              <a:rPr lang="de-DE" dirty="0" err="1"/>
              <a:t>approva</a:t>
            </a:r>
            <a:r>
              <a:rPr lang="de-DE" dirty="0"/>
              <a:t> la </a:t>
            </a:r>
            <a:r>
              <a:rPr lang="de-DE" dirty="0" err="1"/>
              <a:t>posizione</a:t>
            </a:r>
            <a:r>
              <a:rPr lang="de-DE" dirty="0"/>
              <a:t> del </a:t>
            </a:r>
            <a:r>
              <a:rPr lang="de-DE" dirty="0" err="1"/>
              <a:t>Consiglio</a:t>
            </a:r>
            <a:r>
              <a:rPr lang="de-DE" dirty="0"/>
              <a:t> senza </a:t>
            </a:r>
            <a:r>
              <a:rPr lang="de-DE" dirty="0" err="1"/>
              <a:t>modifiche</a:t>
            </a:r>
            <a:endParaRPr lang="en-IE" dirty="0"/>
          </a:p>
        </p:txBody>
      </p:sp>
      <p:sp>
        <p:nvSpPr>
          <p:cNvPr id="8" name="Oval 7">
            <a:extLst>
              <a:ext uri="{FF2B5EF4-FFF2-40B4-BE49-F238E27FC236}">
                <a16:creationId xmlns:a16="http://schemas.microsoft.com/office/drawing/2014/main" id="{24F4F0A1-2AFC-2708-98C6-5F89594AD877}"/>
              </a:ext>
            </a:extLst>
          </p:cNvPr>
          <p:cNvSpPr/>
          <p:nvPr/>
        </p:nvSpPr>
        <p:spPr>
          <a:xfrm>
            <a:off x="4347611" y="1548887"/>
            <a:ext cx="2624391" cy="14286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PE </a:t>
            </a:r>
            <a:r>
              <a:rPr lang="de-DE" dirty="0" err="1"/>
              <a:t>emenda</a:t>
            </a:r>
            <a:r>
              <a:rPr lang="de-DE" dirty="0"/>
              <a:t> la </a:t>
            </a:r>
            <a:r>
              <a:rPr lang="de-DE" dirty="0" err="1"/>
              <a:t>posizione</a:t>
            </a:r>
            <a:r>
              <a:rPr lang="de-DE" dirty="0"/>
              <a:t> del </a:t>
            </a:r>
            <a:r>
              <a:rPr lang="de-DE" dirty="0" err="1"/>
              <a:t>Consiglio</a:t>
            </a:r>
            <a:endParaRPr lang="en-IE" dirty="0"/>
          </a:p>
        </p:txBody>
      </p:sp>
      <p:sp>
        <p:nvSpPr>
          <p:cNvPr id="9" name="Oval 8">
            <a:extLst>
              <a:ext uri="{FF2B5EF4-FFF2-40B4-BE49-F238E27FC236}">
                <a16:creationId xmlns:a16="http://schemas.microsoft.com/office/drawing/2014/main" id="{7223E456-BEF4-69A3-DCFA-A407A8E902FD}"/>
              </a:ext>
            </a:extLst>
          </p:cNvPr>
          <p:cNvSpPr/>
          <p:nvPr/>
        </p:nvSpPr>
        <p:spPr>
          <a:xfrm>
            <a:off x="4513118" y="5468456"/>
            <a:ext cx="2445328" cy="115858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err="1">
                <a:solidFill>
                  <a:schemeClr val="tx1"/>
                </a:solidFill>
              </a:rPr>
              <a:t>Consiglio</a:t>
            </a:r>
            <a:r>
              <a:rPr lang="de-DE" dirty="0">
                <a:solidFill>
                  <a:schemeClr val="tx1"/>
                </a:solidFill>
              </a:rPr>
              <a:t> non </a:t>
            </a:r>
            <a:r>
              <a:rPr lang="de-DE" dirty="0" err="1">
                <a:solidFill>
                  <a:schemeClr val="tx1"/>
                </a:solidFill>
              </a:rPr>
              <a:t>approva</a:t>
            </a:r>
            <a:r>
              <a:rPr lang="de-DE" dirty="0">
                <a:solidFill>
                  <a:schemeClr val="tx1"/>
                </a:solidFill>
              </a:rPr>
              <a:t> la </a:t>
            </a:r>
            <a:r>
              <a:rPr lang="de-DE" dirty="0" err="1">
                <a:solidFill>
                  <a:schemeClr val="tx1"/>
                </a:solidFill>
              </a:rPr>
              <a:t>posizione</a:t>
            </a:r>
            <a:r>
              <a:rPr lang="de-DE" dirty="0">
                <a:solidFill>
                  <a:schemeClr val="tx1"/>
                </a:solidFill>
              </a:rPr>
              <a:t> del PE</a:t>
            </a:r>
            <a:endParaRPr lang="en-IE" dirty="0">
              <a:solidFill>
                <a:schemeClr val="tx1"/>
              </a:solidFill>
            </a:endParaRPr>
          </a:p>
        </p:txBody>
      </p:sp>
      <p:sp>
        <p:nvSpPr>
          <p:cNvPr id="10" name="Oval 9">
            <a:extLst>
              <a:ext uri="{FF2B5EF4-FFF2-40B4-BE49-F238E27FC236}">
                <a16:creationId xmlns:a16="http://schemas.microsoft.com/office/drawing/2014/main" id="{814CB466-22A1-3577-4115-433AD9BBCBAE}"/>
              </a:ext>
            </a:extLst>
          </p:cNvPr>
          <p:cNvSpPr/>
          <p:nvPr/>
        </p:nvSpPr>
        <p:spPr>
          <a:xfrm>
            <a:off x="1951383" y="4316938"/>
            <a:ext cx="2445328" cy="115151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600" dirty="0">
                <a:solidFill>
                  <a:schemeClr val="tx1"/>
                </a:solidFill>
              </a:rPr>
              <a:t>CONSIGLIO </a:t>
            </a:r>
            <a:r>
              <a:rPr lang="de-DE" sz="1600" dirty="0" err="1">
                <a:solidFill>
                  <a:schemeClr val="tx1"/>
                </a:solidFill>
              </a:rPr>
              <a:t>approva</a:t>
            </a:r>
            <a:r>
              <a:rPr lang="de-DE" sz="1600" dirty="0">
                <a:solidFill>
                  <a:schemeClr val="tx1"/>
                </a:solidFill>
              </a:rPr>
              <a:t> la </a:t>
            </a:r>
            <a:r>
              <a:rPr lang="de-DE" sz="1600" dirty="0" err="1">
                <a:solidFill>
                  <a:schemeClr val="tx1"/>
                </a:solidFill>
              </a:rPr>
              <a:t>posizione</a:t>
            </a:r>
            <a:r>
              <a:rPr lang="de-DE" sz="1600" dirty="0">
                <a:solidFill>
                  <a:schemeClr val="tx1"/>
                </a:solidFill>
              </a:rPr>
              <a:t> del PE</a:t>
            </a:r>
            <a:endParaRPr lang="en-IE" sz="1600" dirty="0">
              <a:solidFill>
                <a:schemeClr val="tx1"/>
              </a:solidFill>
            </a:endParaRPr>
          </a:p>
        </p:txBody>
      </p:sp>
      <p:sp>
        <p:nvSpPr>
          <p:cNvPr id="18" name="Rectangle 17">
            <a:extLst>
              <a:ext uri="{FF2B5EF4-FFF2-40B4-BE49-F238E27FC236}">
                <a16:creationId xmlns:a16="http://schemas.microsoft.com/office/drawing/2014/main" id="{B7BD6DE1-8964-E86C-E8CC-D50169606999}"/>
              </a:ext>
            </a:extLst>
          </p:cNvPr>
          <p:cNvSpPr/>
          <p:nvPr/>
        </p:nvSpPr>
        <p:spPr>
          <a:xfrm>
            <a:off x="1496290" y="3279415"/>
            <a:ext cx="2015836" cy="63312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a:t>ATTO ADOTTATO</a:t>
            </a:r>
            <a:endParaRPr lang="en-IE" dirty="0"/>
          </a:p>
        </p:txBody>
      </p:sp>
      <p:sp>
        <p:nvSpPr>
          <p:cNvPr id="25" name="Rectangle 24">
            <a:extLst>
              <a:ext uri="{FF2B5EF4-FFF2-40B4-BE49-F238E27FC236}">
                <a16:creationId xmlns:a16="http://schemas.microsoft.com/office/drawing/2014/main" id="{BEADA4D3-CD5D-39E9-8494-4A114BDC9276}"/>
              </a:ext>
            </a:extLst>
          </p:cNvPr>
          <p:cNvSpPr/>
          <p:nvPr/>
        </p:nvSpPr>
        <p:spPr>
          <a:xfrm>
            <a:off x="8132011" y="3429000"/>
            <a:ext cx="2015836" cy="64006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a:t>ATTO NON  ADOTTATO</a:t>
            </a:r>
            <a:endParaRPr lang="en-IE" dirty="0"/>
          </a:p>
        </p:txBody>
      </p:sp>
      <p:sp>
        <p:nvSpPr>
          <p:cNvPr id="3" name="Oval 2">
            <a:extLst>
              <a:ext uri="{FF2B5EF4-FFF2-40B4-BE49-F238E27FC236}">
                <a16:creationId xmlns:a16="http://schemas.microsoft.com/office/drawing/2014/main" id="{9FC740B6-1E1D-4173-3328-2CF970077F02}"/>
              </a:ext>
            </a:extLst>
          </p:cNvPr>
          <p:cNvSpPr/>
          <p:nvPr/>
        </p:nvSpPr>
        <p:spPr>
          <a:xfrm>
            <a:off x="7543348" y="1426040"/>
            <a:ext cx="2936853" cy="14443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PE </a:t>
            </a:r>
            <a:r>
              <a:rPr lang="de-DE" dirty="0" err="1"/>
              <a:t>respinge</a:t>
            </a:r>
            <a:r>
              <a:rPr lang="de-DE" dirty="0"/>
              <a:t> la </a:t>
            </a:r>
            <a:r>
              <a:rPr lang="de-DE" dirty="0" err="1"/>
              <a:t>posizione</a:t>
            </a:r>
            <a:r>
              <a:rPr lang="de-DE" dirty="0"/>
              <a:t> del </a:t>
            </a:r>
            <a:r>
              <a:rPr lang="de-DE" dirty="0" err="1"/>
              <a:t>Consiglio</a:t>
            </a:r>
            <a:endParaRPr lang="en-IE" dirty="0"/>
          </a:p>
        </p:txBody>
      </p:sp>
      <p:sp>
        <p:nvSpPr>
          <p:cNvPr id="23" name="Rectangle 22">
            <a:extLst>
              <a:ext uri="{FF2B5EF4-FFF2-40B4-BE49-F238E27FC236}">
                <a16:creationId xmlns:a16="http://schemas.microsoft.com/office/drawing/2014/main" id="{0E424474-B776-7E69-5950-8D58D9F80466}"/>
              </a:ext>
            </a:extLst>
          </p:cNvPr>
          <p:cNvSpPr/>
          <p:nvPr/>
        </p:nvSpPr>
        <p:spPr>
          <a:xfrm>
            <a:off x="1069210" y="5887490"/>
            <a:ext cx="2015835" cy="71437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a:t>ATTO ADOTTATO</a:t>
            </a:r>
            <a:endParaRPr lang="en-IE" dirty="0"/>
          </a:p>
        </p:txBody>
      </p:sp>
      <p:cxnSp>
        <p:nvCxnSpPr>
          <p:cNvPr id="27" name="Straight Connector 26">
            <a:extLst>
              <a:ext uri="{FF2B5EF4-FFF2-40B4-BE49-F238E27FC236}">
                <a16:creationId xmlns:a16="http://schemas.microsoft.com/office/drawing/2014/main" id="{8AE4A187-0A54-91BC-A674-389DD981D7F5}"/>
              </a:ext>
            </a:extLst>
          </p:cNvPr>
          <p:cNvCxnSpPr/>
          <p:nvPr/>
        </p:nvCxnSpPr>
        <p:spPr>
          <a:xfrm>
            <a:off x="5735782" y="2977489"/>
            <a:ext cx="0" cy="2491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3B6C70-4105-E3B1-1CA9-E28F786653A4}"/>
              </a:ext>
            </a:extLst>
          </p:cNvPr>
          <p:cNvCxnSpPr/>
          <p:nvPr/>
        </p:nvCxnSpPr>
        <p:spPr>
          <a:xfrm>
            <a:off x="2504208" y="2933196"/>
            <a:ext cx="0" cy="346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B9A1CB-BDB0-F099-5B0F-77AC83295A28}"/>
              </a:ext>
            </a:extLst>
          </p:cNvPr>
          <p:cNvCxnSpPr>
            <a:stCxn id="3" idx="4"/>
          </p:cNvCxnSpPr>
          <p:nvPr/>
        </p:nvCxnSpPr>
        <p:spPr>
          <a:xfrm flipH="1">
            <a:off x="9011774" y="2870376"/>
            <a:ext cx="1" cy="558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D642165-57D0-80D6-5314-CE0B1C2D4264}"/>
              </a:ext>
            </a:extLst>
          </p:cNvPr>
          <p:cNvCxnSpPr/>
          <p:nvPr/>
        </p:nvCxnSpPr>
        <p:spPr>
          <a:xfrm flipH="1">
            <a:off x="4347611" y="3761509"/>
            <a:ext cx="1388171" cy="976746"/>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2E80A9E-05A9-6217-618B-E706AC27513C}"/>
              </a:ext>
            </a:extLst>
          </p:cNvPr>
          <p:cNvCxnSpPr/>
          <p:nvPr/>
        </p:nvCxnSpPr>
        <p:spPr>
          <a:xfrm>
            <a:off x="2872712" y="5468456"/>
            <a:ext cx="0" cy="3400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817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DBDAA0-29C6-3CDD-E595-2B08BA72766F}"/>
              </a:ext>
            </a:extLst>
          </p:cNvPr>
          <p:cNvSpPr>
            <a:spLocks noGrp="1"/>
          </p:cNvSpPr>
          <p:nvPr>
            <p:ph type="title"/>
          </p:nvPr>
        </p:nvSpPr>
        <p:spPr/>
        <p:txBody>
          <a:bodyPr/>
          <a:lstStyle/>
          <a:p>
            <a:r>
              <a:rPr lang="de-DE" dirty="0"/>
              <a:t>TERZA LETTURA</a:t>
            </a:r>
            <a:endParaRPr lang="en-IE" dirty="0"/>
          </a:p>
        </p:txBody>
      </p:sp>
      <p:sp>
        <p:nvSpPr>
          <p:cNvPr id="7" name="Oval 6">
            <a:extLst>
              <a:ext uri="{FF2B5EF4-FFF2-40B4-BE49-F238E27FC236}">
                <a16:creationId xmlns:a16="http://schemas.microsoft.com/office/drawing/2014/main" id="{692263F5-5912-BA7C-C99B-3166C8CB05A0}"/>
              </a:ext>
            </a:extLst>
          </p:cNvPr>
          <p:cNvSpPr/>
          <p:nvPr/>
        </p:nvSpPr>
        <p:spPr>
          <a:xfrm>
            <a:off x="610209" y="3886239"/>
            <a:ext cx="2867888" cy="139530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PE e/o </a:t>
            </a:r>
            <a:r>
              <a:rPr lang="de-DE" dirty="0" err="1"/>
              <a:t>Consiglio</a:t>
            </a:r>
            <a:r>
              <a:rPr lang="de-DE" dirty="0"/>
              <a:t> non </a:t>
            </a:r>
            <a:r>
              <a:rPr lang="de-DE" dirty="0" err="1"/>
              <a:t>approva</a:t>
            </a:r>
            <a:r>
              <a:rPr lang="de-DE" dirty="0"/>
              <a:t> </a:t>
            </a:r>
            <a:r>
              <a:rPr lang="de-DE" dirty="0" err="1"/>
              <a:t>il</a:t>
            </a:r>
            <a:r>
              <a:rPr lang="de-DE" dirty="0"/>
              <a:t> </a:t>
            </a:r>
            <a:r>
              <a:rPr lang="de-DE" dirty="0" err="1"/>
              <a:t>testo</a:t>
            </a:r>
            <a:r>
              <a:rPr lang="de-DE" dirty="0"/>
              <a:t> </a:t>
            </a:r>
            <a:r>
              <a:rPr lang="de-DE" dirty="0" err="1"/>
              <a:t>congiunto</a:t>
            </a:r>
            <a:endParaRPr lang="en-IE" dirty="0"/>
          </a:p>
        </p:txBody>
      </p:sp>
      <p:sp>
        <p:nvSpPr>
          <p:cNvPr id="8" name="Oval 7">
            <a:extLst>
              <a:ext uri="{FF2B5EF4-FFF2-40B4-BE49-F238E27FC236}">
                <a16:creationId xmlns:a16="http://schemas.microsoft.com/office/drawing/2014/main" id="{24F4F0A1-2AFC-2708-98C6-5F89594AD877}"/>
              </a:ext>
            </a:extLst>
          </p:cNvPr>
          <p:cNvSpPr/>
          <p:nvPr/>
        </p:nvSpPr>
        <p:spPr>
          <a:xfrm>
            <a:off x="4347611" y="1265217"/>
            <a:ext cx="2624391" cy="97674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E‘ </a:t>
            </a:r>
            <a:r>
              <a:rPr lang="de-DE" dirty="0" err="1"/>
              <a:t>istituito</a:t>
            </a:r>
            <a:r>
              <a:rPr lang="de-DE" dirty="0"/>
              <a:t> </a:t>
            </a:r>
            <a:r>
              <a:rPr lang="de-DE" dirty="0" err="1"/>
              <a:t>un</a:t>
            </a:r>
            <a:r>
              <a:rPr lang="de-DE" dirty="0"/>
              <a:t> </a:t>
            </a:r>
            <a:r>
              <a:rPr lang="de-DE" dirty="0" err="1"/>
              <a:t>comitato</a:t>
            </a:r>
            <a:r>
              <a:rPr lang="de-DE" dirty="0"/>
              <a:t> di </a:t>
            </a:r>
            <a:r>
              <a:rPr lang="de-DE" dirty="0" err="1"/>
              <a:t>conciliazione</a:t>
            </a:r>
            <a:endParaRPr lang="en-IE" dirty="0"/>
          </a:p>
        </p:txBody>
      </p:sp>
      <p:sp>
        <p:nvSpPr>
          <p:cNvPr id="9" name="Oval 8">
            <a:extLst>
              <a:ext uri="{FF2B5EF4-FFF2-40B4-BE49-F238E27FC236}">
                <a16:creationId xmlns:a16="http://schemas.microsoft.com/office/drawing/2014/main" id="{7223E456-BEF4-69A3-DCFA-A407A8E902FD}"/>
              </a:ext>
            </a:extLst>
          </p:cNvPr>
          <p:cNvSpPr/>
          <p:nvPr/>
        </p:nvSpPr>
        <p:spPr>
          <a:xfrm>
            <a:off x="4437142" y="4264100"/>
            <a:ext cx="2445328" cy="11718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err="1">
                <a:solidFill>
                  <a:schemeClr val="tx1"/>
                </a:solidFill>
              </a:rPr>
              <a:t>Testo</a:t>
            </a:r>
            <a:r>
              <a:rPr lang="de-DE" dirty="0">
                <a:solidFill>
                  <a:schemeClr val="tx1"/>
                </a:solidFill>
              </a:rPr>
              <a:t> </a:t>
            </a:r>
            <a:r>
              <a:rPr lang="de-DE" dirty="0" err="1">
                <a:solidFill>
                  <a:schemeClr val="tx1"/>
                </a:solidFill>
              </a:rPr>
              <a:t>approvato</a:t>
            </a:r>
            <a:r>
              <a:rPr lang="de-DE" dirty="0">
                <a:solidFill>
                  <a:schemeClr val="tx1"/>
                </a:solidFill>
              </a:rPr>
              <a:t> da PE e </a:t>
            </a:r>
            <a:r>
              <a:rPr lang="de-DE" dirty="0" err="1">
                <a:solidFill>
                  <a:schemeClr val="tx1"/>
                </a:solidFill>
              </a:rPr>
              <a:t>Consiglio</a:t>
            </a:r>
            <a:endParaRPr lang="en-IE" dirty="0">
              <a:solidFill>
                <a:schemeClr val="tx1"/>
              </a:solidFill>
            </a:endParaRPr>
          </a:p>
        </p:txBody>
      </p:sp>
      <p:sp>
        <p:nvSpPr>
          <p:cNvPr id="10" name="Oval 9">
            <a:extLst>
              <a:ext uri="{FF2B5EF4-FFF2-40B4-BE49-F238E27FC236}">
                <a16:creationId xmlns:a16="http://schemas.microsoft.com/office/drawing/2014/main" id="{814CB466-22A1-3577-4115-433AD9BBCBAE}"/>
              </a:ext>
            </a:extLst>
          </p:cNvPr>
          <p:cNvSpPr/>
          <p:nvPr/>
        </p:nvSpPr>
        <p:spPr>
          <a:xfrm>
            <a:off x="4347611" y="2573928"/>
            <a:ext cx="2445328" cy="139530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600" dirty="0" err="1">
                <a:solidFill>
                  <a:schemeClr val="tx1"/>
                </a:solidFill>
              </a:rPr>
              <a:t>Comitato</a:t>
            </a:r>
            <a:r>
              <a:rPr lang="de-DE" sz="1600" dirty="0">
                <a:solidFill>
                  <a:schemeClr val="tx1"/>
                </a:solidFill>
              </a:rPr>
              <a:t> di </a:t>
            </a:r>
            <a:r>
              <a:rPr lang="de-DE" sz="1600" dirty="0" err="1">
                <a:solidFill>
                  <a:schemeClr val="tx1"/>
                </a:solidFill>
              </a:rPr>
              <a:t>conciliazione</a:t>
            </a:r>
            <a:r>
              <a:rPr lang="de-DE" sz="1600" dirty="0">
                <a:solidFill>
                  <a:schemeClr val="tx1"/>
                </a:solidFill>
              </a:rPr>
              <a:t> </a:t>
            </a:r>
            <a:r>
              <a:rPr lang="de-DE" sz="1600" dirty="0" err="1">
                <a:solidFill>
                  <a:schemeClr val="tx1"/>
                </a:solidFill>
              </a:rPr>
              <a:t>raggiunge</a:t>
            </a:r>
            <a:r>
              <a:rPr lang="de-DE" sz="1600" dirty="0">
                <a:solidFill>
                  <a:schemeClr val="tx1"/>
                </a:solidFill>
              </a:rPr>
              <a:t> </a:t>
            </a:r>
            <a:r>
              <a:rPr lang="de-DE" sz="1600" dirty="0" err="1">
                <a:solidFill>
                  <a:schemeClr val="tx1"/>
                </a:solidFill>
              </a:rPr>
              <a:t>un</a:t>
            </a:r>
            <a:r>
              <a:rPr lang="de-DE" sz="1600" dirty="0">
                <a:solidFill>
                  <a:schemeClr val="tx1"/>
                </a:solidFill>
              </a:rPr>
              <a:t> </a:t>
            </a:r>
            <a:r>
              <a:rPr lang="de-DE" sz="1600" dirty="0" err="1">
                <a:solidFill>
                  <a:schemeClr val="tx1"/>
                </a:solidFill>
              </a:rPr>
              <a:t>accordo</a:t>
            </a:r>
            <a:r>
              <a:rPr lang="de-DE" sz="1600" dirty="0">
                <a:solidFill>
                  <a:schemeClr val="tx1"/>
                </a:solidFill>
              </a:rPr>
              <a:t> (</a:t>
            </a:r>
            <a:r>
              <a:rPr lang="de-DE" sz="1600" dirty="0" err="1">
                <a:solidFill>
                  <a:schemeClr val="tx1"/>
                </a:solidFill>
              </a:rPr>
              <a:t>testo</a:t>
            </a:r>
            <a:r>
              <a:rPr lang="de-DE" sz="1600" dirty="0">
                <a:solidFill>
                  <a:schemeClr val="tx1"/>
                </a:solidFill>
              </a:rPr>
              <a:t> </a:t>
            </a:r>
            <a:r>
              <a:rPr lang="de-DE" sz="1600" dirty="0" err="1">
                <a:solidFill>
                  <a:schemeClr val="tx1"/>
                </a:solidFill>
              </a:rPr>
              <a:t>congiunto</a:t>
            </a:r>
            <a:r>
              <a:rPr lang="de-DE" sz="1600" dirty="0">
                <a:solidFill>
                  <a:schemeClr val="tx1"/>
                </a:solidFill>
              </a:rPr>
              <a:t>)</a:t>
            </a:r>
            <a:endParaRPr lang="en-IE" sz="1600" dirty="0">
              <a:solidFill>
                <a:schemeClr val="tx1"/>
              </a:solidFill>
            </a:endParaRPr>
          </a:p>
        </p:txBody>
      </p:sp>
      <p:sp>
        <p:nvSpPr>
          <p:cNvPr id="25" name="Rectangle 24">
            <a:extLst>
              <a:ext uri="{FF2B5EF4-FFF2-40B4-BE49-F238E27FC236}">
                <a16:creationId xmlns:a16="http://schemas.microsoft.com/office/drawing/2014/main" id="{BEADA4D3-CD5D-39E9-8494-4A114BDC9276}"/>
              </a:ext>
            </a:extLst>
          </p:cNvPr>
          <p:cNvSpPr/>
          <p:nvPr/>
        </p:nvSpPr>
        <p:spPr>
          <a:xfrm>
            <a:off x="8132011" y="3429000"/>
            <a:ext cx="2015836" cy="64006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a:t>ATTO NON  ADOTTATO</a:t>
            </a:r>
            <a:endParaRPr lang="en-IE" dirty="0"/>
          </a:p>
        </p:txBody>
      </p:sp>
      <p:sp>
        <p:nvSpPr>
          <p:cNvPr id="3" name="Oval 2">
            <a:extLst>
              <a:ext uri="{FF2B5EF4-FFF2-40B4-BE49-F238E27FC236}">
                <a16:creationId xmlns:a16="http://schemas.microsoft.com/office/drawing/2014/main" id="{9FC740B6-1E1D-4173-3328-2CF970077F02}"/>
              </a:ext>
            </a:extLst>
          </p:cNvPr>
          <p:cNvSpPr/>
          <p:nvPr/>
        </p:nvSpPr>
        <p:spPr>
          <a:xfrm>
            <a:off x="7543348" y="1426040"/>
            <a:ext cx="2936853" cy="14443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t>PE e </a:t>
            </a:r>
            <a:r>
              <a:rPr lang="de-DE" dirty="0" err="1"/>
              <a:t>Consiglio</a:t>
            </a:r>
            <a:r>
              <a:rPr lang="de-DE" dirty="0"/>
              <a:t> non </a:t>
            </a:r>
            <a:r>
              <a:rPr lang="de-DE" dirty="0" err="1"/>
              <a:t>raggiungono</a:t>
            </a:r>
            <a:r>
              <a:rPr lang="de-DE" dirty="0"/>
              <a:t> </a:t>
            </a:r>
            <a:r>
              <a:rPr lang="de-DE" dirty="0" err="1"/>
              <a:t>un</a:t>
            </a:r>
            <a:r>
              <a:rPr lang="de-DE" dirty="0"/>
              <a:t> </a:t>
            </a:r>
            <a:r>
              <a:rPr lang="de-DE" dirty="0" err="1"/>
              <a:t>accordo</a:t>
            </a:r>
            <a:r>
              <a:rPr lang="de-DE" dirty="0"/>
              <a:t> </a:t>
            </a:r>
            <a:r>
              <a:rPr lang="de-DE" dirty="0" err="1"/>
              <a:t>nel</a:t>
            </a:r>
            <a:r>
              <a:rPr lang="de-DE" dirty="0"/>
              <a:t> </a:t>
            </a:r>
            <a:r>
              <a:rPr lang="de-DE" dirty="0" err="1"/>
              <a:t>comitato</a:t>
            </a:r>
            <a:r>
              <a:rPr lang="de-DE" dirty="0"/>
              <a:t> </a:t>
            </a:r>
            <a:endParaRPr lang="en-IE" dirty="0"/>
          </a:p>
        </p:txBody>
      </p:sp>
      <p:sp>
        <p:nvSpPr>
          <p:cNvPr id="23" name="Rectangle 22">
            <a:extLst>
              <a:ext uri="{FF2B5EF4-FFF2-40B4-BE49-F238E27FC236}">
                <a16:creationId xmlns:a16="http://schemas.microsoft.com/office/drawing/2014/main" id="{0E424474-B776-7E69-5950-8D58D9F80466}"/>
              </a:ext>
            </a:extLst>
          </p:cNvPr>
          <p:cNvSpPr/>
          <p:nvPr/>
        </p:nvSpPr>
        <p:spPr>
          <a:xfrm>
            <a:off x="1069210" y="5887490"/>
            <a:ext cx="2015835" cy="71437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a:t>ATTO NON ADOTTATO</a:t>
            </a:r>
            <a:endParaRPr lang="en-IE" dirty="0"/>
          </a:p>
        </p:txBody>
      </p:sp>
      <p:cxnSp>
        <p:nvCxnSpPr>
          <p:cNvPr id="33" name="Straight Connector 32">
            <a:extLst>
              <a:ext uri="{FF2B5EF4-FFF2-40B4-BE49-F238E27FC236}">
                <a16:creationId xmlns:a16="http://schemas.microsoft.com/office/drawing/2014/main" id="{D5B9A1CB-BDB0-F099-5B0F-77AC83295A28}"/>
              </a:ext>
            </a:extLst>
          </p:cNvPr>
          <p:cNvCxnSpPr>
            <a:stCxn id="3" idx="4"/>
          </p:cNvCxnSpPr>
          <p:nvPr/>
        </p:nvCxnSpPr>
        <p:spPr>
          <a:xfrm flipH="1">
            <a:off x="9011774" y="2870376"/>
            <a:ext cx="1" cy="558624"/>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A4F4AE5-B9C3-B1CE-1BDA-401EA2BCFB6C}"/>
              </a:ext>
            </a:extLst>
          </p:cNvPr>
          <p:cNvSpPr/>
          <p:nvPr/>
        </p:nvSpPr>
        <p:spPr>
          <a:xfrm>
            <a:off x="4437142" y="5787478"/>
            <a:ext cx="1932486" cy="914400"/>
          </a:xfrm>
          <a:prstGeom prst="rect">
            <a:avLst/>
          </a:prstGeom>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ATTO ADOTTATO</a:t>
            </a:r>
            <a:endParaRPr lang="en-IE" dirty="0"/>
          </a:p>
        </p:txBody>
      </p:sp>
      <p:cxnSp>
        <p:nvCxnSpPr>
          <p:cNvPr id="6" name="Straight Connector 5">
            <a:extLst>
              <a:ext uri="{FF2B5EF4-FFF2-40B4-BE49-F238E27FC236}">
                <a16:creationId xmlns:a16="http://schemas.microsoft.com/office/drawing/2014/main" id="{82322E27-736E-5752-5F83-973286640BF6}"/>
              </a:ext>
            </a:extLst>
          </p:cNvPr>
          <p:cNvCxnSpPr>
            <a:stCxn id="8" idx="6"/>
          </p:cNvCxnSpPr>
          <p:nvPr/>
        </p:nvCxnSpPr>
        <p:spPr>
          <a:xfrm>
            <a:off x="6972002" y="1753590"/>
            <a:ext cx="571346" cy="293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7E708F-4DE9-77BB-4A74-23B50B765496}"/>
              </a:ext>
            </a:extLst>
          </p:cNvPr>
          <p:cNvCxnSpPr>
            <a:stCxn id="8" idx="4"/>
          </p:cNvCxnSpPr>
          <p:nvPr/>
        </p:nvCxnSpPr>
        <p:spPr>
          <a:xfrm>
            <a:off x="5659807" y="2241963"/>
            <a:ext cx="34411" cy="331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E63C5F-FB43-6037-8E56-4FABEC0A60A1}"/>
              </a:ext>
            </a:extLst>
          </p:cNvPr>
          <p:cNvCxnSpPr>
            <a:cxnSpLocks/>
          </p:cNvCxnSpPr>
          <p:nvPr/>
        </p:nvCxnSpPr>
        <p:spPr>
          <a:xfrm flipH="1">
            <a:off x="5707847" y="3999947"/>
            <a:ext cx="20782" cy="218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7D62D6-1B98-7277-69B9-2E2BF6486299}"/>
              </a:ext>
            </a:extLst>
          </p:cNvPr>
          <p:cNvCxnSpPr>
            <a:cxnSpLocks/>
          </p:cNvCxnSpPr>
          <p:nvPr/>
        </p:nvCxnSpPr>
        <p:spPr>
          <a:xfrm>
            <a:off x="5759126" y="5435915"/>
            <a:ext cx="0" cy="382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FF14B3-F6D1-FB1A-B268-862A5E2E267A}"/>
              </a:ext>
            </a:extLst>
          </p:cNvPr>
          <p:cNvCxnSpPr/>
          <p:nvPr/>
        </p:nvCxnSpPr>
        <p:spPr>
          <a:xfrm flipH="1">
            <a:off x="3252355" y="3429000"/>
            <a:ext cx="1095256" cy="789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301E08-9B8B-BF91-F652-AB4AA44D9091}"/>
              </a:ext>
            </a:extLst>
          </p:cNvPr>
          <p:cNvCxnSpPr>
            <a:stCxn id="7" idx="4"/>
            <a:endCxn id="23" idx="0"/>
          </p:cNvCxnSpPr>
          <p:nvPr/>
        </p:nvCxnSpPr>
        <p:spPr>
          <a:xfrm>
            <a:off x="2044153" y="5281542"/>
            <a:ext cx="32975" cy="6059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74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83D5EE-BA2C-3AB7-C157-C905D5BE50CA}"/>
              </a:ext>
            </a:extLst>
          </p:cNvPr>
          <p:cNvSpPr>
            <a:spLocks noGrp="1"/>
          </p:cNvSpPr>
          <p:nvPr>
            <p:ph idx="1"/>
          </p:nvPr>
        </p:nvSpPr>
        <p:spPr>
          <a:xfrm>
            <a:off x="807026" y="1836016"/>
            <a:ext cx="10905699" cy="3881904"/>
          </a:xfrm>
        </p:spPr>
        <p:txBody>
          <a:bodyPr/>
          <a:lstStyle/>
          <a:p>
            <a:r>
              <a:rPr lang="it-IT" dirty="0">
                <a:hlinkClick r:id="rId2"/>
              </a:rPr>
              <a:t>Homepage | Iniziativa dei cittadini europei (europa.eu)</a:t>
            </a:r>
            <a:endParaRPr lang="en-IE" dirty="0"/>
          </a:p>
        </p:txBody>
      </p:sp>
    </p:spTree>
    <p:extLst>
      <p:ext uri="{BB962C8B-B14F-4D97-AF65-F5344CB8AC3E}">
        <p14:creationId xmlns:p14="http://schemas.microsoft.com/office/powerpoint/2010/main" val="404450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0F0AD4-C798-ED39-E658-C89591A6C22D}"/>
              </a:ext>
            </a:extLst>
          </p:cNvPr>
          <p:cNvSpPr>
            <a:spLocks noGrp="1"/>
          </p:cNvSpPr>
          <p:nvPr>
            <p:ph idx="1"/>
          </p:nvPr>
        </p:nvSpPr>
        <p:spPr/>
        <p:txBody>
          <a:bodyPr/>
          <a:lstStyle/>
          <a:p>
            <a:pPr algn="just"/>
            <a:r>
              <a:rPr lang="it-IT" b="0" i="0" dirty="0">
                <a:solidFill>
                  <a:srgbClr val="000000"/>
                </a:solidFill>
                <a:effectLst/>
                <a:latin typeface="Times New Roman" panose="02020603050405020304" pitchFamily="18" charset="0"/>
              </a:rPr>
              <a:t>Ogni Stato europeo che rispetti i valori di cui all'articolo 2 e si impegni a promuoverli può domandare di diventare membro dell'Unione. Il Parlamento europeo e i parlamenti nazionali sono informati di tale domanda. Lo Stato richiedente trasmette la sua domanda al Consiglio, che si pronuncia all'unanimità, previa consultazione della Commissione e previa approvazione del Parlamento europeo, che si pronuncia a maggioranza dei membri che lo compongono. Si tiene conto dei criteri di ammissibilità convenuti dal Consiglio europeo.</a:t>
            </a:r>
          </a:p>
          <a:p>
            <a:pPr algn="just"/>
            <a:r>
              <a:rPr lang="it-IT" b="0" i="0" dirty="0">
                <a:solidFill>
                  <a:srgbClr val="000000"/>
                </a:solidFill>
                <a:effectLst/>
                <a:latin typeface="Times New Roman" panose="02020603050405020304" pitchFamily="18" charset="0"/>
              </a:rPr>
              <a:t>Le condizioni per l'ammissione e gli adattamenti dei trattati su cui è fondata l'Unione, da essa determinati, formano l'oggetto di un accordo tra gli Stati membri e lo Stato richiedente. Tale accordo è sottoposto a ratifica da tutti gli Stati contraenti conformemente alle loro rispettive norme costituzionali.</a:t>
            </a:r>
          </a:p>
          <a:p>
            <a:endParaRPr lang="en-IE" dirty="0"/>
          </a:p>
        </p:txBody>
      </p:sp>
      <p:sp>
        <p:nvSpPr>
          <p:cNvPr id="3" name="Title 2">
            <a:extLst>
              <a:ext uri="{FF2B5EF4-FFF2-40B4-BE49-F238E27FC236}">
                <a16:creationId xmlns:a16="http://schemas.microsoft.com/office/drawing/2014/main" id="{49157F7E-8031-62CC-56D4-D31023529CDA}"/>
              </a:ext>
            </a:extLst>
          </p:cNvPr>
          <p:cNvSpPr>
            <a:spLocks noGrp="1"/>
          </p:cNvSpPr>
          <p:nvPr>
            <p:ph type="title"/>
          </p:nvPr>
        </p:nvSpPr>
        <p:spPr/>
        <p:txBody>
          <a:bodyPr/>
          <a:lstStyle/>
          <a:p>
            <a:r>
              <a:rPr lang="de-DE" dirty="0" err="1"/>
              <a:t>Articolo</a:t>
            </a:r>
            <a:r>
              <a:rPr lang="de-DE" dirty="0"/>
              <a:t> 49 TUE </a:t>
            </a:r>
            <a:endParaRPr lang="en-IE" dirty="0"/>
          </a:p>
        </p:txBody>
      </p:sp>
    </p:spTree>
    <p:extLst>
      <p:ext uri="{BB962C8B-B14F-4D97-AF65-F5344CB8AC3E}">
        <p14:creationId xmlns:p14="http://schemas.microsoft.com/office/powerpoint/2010/main" val="733818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0F0AD4-C798-ED39-E658-C89591A6C22D}"/>
              </a:ext>
            </a:extLst>
          </p:cNvPr>
          <p:cNvSpPr>
            <a:spLocks noGrp="1"/>
          </p:cNvSpPr>
          <p:nvPr>
            <p:ph idx="1"/>
          </p:nvPr>
        </p:nvSpPr>
        <p:spPr/>
        <p:txBody>
          <a:bodyPr/>
          <a:lstStyle/>
          <a:p>
            <a:r>
              <a:rPr lang="it-IT" dirty="0"/>
              <a:t>1. Ogni Stato membro può decidere, conformemente alle proprie norme costituzionali, di recedere dall'Unione.</a:t>
            </a:r>
          </a:p>
          <a:p>
            <a:endParaRPr lang="it-IT" dirty="0"/>
          </a:p>
          <a:p>
            <a:r>
              <a:rPr lang="it-IT" dirty="0"/>
              <a:t>2. Lo Stato membro che decide di recedere notifica tale intenzione al Consiglio europeo. Alla luce degli orientamenti formulati dal Consiglio europeo, l'Unione negozia e conclude con tale Stato un accordo volto a definire le modalità del recesso, tenendo conto del quadro delle future relazioni con l'Unione. L'accordo è negoziato conformemente all'articolo 218, paragrafo 3 del trattato sul funzionamento dell'Unione europea. Esso è concluso a nome dell'Unione dal Consiglio, che delibera a maggioranza qualificata previa approvazione del Parlamento europeo.</a:t>
            </a:r>
          </a:p>
          <a:p>
            <a:endParaRPr lang="it-IT" dirty="0"/>
          </a:p>
        </p:txBody>
      </p:sp>
      <p:sp>
        <p:nvSpPr>
          <p:cNvPr id="3" name="Title 2">
            <a:extLst>
              <a:ext uri="{FF2B5EF4-FFF2-40B4-BE49-F238E27FC236}">
                <a16:creationId xmlns:a16="http://schemas.microsoft.com/office/drawing/2014/main" id="{49157F7E-8031-62CC-56D4-D31023529CDA}"/>
              </a:ext>
            </a:extLst>
          </p:cNvPr>
          <p:cNvSpPr>
            <a:spLocks noGrp="1"/>
          </p:cNvSpPr>
          <p:nvPr>
            <p:ph type="title"/>
          </p:nvPr>
        </p:nvSpPr>
        <p:spPr/>
        <p:txBody>
          <a:bodyPr/>
          <a:lstStyle/>
          <a:p>
            <a:r>
              <a:rPr lang="de-DE" dirty="0" err="1"/>
              <a:t>Articolo</a:t>
            </a:r>
            <a:r>
              <a:rPr lang="de-DE" dirty="0"/>
              <a:t> 50 TUE </a:t>
            </a:r>
            <a:endParaRPr lang="en-IE" dirty="0"/>
          </a:p>
        </p:txBody>
      </p:sp>
    </p:spTree>
    <p:extLst>
      <p:ext uri="{BB962C8B-B14F-4D97-AF65-F5344CB8AC3E}">
        <p14:creationId xmlns:p14="http://schemas.microsoft.com/office/powerpoint/2010/main" val="2914651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0F0AD4-C798-ED39-E658-C89591A6C22D}"/>
              </a:ext>
            </a:extLst>
          </p:cNvPr>
          <p:cNvSpPr>
            <a:spLocks noGrp="1"/>
          </p:cNvSpPr>
          <p:nvPr>
            <p:ph idx="1"/>
          </p:nvPr>
        </p:nvSpPr>
        <p:spPr>
          <a:xfrm>
            <a:off x="838199" y="1825624"/>
            <a:ext cx="10905699" cy="5032375"/>
          </a:xfrm>
        </p:spPr>
        <p:txBody>
          <a:bodyPr/>
          <a:lstStyle/>
          <a:p>
            <a:r>
              <a:rPr lang="it-IT" sz="2000" dirty="0"/>
              <a:t>3. I trattati cessano di essere applicabili allo Stato interessato a decorrere dalla data di entrata in vigore dell'accordo di recesso o, in mancanza di tale accordo, due anni dopo la notifica di cui al paragrafo 2, salvo che il Consiglio europeo, d'intesa con lo Stato membro interessato, decida all'unanimità di prorogare tale termine.</a:t>
            </a:r>
          </a:p>
          <a:p>
            <a:r>
              <a:rPr lang="it-IT" sz="2000" dirty="0"/>
              <a:t>4. Ai fini dei paragrafi 2 e 3, il membro del Consiglio europeo e del Consiglio che rappresenta lo Stato membro che recede non partecipa né alle deliberazioni né alle decisioni del Consiglio europeo e del Consiglio che lo riguardano. Per maggioranza qualificata s'intende quella definita conformemente all'articolo 238, paragrafo 3, lettera b) del trattato sul funzionamento dell'Unione europea.</a:t>
            </a:r>
          </a:p>
          <a:p>
            <a:r>
              <a:rPr lang="it-IT" sz="2000" dirty="0"/>
              <a:t>5. Se lo Stato che ha receduto dall'Unione chiede di aderirvi nuovamente, tale richiesta è oggetto della procedura di cui all'articolo 49.</a:t>
            </a:r>
          </a:p>
          <a:p>
            <a:endParaRPr lang="it-IT" dirty="0"/>
          </a:p>
        </p:txBody>
      </p:sp>
      <p:sp>
        <p:nvSpPr>
          <p:cNvPr id="3" name="Title 2">
            <a:extLst>
              <a:ext uri="{FF2B5EF4-FFF2-40B4-BE49-F238E27FC236}">
                <a16:creationId xmlns:a16="http://schemas.microsoft.com/office/drawing/2014/main" id="{49157F7E-8031-62CC-56D4-D31023529CDA}"/>
              </a:ext>
            </a:extLst>
          </p:cNvPr>
          <p:cNvSpPr>
            <a:spLocks noGrp="1"/>
          </p:cNvSpPr>
          <p:nvPr>
            <p:ph type="title"/>
          </p:nvPr>
        </p:nvSpPr>
        <p:spPr/>
        <p:txBody>
          <a:bodyPr/>
          <a:lstStyle/>
          <a:p>
            <a:r>
              <a:rPr lang="de-DE" dirty="0" err="1"/>
              <a:t>Articolo</a:t>
            </a:r>
            <a:r>
              <a:rPr lang="de-DE" dirty="0"/>
              <a:t> 50 TUE </a:t>
            </a:r>
            <a:endParaRPr lang="en-IE" dirty="0"/>
          </a:p>
        </p:txBody>
      </p:sp>
    </p:spTree>
    <p:extLst>
      <p:ext uri="{BB962C8B-B14F-4D97-AF65-F5344CB8AC3E}">
        <p14:creationId xmlns:p14="http://schemas.microsoft.com/office/powerpoint/2010/main" val="2139976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6BB375-7B6E-471E-9A1D-3A261C2F0675}"/>
              </a:ext>
            </a:extLst>
          </p:cNvPr>
          <p:cNvSpPr/>
          <p:nvPr/>
        </p:nvSpPr>
        <p:spPr>
          <a:xfrm>
            <a:off x="2038351" y="1635920"/>
            <a:ext cx="2950369" cy="24360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t>Diritto internazionale</a:t>
            </a:r>
          </a:p>
        </p:txBody>
      </p:sp>
      <p:sp>
        <p:nvSpPr>
          <p:cNvPr id="3" name="Rectangle 2">
            <a:extLst>
              <a:ext uri="{FF2B5EF4-FFF2-40B4-BE49-F238E27FC236}">
                <a16:creationId xmlns:a16="http://schemas.microsoft.com/office/drawing/2014/main" id="{3D4A7190-A783-4EA7-8F05-446FEB1F5945}"/>
              </a:ext>
            </a:extLst>
          </p:cNvPr>
          <p:cNvSpPr/>
          <p:nvPr/>
        </p:nvSpPr>
        <p:spPr>
          <a:xfrm>
            <a:off x="6167437" y="1678783"/>
            <a:ext cx="2871788" cy="24360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t>Diritto Unione Europea</a:t>
            </a:r>
            <a:endParaRPr lang="en-GB" sz="1350" dirty="0"/>
          </a:p>
        </p:txBody>
      </p:sp>
      <p:sp>
        <p:nvSpPr>
          <p:cNvPr id="5" name="Rectangle 4">
            <a:extLst>
              <a:ext uri="{FF2B5EF4-FFF2-40B4-BE49-F238E27FC236}">
                <a16:creationId xmlns:a16="http://schemas.microsoft.com/office/drawing/2014/main" id="{8947BFC8-0ADF-4A15-B385-F385D7E6E966}"/>
              </a:ext>
            </a:extLst>
          </p:cNvPr>
          <p:cNvSpPr/>
          <p:nvPr/>
        </p:nvSpPr>
        <p:spPr>
          <a:xfrm>
            <a:off x="2374106" y="4572001"/>
            <a:ext cx="2457450"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t>Enforcement: consensuale</a:t>
            </a:r>
            <a:endParaRPr lang="en-GB" sz="1350" dirty="0"/>
          </a:p>
        </p:txBody>
      </p:sp>
      <p:sp>
        <p:nvSpPr>
          <p:cNvPr id="7" name="Rectangle 6">
            <a:extLst>
              <a:ext uri="{FF2B5EF4-FFF2-40B4-BE49-F238E27FC236}">
                <a16:creationId xmlns:a16="http://schemas.microsoft.com/office/drawing/2014/main" id="{E58D39FA-B3B8-4C05-BC8A-2B9A1A977FC6}"/>
              </a:ext>
            </a:extLst>
          </p:cNvPr>
          <p:cNvSpPr/>
          <p:nvPr/>
        </p:nvSpPr>
        <p:spPr>
          <a:xfrm>
            <a:off x="6167438" y="4400552"/>
            <a:ext cx="2743200" cy="6072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t>Enforcement: coercitivo</a:t>
            </a:r>
            <a:endParaRPr lang="en-GB" sz="1350" dirty="0"/>
          </a:p>
        </p:txBody>
      </p:sp>
    </p:spTree>
    <p:extLst>
      <p:ext uri="{BB962C8B-B14F-4D97-AF65-F5344CB8AC3E}">
        <p14:creationId xmlns:p14="http://schemas.microsoft.com/office/powerpoint/2010/main" val="1239452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686ADE-C3CD-AEBF-CE84-972D0A64F26E}"/>
              </a:ext>
            </a:extLst>
          </p:cNvPr>
          <p:cNvSpPr>
            <a:spLocks noGrp="1"/>
          </p:cNvSpPr>
          <p:nvPr>
            <p:ph type="ctrTitle"/>
          </p:nvPr>
        </p:nvSpPr>
        <p:spPr/>
        <p:txBody>
          <a:bodyPr/>
          <a:lstStyle/>
          <a:p>
            <a:r>
              <a:rPr lang="en-US" dirty="0"/>
              <a:t>I RAPPORTI FRA UE E GLI STATI MEMBRI</a:t>
            </a:r>
            <a:endParaRPr lang="en-IE" dirty="0"/>
          </a:p>
        </p:txBody>
      </p:sp>
      <p:sp>
        <p:nvSpPr>
          <p:cNvPr id="4" name="Subtitle 3">
            <a:extLst>
              <a:ext uri="{FF2B5EF4-FFF2-40B4-BE49-F238E27FC236}">
                <a16:creationId xmlns:a16="http://schemas.microsoft.com/office/drawing/2014/main" id="{40533A6F-BB98-89B2-0F5A-AA9EF752568A}"/>
              </a:ext>
            </a:extLst>
          </p:cNvPr>
          <p:cNvSpPr>
            <a:spLocks noGrp="1"/>
          </p:cNvSpPr>
          <p:nvPr>
            <p:ph type="subTitle" idx="1"/>
          </p:nvPr>
        </p:nvSpPr>
        <p:spPr>
          <a:xfrm>
            <a:off x="838200" y="3563008"/>
            <a:ext cx="10889439" cy="2827282"/>
          </a:xfrm>
        </p:spPr>
        <p:txBody>
          <a:bodyPr/>
          <a:lstStyle/>
          <a:p>
            <a:pPr marL="342900" indent="-342900">
              <a:buFont typeface="Arial" panose="020B0604020202020204" pitchFamily="34" charset="0"/>
              <a:buChar char="•"/>
            </a:pPr>
            <a:r>
              <a:rPr lang="en-US" sz="2400" dirty="0"/>
              <a:t>ARTICOLO 7 UE </a:t>
            </a:r>
          </a:p>
          <a:p>
            <a:pPr marL="342900" indent="-342900">
              <a:buFont typeface="Arial" panose="020B0604020202020204" pitchFamily="34" charset="0"/>
              <a:buChar char="•"/>
            </a:pPr>
            <a:r>
              <a:rPr lang="en-US" sz="2400" dirty="0"/>
              <a:t>ARTICOLI 258/260 TFUE  </a:t>
            </a:r>
            <a:endParaRPr lang="de-DE" sz="2400" dirty="0"/>
          </a:p>
          <a:p>
            <a:pPr marL="342900" indent="-342900">
              <a:buFont typeface="Arial" panose="020B0604020202020204" pitchFamily="34" charset="0"/>
              <a:buChar char="•"/>
            </a:pPr>
            <a:r>
              <a:rPr lang="de-DE" sz="2400" dirty="0"/>
              <a:t>BILANCIO</a:t>
            </a:r>
            <a:endParaRPr lang="en-IE" sz="2400" dirty="0"/>
          </a:p>
        </p:txBody>
      </p:sp>
    </p:spTree>
    <p:extLst>
      <p:ext uri="{BB962C8B-B14F-4D97-AF65-F5344CB8AC3E}">
        <p14:creationId xmlns:p14="http://schemas.microsoft.com/office/powerpoint/2010/main" val="321031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9920-6EA4-9010-3912-BD9B1E960329}"/>
              </a:ext>
            </a:extLst>
          </p:cNvPr>
          <p:cNvSpPr>
            <a:spLocks noGrp="1"/>
          </p:cNvSpPr>
          <p:nvPr>
            <p:ph type="ctrTitle"/>
          </p:nvPr>
        </p:nvSpPr>
        <p:spPr/>
        <p:txBody>
          <a:bodyPr/>
          <a:lstStyle/>
          <a:p>
            <a:r>
              <a:rPr lang="de-DE" dirty="0"/>
              <a:t>ART 2</a:t>
            </a:r>
            <a:endParaRPr lang="en-IE" dirty="0"/>
          </a:p>
        </p:txBody>
      </p:sp>
      <p:sp>
        <p:nvSpPr>
          <p:cNvPr id="3" name="Subtitle 2">
            <a:extLst>
              <a:ext uri="{FF2B5EF4-FFF2-40B4-BE49-F238E27FC236}">
                <a16:creationId xmlns:a16="http://schemas.microsoft.com/office/drawing/2014/main" id="{30C57B58-638F-CB2A-A035-ECC4F6607EA9}"/>
              </a:ext>
            </a:extLst>
          </p:cNvPr>
          <p:cNvSpPr>
            <a:spLocks noGrp="1"/>
          </p:cNvSpPr>
          <p:nvPr>
            <p:ph type="subTitle" idx="1"/>
          </p:nvPr>
        </p:nvSpPr>
        <p:spPr>
          <a:xfrm>
            <a:off x="838200" y="3429000"/>
            <a:ext cx="10889439" cy="3136900"/>
          </a:xfrm>
        </p:spPr>
        <p:txBody>
          <a:bodyPr/>
          <a:lstStyle/>
          <a:p>
            <a:r>
              <a:rPr lang="it-IT" dirty="0"/>
              <a:t>Articolo 2</a:t>
            </a:r>
          </a:p>
          <a:p>
            <a:r>
              <a:rPr lang="it-IT" sz="2400" dirty="0"/>
              <a:t>L'Unione si fonda sui valori del rispetto della dignità umana, della libertà, della democrazia, dell'uguaglianza, dello Stato di diritto e del rispetto dei diritti umani, compresi i diritti delle persone appartenenti a minoranze. Questi valori sono comuni agli Stati membri in una società caratterizzata dal</a:t>
            </a:r>
          </a:p>
          <a:p>
            <a:r>
              <a:rPr lang="it-IT" sz="2400" dirty="0"/>
              <a:t>pluralismo, dalla non discriminazione, dalla tolleranza, dalla giustizia, dalla solidarietà e dalla parità tra donne e uomini.</a:t>
            </a:r>
          </a:p>
          <a:p>
            <a:endParaRPr lang="en-IE" dirty="0"/>
          </a:p>
        </p:txBody>
      </p:sp>
    </p:spTree>
    <p:extLst>
      <p:ext uri="{BB962C8B-B14F-4D97-AF65-F5344CB8AC3E}">
        <p14:creationId xmlns:p14="http://schemas.microsoft.com/office/powerpoint/2010/main" val="3179344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56625E3-BF12-409D-F5E1-D49174072EFC}"/>
              </a:ext>
            </a:extLst>
          </p:cNvPr>
          <p:cNvSpPr>
            <a:spLocks noGrp="1"/>
          </p:cNvSpPr>
          <p:nvPr>
            <p:ph idx="1"/>
          </p:nvPr>
        </p:nvSpPr>
        <p:spPr/>
        <p:txBody>
          <a:bodyPr/>
          <a:lstStyle/>
          <a:p>
            <a:r>
              <a:rPr lang="it-IT" dirty="0"/>
              <a:t>1. Su proposta motivata di un terzo degli Stati membri, del Parlamento europeo o della Commissione europea, il Consiglio, deliberando alla maggioranza dei quattro quinti dei suoi membri previa approvazione del Parlamento europeo, può constatare che esiste un evidente rischio di violazione grave da parte di uno Stato membro dei valori di cui all'articolo 2. Prima di procedere a tale constatazione il Consiglio ascolta lo Stato membro in questione e può rivolgergli delle raccomandazioni, deliberando secondo la stessa procedura.</a:t>
            </a:r>
          </a:p>
          <a:p>
            <a:r>
              <a:rPr lang="it-IT" dirty="0"/>
              <a:t>Il Consiglio verifica regolarmente se i motivi che hanno condotto a tale constatazione permangono validi.</a:t>
            </a:r>
          </a:p>
        </p:txBody>
      </p:sp>
      <p:sp>
        <p:nvSpPr>
          <p:cNvPr id="8" name="Title 7">
            <a:extLst>
              <a:ext uri="{FF2B5EF4-FFF2-40B4-BE49-F238E27FC236}">
                <a16:creationId xmlns:a16="http://schemas.microsoft.com/office/drawing/2014/main" id="{1765734C-2F21-E84D-AE0D-4828E4C457A2}"/>
              </a:ext>
            </a:extLst>
          </p:cNvPr>
          <p:cNvSpPr>
            <a:spLocks noGrp="1"/>
          </p:cNvSpPr>
          <p:nvPr>
            <p:ph type="title"/>
          </p:nvPr>
        </p:nvSpPr>
        <p:spPr>
          <a:xfrm>
            <a:off x="970722" y="136634"/>
            <a:ext cx="10515600" cy="1128583"/>
          </a:xfrm>
        </p:spPr>
        <p:txBody>
          <a:bodyPr/>
          <a:lstStyle/>
          <a:p>
            <a:r>
              <a:rPr lang="it-IT" dirty="0"/>
              <a:t>Articolo 7</a:t>
            </a:r>
            <a:br>
              <a:rPr lang="it-IT" dirty="0"/>
            </a:br>
            <a:endParaRPr lang="en-IE" dirty="0"/>
          </a:p>
        </p:txBody>
      </p:sp>
    </p:spTree>
    <p:extLst>
      <p:ext uri="{BB962C8B-B14F-4D97-AF65-F5344CB8AC3E}">
        <p14:creationId xmlns:p14="http://schemas.microsoft.com/office/powerpoint/2010/main" val="51663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0" y="971436"/>
            <a:ext cx="4572000" cy="369332"/>
          </a:xfrm>
          <a:prstGeom prst="rect">
            <a:avLst/>
          </a:prstGeom>
        </p:spPr>
        <p:txBody>
          <a:bodyPr>
            <a:spAutoFit/>
          </a:bodyPr>
          <a:lstStyle/>
          <a:p>
            <a:r>
              <a:rPr lang="en-US" altLang="en-US" b="1" dirty="0">
                <a:latin typeface="Verdana" pitchFamily="34" charset="0"/>
              </a:rPr>
              <a:t>Il </a:t>
            </a:r>
            <a:r>
              <a:rPr lang="en-US" altLang="en-US" b="1" dirty="0" err="1">
                <a:latin typeface="Verdana" pitchFamily="34" charset="0"/>
              </a:rPr>
              <a:t>Consiglio</a:t>
            </a:r>
            <a:endParaRPr lang="en-GB" dirty="0"/>
          </a:p>
        </p:txBody>
      </p:sp>
      <p:grpSp>
        <p:nvGrpSpPr>
          <p:cNvPr id="11" name="Group 10"/>
          <p:cNvGrpSpPr/>
          <p:nvPr/>
        </p:nvGrpSpPr>
        <p:grpSpPr>
          <a:xfrm>
            <a:off x="6096000" y="1097236"/>
            <a:ext cx="4572000" cy="4924052"/>
            <a:chOff x="4572000" y="1097236"/>
            <a:chExt cx="4572000" cy="4924052"/>
          </a:xfrm>
        </p:grpSpPr>
        <p:sp>
          <p:nvSpPr>
            <p:cNvPr id="6" name="Rectangle 5"/>
            <p:cNvSpPr/>
            <p:nvPr/>
          </p:nvSpPr>
          <p:spPr>
            <a:xfrm>
              <a:off x="4716016" y="4656618"/>
              <a:ext cx="4320480" cy="369332"/>
            </a:xfrm>
            <a:prstGeom prst="rect">
              <a:avLst/>
            </a:prstGeom>
          </p:spPr>
          <p:txBody>
            <a:bodyPr wrap="square">
              <a:spAutoFit/>
            </a:bodyPr>
            <a:lstStyle/>
            <a:p>
              <a:pPr algn="l"/>
              <a:r>
                <a:rPr lang="en-US" altLang="en-US" b="1" dirty="0">
                  <a:latin typeface="Verdana" pitchFamily="34" charset="0"/>
                </a:rPr>
                <a:t>Il </a:t>
              </a:r>
              <a:r>
                <a:rPr lang="en-US" altLang="en-US" b="1" dirty="0" err="1">
                  <a:latin typeface="Verdana" pitchFamily="34" charset="0"/>
                </a:rPr>
                <a:t>Consiglio</a:t>
              </a:r>
              <a:r>
                <a:rPr lang="en-US" altLang="en-US" b="1" dirty="0">
                  <a:latin typeface="Verdana" pitchFamily="34" charset="0"/>
                </a:rPr>
                <a:t> </a:t>
              </a:r>
              <a:r>
                <a:rPr lang="en-US" altLang="en-US" b="1" dirty="0" err="1">
                  <a:latin typeface="Verdana" pitchFamily="34" charset="0"/>
                </a:rPr>
                <a:t>dell'Unione</a:t>
              </a:r>
              <a:r>
                <a:rPr lang="en-US" altLang="en-US" b="1" dirty="0">
                  <a:latin typeface="Verdana" pitchFamily="34" charset="0"/>
                </a:rPr>
                <a:t> </a:t>
              </a:r>
              <a:r>
                <a:rPr lang="en-US" altLang="en-US" b="1" dirty="0" err="1">
                  <a:latin typeface="Verdana" pitchFamily="34" charset="0"/>
                </a:rPr>
                <a:t>Europea</a:t>
              </a:r>
              <a:endParaRPr lang="en-GB" dirty="0"/>
            </a:p>
          </p:txBody>
        </p:sp>
        <p:sp>
          <p:nvSpPr>
            <p:cNvPr id="10" name="Down Arrow 9"/>
            <p:cNvSpPr/>
            <p:nvPr/>
          </p:nvSpPr>
          <p:spPr bwMode="auto">
            <a:xfrm rot="19033443">
              <a:off x="5446009" y="1097236"/>
              <a:ext cx="263782" cy="2318807"/>
            </a:xfrm>
            <a:prstGeom prst="downArrow">
              <a:avLst>
                <a:gd name="adj1" fmla="val 44260"/>
                <a:gd name="adj2" fmla="val 6599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a:latin typeface="Arial" charset="0"/>
              </a:endParaRPr>
            </a:p>
          </p:txBody>
        </p:sp>
        <p:sp>
          <p:nvSpPr>
            <p:cNvPr id="3" name="Rectangle 2"/>
            <p:cNvSpPr/>
            <p:nvPr/>
          </p:nvSpPr>
          <p:spPr>
            <a:xfrm>
              <a:off x="4572000" y="5097958"/>
              <a:ext cx="4572000" cy="923330"/>
            </a:xfrm>
            <a:prstGeom prst="rect">
              <a:avLst/>
            </a:prstGeom>
          </p:spPr>
          <p:txBody>
            <a:bodyPr>
              <a:spAutoFit/>
            </a:bodyPr>
            <a:lstStyle/>
            <a:p>
              <a:pPr algn="just"/>
              <a:r>
                <a:rPr lang="it-IT" dirty="0"/>
                <a:t>Vertice dei ministri dei governi di ciascun paese dell’UE competenti per la materia in discussione</a:t>
              </a:r>
            </a:p>
          </p:txBody>
        </p:sp>
        <p:pic>
          <p:nvPicPr>
            <p:cNvPr id="8194" name="Picture 2" descr="Risultati immagini per consiglio dell'unione europ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116" y="2746533"/>
              <a:ext cx="2572172" cy="1884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524000" y="1615118"/>
            <a:ext cx="4427984" cy="3470067"/>
            <a:chOff x="0" y="1557881"/>
            <a:chExt cx="4427984" cy="3470067"/>
          </a:xfrm>
        </p:grpSpPr>
        <p:grpSp>
          <p:nvGrpSpPr>
            <p:cNvPr id="12" name="Group 11"/>
            <p:cNvGrpSpPr/>
            <p:nvPr/>
          </p:nvGrpSpPr>
          <p:grpSpPr>
            <a:xfrm>
              <a:off x="0" y="1557881"/>
              <a:ext cx="4427984" cy="1255566"/>
              <a:chOff x="0" y="1557881"/>
              <a:chExt cx="4427984" cy="1255566"/>
            </a:xfrm>
          </p:grpSpPr>
          <p:sp>
            <p:nvSpPr>
              <p:cNvPr id="5" name="Rectangle 4"/>
              <p:cNvSpPr/>
              <p:nvPr/>
            </p:nvSpPr>
            <p:spPr>
              <a:xfrm>
                <a:off x="0" y="1916832"/>
                <a:ext cx="3083909" cy="369332"/>
              </a:xfrm>
              <a:prstGeom prst="rect">
                <a:avLst/>
              </a:prstGeom>
            </p:spPr>
            <p:txBody>
              <a:bodyPr wrap="square">
                <a:spAutoFit/>
              </a:bodyPr>
              <a:lstStyle/>
              <a:p>
                <a:pPr algn="l"/>
                <a:r>
                  <a:rPr lang="en-US" altLang="en-US" b="1" dirty="0">
                    <a:latin typeface="Verdana" pitchFamily="34" charset="0"/>
                  </a:rPr>
                  <a:t>Il </a:t>
                </a:r>
                <a:r>
                  <a:rPr lang="en-US" altLang="en-US" b="1" dirty="0" err="1">
                    <a:latin typeface="Verdana" pitchFamily="34" charset="0"/>
                  </a:rPr>
                  <a:t>Consiglio</a:t>
                </a:r>
                <a:r>
                  <a:rPr lang="en-US" altLang="en-US" b="1" dirty="0">
                    <a:latin typeface="Verdana" pitchFamily="34" charset="0"/>
                  </a:rPr>
                  <a:t> </a:t>
                </a:r>
                <a:r>
                  <a:rPr lang="en-US" altLang="en-US" b="1" dirty="0" err="1">
                    <a:latin typeface="Verdana" pitchFamily="34" charset="0"/>
                  </a:rPr>
                  <a:t>europeo</a:t>
                </a:r>
                <a:endParaRPr lang="en-GB" dirty="0"/>
              </a:p>
            </p:txBody>
          </p:sp>
          <p:sp>
            <p:nvSpPr>
              <p:cNvPr id="7" name="Rectangle 4"/>
              <p:cNvSpPr>
                <a:spLocks noChangeArrowheads="1"/>
              </p:cNvSpPr>
              <p:nvPr/>
            </p:nvSpPr>
            <p:spPr bwMode="auto">
              <a:xfrm>
                <a:off x="11063" y="2276872"/>
                <a:ext cx="4416921"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1200" b="1">
                    <a:solidFill>
                      <a:schemeClr val="tx1"/>
                    </a:solidFill>
                    <a:latin typeface="Verdana" pitchFamily="34" charset="0"/>
                  </a:defRPr>
                </a:lvl1pPr>
                <a:lvl2pPr marL="742950" indent="-285750">
                  <a:spcBef>
                    <a:spcPct val="20000"/>
                  </a:spcBef>
                  <a:buChar char="–"/>
                  <a:defRPr sz="1100">
                    <a:solidFill>
                      <a:schemeClr val="tx1"/>
                    </a:solidFill>
                    <a:latin typeface="Verdana" pitchFamily="34"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eaLnBrk="1" hangingPunct="1">
                  <a:spcBef>
                    <a:spcPct val="0"/>
                  </a:spcBef>
                  <a:buFontTx/>
                  <a:buNone/>
                </a:pPr>
                <a:r>
                  <a:rPr lang="it-IT" altLang="en-US" sz="1600" b="0" dirty="0"/>
                  <a:t>Vertice dei Capi di Stato e di governo UE </a:t>
                </a:r>
              </a:p>
            </p:txBody>
          </p:sp>
          <p:sp>
            <p:nvSpPr>
              <p:cNvPr id="2" name="Down Arrow 1"/>
              <p:cNvSpPr/>
              <p:nvPr/>
            </p:nvSpPr>
            <p:spPr bwMode="auto">
              <a:xfrm rot="4716038">
                <a:off x="2952018" y="466445"/>
                <a:ext cx="263782" cy="2446654"/>
              </a:xfrm>
              <a:prstGeom prst="downArrow">
                <a:avLst>
                  <a:gd name="adj1" fmla="val 44260"/>
                  <a:gd name="adj2" fmla="val 6599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a:latin typeface="Arial" charset="0"/>
                </a:endParaRPr>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722" y="2833120"/>
              <a:ext cx="3883230" cy="2194828"/>
            </a:xfrm>
            <a:prstGeom prst="rect">
              <a:avLst/>
            </a:prstGeom>
          </p:spPr>
        </p:pic>
      </p:grpSp>
    </p:spTree>
    <p:extLst>
      <p:ext uri="{BB962C8B-B14F-4D97-AF65-F5344CB8AC3E}">
        <p14:creationId xmlns:p14="http://schemas.microsoft.com/office/powerpoint/2010/main" val="35065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56625E3-BF12-409D-F5E1-D49174072EFC}"/>
              </a:ext>
            </a:extLst>
          </p:cNvPr>
          <p:cNvSpPr>
            <a:spLocks noGrp="1"/>
          </p:cNvSpPr>
          <p:nvPr>
            <p:ph idx="1"/>
          </p:nvPr>
        </p:nvSpPr>
        <p:spPr>
          <a:xfrm>
            <a:off x="838199" y="977462"/>
            <a:ext cx="10905699" cy="4730067"/>
          </a:xfrm>
        </p:spPr>
        <p:txBody>
          <a:bodyPr/>
          <a:lstStyle/>
          <a:p>
            <a:r>
              <a:rPr lang="it-IT" dirty="0"/>
              <a:t>2. Il Consiglio europeo, deliberando all'unanimità su proposta di un terzo degli Stati membri o della Commissione europea e previa approvazione del Parlamento europeo, può constatare l'esistenza di una violazione grave e persistente da parte di uno Stato membro dei valori di cui all'articolo 2, dopo aver invitato tale Stato membro a presentare osservazioni.</a:t>
            </a:r>
          </a:p>
          <a:p>
            <a:r>
              <a:rPr lang="it-IT" dirty="0"/>
              <a:t>3. Qualora sia stata effettuata la constatazione di cui al paragrafo 2, il Consiglio, deliberando a maggioranza qualificata, può decidere di sospendere alcuni dei diritti derivanti allo Stato membro in questione dall'applicazione dei trattati, compresi i diritti di voto del rappresentante del governo di tale Stato membro in seno al Consiglio. Nell'agire in tal senso, il Consiglio tiene conto delle possibili  conseguenze di una siffatta sospensione sui diritti e sugli obblighi delle persone fisiche e giuridiche.</a:t>
            </a:r>
            <a:endParaRPr lang="en-IE" dirty="0"/>
          </a:p>
        </p:txBody>
      </p:sp>
      <p:sp>
        <p:nvSpPr>
          <p:cNvPr id="8" name="Title 7">
            <a:extLst>
              <a:ext uri="{FF2B5EF4-FFF2-40B4-BE49-F238E27FC236}">
                <a16:creationId xmlns:a16="http://schemas.microsoft.com/office/drawing/2014/main" id="{1765734C-2F21-E84D-AE0D-4828E4C457A2}"/>
              </a:ext>
            </a:extLst>
          </p:cNvPr>
          <p:cNvSpPr>
            <a:spLocks noGrp="1"/>
          </p:cNvSpPr>
          <p:nvPr>
            <p:ph type="title"/>
          </p:nvPr>
        </p:nvSpPr>
        <p:spPr>
          <a:xfrm>
            <a:off x="970722" y="136634"/>
            <a:ext cx="10515600" cy="1128583"/>
          </a:xfrm>
        </p:spPr>
        <p:txBody>
          <a:bodyPr/>
          <a:lstStyle/>
          <a:p>
            <a:r>
              <a:rPr lang="it-IT" dirty="0"/>
              <a:t>Articolo 7</a:t>
            </a:r>
            <a:br>
              <a:rPr lang="it-IT" dirty="0"/>
            </a:br>
            <a:endParaRPr lang="en-IE" dirty="0"/>
          </a:p>
        </p:txBody>
      </p:sp>
    </p:spTree>
    <p:extLst>
      <p:ext uri="{BB962C8B-B14F-4D97-AF65-F5344CB8AC3E}">
        <p14:creationId xmlns:p14="http://schemas.microsoft.com/office/powerpoint/2010/main" val="2990752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9A89D5-1C7E-C71E-6B52-41DBC15B71F0}"/>
              </a:ext>
            </a:extLst>
          </p:cNvPr>
          <p:cNvPicPr>
            <a:picLocks noGrp="1" noChangeAspect="1"/>
          </p:cNvPicPr>
          <p:nvPr>
            <p:ph idx="1"/>
          </p:nvPr>
        </p:nvPicPr>
        <p:blipFill>
          <a:blip r:embed="rId2"/>
          <a:stretch>
            <a:fillRect/>
          </a:stretch>
        </p:blipFill>
        <p:spPr>
          <a:xfrm>
            <a:off x="6096000" y="874038"/>
            <a:ext cx="4202622" cy="3881438"/>
          </a:xfrm>
        </p:spPr>
      </p:pic>
      <p:sp>
        <p:nvSpPr>
          <p:cNvPr id="3" name="Title 2">
            <a:extLst>
              <a:ext uri="{FF2B5EF4-FFF2-40B4-BE49-F238E27FC236}">
                <a16:creationId xmlns:a16="http://schemas.microsoft.com/office/drawing/2014/main" id="{A4CE3534-CEDD-4B2E-A009-7B364A7BDBA5}"/>
              </a:ext>
            </a:extLst>
          </p:cNvPr>
          <p:cNvSpPr>
            <a:spLocks noGrp="1"/>
          </p:cNvSpPr>
          <p:nvPr>
            <p:ph type="title"/>
          </p:nvPr>
        </p:nvSpPr>
        <p:spPr/>
        <p:txBody>
          <a:bodyPr/>
          <a:lstStyle/>
          <a:p>
            <a:r>
              <a:rPr lang="de-DE" dirty="0" err="1"/>
              <a:t>Direttiva</a:t>
            </a:r>
            <a:r>
              <a:rPr lang="de-DE" dirty="0"/>
              <a:t> </a:t>
            </a:r>
            <a:r>
              <a:rPr lang="de-DE" dirty="0" err="1"/>
              <a:t>Bolkenstein</a:t>
            </a:r>
            <a:r>
              <a:rPr lang="de-DE" dirty="0"/>
              <a:t> </a:t>
            </a:r>
          </a:p>
        </p:txBody>
      </p:sp>
      <p:pic>
        <p:nvPicPr>
          <p:cNvPr id="7" name="Picture 6">
            <a:extLst>
              <a:ext uri="{FF2B5EF4-FFF2-40B4-BE49-F238E27FC236}">
                <a16:creationId xmlns:a16="http://schemas.microsoft.com/office/drawing/2014/main" id="{BFEA7096-A918-C0C3-5ECA-8A9E0BC6CDB6}"/>
              </a:ext>
            </a:extLst>
          </p:cNvPr>
          <p:cNvPicPr>
            <a:picLocks noChangeAspect="1"/>
          </p:cNvPicPr>
          <p:nvPr/>
        </p:nvPicPr>
        <p:blipFill>
          <a:blip r:embed="rId3"/>
          <a:stretch>
            <a:fillRect/>
          </a:stretch>
        </p:blipFill>
        <p:spPr>
          <a:xfrm>
            <a:off x="6359063" y="4755477"/>
            <a:ext cx="4074782" cy="936663"/>
          </a:xfrm>
          <a:prstGeom prst="rect">
            <a:avLst/>
          </a:prstGeom>
        </p:spPr>
      </p:pic>
    </p:spTree>
    <p:extLst>
      <p:ext uri="{BB962C8B-B14F-4D97-AF65-F5344CB8AC3E}">
        <p14:creationId xmlns:p14="http://schemas.microsoft.com/office/powerpoint/2010/main" val="4051591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9FF25D-169E-A5BA-F37F-01DE0BAE4096}"/>
              </a:ext>
            </a:extLst>
          </p:cNvPr>
          <p:cNvPicPr>
            <a:picLocks noGrp="1" noChangeAspect="1"/>
          </p:cNvPicPr>
          <p:nvPr>
            <p:ph idx="1"/>
          </p:nvPr>
        </p:nvPicPr>
        <p:blipFill>
          <a:blip r:embed="rId2"/>
          <a:stretch>
            <a:fillRect/>
          </a:stretch>
        </p:blipFill>
        <p:spPr>
          <a:xfrm>
            <a:off x="1474680" y="1825625"/>
            <a:ext cx="9633165" cy="3881438"/>
          </a:xfrm>
        </p:spPr>
      </p:pic>
      <p:sp>
        <p:nvSpPr>
          <p:cNvPr id="3" name="Title 2">
            <a:extLst>
              <a:ext uri="{FF2B5EF4-FFF2-40B4-BE49-F238E27FC236}">
                <a16:creationId xmlns:a16="http://schemas.microsoft.com/office/drawing/2014/main" id="{610B5FB1-6973-A0D3-9619-4BBC232EA314}"/>
              </a:ext>
            </a:extLst>
          </p:cNvPr>
          <p:cNvSpPr>
            <a:spLocks noGrp="1"/>
          </p:cNvSpPr>
          <p:nvPr>
            <p:ph type="title"/>
          </p:nvPr>
        </p:nvSpPr>
        <p:spPr/>
        <p:txBody>
          <a:bodyPr/>
          <a:lstStyle/>
          <a:p>
            <a:r>
              <a:rPr lang="de-DE" dirty="0" err="1"/>
              <a:t>Direttiva</a:t>
            </a:r>
            <a:r>
              <a:rPr lang="de-DE" dirty="0"/>
              <a:t> </a:t>
            </a:r>
            <a:r>
              <a:rPr lang="de-DE" dirty="0" err="1"/>
              <a:t>Bolkenstein</a:t>
            </a:r>
            <a:endParaRPr lang="de-DE" dirty="0"/>
          </a:p>
        </p:txBody>
      </p:sp>
    </p:spTree>
    <p:extLst>
      <p:ext uri="{BB962C8B-B14F-4D97-AF65-F5344CB8AC3E}">
        <p14:creationId xmlns:p14="http://schemas.microsoft.com/office/powerpoint/2010/main" val="3469751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newspaper with a map and blue circles&#10;&#10;Description automatically generated">
            <a:extLst>
              <a:ext uri="{FF2B5EF4-FFF2-40B4-BE49-F238E27FC236}">
                <a16:creationId xmlns:a16="http://schemas.microsoft.com/office/drawing/2014/main" id="{FC515F83-92E7-AE5D-D8B2-FEB38832649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9464" y="408562"/>
            <a:ext cx="5227337" cy="6322978"/>
          </a:xfrm>
        </p:spPr>
      </p:pic>
    </p:spTree>
    <p:extLst>
      <p:ext uri="{BB962C8B-B14F-4D97-AF65-F5344CB8AC3E}">
        <p14:creationId xmlns:p14="http://schemas.microsoft.com/office/powerpoint/2010/main" val="2691346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newspaper with a picture of a map&#10;&#10;Description automatically generated">
            <a:extLst>
              <a:ext uri="{FF2B5EF4-FFF2-40B4-BE49-F238E27FC236}">
                <a16:creationId xmlns:a16="http://schemas.microsoft.com/office/drawing/2014/main" id="{122F5E10-0711-6A38-AE0A-8C17989490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9854" y="377190"/>
            <a:ext cx="4939407" cy="6258072"/>
          </a:xfrm>
        </p:spPr>
      </p:pic>
    </p:spTree>
    <p:extLst>
      <p:ext uri="{BB962C8B-B14F-4D97-AF65-F5344CB8AC3E}">
        <p14:creationId xmlns:p14="http://schemas.microsoft.com/office/powerpoint/2010/main" val="936306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newspaper with a picture of a person&#10;&#10;Description automatically generated">
            <a:extLst>
              <a:ext uri="{FF2B5EF4-FFF2-40B4-BE49-F238E27FC236}">
                <a16:creationId xmlns:a16="http://schemas.microsoft.com/office/drawing/2014/main" id="{34B41BEA-A573-7175-D24C-8860E268FF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0691" y="391886"/>
            <a:ext cx="5866410" cy="6365174"/>
          </a:xfrm>
        </p:spPr>
      </p:pic>
    </p:spTree>
    <p:extLst>
      <p:ext uri="{BB962C8B-B14F-4D97-AF65-F5344CB8AC3E}">
        <p14:creationId xmlns:p14="http://schemas.microsoft.com/office/powerpoint/2010/main" val="105958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newspaper with a picture of people&#10;&#10;Description automatically generated">
            <a:extLst>
              <a:ext uri="{FF2B5EF4-FFF2-40B4-BE49-F238E27FC236}">
                <a16:creationId xmlns:a16="http://schemas.microsoft.com/office/drawing/2014/main" id="{348237B9-D381-1F2A-E7EB-5DDBC56101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0656" y="237506"/>
            <a:ext cx="6134595" cy="6246421"/>
          </a:xfrm>
        </p:spPr>
      </p:pic>
    </p:spTree>
    <p:extLst>
      <p:ext uri="{BB962C8B-B14F-4D97-AF65-F5344CB8AC3E}">
        <p14:creationId xmlns:p14="http://schemas.microsoft.com/office/powerpoint/2010/main" val="178218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newspaper with a picture of a person&#10;&#10;Description automatically generated">
            <a:extLst>
              <a:ext uri="{FF2B5EF4-FFF2-40B4-BE49-F238E27FC236}">
                <a16:creationId xmlns:a16="http://schemas.microsoft.com/office/drawing/2014/main" id="{E2A35BC1-9346-ABF5-32F5-ECF4D342ED8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8182" y="190006"/>
            <a:ext cx="6020789" cy="6667994"/>
          </a:xfrm>
        </p:spPr>
      </p:pic>
    </p:spTree>
    <p:extLst>
      <p:ext uri="{BB962C8B-B14F-4D97-AF65-F5344CB8AC3E}">
        <p14:creationId xmlns:p14="http://schemas.microsoft.com/office/powerpoint/2010/main" val="1763530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newspaper with a picture of two people holding a banner&#10;&#10;Description automatically generated">
            <a:extLst>
              <a:ext uri="{FF2B5EF4-FFF2-40B4-BE49-F238E27FC236}">
                <a16:creationId xmlns:a16="http://schemas.microsoft.com/office/drawing/2014/main" id="{5BEBAC37-423F-22FD-D274-F94CACC290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7569" y="285008"/>
            <a:ext cx="6460176" cy="6685808"/>
          </a:xfrm>
        </p:spPr>
      </p:pic>
    </p:spTree>
    <p:extLst>
      <p:ext uri="{BB962C8B-B14F-4D97-AF65-F5344CB8AC3E}">
        <p14:creationId xmlns:p14="http://schemas.microsoft.com/office/powerpoint/2010/main" val="820122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B4379-9F01-1B30-5574-FE5EE4B89FD6}"/>
              </a:ext>
            </a:extLst>
          </p:cNvPr>
          <p:cNvSpPr/>
          <p:nvPr/>
        </p:nvSpPr>
        <p:spPr>
          <a:xfrm>
            <a:off x="1847528" y="332656"/>
            <a:ext cx="8136904" cy="5760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ARTICOLI DEL TFUE </a:t>
            </a:r>
          </a:p>
          <a:p>
            <a:pPr algn="ctr"/>
            <a:r>
              <a:rPr lang="en-US" dirty="0"/>
              <a:t>258</a:t>
            </a:r>
          </a:p>
          <a:p>
            <a:pPr algn="ctr"/>
            <a:r>
              <a:rPr lang="en-US" dirty="0"/>
              <a:t>259</a:t>
            </a:r>
          </a:p>
          <a:p>
            <a:pPr algn="ctr"/>
            <a:r>
              <a:rPr lang="en-US" dirty="0"/>
              <a:t>260</a:t>
            </a:r>
            <a:endParaRPr lang="en-BE" dirty="0"/>
          </a:p>
        </p:txBody>
      </p:sp>
    </p:spTree>
    <p:extLst>
      <p:ext uri="{BB962C8B-B14F-4D97-AF65-F5344CB8AC3E}">
        <p14:creationId xmlns:p14="http://schemas.microsoft.com/office/powerpoint/2010/main" val="337867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0" y="971436"/>
            <a:ext cx="4572000" cy="369332"/>
          </a:xfrm>
          <a:prstGeom prst="rect">
            <a:avLst/>
          </a:prstGeom>
        </p:spPr>
        <p:txBody>
          <a:bodyPr>
            <a:spAutoFit/>
          </a:bodyPr>
          <a:lstStyle/>
          <a:p>
            <a:r>
              <a:rPr lang="en-US" altLang="en-US" b="1" dirty="0">
                <a:latin typeface="Verdana" pitchFamily="34" charset="0"/>
              </a:rPr>
              <a:t>Il </a:t>
            </a:r>
            <a:r>
              <a:rPr lang="en-US" altLang="en-US" b="1" dirty="0" err="1">
                <a:latin typeface="Verdana" pitchFamily="34" charset="0"/>
              </a:rPr>
              <a:t>Consiglio</a:t>
            </a:r>
            <a:r>
              <a:rPr lang="en-US" altLang="en-US" b="1" dirty="0">
                <a:latin typeface="Verdana" pitchFamily="34" charset="0"/>
              </a:rPr>
              <a:t> </a:t>
            </a:r>
            <a:r>
              <a:rPr lang="en-US" altLang="en-US" b="1" dirty="0" err="1">
                <a:latin typeface="Verdana" pitchFamily="34" charset="0"/>
              </a:rPr>
              <a:t>europeo</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267" y="4365105"/>
            <a:ext cx="3537388" cy="2359943"/>
          </a:xfrm>
          <a:prstGeom prst="rect">
            <a:avLst/>
          </a:prstGeom>
        </p:spPr>
      </p:pic>
      <p:sp>
        <p:nvSpPr>
          <p:cNvPr id="15" name="Rectangle 1"/>
          <p:cNvSpPr>
            <a:spLocks noChangeArrowheads="1"/>
          </p:cNvSpPr>
          <p:nvPr/>
        </p:nvSpPr>
        <p:spPr bwMode="auto">
          <a:xfrm>
            <a:off x="1847528" y="1845400"/>
            <a:ext cx="5472608" cy="40318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Ruolo: </a:t>
            </a:r>
            <a:r>
              <a:rPr lang="it-IT" sz="1600" dirty="0"/>
              <a:t>definisce l’orientamento politico generale e le priorità dell’Unione europea. Rappresenta il </a:t>
            </a:r>
            <a:r>
              <a:rPr lang="it-IT" sz="1600" b="1" dirty="0"/>
              <a:t>livello più elevato</a:t>
            </a:r>
            <a:r>
              <a:rPr lang="it-IT" sz="1600" dirty="0"/>
              <a:t> di cooperazione politica tra i paesi dell'UE</a:t>
            </a:r>
          </a:p>
          <a:p>
            <a:pPr algn="just"/>
            <a:endParaRPr lang="it-IT" sz="1600" dirty="0"/>
          </a:p>
          <a:p>
            <a:pPr algn="just"/>
            <a:r>
              <a:rPr lang="it-IT" sz="1600" b="1" dirty="0"/>
              <a:t>Membri: </a:t>
            </a:r>
            <a:r>
              <a:rPr lang="it-IT" sz="1600" dirty="0"/>
              <a:t>i capi di Stato o di governo dei Paesi membri, la presidente della Commissione europea, l’Alto rappresentante per gli affari esteri e la politica di sicurezza</a:t>
            </a:r>
          </a:p>
          <a:p>
            <a:pPr algn="just"/>
            <a:endParaRPr lang="it-IT" sz="1600" dirty="0"/>
          </a:p>
          <a:p>
            <a:pPr algn="just"/>
            <a:r>
              <a:rPr lang="it-IT" sz="1600" b="1" dirty="0"/>
              <a:t>Presidente: </a:t>
            </a:r>
            <a:r>
              <a:rPr lang="it-IT" sz="1600" dirty="0"/>
              <a:t>Charles Michel (</a:t>
            </a:r>
            <a:r>
              <a:rPr lang="en-US" altLang="en-US" sz="1600" dirty="0">
                <a:latin typeface="Arial" pitchFamily="34" charset="0"/>
                <a:cs typeface="Arial" pitchFamily="34" charset="0"/>
              </a:rPr>
              <a:t>2019 - 2022)</a:t>
            </a:r>
            <a:endParaRPr lang="it-IT" sz="1600" dirty="0"/>
          </a:p>
          <a:p>
            <a:pPr algn="just"/>
            <a:endParaRPr lang="it-IT" sz="1600" dirty="0"/>
          </a:p>
          <a:p>
            <a:pPr algn="just"/>
            <a:r>
              <a:rPr lang="it-IT" sz="1600" b="1" dirty="0"/>
              <a:t>Anno di istituzione: </a:t>
            </a:r>
            <a:r>
              <a:rPr lang="it-IT" sz="1600" dirty="0"/>
              <a:t>1974 (forum informale), 1992 (status ufficiale), 2009 (istituzione ufficiale dell'UE)</a:t>
            </a:r>
          </a:p>
          <a:p>
            <a:pPr algn="just"/>
            <a:endParaRPr lang="it-IT" sz="1600" dirty="0"/>
          </a:p>
          <a:p>
            <a:pPr algn="just"/>
            <a:r>
              <a:rPr lang="it-IT" sz="1600" b="1" dirty="0"/>
              <a:t>Sede:</a:t>
            </a:r>
            <a:r>
              <a:rPr lang="it-IT" sz="1600" dirty="0"/>
              <a:t> Bruxelles (Belgio)</a:t>
            </a:r>
          </a:p>
          <a:p>
            <a:pPr algn="just"/>
            <a:endParaRPr lang="it-IT" sz="1600" b="1" dirty="0"/>
          </a:p>
          <a:p>
            <a:pPr algn="just"/>
            <a:r>
              <a:rPr lang="it-IT" sz="1600" b="1" dirty="0"/>
              <a:t>Sito web: </a:t>
            </a:r>
            <a:r>
              <a:rPr lang="it-IT" sz="1600" dirty="0">
                <a:hlinkClick r:id="rId4"/>
              </a:rPr>
              <a:t>Consiglio europeo</a:t>
            </a:r>
            <a:endParaRPr lang="it-IT" sz="16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2144" y="1871464"/>
            <a:ext cx="3200002" cy="2133601"/>
          </a:xfrm>
          <a:prstGeom prst="rect">
            <a:avLst/>
          </a:prstGeom>
        </p:spPr>
      </p:pic>
    </p:spTree>
    <p:extLst>
      <p:ext uri="{BB962C8B-B14F-4D97-AF65-F5344CB8AC3E}">
        <p14:creationId xmlns:p14="http://schemas.microsoft.com/office/powerpoint/2010/main" val="1005943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07311-08E9-4A75-7FAB-3F2963E60803}"/>
              </a:ext>
            </a:extLst>
          </p:cNvPr>
          <p:cNvSpPr>
            <a:spLocks noGrp="1"/>
          </p:cNvSpPr>
          <p:nvPr>
            <p:ph idx="1"/>
          </p:nvPr>
        </p:nvSpPr>
        <p:spPr/>
        <p:txBody>
          <a:bodyPr/>
          <a:lstStyle/>
          <a:p>
            <a:r>
              <a:rPr lang="it-IT" dirty="0"/>
              <a:t>La Commissione, quando reputi che uno Stato membro abbia mancato a uno degli obblighi a lui incombenti in virtù dei trattati, emette un parere motivato al riguardo, dopo aver posto lo Stato in condizioni di presentare le sue osservazioni.</a:t>
            </a:r>
          </a:p>
          <a:p>
            <a:r>
              <a:rPr lang="it-IT" dirty="0"/>
              <a:t>Qualora lo Stato in causa non si conformi a tale parere nel termine fissato dalla Commissione, questa  può adire la Corte di giustizia dell'Unione europea.</a:t>
            </a:r>
            <a:endParaRPr lang="en-IE" dirty="0"/>
          </a:p>
        </p:txBody>
      </p:sp>
      <p:sp>
        <p:nvSpPr>
          <p:cNvPr id="2" name="Title 1">
            <a:extLst>
              <a:ext uri="{FF2B5EF4-FFF2-40B4-BE49-F238E27FC236}">
                <a16:creationId xmlns:a16="http://schemas.microsoft.com/office/drawing/2014/main" id="{7A7F1A56-E08B-FC34-1657-8CD6E48B6C6F}"/>
              </a:ext>
            </a:extLst>
          </p:cNvPr>
          <p:cNvSpPr>
            <a:spLocks noGrp="1"/>
          </p:cNvSpPr>
          <p:nvPr>
            <p:ph type="title"/>
          </p:nvPr>
        </p:nvSpPr>
        <p:spPr/>
        <p:txBody>
          <a:bodyPr/>
          <a:lstStyle/>
          <a:p>
            <a:r>
              <a:rPr lang="de-DE" dirty="0"/>
              <a:t>ART 258</a:t>
            </a:r>
            <a:endParaRPr lang="en-IE" dirty="0"/>
          </a:p>
        </p:txBody>
      </p:sp>
    </p:spTree>
    <p:extLst>
      <p:ext uri="{BB962C8B-B14F-4D97-AF65-F5344CB8AC3E}">
        <p14:creationId xmlns:p14="http://schemas.microsoft.com/office/powerpoint/2010/main" val="891208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07311-08E9-4A75-7FAB-3F2963E60803}"/>
              </a:ext>
            </a:extLst>
          </p:cNvPr>
          <p:cNvSpPr>
            <a:spLocks noGrp="1"/>
          </p:cNvSpPr>
          <p:nvPr>
            <p:ph idx="1"/>
          </p:nvPr>
        </p:nvSpPr>
        <p:spPr>
          <a:xfrm>
            <a:off x="838199" y="1460938"/>
            <a:ext cx="10905699" cy="5255172"/>
          </a:xfrm>
        </p:spPr>
        <p:txBody>
          <a:bodyPr/>
          <a:lstStyle/>
          <a:p>
            <a:r>
              <a:rPr lang="it-IT" dirty="0"/>
              <a:t>1. Quando la Corte di giustizia dell'Unione europea riconosca che uno Stato membro ha mancato ad uno degli obblighi ad esso incombenti in virtù dei trattati, tale Stato è tenuto a prendere i provvedimenti che l'esecuzione della sentenza della Corte comporta.</a:t>
            </a:r>
          </a:p>
          <a:p>
            <a:r>
              <a:rPr lang="it-IT" dirty="0"/>
              <a:t>2. Se ritiene che lo Stato membro in questione non abbia preso le misure che l'esecuzione della sentenza della Corte comporta‚ la Commissione, dopo aver posto tale Stato in condizione di presentare osservazioni, può adire la Corte. Essa precisa l'importo della somma forfettaria o della penalità, da versare da parte dello Stato membro in questione, che essa consideri adeguato alle circostanze.</a:t>
            </a:r>
          </a:p>
          <a:p>
            <a:r>
              <a:rPr lang="it-IT" dirty="0"/>
              <a:t>La Corte, qualora riconosca che lo Stato membro in questione non si è conformato alla sentenza da essa pronunciata, può comminargli il pagamento di una somma forfettaria o di una penalità.</a:t>
            </a:r>
            <a:endParaRPr lang="en-IE" dirty="0"/>
          </a:p>
        </p:txBody>
      </p:sp>
      <p:sp>
        <p:nvSpPr>
          <p:cNvPr id="2" name="Title 1">
            <a:extLst>
              <a:ext uri="{FF2B5EF4-FFF2-40B4-BE49-F238E27FC236}">
                <a16:creationId xmlns:a16="http://schemas.microsoft.com/office/drawing/2014/main" id="{7A7F1A56-E08B-FC34-1657-8CD6E48B6C6F}"/>
              </a:ext>
            </a:extLst>
          </p:cNvPr>
          <p:cNvSpPr>
            <a:spLocks noGrp="1"/>
          </p:cNvSpPr>
          <p:nvPr>
            <p:ph type="title"/>
          </p:nvPr>
        </p:nvSpPr>
        <p:spPr/>
        <p:txBody>
          <a:bodyPr/>
          <a:lstStyle/>
          <a:p>
            <a:r>
              <a:rPr lang="de-DE" dirty="0"/>
              <a:t>ART 260</a:t>
            </a:r>
            <a:endParaRPr lang="en-IE" dirty="0"/>
          </a:p>
        </p:txBody>
      </p:sp>
    </p:spTree>
    <p:extLst>
      <p:ext uri="{BB962C8B-B14F-4D97-AF65-F5344CB8AC3E}">
        <p14:creationId xmlns:p14="http://schemas.microsoft.com/office/powerpoint/2010/main" val="1430642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07311-08E9-4A75-7FAB-3F2963E60803}"/>
              </a:ext>
            </a:extLst>
          </p:cNvPr>
          <p:cNvSpPr>
            <a:spLocks noGrp="1"/>
          </p:cNvSpPr>
          <p:nvPr>
            <p:ph idx="1"/>
          </p:nvPr>
        </p:nvSpPr>
        <p:spPr>
          <a:xfrm>
            <a:off x="838199" y="1460938"/>
            <a:ext cx="10905699" cy="5255172"/>
          </a:xfrm>
        </p:spPr>
        <p:txBody>
          <a:bodyPr/>
          <a:lstStyle/>
          <a:p>
            <a:r>
              <a:rPr lang="it-IT" dirty="0"/>
              <a:t>3. La Commissione, quando propone ricorso dinanzi alla Corte in virtù dell'articolo 258 reputando che lo Stato membro interessato non abbia adempiuto all'obbligo di comunicare le misure di attuazione di una direttiva adottata secondo una procedura legislativa, può, se lo ritiene opportuno,</a:t>
            </a:r>
          </a:p>
          <a:p>
            <a:r>
              <a:rPr lang="it-IT" dirty="0"/>
              <a:t>indicare l'importo della somma forfettaria o della penalità da versare da parte di tale Stato che essa consideri adeguato alle circostanze.</a:t>
            </a:r>
          </a:p>
          <a:p>
            <a:r>
              <a:rPr lang="it-IT" dirty="0"/>
              <a:t>Se la Corte constata l'inadempimento, può comminare allo Stato membro in questione il pagamento  di una somma forfettaria o di una penalità entro i limiti dell'importo indicato dalla Commissione. Il pagamento è esigibile alla data fissata dalla Corte nella sentenza.</a:t>
            </a:r>
            <a:endParaRPr lang="en-IE" dirty="0"/>
          </a:p>
        </p:txBody>
      </p:sp>
      <p:sp>
        <p:nvSpPr>
          <p:cNvPr id="2" name="Title 1">
            <a:extLst>
              <a:ext uri="{FF2B5EF4-FFF2-40B4-BE49-F238E27FC236}">
                <a16:creationId xmlns:a16="http://schemas.microsoft.com/office/drawing/2014/main" id="{7A7F1A56-E08B-FC34-1657-8CD6E48B6C6F}"/>
              </a:ext>
            </a:extLst>
          </p:cNvPr>
          <p:cNvSpPr>
            <a:spLocks noGrp="1"/>
          </p:cNvSpPr>
          <p:nvPr>
            <p:ph type="title"/>
          </p:nvPr>
        </p:nvSpPr>
        <p:spPr/>
        <p:txBody>
          <a:bodyPr/>
          <a:lstStyle/>
          <a:p>
            <a:r>
              <a:rPr lang="de-DE" dirty="0"/>
              <a:t>ART 260</a:t>
            </a:r>
            <a:endParaRPr lang="en-IE" dirty="0"/>
          </a:p>
        </p:txBody>
      </p:sp>
    </p:spTree>
    <p:extLst>
      <p:ext uri="{BB962C8B-B14F-4D97-AF65-F5344CB8AC3E}">
        <p14:creationId xmlns:p14="http://schemas.microsoft.com/office/powerpoint/2010/main" val="766052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07311-08E9-4A75-7FAB-3F2963E60803}"/>
              </a:ext>
            </a:extLst>
          </p:cNvPr>
          <p:cNvSpPr>
            <a:spLocks noGrp="1"/>
          </p:cNvSpPr>
          <p:nvPr>
            <p:ph idx="1"/>
          </p:nvPr>
        </p:nvSpPr>
        <p:spPr/>
        <p:txBody>
          <a:bodyPr/>
          <a:lstStyle/>
          <a:p>
            <a:r>
              <a:rPr lang="it-IT" dirty="0"/>
              <a:t>Ciascuno degli Stati membri può adire la Corte di giustizia dell'Unione europea quando reputi che un altro Stato membro ha mancato a uno degli obblighi a lui incombenti in virtù dei trattati. </a:t>
            </a:r>
          </a:p>
          <a:p>
            <a:r>
              <a:rPr lang="it-IT" dirty="0"/>
              <a:t>Uno Stato membro, prima di proporre contro un altro Stato membro un ricorso fondato su una pretesa violazione degli obblighi che a quest'ultimo incombono in virtù dei trattati, deve rivolgersi alla Commissione. </a:t>
            </a:r>
          </a:p>
          <a:p>
            <a:r>
              <a:rPr lang="it-IT" dirty="0"/>
              <a:t>La Commissione emette un parere motivato dopo che gli Stati interessati siano posti in condizione di presentare in contraddittorio le loro osservazioni scritte e orali.</a:t>
            </a:r>
            <a:endParaRPr lang="en-IE" dirty="0"/>
          </a:p>
        </p:txBody>
      </p:sp>
      <p:sp>
        <p:nvSpPr>
          <p:cNvPr id="2" name="Title 1">
            <a:extLst>
              <a:ext uri="{FF2B5EF4-FFF2-40B4-BE49-F238E27FC236}">
                <a16:creationId xmlns:a16="http://schemas.microsoft.com/office/drawing/2014/main" id="{7A7F1A56-E08B-FC34-1657-8CD6E48B6C6F}"/>
              </a:ext>
            </a:extLst>
          </p:cNvPr>
          <p:cNvSpPr>
            <a:spLocks noGrp="1"/>
          </p:cNvSpPr>
          <p:nvPr>
            <p:ph type="title"/>
          </p:nvPr>
        </p:nvSpPr>
        <p:spPr/>
        <p:txBody>
          <a:bodyPr/>
          <a:lstStyle/>
          <a:p>
            <a:r>
              <a:rPr lang="de-DE" dirty="0"/>
              <a:t>ART 259</a:t>
            </a:r>
            <a:endParaRPr lang="en-IE" dirty="0"/>
          </a:p>
        </p:txBody>
      </p:sp>
    </p:spTree>
    <p:extLst>
      <p:ext uri="{BB962C8B-B14F-4D97-AF65-F5344CB8AC3E}">
        <p14:creationId xmlns:p14="http://schemas.microsoft.com/office/powerpoint/2010/main" val="433285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6E9A-CD53-4DEA-8734-6A4FF7AA1655}"/>
              </a:ext>
            </a:extLst>
          </p:cNvPr>
          <p:cNvSpPr>
            <a:spLocks noGrp="1"/>
          </p:cNvSpPr>
          <p:nvPr>
            <p:ph type="title"/>
          </p:nvPr>
        </p:nvSpPr>
        <p:spPr/>
        <p:txBody>
          <a:bodyPr/>
          <a:lstStyle/>
          <a:p>
            <a:r>
              <a:rPr lang="en-US" dirty="0"/>
              <a:t>PROCEDURA INFRAZIONE </a:t>
            </a:r>
          </a:p>
        </p:txBody>
      </p:sp>
      <p:sp>
        <p:nvSpPr>
          <p:cNvPr id="3" name="Content Placeholder 2">
            <a:extLst>
              <a:ext uri="{FF2B5EF4-FFF2-40B4-BE49-F238E27FC236}">
                <a16:creationId xmlns:a16="http://schemas.microsoft.com/office/drawing/2014/main" id="{4DE0839A-9D3E-4A5E-A782-09AD706248F3}"/>
              </a:ext>
            </a:extLst>
          </p:cNvPr>
          <p:cNvSpPr>
            <a:spLocks noGrp="1"/>
          </p:cNvSpPr>
          <p:nvPr>
            <p:ph idx="1"/>
          </p:nvPr>
        </p:nvSpPr>
        <p:spPr/>
        <p:txBody>
          <a:bodyPr>
            <a:normAutofit lnSpcReduction="10000"/>
          </a:bodyPr>
          <a:lstStyle/>
          <a:p>
            <a:pPr marL="0" indent="0">
              <a:buNone/>
            </a:pPr>
            <a:endParaRPr lang="en-US" dirty="0"/>
          </a:p>
          <a:p>
            <a:pPr>
              <a:buFontTx/>
              <a:buChar char="-"/>
            </a:pPr>
            <a:r>
              <a:rPr lang="en-US" dirty="0" err="1"/>
              <a:t>Lettera</a:t>
            </a:r>
            <a:r>
              <a:rPr lang="en-US" dirty="0"/>
              <a:t> di </a:t>
            </a:r>
            <a:r>
              <a:rPr lang="en-US" dirty="0" err="1"/>
              <a:t>messa</a:t>
            </a:r>
            <a:r>
              <a:rPr lang="en-US" dirty="0"/>
              <a:t> in mora</a:t>
            </a:r>
          </a:p>
          <a:p>
            <a:pPr>
              <a:buFontTx/>
              <a:buChar char="-"/>
            </a:pPr>
            <a:r>
              <a:rPr lang="en-US" dirty="0" err="1"/>
              <a:t>Parere</a:t>
            </a:r>
            <a:r>
              <a:rPr lang="en-US" dirty="0"/>
              <a:t> </a:t>
            </a:r>
            <a:r>
              <a:rPr lang="en-US" dirty="0" err="1"/>
              <a:t>motivato</a:t>
            </a:r>
            <a:endParaRPr lang="en-US" dirty="0"/>
          </a:p>
          <a:p>
            <a:pPr>
              <a:buFontTx/>
              <a:buChar char="-"/>
            </a:pPr>
            <a:r>
              <a:rPr lang="en-US" dirty="0" err="1"/>
              <a:t>Ricorso</a:t>
            </a:r>
            <a:r>
              <a:rPr lang="en-US" dirty="0"/>
              <a:t> </a:t>
            </a:r>
            <a:r>
              <a:rPr lang="en-US" dirty="0" err="1"/>
              <a:t>alla</a:t>
            </a:r>
            <a:r>
              <a:rPr lang="en-US" dirty="0"/>
              <a:t> Corte di </a:t>
            </a:r>
            <a:r>
              <a:rPr lang="en-US" dirty="0" err="1"/>
              <a:t>Giustizia</a:t>
            </a:r>
            <a:r>
              <a:rPr lang="en-US" dirty="0"/>
              <a:t> </a:t>
            </a:r>
            <a:r>
              <a:rPr lang="en-US" dirty="0" err="1"/>
              <a:t>dell’UE</a:t>
            </a:r>
            <a:endParaRPr lang="en-US" dirty="0"/>
          </a:p>
          <a:p>
            <a:pPr>
              <a:buFontTx/>
              <a:buChar char="-"/>
            </a:pPr>
            <a:r>
              <a:rPr lang="en-US" dirty="0" err="1"/>
              <a:t>Sentenza</a:t>
            </a:r>
            <a:r>
              <a:rPr lang="en-US" dirty="0"/>
              <a:t> </a:t>
            </a:r>
          </a:p>
          <a:p>
            <a:pPr>
              <a:buFontTx/>
              <a:buChar char="-"/>
            </a:pPr>
            <a:r>
              <a:rPr lang="en-US" dirty="0" err="1"/>
              <a:t>Possibile</a:t>
            </a:r>
            <a:r>
              <a:rPr lang="en-US" dirty="0"/>
              <a:t> </a:t>
            </a:r>
            <a:r>
              <a:rPr lang="en-US" dirty="0" err="1"/>
              <a:t>nuova</a:t>
            </a:r>
            <a:r>
              <a:rPr lang="en-US" dirty="0"/>
              <a:t> </a:t>
            </a:r>
            <a:r>
              <a:rPr lang="en-US" dirty="0" err="1"/>
              <a:t>procedura</a:t>
            </a:r>
            <a:r>
              <a:rPr lang="en-US" dirty="0"/>
              <a:t> per </a:t>
            </a:r>
            <a:r>
              <a:rPr lang="en-US" dirty="0" err="1"/>
              <a:t>inadempimento</a:t>
            </a:r>
            <a:r>
              <a:rPr lang="en-US" dirty="0"/>
              <a:t> </a:t>
            </a:r>
            <a:r>
              <a:rPr lang="en-US" dirty="0" err="1"/>
              <a:t>alla</a:t>
            </a:r>
            <a:r>
              <a:rPr lang="en-US" dirty="0"/>
              <a:t> </a:t>
            </a:r>
            <a:r>
              <a:rPr lang="en-US" dirty="0" err="1"/>
              <a:t>sentenza</a:t>
            </a:r>
            <a:r>
              <a:rPr lang="en-US" dirty="0"/>
              <a:t> =&gt; </a:t>
            </a:r>
            <a:r>
              <a:rPr lang="en-US" dirty="0" err="1"/>
              <a:t>sanzioni</a:t>
            </a:r>
            <a:r>
              <a:rPr lang="en-US" dirty="0"/>
              <a:t> </a:t>
            </a:r>
            <a:r>
              <a:rPr lang="en-US" dirty="0" err="1"/>
              <a:t>monetarie</a:t>
            </a:r>
            <a:endParaRPr lang="en-US" dirty="0"/>
          </a:p>
          <a:p>
            <a:endParaRPr lang="en-US" dirty="0"/>
          </a:p>
        </p:txBody>
      </p:sp>
    </p:spTree>
    <p:extLst>
      <p:ext uri="{BB962C8B-B14F-4D97-AF65-F5344CB8AC3E}">
        <p14:creationId xmlns:p14="http://schemas.microsoft.com/office/powerpoint/2010/main" val="4167352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8D27-BF5C-4E61-955F-258C2CFFA4DC}"/>
              </a:ext>
            </a:extLst>
          </p:cNvPr>
          <p:cNvSpPr>
            <a:spLocks noGrp="1"/>
          </p:cNvSpPr>
          <p:nvPr>
            <p:ph type="title"/>
          </p:nvPr>
        </p:nvSpPr>
        <p:spPr/>
        <p:txBody>
          <a:bodyPr/>
          <a:lstStyle/>
          <a:p>
            <a:r>
              <a:rPr lang="en-US" dirty="0"/>
              <a:t>Art 260 TFUE</a:t>
            </a:r>
          </a:p>
        </p:txBody>
      </p:sp>
      <p:sp>
        <p:nvSpPr>
          <p:cNvPr id="3" name="Content Placeholder 2">
            <a:extLst>
              <a:ext uri="{FF2B5EF4-FFF2-40B4-BE49-F238E27FC236}">
                <a16:creationId xmlns:a16="http://schemas.microsoft.com/office/drawing/2014/main" id="{6E7C3BEE-DC3B-4E07-BF20-3EFABFC0929E}"/>
              </a:ext>
            </a:extLst>
          </p:cNvPr>
          <p:cNvSpPr>
            <a:spLocks noGrp="1"/>
          </p:cNvSpPr>
          <p:nvPr>
            <p:ph idx="1"/>
          </p:nvPr>
        </p:nvSpPr>
        <p:spPr/>
        <p:txBody>
          <a:bodyPr>
            <a:normAutofit/>
          </a:bodyPr>
          <a:lstStyle/>
          <a:p>
            <a:r>
              <a:rPr lang="en-US" dirty="0"/>
              <a:t>Primo </a:t>
            </a:r>
            <a:r>
              <a:rPr lang="en-US" dirty="0" err="1"/>
              <a:t>caso</a:t>
            </a:r>
            <a:r>
              <a:rPr lang="en-US" dirty="0"/>
              <a:t>: 4.7.2000, Grecia </a:t>
            </a:r>
            <a:r>
              <a:rPr lang="en-US" dirty="0" err="1"/>
              <a:t>condannata</a:t>
            </a:r>
            <a:r>
              <a:rPr lang="en-US" dirty="0"/>
              <a:t> a </a:t>
            </a:r>
            <a:r>
              <a:rPr lang="en-US" dirty="0" err="1"/>
              <a:t>pagare</a:t>
            </a:r>
            <a:r>
              <a:rPr lang="en-US" dirty="0"/>
              <a:t> 20.000€ per </a:t>
            </a:r>
            <a:r>
              <a:rPr lang="en-US" dirty="0" err="1"/>
              <a:t>giorno</a:t>
            </a:r>
            <a:r>
              <a:rPr lang="en-US" dirty="0"/>
              <a:t> di </a:t>
            </a:r>
            <a:r>
              <a:rPr lang="en-US" dirty="0" err="1"/>
              <a:t>ritardo</a:t>
            </a:r>
            <a:r>
              <a:rPr lang="en-US" dirty="0"/>
              <a:t> </a:t>
            </a:r>
            <a:r>
              <a:rPr lang="en-US" dirty="0" err="1"/>
              <a:t>nell’attuazione</a:t>
            </a:r>
            <a:r>
              <a:rPr lang="en-US" dirty="0"/>
              <a:t> </a:t>
            </a:r>
            <a:r>
              <a:rPr lang="en-US" dirty="0" err="1"/>
              <a:t>dei</a:t>
            </a:r>
            <a:r>
              <a:rPr lang="en-US" dirty="0"/>
              <a:t> </a:t>
            </a:r>
            <a:r>
              <a:rPr lang="en-US" dirty="0" err="1"/>
              <a:t>provvedimenti</a:t>
            </a:r>
            <a:r>
              <a:rPr lang="en-US" dirty="0"/>
              <a:t> </a:t>
            </a:r>
            <a:r>
              <a:rPr lang="en-US" dirty="0" err="1"/>
              <a:t>necessari</a:t>
            </a:r>
            <a:r>
              <a:rPr lang="en-US" dirty="0"/>
              <a:t> per </a:t>
            </a:r>
            <a:r>
              <a:rPr lang="en-US" dirty="0" err="1"/>
              <a:t>adeguarsi</a:t>
            </a:r>
            <a:r>
              <a:rPr lang="en-US" dirty="0"/>
              <a:t> ad una </a:t>
            </a:r>
            <a:r>
              <a:rPr lang="en-US" dirty="0" err="1"/>
              <a:t>sentenza</a:t>
            </a:r>
            <a:r>
              <a:rPr lang="en-US" dirty="0"/>
              <a:t> del 1992 </a:t>
            </a:r>
            <a:r>
              <a:rPr lang="en-US" dirty="0" err="1"/>
              <a:t>che</a:t>
            </a:r>
            <a:r>
              <a:rPr lang="en-US" dirty="0"/>
              <a:t> </a:t>
            </a:r>
            <a:r>
              <a:rPr lang="en-US" dirty="0" err="1"/>
              <a:t>aveva</a:t>
            </a:r>
            <a:r>
              <a:rPr lang="en-US" dirty="0"/>
              <a:t> </a:t>
            </a:r>
            <a:r>
              <a:rPr lang="en-US" dirty="0" err="1"/>
              <a:t>accertato</a:t>
            </a:r>
            <a:r>
              <a:rPr lang="en-US" dirty="0"/>
              <a:t> la </a:t>
            </a:r>
            <a:r>
              <a:rPr lang="en-US" dirty="0" err="1"/>
              <a:t>violazione</a:t>
            </a:r>
            <a:r>
              <a:rPr lang="en-US" dirty="0"/>
              <a:t> di </a:t>
            </a:r>
            <a:r>
              <a:rPr lang="en-US" dirty="0" err="1"/>
              <a:t>norme</a:t>
            </a:r>
            <a:r>
              <a:rPr lang="en-US" dirty="0"/>
              <a:t> </a:t>
            </a:r>
            <a:r>
              <a:rPr lang="en-US" dirty="0" err="1"/>
              <a:t>sulla</a:t>
            </a:r>
            <a:r>
              <a:rPr lang="en-US" dirty="0"/>
              <a:t> </a:t>
            </a:r>
            <a:r>
              <a:rPr lang="en-US" dirty="0" err="1"/>
              <a:t>gestione</a:t>
            </a:r>
            <a:r>
              <a:rPr lang="en-US" dirty="0"/>
              <a:t> </a:t>
            </a:r>
            <a:r>
              <a:rPr lang="en-US" dirty="0" err="1"/>
              <a:t>dei</a:t>
            </a:r>
            <a:r>
              <a:rPr lang="en-US" dirty="0"/>
              <a:t> </a:t>
            </a:r>
            <a:r>
              <a:rPr lang="en-US" dirty="0" err="1"/>
              <a:t>rifiuti</a:t>
            </a:r>
            <a:endParaRPr lang="en-US" dirty="0"/>
          </a:p>
          <a:p>
            <a:r>
              <a:rPr lang="en-US" dirty="0"/>
              <a:t>Secondo </a:t>
            </a:r>
            <a:r>
              <a:rPr lang="en-US" dirty="0" err="1"/>
              <a:t>caso</a:t>
            </a:r>
            <a:r>
              <a:rPr lang="en-US" dirty="0"/>
              <a:t>: </a:t>
            </a:r>
            <a:r>
              <a:rPr lang="en-US" dirty="0" err="1"/>
              <a:t>Spagna</a:t>
            </a:r>
            <a:r>
              <a:rPr lang="en-US" dirty="0"/>
              <a:t>, 25.11.2003, 624.150€ per anno per punto </a:t>
            </a:r>
            <a:r>
              <a:rPr lang="en-US" dirty="0" err="1"/>
              <a:t>percentuale</a:t>
            </a:r>
            <a:r>
              <a:rPr lang="en-US" dirty="0"/>
              <a:t>  di zone di </a:t>
            </a:r>
            <a:r>
              <a:rPr lang="en-US" dirty="0" err="1"/>
              <a:t>balneazione</a:t>
            </a:r>
            <a:r>
              <a:rPr lang="en-US" dirty="0"/>
              <a:t> inquinate (da </a:t>
            </a:r>
            <a:r>
              <a:rPr lang="en-US" dirty="0" err="1"/>
              <a:t>verificare</a:t>
            </a:r>
            <a:r>
              <a:rPr lang="en-US" dirty="0"/>
              <a:t> </a:t>
            </a:r>
            <a:r>
              <a:rPr lang="en-US" dirty="0" err="1"/>
              <a:t>ogni</a:t>
            </a:r>
            <a:r>
              <a:rPr lang="en-US" dirty="0"/>
              <a:t> anno)</a:t>
            </a:r>
          </a:p>
        </p:txBody>
      </p:sp>
    </p:spTree>
    <p:extLst>
      <p:ext uri="{BB962C8B-B14F-4D97-AF65-F5344CB8AC3E}">
        <p14:creationId xmlns:p14="http://schemas.microsoft.com/office/powerpoint/2010/main" val="528913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9476-264B-4EF6-BCFA-7A1EEA294683}"/>
              </a:ext>
            </a:extLst>
          </p:cNvPr>
          <p:cNvSpPr>
            <a:spLocks noGrp="1"/>
          </p:cNvSpPr>
          <p:nvPr>
            <p:ph type="title"/>
          </p:nvPr>
        </p:nvSpPr>
        <p:spPr/>
        <p:txBody>
          <a:bodyPr/>
          <a:lstStyle/>
          <a:p>
            <a:r>
              <a:rPr lang="en-US" dirty="0" err="1"/>
              <a:t>Sentenze</a:t>
            </a:r>
            <a:r>
              <a:rPr lang="en-US" dirty="0"/>
              <a:t> art. 260</a:t>
            </a:r>
          </a:p>
        </p:txBody>
      </p:sp>
      <p:sp>
        <p:nvSpPr>
          <p:cNvPr id="3" name="Content Placeholder 2">
            <a:extLst>
              <a:ext uri="{FF2B5EF4-FFF2-40B4-BE49-F238E27FC236}">
                <a16:creationId xmlns:a16="http://schemas.microsoft.com/office/drawing/2014/main" id="{01F723B3-1E6B-4992-8EFC-04E1046719CD}"/>
              </a:ext>
            </a:extLst>
          </p:cNvPr>
          <p:cNvSpPr>
            <a:spLocks noGrp="1"/>
          </p:cNvSpPr>
          <p:nvPr>
            <p:ph idx="1"/>
          </p:nvPr>
        </p:nvSpPr>
        <p:spPr/>
        <p:txBody>
          <a:bodyPr/>
          <a:lstStyle/>
          <a:p>
            <a:r>
              <a:rPr lang="en-US" dirty="0"/>
              <a:t>Circa la </a:t>
            </a:r>
            <a:r>
              <a:rPr lang="en-US" dirty="0" err="1"/>
              <a:t>metà</a:t>
            </a:r>
            <a:r>
              <a:rPr lang="en-US" dirty="0"/>
              <a:t> </a:t>
            </a:r>
            <a:r>
              <a:rPr lang="en-US" dirty="0" err="1"/>
              <a:t>riguardano</a:t>
            </a:r>
            <a:r>
              <a:rPr lang="en-US" dirty="0"/>
              <a:t> </a:t>
            </a:r>
            <a:r>
              <a:rPr lang="en-US" dirty="0" err="1"/>
              <a:t>l’ambiente</a:t>
            </a:r>
            <a:endParaRPr lang="en-US" dirty="0"/>
          </a:p>
          <a:p>
            <a:pPr marL="0" indent="0">
              <a:buNone/>
            </a:pPr>
            <a:endParaRPr lang="en-US" dirty="0"/>
          </a:p>
          <a:p>
            <a:pPr marL="0" indent="0">
              <a:buNone/>
            </a:pPr>
            <a:r>
              <a:rPr lang="en-US" dirty="0"/>
              <a:t>E </a:t>
            </a:r>
            <a:r>
              <a:rPr lang="en-US" dirty="0" err="1"/>
              <a:t>l’Italia</a:t>
            </a:r>
            <a:r>
              <a:rPr lang="en-US" dirty="0"/>
              <a:t>?</a:t>
            </a:r>
          </a:p>
          <a:p>
            <a:endParaRPr lang="en-US" dirty="0"/>
          </a:p>
        </p:txBody>
      </p:sp>
    </p:spTree>
    <p:extLst>
      <p:ext uri="{BB962C8B-B14F-4D97-AF65-F5344CB8AC3E}">
        <p14:creationId xmlns:p14="http://schemas.microsoft.com/office/powerpoint/2010/main" val="3257166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ED32-174F-4FE1-BEBA-5DA47435CE39}"/>
              </a:ext>
            </a:extLst>
          </p:cNvPr>
          <p:cNvSpPr>
            <a:spLocks noGrp="1"/>
          </p:cNvSpPr>
          <p:nvPr>
            <p:ph type="title"/>
          </p:nvPr>
        </p:nvSpPr>
        <p:spPr/>
        <p:txBody>
          <a:bodyPr>
            <a:normAutofit fontScale="90000"/>
          </a:bodyPr>
          <a:lstStyle/>
          <a:p>
            <a:r>
              <a:rPr lang="en-US" dirty="0" err="1"/>
              <a:t>Discariche</a:t>
            </a:r>
            <a:r>
              <a:rPr lang="en-US" dirty="0"/>
              <a:t> </a:t>
            </a:r>
            <a:r>
              <a:rPr lang="en-US" dirty="0" err="1"/>
              <a:t>illegali</a:t>
            </a:r>
            <a:r>
              <a:rPr lang="en-US" dirty="0"/>
              <a:t> di </a:t>
            </a:r>
            <a:r>
              <a:rPr lang="en-US" dirty="0" err="1"/>
              <a:t>rifiuti</a:t>
            </a:r>
            <a:r>
              <a:rPr lang="en-US" dirty="0"/>
              <a:t> </a:t>
            </a:r>
            <a:br>
              <a:rPr lang="en-US" dirty="0"/>
            </a:br>
            <a:endParaRPr lang="en-US" dirty="0"/>
          </a:p>
        </p:txBody>
      </p:sp>
      <p:sp>
        <p:nvSpPr>
          <p:cNvPr id="3" name="Content Placeholder 2">
            <a:extLst>
              <a:ext uri="{FF2B5EF4-FFF2-40B4-BE49-F238E27FC236}">
                <a16:creationId xmlns:a16="http://schemas.microsoft.com/office/drawing/2014/main" id="{28F8317A-BEA2-4545-8AF9-9469D15BB385}"/>
              </a:ext>
            </a:extLst>
          </p:cNvPr>
          <p:cNvSpPr>
            <a:spLocks noGrp="1"/>
          </p:cNvSpPr>
          <p:nvPr>
            <p:ph idx="1"/>
          </p:nvPr>
        </p:nvSpPr>
        <p:spPr/>
        <p:txBody>
          <a:bodyPr>
            <a:normAutofit lnSpcReduction="10000"/>
          </a:bodyPr>
          <a:lstStyle/>
          <a:p>
            <a:r>
              <a:rPr lang="en-US" dirty="0"/>
              <a:t>Prima </a:t>
            </a:r>
            <a:r>
              <a:rPr lang="en-US" dirty="0" err="1"/>
              <a:t>sentenza</a:t>
            </a:r>
            <a:r>
              <a:rPr lang="en-US" dirty="0"/>
              <a:t>: 26 </a:t>
            </a:r>
            <a:r>
              <a:rPr lang="en-US" dirty="0" err="1"/>
              <a:t>aprile</a:t>
            </a:r>
            <a:r>
              <a:rPr lang="en-US" dirty="0"/>
              <a:t> 2007  (C-2005/135)</a:t>
            </a:r>
          </a:p>
          <a:p>
            <a:r>
              <a:rPr lang="en-US" dirty="0" err="1"/>
              <a:t>Seconda</a:t>
            </a:r>
            <a:r>
              <a:rPr lang="en-US" dirty="0"/>
              <a:t> </a:t>
            </a:r>
            <a:r>
              <a:rPr lang="en-US" dirty="0" err="1"/>
              <a:t>sentenza</a:t>
            </a:r>
            <a:r>
              <a:rPr lang="en-US" dirty="0"/>
              <a:t>: 2 </a:t>
            </a:r>
            <a:r>
              <a:rPr lang="en-US" dirty="0" err="1"/>
              <a:t>dicembre</a:t>
            </a:r>
            <a:r>
              <a:rPr lang="en-US" dirty="0"/>
              <a:t> 2014 (C-2013/196)</a:t>
            </a:r>
          </a:p>
          <a:p>
            <a:pPr>
              <a:buFont typeface="Symbol" panose="05050102010706020507" pitchFamily="18" charset="2"/>
              <a:buChar char="Þ"/>
            </a:pPr>
            <a:r>
              <a:rPr lang="en-US" dirty="0" err="1"/>
              <a:t>Somma</a:t>
            </a:r>
            <a:r>
              <a:rPr lang="en-US" dirty="0"/>
              <a:t> </a:t>
            </a:r>
            <a:r>
              <a:rPr lang="en-US" dirty="0" err="1"/>
              <a:t>forfettaria</a:t>
            </a:r>
            <a:r>
              <a:rPr lang="en-US" dirty="0"/>
              <a:t> 40 </a:t>
            </a:r>
            <a:r>
              <a:rPr lang="en-US" dirty="0" err="1"/>
              <a:t>milioni</a:t>
            </a:r>
            <a:r>
              <a:rPr lang="en-US" dirty="0"/>
              <a:t> €</a:t>
            </a:r>
          </a:p>
          <a:p>
            <a:pPr>
              <a:buFont typeface="Symbol" panose="05050102010706020507" pitchFamily="18" charset="2"/>
              <a:buChar char="Þ"/>
            </a:pPr>
            <a:r>
              <a:rPr lang="en-US" dirty="0"/>
              <a:t>Dal </a:t>
            </a:r>
            <a:r>
              <a:rPr lang="en-US" dirty="0" err="1"/>
              <a:t>giorno</a:t>
            </a:r>
            <a:r>
              <a:rPr lang="en-US" dirty="0"/>
              <a:t> </a:t>
            </a:r>
            <a:r>
              <a:rPr lang="en-US" dirty="0" err="1"/>
              <a:t>della</a:t>
            </a:r>
            <a:r>
              <a:rPr lang="en-US" dirty="0"/>
              <a:t> </a:t>
            </a:r>
            <a:r>
              <a:rPr lang="en-US" dirty="0" err="1"/>
              <a:t>sentenza</a:t>
            </a:r>
            <a:r>
              <a:rPr lang="en-US" dirty="0"/>
              <a:t>, </a:t>
            </a:r>
            <a:r>
              <a:rPr lang="en-US" dirty="0" err="1"/>
              <a:t>penalità</a:t>
            </a:r>
            <a:r>
              <a:rPr lang="en-US" dirty="0"/>
              <a:t> </a:t>
            </a:r>
            <a:r>
              <a:rPr lang="en-US" dirty="0" err="1"/>
              <a:t>semestrale</a:t>
            </a:r>
            <a:r>
              <a:rPr lang="en-US" dirty="0"/>
              <a:t> </a:t>
            </a:r>
            <a:r>
              <a:rPr lang="en-US" dirty="0" err="1"/>
              <a:t>dipedente</a:t>
            </a:r>
            <a:r>
              <a:rPr lang="en-US" dirty="0"/>
              <a:t> dal </a:t>
            </a:r>
            <a:r>
              <a:rPr lang="en-US" dirty="0" err="1"/>
              <a:t>numero</a:t>
            </a:r>
            <a:r>
              <a:rPr lang="en-US" dirty="0"/>
              <a:t> di </a:t>
            </a:r>
            <a:r>
              <a:rPr lang="en-US" dirty="0" err="1"/>
              <a:t>discariche</a:t>
            </a:r>
            <a:r>
              <a:rPr lang="en-US" dirty="0"/>
              <a:t> </a:t>
            </a:r>
            <a:r>
              <a:rPr lang="en-US" dirty="0" err="1"/>
              <a:t>illegali</a:t>
            </a:r>
            <a:r>
              <a:rPr lang="en-US" dirty="0"/>
              <a:t>. </a:t>
            </a:r>
          </a:p>
          <a:p>
            <a:pPr>
              <a:buFont typeface="Symbol" panose="05050102010706020507" pitchFamily="18" charset="2"/>
              <a:buChar char="Þ"/>
            </a:pPr>
            <a:r>
              <a:rPr lang="en-US" dirty="0"/>
              <a:t>42.800.000 euro a </a:t>
            </a:r>
            <a:r>
              <a:rPr lang="en-US" dirty="0" err="1"/>
              <a:t>semestre</a:t>
            </a:r>
            <a:r>
              <a:rPr lang="en-US" dirty="0"/>
              <a:t> </a:t>
            </a:r>
            <a:r>
              <a:rPr lang="en-US" dirty="0" err="1"/>
              <a:t>meno</a:t>
            </a:r>
            <a:r>
              <a:rPr lang="en-US" dirty="0"/>
              <a:t> 400.000 per </a:t>
            </a:r>
            <a:r>
              <a:rPr lang="en-US" dirty="0" err="1"/>
              <a:t>ogni</a:t>
            </a:r>
            <a:r>
              <a:rPr lang="en-US" dirty="0"/>
              <a:t> </a:t>
            </a:r>
            <a:r>
              <a:rPr lang="en-US" dirty="0" err="1"/>
              <a:t>discarica</a:t>
            </a:r>
            <a:r>
              <a:rPr lang="en-US" dirty="0"/>
              <a:t> di </a:t>
            </a:r>
            <a:r>
              <a:rPr lang="en-US" dirty="0" err="1"/>
              <a:t>rifiuti</a:t>
            </a:r>
            <a:r>
              <a:rPr lang="en-US" dirty="0"/>
              <a:t> </a:t>
            </a:r>
            <a:r>
              <a:rPr lang="en-US" dirty="0" err="1"/>
              <a:t>pericolosi</a:t>
            </a:r>
            <a:r>
              <a:rPr lang="en-US" dirty="0"/>
              <a:t> </a:t>
            </a:r>
            <a:r>
              <a:rPr lang="en-US" dirty="0" err="1"/>
              <a:t>messa</a:t>
            </a:r>
            <a:r>
              <a:rPr lang="en-US" dirty="0"/>
              <a:t> a </a:t>
            </a:r>
            <a:r>
              <a:rPr lang="en-US" dirty="0" err="1"/>
              <a:t>norma</a:t>
            </a:r>
            <a:r>
              <a:rPr lang="en-US" dirty="0"/>
              <a:t> e 200.000 per </a:t>
            </a:r>
            <a:r>
              <a:rPr lang="en-US" dirty="0" err="1"/>
              <a:t>ogni</a:t>
            </a:r>
            <a:r>
              <a:rPr lang="en-US" dirty="0"/>
              <a:t> </a:t>
            </a:r>
            <a:r>
              <a:rPr lang="en-US" dirty="0" err="1"/>
              <a:t>altra</a:t>
            </a:r>
            <a:r>
              <a:rPr lang="en-US" dirty="0"/>
              <a:t> </a:t>
            </a:r>
            <a:r>
              <a:rPr lang="en-US" dirty="0" err="1"/>
              <a:t>discarica</a:t>
            </a:r>
            <a:r>
              <a:rPr lang="en-US" dirty="0"/>
              <a:t> </a:t>
            </a:r>
            <a:r>
              <a:rPr lang="en-US" dirty="0" err="1"/>
              <a:t>messa</a:t>
            </a:r>
            <a:r>
              <a:rPr lang="en-US" dirty="0"/>
              <a:t> a </a:t>
            </a:r>
            <a:r>
              <a:rPr lang="en-US" dirty="0" err="1"/>
              <a:t>norma</a:t>
            </a:r>
            <a:endParaRPr lang="en-US" dirty="0"/>
          </a:p>
        </p:txBody>
      </p:sp>
    </p:spTree>
    <p:extLst>
      <p:ext uri="{BB962C8B-B14F-4D97-AF65-F5344CB8AC3E}">
        <p14:creationId xmlns:p14="http://schemas.microsoft.com/office/powerpoint/2010/main" val="767545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97C9-A6BF-41E7-9BA5-45683BFFFE61}"/>
              </a:ext>
            </a:extLst>
          </p:cNvPr>
          <p:cNvSpPr>
            <a:spLocks noGrp="1"/>
          </p:cNvSpPr>
          <p:nvPr>
            <p:ph type="title"/>
          </p:nvPr>
        </p:nvSpPr>
        <p:spPr/>
        <p:txBody>
          <a:bodyPr/>
          <a:lstStyle/>
          <a:p>
            <a:r>
              <a:rPr lang="en-US" dirty="0"/>
              <a:t>Somme </a:t>
            </a:r>
            <a:r>
              <a:rPr lang="en-US" dirty="0" err="1"/>
              <a:t>richieste</a:t>
            </a:r>
            <a:r>
              <a:rPr lang="en-US" dirty="0"/>
              <a:t> (e </a:t>
            </a:r>
            <a:r>
              <a:rPr lang="en-US" dirty="0" err="1"/>
              <a:t>pagate</a:t>
            </a:r>
            <a:r>
              <a:rPr lang="en-US" dirty="0"/>
              <a:t>)</a:t>
            </a:r>
          </a:p>
        </p:txBody>
      </p:sp>
      <p:sp>
        <p:nvSpPr>
          <p:cNvPr id="3" name="Content Placeholder 2">
            <a:extLst>
              <a:ext uri="{FF2B5EF4-FFF2-40B4-BE49-F238E27FC236}">
                <a16:creationId xmlns:a16="http://schemas.microsoft.com/office/drawing/2014/main" id="{E8DF145F-14C3-4E7D-B50A-E37B0A386337}"/>
              </a:ext>
            </a:extLst>
          </p:cNvPr>
          <p:cNvSpPr>
            <a:spLocks noGrp="1"/>
          </p:cNvSpPr>
          <p:nvPr>
            <p:ph idx="1"/>
          </p:nvPr>
        </p:nvSpPr>
        <p:spPr>
          <a:xfrm>
            <a:off x="1422400" y="1366168"/>
            <a:ext cx="8229600" cy="5242594"/>
          </a:xfrm>
        </p:spPr>
        <p:txBody>
          <a:bodyPr>
            <a:normAutofit fontScale="40000" lnSpcReduction="20000"/>
          </a:bodyPr>
          <a:lstStyle/>
          <a:p>
            <a:r>
              <a:rPr lang="en-US" sz="4000" dirty="0"/>
              <a:t>24.2.2015 </a:t>
            </a:r>
            <a:r>
              <a:rPr lang="en-US" sz="4000" dirty="0" err="1"/>
              <a:t>somma</a:t>
            </a:r>
            <a:r>
              <a:rPr lang="en-US" sz="4000" dirty="0"/>
              <a:t> </a:t>
            </a:r>
            <a:r>
              <a:rPr lang="en-US" sz="4000" dirty="0" err="1"/>
              <a:t>forfettaria</a:t>
            </a:r>
            <a:r>
              <a:rPr lang="en-US" sz="4000" dirty="0"/>
              <a:t> 40 </a:t>
            </a:r>
            <a:r>
              <a:rPr lang="en-US" sz="4000" dirty="0" err="1"/>
              <a:t>milioni</a:t>
            </a:r>
            <a:r>
              <a:rPr lang="en-US" sz="4000" dirty="0"/>
              <a:t> €</a:t>
            </a:r>
          </a:p>
          <a:p>
            <a:pPr marL="0" indent="0">
              <a:buNone/>
            </a:pPr>
            <a:r>
              <a:rPr lang="en-US" sz="4000" dirty="0"/>
              <a:t>Ad </a:t>
            </a:r>
            <a:r>
              <a:rPr lang="en-US" sz="4000" dirty="0" err="1"/>
              <a:t>oggi</a:t>
            </a:r>
            <a:r>
              <a:rPr lang="en-US" sz="4000" dirty="0"/>
              <a:t>: 9 </a:t>
            </a:r>
            <a:r>
              <a:rPr lang="en-US" sz="4000" dirty="0" err="1"/>
              <a:t>pagamenti</a:t>
            </a:r>
            <a:r>
              <a:rPr lang="en-US" sz="4000" dirty="0"/>
              <a:t>  - </a:t>
            </a:r>
            <a:r>
              <a:rPr lang="en-US" sz="4000" dirty="0" err="1"/>
              <a:t>situazione</a:t>
            </a:r>
            <a:r>
              <a:rPr lang="en-US" sz="4000" dirty="0"/>
              <a:t> </a:t>
            </a:r>
            <a:r>
              <a:rPr lang="en-US" sz="4000" dirty="0" err="1"/>
              <a:t>fino</a:t>
            </a:r>
            <a:r>
              <a:rPr lang="en-US" sz="4000" dirty="0"/>
              <a:t> al 2019:</a:t>
            </a:r>
          </a:p>
          <a:p>
            <a:r>
              <a:rPr lang="en-US" sz="4000" dirty="0"/>
              <a:t>24.8.2015: 39.800.000€ (</a:t>
            </a:r>
            <a:r>
              <a:rPr lang="en-US" sz="4000" dirty="0" err="1"/>
              <a:t>restavano</a:t>
            </a:r>
            <a:r>
              <a:rPr lang="en-US" sz="4000" dirty="0"/>
              <a:t> 185 </a:t>
            </a:r>
            <a:r>
              <a:rPr lang="en-US" sz="4000" dirty="0" err="1"/>
              <a:t>discariche</a:t>
            </a:r>
            <a:r>
              <a:rPr lang="en-US" sz="4000" dirty="0"/>
              <a:t> abusive),  8.2.2016: 33.400.000€ (</a:t>
            </a:r>
            <a:r>
              <a:rPr lang="en-US" sz="4000" dirty="0" err="1"/>
              <a:t>restavano</a:t>
            </a:r>
            <a:r>
              <a:rPr lang="en-US" sz="4000" dirty="0"/>
              <a:t> 155 </a:t>
            </a:r>
            <a:r>
              <a:rPr lang="en-US" sz="4000" dirty="0" err="1"/>
              <a:t>discariche</a:t>
            </a:r>
            <a:r>
              <a:rPr lang="en-US" sz="4000" dirty="0"/>
              <a:t>)</a:t>
            </a:r>
          </a:p>
          <a:p>
            <a:r>
              <a:rPr lang="en-US" sz="4000" dirty="0"/>
              <a:t>14.9.2016: 27.800.000€ (rest 133) , 18.4.2017: 21.400.000€ (rest 102)</a:t>
            </a:r>
          </a:p>
          <a:p>
            <a:r>
              <a:rPr lang="en-US" sz="4000" dirty="0"/>
              <a:t>1.9.2017: 16.000.000€ (rest 77) ;  9.3.2018: 14.200.000€ (68 rest)</a:t>
            </a:r>
          </a:p>
          <a:p>
            <a:r>
              <a:rPr lang="en-US" sz="4000" dirty="0"/>
              <a:t>19.10.2018: 11.600.000€ (rest 55) ;  11.4.2019:   10.200.000€  (rest 48)</a:t>
            </a:r>
          </a:p>
          <a:p>
            <a:r>
              <a:rPr lang="en-US" sz="4000" dirty="0"/>
              <a:t>19.11.2019:   9.600.000€ (rest 45) ;  11.6.2020:      8.600.000€ (rest 40)</a:t>
            </a:r>
          </a:p>
          <a:p>
            <a:r>
              <a:rPr lang="en-US" sz="4000" dirty="0"/>
              <a:t>11.2.2021:    7.200.000  (rest 33);  7.10.2021:    6.800.000 (rest 31)</a:t>
            </a:r>
          </a:p>
          <a:p>
            <a:r>
              <a:rPr lang="en-US" sz="4000" dirty="0"/>
              <a:t>9.2.2022:    6.200.000 (rest 29);  9.6.2022:    5.000.000 (rest 23)</a:t>
            </a:r>
          </a:p>
          <a:p>
            <a:r>
              <a:rPr lang="en-US" sz="4000" dirty="0"/>
              <a:t>1.3.2023:  4.000.000  (rest 18)</a:t>
            </a:r>
          </a:p>
          <a:p>
            <a:pPr marL="0" indent="0">
              <a:buNone/>
            </a:pPr>
            <a:r>
              <a:rPr lang="en-US" sz="4000" dirty="0"/>
              <a:t>TOTALE FINO 1/2023  261,80 </a:t>
            </a:r>
            <a:r>
              <a:rPr lang="en-US" sz="4000" dirty="0" err="1"/>
              <a:t>milioni</a:t>
            </a:r>
            <a:r>
              <a:rPr lang="en-US" sz="4000" dirty="0"/>
              <a:t> di €</a:t>
            </a:r>
          </a:p>
          <a:p>
            <a:endParaRPr lang="en-US" sz="1800" dirty="0"/>
          </a:p>
          <a:p>
            <a:endParaRPr lang="en-US" dirty="0"/>
          </a:p>
        </p:txBody>
      </p:sp>
    </p:spTree>
    <p:extLst>
      <p:ext uri="{BB962C8B-B14F-4D97-AF65-F5344CB8AC3E}">
        <p14:creationId xmlns:p14="http://schemas.microsoft.com/office/powerpoint/2010/main" val="2119476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0E1A4-8B1F-47BE-B510-30875B83ADA1}"/>
              </a:ext>
            </a:extLst>
          </p:cNvPr>
          <p:cNvSpPr>
            <a:spLocks noGrp="1"/>
          </p:cNvSpPr>
          <p:nvPr>
            <p:ph type="title"/>
          </p:nvPr>
        </p:nvSpPr>
        <p:spPr/>
        <p:txBody>
          <a:bodyPr/>
          <a:lstStyle/>
          <a:p>
            <a:r>
              <a:rPr lang="en-US" dirty="0" err="1"/>
              <a:t>Trattamento</a:t>
            </a:r>
            <a:r>
              <a:rPr lang="en-US" dirty="0"/>
              <a:t> </a:t>
            </a:r>
            <a:r>
              <a:rPr lang="en-US" dirty="0" err="1"/>
              <a:t>acque</a:t>
            </a:r>
            <a:r>
              <a:rPr lang="en-US" dirty="0"/>
              <a:t> </a:t>
            </a:r>
            <a:r>
              <a:rPr lang="en-US" dirty="0" err="1"/>
              <a:t>reflue</a:t>
            </a:r>
            <a:r>
              <a:rPr lang="en-US" dirty="0"/>
              <a:t> urbane</a:t>
            </a:r>
          </a:p>
        </p:txBody>
      </p:sp>
      <p:sp>
        <p:nvSpPr>
          <p:cNvPr id="3" name="Content Placeholder 2">
            <a:extLst>
              <a:ext uri="{FF2B5EF4-FFF2-40B4-BE49-F238E27FC236}">
                <a16:creationId xmlns:a16="http://schemas.microsoft.com/office/drawing/2014/main" id="{A31FC14A-BF81-4640-B5D0-177EFB6C268E}"/>
              </a:ext>
            </a:extLst>
          </p:cNvPr>
          <p:cNvSpPr>
            <a:spLocks noGrp="1"/>
          </p:cNvSpPr>
          <p:nvPr>
            <p:ph idx="1"/>
          </p:nvPr>
        </p:nvSpPr>
        <p:spPr/>
        <p:txBody>
          <a:bodyPr>
            <a:normAutofit fontScale="92500" lnSpcReduction="10000"/>
          </a:bodyPr>
          <a:lstStyle/>
          <a:p>
            <a:r>
              <a:rPr lang="en-US" dirty="0"/>
              <a:t>Prima </a:t>
            </a:r>
            <a:r>
              <a:rPr lang="en-US" dirty="0" err="1"/>
              <a:t>sentenza</a:t>
            </a:r>
            <a:r>
              <a:rPr lang="en-US" dirty="0"/>
              <a:t>: 19 </a:t>
            </a:r>
            <a:r>
              <a:rPr lang="en-US" dirty="0" err="1"/>
              <a:t>luglio</a:t>
            </a:r>
            <a:r>
              <a:rPr lang="en-US" dirty="0"/>
              <a:t> 2012 (C-2010/565)</a:t>
            </a:r>
          </a:p>
          <a:p>
            <a:r>
              <a:rPr lang="en-US" dirty="0" err="1"/>
              <a:t>Sentenza</a:t>
            </a:r>
            <a:r>
              <a:rPr lang="en-US" dirty="0"/>
              <a:t> Art 260: 31 </a:t>
            </a:r>
            <a:r>
              <a:rPr lang="en-US" dirty="0" err="1"/>
              <a:t>maggio</a:t>
            </a:r>
            <a:r>
              <a:rPr lang="en-US" dirty="0"/>
              <a:t> 2018 (C-2017/251)</a:t>
            </a:r>
          </a:p>
          <a:p>
            <a:r>
              <a:rPr lang="en-US" dirty="0" err="1"/>
              <a:t>Violzione</a:t>
            </a:r>
            <a:r>
              <a:rPr lang="en-US" dirty="0"/>
              <a:t> </a:t>
            </a:r>
            <a:r>
              <a:rPr lang="en-US" dirty="0" err="1"/>
              <a:t>accertata</a:t>
            </a:r>
            <a:r>
              <a:rPr lang="en-US" dirty="0"/>
              <a:t> per 74 </a:t>
            </a:r>
            <a:r>
              <a:rPr lang="en-US" dirty="0" err="1"/>
              <a:t>aggomerati</a:t>
            </a:r>
            <a:r>
              <a:rPr lang="en-US" dirty="0"/>
              <a:t> </a:t>
            </a:r>
            <a:r>
              <a:rPr lang="en-US" dirty="0" err="1"/>
              <a:t>urbani</a:t>
            </a:r>
            <a:endParaRPr lang="en-US" dirty="0"/>
          </a:p>
          <a:p>
            <a:pPr marL="0" indent="0">
              <a:buNone/>
            </a:pPr>
            <a:endParaRPr lang="en-US" dirty="0"/>
          </a:p>
          <a:p>
            <a:r>
              <a:rPr lang="en-US" dirty="0" err="1"/>
              <a:t>Penalità</a:t>
            </a:r>
            <a:r>
              <a:rPr lang="en-US" dirty="0"/>
              <a:t> di 30.112.500€ per </a:t>
            </a:r>
            <a:r>
              <a:rPr lang="en-US" dirty="0" err="1"/>
              <a:t>semestre</a:t>
            </a:r>
            <a:r>
              <a:rPr lang="en-US" dirty="0"/>
              <a:t>  a </a:t>
            </a:r>
            <a:r>
              <a:rPr lang="en-US" dirty="0" err="1"/>
              <a:t>partire</a:t>
            </a:r>
            <a:r>
              <a:rPr lang="en-US" dirty="0"/>
              <a:t> dal 19.7.2012 (data prima </a:t>
            </a:r>
            <a:r>
              <a:rPr lang="en-US" dirty="0" err="1"/>
              <a:t>sentenza</a:t>
            </a:r>
            <a:r>
              <a:rPr lang="en-US" dirty="0"/>
              <a:t>) – con </a:t>
            </a:r>
            <a:r>
              <a:rPr lang="en-US" dirty="0" err="1"/>
              <a:t>sistema</a:t>
            </a:r>
            <a:r>
              <a:rPr lang="en-US" dirty="0"/>
              <a:t> </a:t>
            </a:r>
            <a:r>
              <a:rPr lang="en-US" dirty="0" err="1"/>
              <a:t>degressivo</a:t>
            </a:r>
            <a:r>
              <a:rPr lang="en-US" dirty="0"/>
              <a:t> </a:t>
            </a:r>
            <a:r>
              <a:rPr lang="en-US" dirty="0" err="1"/>
              <a:t>dipendente</a:t>
            </a:r>
            <a:r>
              <a:rPr lang="en-US" dirty="0"/>
              <a:t> dal </a:t>
            </a:r>
            <a:r>
              <a:rPr lang="en-US" dirty="0" err="1"/>
              <a:t>numero</a:t>
            </a:r>
            <a:r>
              <a:rPr lang="en-US" dirty="0"/>
              <a:t> di </a:t>
            </a:r>
            <a:r>
              <a:rPr lang="en-US" dirty="0" err="1"/>
              <a:t>abitanti</a:t>
            </a:r>
            <a:r>
              <a:rPr lang="en-US" dirty="0"/>
              <a:t> </a:t>
            </a:r>
            <a:r>
              <a:rPr lang="en-US" dirty="0" err="1"/>
              <a:t>serviti</a:t>
            </a:r>
            <a:r>
              <a:rPr lang="en-US" dirty="0"/>
              <a:t> da </a:t>
            </a:r>
            <a:r>
              <a:rPr lang="en-US" dirty="0" err="1"/>
              <a:t>impianti</a:t>
            </a:r>
            <a:r>
              <a:rPr lang="en-US" dirty="0"/>
              <a:t> a </a:t>
            </a:r>
            <a:r>
              <a:rPr lang="en-US" dirty="0" err="1"/>
              <a:t>norma</a:t>
            </a:r>
            <a:endParaRPr lang="en-US" dirty="0"/>
          </a:p>
          <a:p>
            <a:r>
              <a:rPr lang="en-US" dirty="0" err="1"/>
              <a:t>Somma</a:t>
            </a:r>
            <a:r>
              <a:rPr lang="en-US" dirty="0"/>
              <a:t> </a:t>
            </a:r>
            <a:r>
              <a:rPr lang="en-US" dirty="0" err="1"/>
              <a:t>forfettaria</a:t>
            </a:r>
            <a:r>
              <a:rPr lang="en-US" dirty="0"/>
              <a:t> 25 </a:t>
            </a:r>
            <a:r>
              <a:rPr lang="en-US" dirty="0" err="1"/>
              <a:t>milioni</a:t>
            </a:r>
            <a:r>
              <a:rPr lang="en-US" dirty="0"/>
              <a:t> €</a:t>
            </a:r>
          </a:p>
        </p:txBody>
      </p:sp>
    </p:spTree>
    <p:extLst>
      <p:ext uri="{BB962C8B-B14F-4D97-AF65-F5344CB8AC3E}">
        <p14:creationId xmlns:p14="http://schemas.microsoft.com/office/powerpoint/2010/main" val="2768917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a:spLocks noChangeArrowheads="1"/>
          </p:cNvSpPr>
          <p:nvPr/>
        </p:nvSpPr>
        <p:spPr bwMode="auto">
          <a:xfrm>
            <a:off x="1703512" y="2528317"/>
            <a:ext cx="5544616"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Competenze</a:t>
            </a:r>
          </a:p>
          <a:p>
            <a:pPr marL="285750" indent="-285750" algn="just">
              <a:buFont typeface="Arial" panose="020B0604020202020204" pitchFamily="34" charset="0"/>
              <a:buChar char="•"/>
            </a:pPr>
            <a:r>
              <a:rPr lang="it-IT" sz="1600" dirty="0"/>
              <a:t>Orientamenti generali e priorità politiche (</a:t>
            </a:r>
            <a:r>
              <a:rPr lang="it-IT" sz="1600" i="1" dirty="0"/>
              <a:t>no legislazione)</a:t>
            </a:r>
            <a:endParaRPr lang="it-IT" sz="1600" dirty="0"/>
          </a:p>
          <a:p>
            <a:pPr marL="285750" indent="-285750" algn="just">
              <a:buFont typeface="Arial" panose="020B0604020202020204" pitchFamily="34" charset="0"/>
              <a:buChar char="•"/>
            </a:pPr>
            <a:r>
              <a:rPr lang="it-IT" sz="1600" dirty="0"/>
              <a:t>Politica comune estera e di sicurezza </a:t>
            </a:r>
          </a:p>
          <a:p>
            <a:pPr marL="285750" indent="-285750" algn="just">
              <a:buFont typeface="Arial" panose="020B0604020202020204" pitchFamily="34" charset="0"/>
              <a:buChar char="•"/>
            </a:pPr>
            <a:r>
              <a:rPr lang="it-IT" sz="1600" dirty="0"/>
              <a:t>Nomina ed elezione di ruoli chiave (es. BCE, Commissione).</a:t>
            </a:r>
          </a:p>
        </p:txBody>
      </p:sp>
      <p:sp>
        <p:nvSpPr>
          <p:cNvPr id="3" name="Rectangle 2"/>
          <p:cNvSpPr/>
          <p:nvPr/>
        </p:nvSpPr>
        <p:spPr>
          <a:xfrm>
            <a:off x="2999656" y="971436"/>
            <a:ext cx="6336704" cy="369332"/>
          </a:xfrm>
          <a:prstGeom prst="rect">
            <a:avLst/>
          </a:prstGeom>
        </p:spPr>
        <p:txBody>
          <a:bodyPr wrap="square">
            <a:spAutoFit/>
          </a:bodyPr>
          <a:lstStyle/>
          <a:p>
            <a:r>
              <a:rPr lang="en-US" altLang="en-US" b="1" dirty="0">
                <a:latin typeface="Verdana" pitchFamily="34" charset="0"/>
              </a:rPr>
              <a:t>Il </a:t>
            </a:r>
            <a:r>
              <a:rPr lang="en-US" altLang="en-US" b="1" dirty="0" err="1">
                <a:latin typeface="Verdana" pitchFamily="34" charset="0"/>
              </a:rPr>
              <a:t>Consiglio</a:t>
            </a:r>
            <a:r>
              <a:rPr lang="en-US" altLang="en-US" b="1" dirty="0">
                <a:latin typeface="Verdana" pitchFamily="34" charset="0"/>
              </a:rPr>
              <a:t> </a:t>
            </a:r>
            <a:r>
              <a:rPr lang="en-US" altLang="en-US" b="1" dirty="0" err="1">
                <a:latin typeface="Verdana" pitchFamily="34" charset="0"/>
              </a:rPr>
              <a:t>europeo</a:t>
            </a:r>
            <a:r>
              <a:rPr lang="en-US" altLang="en-US" b="1" dirty="0">
                <a:latin typeface="Verdana" pitchFamily="34" charset="0"/>
              </a:rPr>
              <a:t> – </a:t>
            </a:r>
            <a:r>
              <a:rPr lang="en-US" altLang="en-US" b="1" dirty="0" err="1">
                <a:latin typeface="Verdana" pitchFamily="34" charset="0"/>
              </a:rPr>
              <a:t>cosa</a:t>
            </a:r>
            <a:r>
              <a:rPr lang="en-US" altLang="en-US" b="1" dirty="0">
                <a:latin typeface="Verdana" pitchFamily="34" charset="0"/>
              </a:rPr>
              <a:t> fa e come </a:t>
            </a:r>
            <a:r>
              <a:rPr lang="en-US" altLang="en-US" b="1" dirty="0" err="1">
                <a:latin typeface="Verdana" pitchFamily="34" charset="0"/>
              </a:rPr>
              <a:t>lavora</a:t>
            </a:r>
            <a:endParaRPr lang="en-GB" dirty="0"/>
          </a:p>
        </p:txBody>
      </p:sp>
      <p:sp>
        <p:nvSpPr>
          <p:cNvPr id="4" name="Rectangle 1"/>
          <p:cNvSpPr>
            <a:spLocks noChangeArrowheads="1"/>
          </p:cNvSpPr>
          <p:nvPr/>
        </p:nvSpPr>
        <p:spPr bwMode="auto">
          <a:xfrm>
            <a:off x="1703512" y="4920262"/>
            <a:ext cx="8784976"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Funzionamento</a:t>
            </a:r>
          </a:p>
          <a:p>
            <a:pPr marL="285750" indent="-285750" algn="just">
              <a:buFont typeface="Arial" panose="020B0604020202020204" pitchFamily="34" charset="0"/>
              <a:buChar char="•"/>
            </a:pPr>
            <a:r>
              <a:rPr lang="it-IT" sz="1600" dirty="0"/>
              <a:t>Convocato e presieduto dal Presidente 4 volte all'anno (più riunioni straordinarie)</a:t>
            </a:r>
          </a:p>
          <a:p>
            <a:pPr marL="285750" indent="-285750" algn="just">
              <a:buFont typeface="Arial" panose="020B0604020202020204" pitchFamily="34" charset="0"/>
              <a:buChar char="•"/>
            </a:pPr>
            <a:r>
              <a:rPr lang="it-IT" sz="1600" dirty="0"/>
              <a:t>In generale decisioni per consenso (in alcuni casi </a:t>
            </a:r>
            <a:r>
              <a:rPr lang="it-IT" sz="1600" dirty="0">
                <a:hlinkClick r:id="rId3"/>
              </a:rPr>
              <a:t>unanimità</a:t>
            </a:r>
            <a:r>
              <a:rPr lang="it-IT" sz="1600" dirty="0"/>
              <a:t> o </a:t>
            </a:r>
            <a:r>
              <a:rPr lang="it-IT" sz="1600" dirty="0">
                <a:hlinkClick r:id="rId4"/>
              </a:rPr>
              <a:t>maggioranza qualificata</a:t>
            </a:r>
            <a:r>
              <a:rPr lang="it-IT" sz="1600" dirty="0"/>
              <a:t>). </a:t>
            </a:r>
          </a:p>
          <a:p>
            <a:pPr marL="285750" indent="-285750" algn="just">
              <a:buFont typeface="Arial" panose="020B0604020202020204" pitchFamily="34" charset="0"/>
              <a:buChar char="•"/>
            </a:pPr>
            <a:r>
              <a:rPr lang="it-IT" sz="1600" dirty="0"/>
              <a:t>Può delegare al Consiglio dell'UE o chiedere proposte alla Commissione</a:t>
            </a:r>
          </a:p>
        </p:txBody>
      </p:sp>
      <p:pic>
        <p:nvPicPr>
          <p:cNvPr id="10242" name="Picture 2" descr="https://www.eurocomunicazione.com/wp/wp-content/uploads/2017/07/sbiBF8A4322-04EC-4640-B0F3-4544CE267F6A-640x4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136" y="2150859"/>
            <a:ext cx="3280636" cy="246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93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97C9-A6BF-41E7-9BA5-45683BFFFE61}"/>
              </a:ext>
            </a:extLst>
          </p:cNvPr>
          <p:cNvSpPr>
            <a:spLocks noGrp="1"/>
          </p:cNvSpPr>
          <p:nvPr>
            <p:ph type="title"/>
          </p:nvPr>
        </p:nvSpPr>
        <p:spPr/>
        <p:txBody>
          <a:bodyPr/>
          <a:lstStyle/>
          <a:p>
            <a:r>
              <a:rPr lang="en-US" dirty="0"/>
              <a:t>Somme </a:t>
            </a:r>
            <a:r>
              <a:rPr lang="en-US" dirty="0" err="1"/>
              <a:t>richieste</a:t>
            </a:r>
            <a:r>
              <a:rPr lang="en-US" dirty="0"/>
              <a:t> (e </a:t>
            </a:r>
            <a:r>
              <a:rPr lang="en-US" dirty="0" err="1"/>
              <a:t>pagate</a:t>
            </a:r>
            <a:r>
              <a:rPr lang="en-US" dirty="0"/>
              <a:t>)</a:t>
            </a:r>
          </a:p>
        </p:txBody>
      </p:sp>
      <p:sp>
        <p:nvSpPr>
          <p:cNvPr id="3" name="Content Placeholder 2">
            <a:extLst>
              <a:ext uri="{FF2B5EF4-FFF2-40B4-BE49-F238E27FC236}">
                <a16:creationId xmlns:a16="http://schemas.microsoft.com/office/drawing/2014/main" id="{E8DF145F-14C3-4E7D-B50A-E37B0A386337}"/>
              </a:ext>
            </a:extLst>
          </p:cNvPr>
          <p:cNvSpPr>
            <a:spLocks noGrp="1"/>
          </p:cNvSpPr>
          <p:nvPr>
            <p:ph idx="1"/>
          </p:nvPr>
        </p:nvSpPr>
        <p:spPr>
          <a:xfrm>
            <a:off x="1981200" y="1600200"/>
            <a:ext cx="8229600" cy="5069160"/>
          </a:xfrm>
        </p:spPr>
        <p:txBody>
          <a:bodyPr/>
          <a:lstStyle/>
          <a:p>
            <a:r>
              <a:rPr lang="en-US" dirty="0" err="1"/>
              <a:t>Somma</a:t>
            </a:r>
            <a:r>
              <a:rPr lang="en-US" dirty="0"/>
              <a:t> </a:t>
            </a:r>
            <a:r>
              <a:rPr lang="en-US" dirty="0" err="1"/>
              <a:t>forfettaria</a:t>
            </a:r>
            <a:r>
              <a:rPr lang="en-US" dirty="0"/>
              <a:t> 25 </a:t>
            </a:r>
            <a:r>
              <a:rPr lang="en-US" dirty="0" err="1"/>
              <a:t>milioni</a:t>
            </a:r>
            <a:r>
              <a:rPr lang="en-US" dirty="0"/>
              <a:t> € </a:t>
            </a:r>
            <a:r>
              <a:rPr lang="en-US" dirty="0" err="1"/>
              <a:t>pagata</a:t>
            </a:r>
            <a:r>
              <a:rPr lang="en-US" dirty="0"/>
              <a:t> 6.8.18</a:t>
            </a:r>
          </a:p>
          <a:p>
            <a:r>
              <a:rPr lang="en-US" dirty="0" err="1"/>
              <a:t>Semestre</a:t>
            </a:r>
            <a:r>
              <a:rPr lang="en-US" dirty="0"/>
              <a:t> </a:t>
            </a:r>
            <a:r>
              <a:rPr lang="en-US" dirty="0" err="1"/>
              <a:t>giu-nov</a:t>
            </a:r>
            <a:r>
              <a:rPr lang="en-US" dirty="0"/>
              <a:t> 2018: 27.961.179€ pagati 2.4.19</a:t>
            </a:r>
          </a:p>
          <a:p>
            <a:r>
              <a:rPr lang="en-US" dirty="0" err="1"/>
              <a:t>Semestre</a:t>
            </a:r>
            <a:r>
              <a:rPr lang="en-US" dirty="0"/>
              <a:t> </a:t>
            </a:r>
            <a:r>
              <a:rPr lang="en-US" dirty="0" err="1"/>
              <a:t>dic</a:t>
            </a:r>
            <a:r>
              <a:rPr lang="en-US" dirty="0"/>
              <a:t> 2018-mag 2019: 24.254.356 € pagati 21.11.2019</a:t>
            </a:r>
          </a:p>
          <a:p>
            <a:r>
              <a:rPr lang="en-US" dirty="0" err="1"/>
              <a:t>Semestre</a:t>
            </a:r>
            <a:r>
              <a:rPr lang="en-US" dirty="0"/>
              <a:t> </a:t>
            </a:r>
            <a:r>
              <a:rPr lang="en-US" dirty="0" err="1"/>
              <a:t>giu-nov</a:t>
            </a:r>
            <a:r>
              <a:rPr lang="en-US" dirty="0"/>
              <a:t> 2019: 43.812.35</a:t>
            </a:r>
            <a:br>
              <a:rPr lang="en-US" dirty="0"/>
            </a:br>
            <a:r>
              <a:rPr lang="en-US" dirty="0"/>
              <a:t>(</a:t>
            </a:r>
            <a:r>
              <a:rPr lang="en-US" dirty="0" err="1"/>
              <a:t>sospensione</a:t>
            </a:r>
            <a:r>
              <a:rPr lang="en-US" dirty="0"/>
              <a:t> per covid)</a:t>
            </a:r>
          </a:p>
          <a:p>
            <a:r>
              <a:rPr lang="en-US" dirty="0"/>
              <a:t>20.7. 2021: 22.710.295 €</a:t>
            </a:r>
          </a:p>
          <a:p>
            <a:r>
              <a:rPr lang="en-US" dirty="0"/>
              <a:t>3.3.2022: 22.703.525€</a:t>
            </a:r>
          </a:p>
          <a:p>
            <a:r>
              <a:rPr lang="en-US" dirty="0"/>
              <a:t>2023 in </a:t>
            </a:r>
            <a:r>
              <a:rPr lang="en-US" dirty="0" err="1"/>
              <a:t>corso</a:t>
            </a:r>
            <a:r>
              <a:rPr lang="en-US" dirty="0"/>
              <a:t> di </a:t>
            </a:r>
            <a:r>
              <a:rPr lang="en-US" dirty="0" err="1"/>
              <a:t>valutazione</a:t>
            </a:r>
            <a:endParaRPr lang="en-US" dirty="0"/>
          </a:p>
        </p:txBody>
      </p:sp>
    </p:spTree>
    <p:extLst>
      <p:ext uri="{BB962C8B-B14F-4D97-AF65-F5344CB8AC3E}">
        <p14:creationId xmlns:p14="http://schemas.microsoft.com/office/powerpoint/2010/main" val="2298625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F4C1-5EEB-41D0-AC80-AA4214197003}"/>
              </a:ext>
            </a:extLst>
          </p:cNvPr>
          <p:cNvSpPr>
            <a:spLocks noGrp="1"/>
          </p:cNvSpPr>
          <p:nvPr>
            <p:ph type="title"/>
          </p:nvPr>
        </p:nvSpPr>
        <p:spPr/>
        <p:txBody>
          <a:bodyPr/>
          <a:lstStyle/>
          <a:p>
            <a:r>
              <a:rPr lang="it-IT" dirty="0"/>
              <a:t>Rifiuti in Campania</a:t>
            </a:r>
            <a:endParaRPr lang="en-GB" dirty="0"/>
          </a:p>
        </p:txBody>
      </p:sp>
      <p:sp>
        <p:nvSpPr>
          <p:cNvPr id="3" name="Content Placeholder 2">
            <a:extLst>
              <a:ext uri="{FF2B5EF4-FFF2-40B4-BE49-F238E27FC236}">
                <a16:creationId xmlns:a16="http://schemas.microsoft.com/office/drawing/2014/main" id="{4B04A50D-83A6-4C70-A26C-B4681CF4EB25}"/>
              </a:ext>
            </a:extLst>
          </p:cNvPr>
          <p:cNvSpPr>
            <a:spLocks noGrp="1"/>
          </p:cNvSpPr>
          <p:nvPr>
            <p:ph idx="1"/>
          </p:nvPr>
        </p:nvSpPr>
        <p:spPr/>
        <p:txBody>
          <a:bodyPr/>
          <a:lstStyle/>
          <a:p>
            <a:r>
              <a:rPr lang="it-IT" dirty="0"/>
              <a:t>Prima sentenza 4.3.2010 (C-2008/297)</a:t>
            </a:r>
          </a:p>
          <a:p>
            <a:r>
              <a:rPr lang="it-IT" dirty="0"/>
              <a:t>Seconda sentenza 16.7.2015 (C- 2013/653)</a:t>
            </a:r>
          </a:p>
          <a:p>
            <a:endParaRPr lang="it-IT" dirty="0"/>
          </a:p>
          <a:p>
            <a:r>
              <a:rPr lang="it-IT" dirty="0"/>
              <a:t>Somma forfettaria 20 milioni € </a:t>
            </a:r>
          </a:p>
          <a:p>
            <a:r>
              <a:rPr lang="it-IT" dirty="0"/>
              <a:t>Penalità di mora: 120.000 € per giorno di ritardo fino all’adeguamento completo alla sentenza  (discariche, inceneritori, impianti di compostaggio)</a:t>
            </a:r>
            <a:endParaRPr lang="en-GB" dirty="0"/>
          </a:p>
        </p:txBody>
      </p:sp>
    </p:spTree>
    <p:extLst>
      <p:ext uri="{BB962C8B-B14F-4D97-AF65-F5344CB8AC3E}">
        <p14:creationId xmlns:p14="http://schemas.microsoft.com/office/powerpoint/2010/main" val="3250755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97C9-A6BF-41E7-9BA5-45683BFFFE61}"/>
              </a:ext>
            </a:extLst>
          </p:cNvPr>
          <p:cNvSpPr>
            <a:spLocks noGrp="1"/>
          </p:cNvSpPr>
          <p:nvPr>
            <p:ph type="title"/>
          </p:nvPr>
        </p:nvSpPr>
        <p:spPr/>
        <p:txBody>
          <a:bodyPr/>
          <a:lstStyle/>
          <a:p>
            <a:r>
              <a:rPr lang="en-US" dirty="0"/>
              <a:t>Somme </a:t>
            </a:r>
            <a:r>
              <a:rPr lang="en-US" dirty="0" err="1"/>
              <a:t>richieste</a:t>
            </a:r>
            <a:r>
              <a:rPr lang="en-US" dirty="0"/>
              <a:t> (e </a:t>
            </a:r>
            <a:r>
              <a:rPr lang="en-US" dirty="0" err="1"/>
              <a:t>pagate</a:t>
            </a:r>
            <a:r>
              <a:rPr lang="en-US" dirty="0"/>
              <a:t>)</a:t>
            </a:r>
          </a:p>
        </p:txBody>
      </p:sp>
      <p:sp>
        <p:nvSpPr>
          <p:cNvPr id="3" name="Content Placeholder 2">
            <a:extLst>
              <a:ext uri="{FF2B5EF4-FFF2-40B4-BE49-F238E27FC236}">
                <a16:creationId xmlns:a16="http://schemas.microsoft.com/office/drawing/2014/main" id="{E8DF145F-14C3-4E7D-B50A-E37B0A386337}"/>
              </a:ext>
            </a:extLst>
          </p:cNvPr>
          <p:cNvSpPr>
            <a:spLocks noGrp="1"/>
          </p:cNvSpPr>
          <p:nvPr>
            <p:ph idx="1"/>
          </p:nvPr>
        </p:nvSpPr>
        <p:spPr>
          <a:xfrm>
            <a:off x="838200" y="1381124"/>
            <a:ext cx="10515600" cy="5476875"/>
          </a:xfrm>
        </p:spPr>
        <p:txBody>
          <a:bodyPr>
            <a:noAutofit/>
          </a:bodyPr>
          <a:lstStyle/>
          <a:p>
            <a:r>
              <a:rPr lang="en-US" sz="1600" dirty="0" err="1"/>
              <a:t>Somma</a:t>
            </a:r>
            <a:r>
              <a:rPr lang="en-US" sz="1600" dirty="0"/>
              <a:t> </a:t>
            </a:r>
            <a:r>
              <a:rPr lang="en-US" sz="1600" dirty="0" err="1"/>
              <a:t>forfettaria</a:t>
            </a:r>
            <a:r>
              <a:rPr lang="en-US" sz="1600" dirty="0"/>
              <a:t> 25 </a:t>
            </a:r>
            <a:r>
              <a:rPr lang="en-US" sz="1600" dirty="0" err="1"/>
              <a:t>milioni</a:t>
            </a:r>
            <a:r>
              <a:rPr lang="en-US" sz="1600" dirty="0"/>
              <a:t> € </a:t>
            </a:r>
            <a:r>
              <a:rPr lang="en-US" sz="1600" dirty="0" err="1"/>
              <a:t>pagata</a:t>
            </a:r>
            <a:r>
              <a:rPr lang="en-US" sz="1600" dirty="0"/>
              <a:t> sett 2015</a:t>
            </a:r>
          </a:p>
          <a:p>
            <a:endParaRPr lang="en-US" sz="1600" dirty="0"/>
          </a:p>
          <a:p>
            <a:r>
              <a:rPr lang="en-US" sz="1600" dirty="0" err="1"/>
              <a:t>Semestre</a:t>
            </a:r>
            <a:r>
              <a:rPr lang="en-US" sz="1600" dirty="0"/>
              <a:t> 7/2015-1/2016 : 22.200.000€ ;  </a:t>
            </a:r>
            <a:r>
              <a:rPr lang="en-US" sz="1600" dirty="0" err="1"/>
              <a:t>Semestre</a:t>
            </a:r>
            <a:r>
              <a:rPr lang="en-US" sz="1600" dirty="0"/>
              <a:t> 1/2016-7/2016: 21.840.000€ ; </a:t>
            </a:r>
            <a:r>
              <a:rPr lang="en-US" sz="1600" dirty="0" err="1"/>
              <a:t>Semestre</a:t>
            </a:r>
            <a:r>
              <a:rPr lang="en-US" sz="1600" dirty="0"/>
              <a:t> 7/2016-1/2017:  22.080.000€ ; </a:t>
            </a:r>
            <a:r>
              <a:rPr lang="en-US" sz="1600" dirty="0" err="1"/>
              <a:t>Semestre</a:t>
            </a:r>
            <a:r>
              <a:rPr lang="en-US" sz="1600" dirty="0"/>
              <a:t> 1/2017-7/2017: 21.720.000€</a:t>
            </a:r>
          </a:p>
          <a:p>
            <a:r>
              <a:rPr lang="en-US" sz="1600" dirty="0" err="1"/>
              <a:t>Semestre</a:t>
            </a:r>
            <a:r>
              <a:rPr lang="en-US" sz="1600" dirty="0"/>
              <a:t> 7/2017-1/2018: 22.080.000€; </a:t>
            </a:r>
            <a:r>
              <a:rPr lang="en-US" sz="1600" dirty="0" err="1"/>
              <a:t>Semestre</a:t>
            </a:r>
            <a:r>
              <a:rPr lang="en-US" sz="1600" dirty="0"/>
              <a:t> 1/2018-7/2018: 21.720.000€,  </a:t>
            </a:r>
            <a:r>
              <a:rPr lang="en-US" sz="1600" dirty="0" err="1"/>
              <a:t>Semestre</a:t>
            </a:r>
            <a:r>
              <a:rPr lang="en-US" sz="1600" dirty="0"/>
              <a:t> 7/2018-1/2019: 22.080.000€ ; </a:t>
            </a:r>
            <a:r>
              <a:rPr lang="en-US" sz="1600" dirty="0" err="1"/>
              <a:t>Semestre</a:t>
            </a:r>
            <a:r>
              <a:rPr lang="en-US" sz="1600" dirty="0"/>
              <a:t> 1/2019-7/2019: 21.720.000€</a:t>
            </a:r>
          </a:p>
          <a:p>
            <a:r>
              <a:rPr lang="en-US" sz="1600" dirty="0" err="1"/>
              <a:t>Semestre</a:t>
            </a:r>
            <a:r>
              <a:rPr lang="en-US" sz="1600" dirty="0"/>
              <a:t> 7/2019-1/2020: 22.080.000€</a:t>
            </a:r>
            <a:r>
              <a:rPr lang="en-US" sz="1600" dirty="0">
                <a:latin typeface="Calibri" panose="020F0502020204030204" pitchFamily="34" charset="0"/>
                <a:ea typeface="Calibri" panose="020F0502020204030204" pitchFamily="34" charset="0"/>
                <a:cs typeface="Times New Roman" panose="02020603050405020304" pitchFamily="18" charset="0"/>
              </a:rPr>
              <a:t>  ; </a:t>
            </a:r>
            <a:r>
              <a:rPr lang="en-US" sz="1600" dirty="0" err="1"/>
              <a:t>Semestre</a:t>
            </a:r>
            <a:r>
              <a:rPr lang="en-US" sz="1600" dirty="0"/>
              <a:t> 1/2020-7/2020: 21.840.000€ ; </a:t>
            </a:r>
            <a:r>
              <a:rPr lang="en-US" sz="1600" dirty="0" err="1"/>
              <a:t>Semestre</a:t>
            </a:r>
            <a:r>
              <a:rPr lang="en-US" sz="1600" dirty="0"/>
              <a:t> 7/2020-1/2021: 22.080.000€ ; </a:t>
            </a:r>
            <a:r>
              <a:rPr lang="en-US" sz="1600" dirty="0" err="1"/>
              <a:t>Semestre</a:t>
            </a:r>
            <a:r>
              <a:rPr lang="en-US" sz="1600" dirty="0"/>
              <a:t> 1/2021 – 7/2021: 20.400.000€</a:t>
            </a:r>
          </a:p>
          <a:p>
            <a:r>
              <a:rPr lang="en-US" sz="1600" dirty="0" err="1"/>
              <a:t>Semestre</a:t>
            </a:r>
            <a:r>
              <a:rPr lang="en-US" sz="1600" dirty="0"/>
              <a:t> 7/2021-1/2022: 14.720.00€  (</a:t>
            </a:r>
            <a:r>
              <a:rPr lang="en-US" sz="1600" dirty="0" err="1"/>
              <a:t>progressi</a:t>
            </a:r>
            <a:r>
              <a:rPr lang="en-US" sz="1600" dirty="0"/>
              <a:t> su </a:t>
            </a:r>
            <a:r>
              <a:rPr lang="en-US" sz="1600" dirty="0" err="1"/>
              <a:t>una</a:t>
            </a:r>
            <a:r>
              <a:rPr lang="en-US" sz="1600" dirty="0"/>
              <a:t> </a:t>
            </a:r>
            <a:r>
              <a:rPr lang="en-US" sz="1600" dirty="0" err="1"/>
              <a:t>parte</a:t>
            </a:r>
            <a:r>
              <a:rPr lang="en-US" sz="1600" dirty="0"/>
              <a:t> </a:t>
            </a:r>
            <a:r>
              <a:rPr lang="en-US" sz="1600" dirty="0" err="1"/>
              <a:t>dei</a:t>
            </a:r>
            <a:r>
              <a:rPr lang="en-US" sz="1600" dirty="0"/>
              <a:t> </a:t>
            </a:r>
            <a:r>
              <a:rPr lang="en-US" sz="1600" dirty="0" err="1"/>
              <a:t>rifiuti</a:t>
            </a:r>
            <a:r>
              <a:rPr lang="en-US" sz="1600" dirty="0"/>
              <a:t>, la somma </a:t>
            </a:r>
            <a:r>
              <a:rPr lang="en-US" sz="1600" dirty="0" err="1"/>
              <a:t>giornaliera</a:t>
            </a:r>
            <a:r>
              <a:rPr lang="en-US" sz="1600" dirty="0"/>
              <a:t> </a:t>
            </a:r>
            <a:r>
              <a:rPr lang="en-US" sz="1600" dirty="0" err="1"/>
              <a:t>scende</a:t>
            </a:r>
            <a:r>
              <a:rPr lang="en-US" sz="1600" dirty="0"/>
              <a:t> a 80.000)</a:t>
            </a:r>
          </a:p>
          <a:p>
            <a:r>
              <a:rPr lang="en-US" sz="1600" dirty="0" err="1"/>
              <a:t>Semestre</a:t>
            </a:r>
            <a:r>
              <a:rPr lang="en-US" sz="1600" dirty="0"/>
              <a:t> 1/2022-7/20222  14.480.000€</a:t>
            </a:r>
          </a:p>
          <a:p>
            <a:pPr marL="0" indent="0">
              <a:buNone/>
            </a:pPr>
            <a:endParaRPr lang="en-US" sz="1600" dirty="0"/>
          </a:p>
          <a:p>
            <a:pPr marL="0" indent="0">
              <a:buNone/>
            </a:pPr>
            <a:r>
              <a:rPr lang="en-US" sz="1600" dirty="0"/>
              <a:t>=&gt; Di </a:t>
            </a:r>
            <a:r>
              <a:rPr lang="en-US" sz="1600" dirty="0" err="1"/>
              <a:t>fatto</a:t>
            </a:r>
            <a:r>
              <a:rPr lang="en-US" sz="1600" dirty="0"/>
              <a:t> non ci </a:t>
            </a:r>
            <a:r>
              <a:rPr lang="en-US" sz="1600" dirty="0" err="1"/>
              <a:t>sono</a:t>
            </a:r>
            <a:r>
              <a:rPr lang="en-US" sz="1600" dirty="0"/>
              <a:t> </a:t>
            </a:r>
            <a:r>
              <a:rPr lang="en-US" sz="1600" dirty="0" err="1"/>
              <a:t>stati</a:t>
            </a:r>
            <a:r>
              <a:rPr lang="en-US" sz="1600" dirty="0"/>
              <a:t> </a:t>
            </a:r>
            <a:r>
              <a:rPr lang="en-US" sz="1600" dirty="0" err="1"/>
              <a:t>progressi</a:t>
            </a:r>
            <a:r>
              <a:rPr lang="en-US" sz="1600" dirty="0"/>
              <a:t> dal 2015 al 2023 e </a:t>
            </a:r>
            <a:r>
              <a:rPr lang="en-US" sz="1600" dirty="0" err="1"/>
              <a:t>tuttora</a:t>
            </a:r>
            <a:r>
              <a:rPr lang="en-US" sz="1600" dirty="0"/>
              <a:t> la </a:t>
            </a:r>
            <a:r>
              <a:rPr lang="en-US" sz="1600" dirty="0" err="1"/>
              <a:t>situazione</a:t>
            </a:r>
            <a:r>
              <a:rPr lang="en-US" sz="1600" dirty="0"/>
              <a:t> non è </a:t>
            </a:r>
            <a:r>
              <a:rPr lang="en-US" sz="1600" dirty="0" err="1"/>
              <a:t>ancora</a:t>
            </a:r>
            <a:r>
              <a:rPr lang="en-US" sz="1600" dirty="0"/>
              <a:t> </a:t>
            </a:r>
            <a:r>
              <a:rPr lang="en-US" sz="1600" dirty="0" err="1"/>
              <a:t>risolta</a:t>
            </a:r>
            <a:endParaRPr lang="en-US" sz="1600" dirty="0"/>
          </a:p>
          <a:p>
            <a:pPr marL="0" indent="0">
              <a:buNone/>
            </a:pPr>
            <a:r>
              <a:rPr lang="en-US" sz="1600" dirty="0"/>
              <a:t>TOTALE AL 1/2023: </a:t>
            </a:r>
            <a:r>
              <a:rPr lang="en-US" sz="1600" dirty="0" err="1"/>
              <a:t>oltre</a:t>
            </a:r>
            <a:r>
              <a:rPr lang="en-US" sz="1600" dirty="0"/>
              <a:t> 300 </a:t>
            </a:r>
            <a:r>
              <a:rPr lang="en-US" sz="1600" dirty="0" err="1"/>
              <a:t>milioni</a:t>
            </a:r>
            <a:r>
              <a:rPr lang="en-US" sz="1600" dirty="0"/>
              <a:t> di €</a:t>
            </a:r>
          </a:p>
        </p:txBody>
      </p:sp>
    </p:spTree>
    <p:extLst>
      <p:ext uri="{BB962C8B-B14F-4D97-AF65-F5344CB8AC3E}">
        <p14:creationId xmlns:p14="http://schemas.microsoft.com/office/powerpoint/2010/main" val="2837144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C224-941F-446C-BD57-B2CEE0989AC1}"/>
              </a:ext>
            </a:extLst>
          </p:cNvPr>
          <p:cNvSpPr>
            <a:spLocks noGrp="1"/>
          </p:cNvSpPr>
          <p:nvPr>
            <p:ph type="title"/>
          </p:nvPr>
        </p:nvSpPr>
        <p:spPr/>
        <p:txBody>
          <a:bodyPr>
            <a:normAutofit/>
          </a:bodyPr>
          <a:lstStyle/>
          <a:p>
            <a:r>
              <a:rPr lang="en-US" dirty="0"/>
              <a:t>Come </a:t>
            </a:r>
            <a:r>
              <a:rPr lang="en-US" dirty="0" err="1"/>
              <a:t>si</a:t>
            </a:r>
            <a:r>
              <a:rPr lang="en-US" dirty="0"/>
              <a:t> </a:t>
            </a:r>
            <a:r>
              <a:rPr lang="en-US" dirty="0" err="1"/>
              <a:t>originano</a:t>
            </a:r>
            <a:r>
              <a:rPr lang="en-US" dirty="0"/>
              <a:t> le procedure di </a:t>
            </a:r>
            <a:r>
              <a:rPr lang="en-US" dirty="0" err="1"/>
              <a:t>infrazione</a:t>
            </a:r>
            <a:r>
              <a:rPr lang="en-US" dirty="0"/>
              <a:t>?</a:t>
            </a:r>
          </a:p>
        </p:txBody>
      </p:sp>
      <p:sp>
        <p:nvSpPr>
          <p:cNvPr id="3" name="Content Placeholder 2">
            <a:extLst>
              <a:ext uri="{FF2B5EF4-FFF2-40B4-BE49-F238E27FC236}">
                <a16:creationId xmlns:a16="http://schemas.microsoft.com/office/drawing/2014/main" id="{8FE0D12B-8411-4D66-9311-F2E302189AC2}"/>
              </a:ext>
            </a:extLst>
          </p:cNvPr>
          <p:cNvSpPr>
            <a:spLocks noGrp="1"/>
          </p:cNvSpPr>
          <p:nvPr>
            <p:ph idx="1"/>
          </p:nvPr>
        </p:nvSpPr>
        <p:spPr/>
        <p:txBody>
          <a:bodyPr/>
          <a:lstStyle/>
          <a:p>
            <a:r>
              <a:rPr lang="en-US" dirty="0" err="1"/>
              <a:t>D’ufficio</a:t>
            </a:r>
            <a:endParaRPr lang="en-US" dirty="0"/>
          </a:p>
          <a:p>
            <a:r>
              <a:rPr lang="en-US" dirty="0" err="1"/>
              <a:t>Petizioni</a:t>
            </a:r>
            <a:r>
              <a:rPr lang="en-US" dirty="0"/>
              <a:t> PE o </a:t>
            </a:r>
            <a:r>
              <a:rPr lang="en-US" dirty="0" err="1"/>
              <a:t>interrogazioni</a:t>
            </a:r>
            <a:endParaRPr lang="en-US" dirty="0"/>
          </a:p>
          <a:p>
            <a:r>
              <a:rPr lang="en-US" dirty="0" err="1"/>
              <a:t>Reclami</a:t>
            </a:r>
            <a:r>
              <a:rPr lang="en-US" dirty="0"/>
              <a:t> </a:t>
            </a:r>
            <a:r>
              <a:rPr lang="en-US" dirty="0" err="1"/>
              <a:t>dei</a:t>
            </a:r>
            <a:r>
              <a:rPr lang="en-US" dirty="0"/>
              <a:t> </a:t>
            </a:r>
            <a:r>
              <a:rPr lang="en-US" dirty="0" err="1"/>
              <a:t>cittadini</a:t>
            </a:r>
            <a:r>
              <a:rPr lang="en-US" dirty="0"/>
              <a:t> (</a:t>
            </a:r>
            <a:r>
              <a:rPr lang="en-US" dirty="0" err="1"/>
              <a:t>apposito</a:t>
            </a:r>
            <a:r>
              <a:rPr lang="en-US" dirty="0"/>
              <a:t> </a:t>
            </a:r>
            <a:r>
              <a:rPr lang="en-US" dirty="0" err="1"/>
              <a:t>formulario</a:t>
            </a:r>
            <a:r>
              <a:rPr lang="en-US" dirty="0"/>
              <a:t>)</a:t>
            </a:r>
          </a:p>
        </p:txBody>
      </p:sp>
    </p:spTree>
    <p:extLst>
      <p:ext uri="{BB962C8B-B14F-4D97-AF65-F5344CB8AC3E}">
        <p14:creationId xmlns:p14="http://schemas.microsoft.com/office/powerpoint/2010/main" val="3173070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C224-941F-446C-BD57-B2CEE0989AC1}"/>
              </a:ext>
            </a:extLst>
          </p:cNvPr>
          <p:cNvSpPr>
            <a:spLocks noGrp="1"/>
          </p:cNvSpPr>
          <p:nvPr>
            <p:ph type="title"/>
          </p:nvPr>
        </p:nvSpPr>
        <p:spPr/>
        <p:txBody>
          <a:bodyPr>
            <a:normAutofit/>
          </a:bodyPr>
          <a:lstStyle/>
          <a:p>
            <a:r>
              <a:rPr lang="en-US" dirty="0"/>
              <a:t>Come </a:t>
            </a:r>
            <a:r>
              <a:rPr lang="en-US" dirty="0" err="1"/>
              <a:t>si</a:t>
            </a:r>
            <a:r>
              <a:rPr lang="en-US" dirty="0"/>
              <a:t> </a:t>
            </a:r>
            <a:r>
              <a:rPr lang="en-US" dirty="0" err="1"/>
              <a:t>originano</a:t>
            </a:r>
            <a:r>
              <a:rPr lang="en-US" dirty="0"/>
              <a:t> le procedure di </a:t>
            </a:r>
            <a:r>
              <a:rPr lang="en-US" dirty="0" err="1"/>
              <a:t>infrazione</a:t>
            </a:r>
            <a:r>
              <a:rPr lang="en-US" dirty="0"/>
              <a:t>?</a:t>
            </a:r>
          </a:p>
        </p:txBody>
      </p:sp>
      <p:sp>
        <p:nvSpPr>
          <p:cNvPr id="3" name="Content Placeholder 2">
            <a:extLst>
              <a:ext uri="{FF2B5EF4-FFF2-40B4-BE49-F238E27FC236}">
                <a16:creationId xmlns:a16="http://schemas.microsoft.com/office/drawing/2014/main" id="{8FE0D12B-8411-4D66-9311-F2E302189AC2}"/>
              </a:ext>
            </a:extLst>
          </p:cNvPr>
          <p:cNvSpPr>
            <a:spLocks noGrp="1"/>
          </p:cNvSpPr>
          <p:nvPr>
            <p:ph idx="1"/>
          </p:nvPr>
        </p:nvSpPr>
        <p:spPr/>
        <p:txBody>
          <a:bodyPr/>
          <a:lstStyle/>
          <a:p>
            <a:r>
              <a:rPr lang="en-US" dirty="0" err="1"/>
              <a:t>D’ufficio</a:t>
            </a:r>
            <a:endParaRPr lang="en-US" dirty="0"/>
          </a:p>
          <a:p>
            <a:r>
              <a:rPr lang="en-US" dirty="0" err="1"/>
              <a:t>Petizioni</a:t>
            </a:r>
            <a:r>
              <a:rPr lang="en-US" dirty="0"/>
              <a:t> PE o </a:t>
            </a:r>
            <a:r>
              <a:rPr lang="en-US" dirty="0" err="1"/>
              <a:t>interrogazioni</a:t>
            </a:r>
            <a:endParaRPr lang="en-US" dirty="0"/>
          </a:p>
          <a:p>
            <a:r>
              <a:rPr lang="en-US" dirty="0" err="1"/>
              <a:t>Reclami</a:t>
            </a:r>
            <a:r>
              <a:rPr lang="en-US" dirty="0"/>
              <a:t> </a:t>
            </a:r>
            <a:r>
              <a:rPr lang="en-US" dirty="0" err="1"/>
              <a:t>dei</a:t>
            </a:r>
            <a:r>
              <a:rPr lang="en-US" dirty="0"/>
              <a:t> </a:t>
            </a:r>
            <a:r>
              <a:rPr lang="en-US" dirty="0" err="1"/>
              <a:t>cittadini</a:t>
            </a:r>
            <a:r>
              <a:rPr lang="en-US" dirty="0"/>
              <a:t> (</a:t>
            </a:r>
            <a:r>
              <a:rPr lang="en-US" dirty="0" err="1"/>
              <a:t>apposito</a:t>
            </a:r>
            <a:r>
              <a:rPr lang="en-US" dirty="0"/>
              <a:t> </a:t>
            </a:r>
            <a:r>
              <a:rPr lang="en-US" dirty="0" err="1"/>
              <a:t>formulario</a:t>
            </a:r>
            <a:r>
              <a:rPr lang="en-US" dirty="0"/>
              <a:t>)</a:t>
            </a:r>
          </a:p>
        </p:txBody>
      </p:sp>
    </p:spTree>
    <p:extLst>
      <p:ext uri="{BB962C8B-B14F-4D97-AF65-F5344CB8AC3E}">
        <p14:creationId xmlns:p14="http://schemas.microsoft.com/office/powerpoint/2010/main" val="4028381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300210" cy="6864731"/>
          </a:xfrm>
          <a:prstGeom prst="rect">
            <a:avLst/>
          </a:prstGeom>
        </p:spPr>
      </p:pic>
      <p:pic>
        <p:nvPicPr>
          <p:cNvPr id="5" name="Picture 4"/>
          <p:cNvPicPr>
            <a:picLocks noChangeAspect="1"/>
          </p:cNvPicPr>
          <p:nvPr/>
        </p:nvPicPr>
        <p:blipFill rotWithShape="1">
          <a:blip r:embed="rId3"/>
          <a:srcRect r="15501"/>
          <a:stretch/>
        </p:blipFill>
        <p:spPr>
          <a:xfrm>
            <a:off x="7300210" y="0"/>
            <a:ext cx="4871803" cy="3092009"/>
          </a:xfrm>
          <a:prstGeom prst="rect">
            <a:avLst/>
          </a:prstGeom>
        </p:spPr>
      </p:pic>
      <p:pic>
        <p:nvPicPr>
          <p:cNvPr id="6" name="Picture 5"/>
          <p:cNvPicPr>
            <a:picLocks noChangeAspect="1"/>
          </p:cNvPicPr>
          <p:nvPr/>
        </p:nvPicPr>
        <p:blipFill rotWithShape="1">
          <a:blip r:embed="rId3"/>
          <a:srcRect l="54296" t="39139"/>
          <a:stretch/>
        </p:blipFill>
        <p:spPr>
          <a:xfrm>
            <a:off x="7300210" y="3092009"/>
            <a:ext cx="2435901" cy="1739613"/>
          </a:xfrm>
          <a:prstGeom prst="rect">
            <a:avLst/>
          </a:prstGeom>
        </p:spPr>
      </p:pic>
      <p:sp>
        <p:nvSpPr>
          <p:cNvPr id="7" name="Rectangle 6"/>
          <p:cNvSpPr/>
          <p:nvPr/>
        </p:nvSpPr>
        <p:spPr>
          <a:xfrm>
            <a:off x="10262016" y="899027"/>
            <a:ext cx="2359702" cy="2192982"/>
          </a:xfrm>
          <a:prstGeom prst="rect">
            <a:avLst/>
          </a:prstGeom>
          <a:solidFill>
            <a:srgbClr val="A7D5A5"/>
          </a:solidFill>
          <a:ln>
            <a:solidFill>
              <a:srgbClr val="A7D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a:stretch>
            <a:fillRect/>
          </a:stretch>
        </p:blipFill>
        <p:spPr>
          <a:xfrm>
            <a:off x="9599521" y="2740123"/>
            <a:ext cx="2592479" cy="3218850"/>
          </a:xfrm>
          <a:prstGeom prst="rect">
            <a:avLst/>
          </a:prstGeom>
        </p:spPr>
      </p:pic>
    </p:spTree>
    <p:extLst>
      <p:ext uri="{BB962C8B-B14F-4D97-AF65-F5344CB8AC3E}">
        <p14:creationId xmlns:p14="http://schemas.microsoft.com/office/powerpoint/2010/main" val="319270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p:cNvSpPr>
            <a:spLocks noChangeArrowheads="1"/>
          </p:cNvSpPr>
          <p:nvPr/>
        </p:nvSpPr>
        <p:spPr bwMode="auto">
          <a:xfrm>
            <a:off x="1847528" y="1568982"/>
            <a:ext cx="5760640"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Ruolo</a:t>
            </a:r>
            <a:r>
              <a:rPr lang="it-IT" sz="1600" dirty="0"/>
              <a:t>: promuove l’interesse generale dell’UE proponendo la legislazione e assicurandone il rispetto e attuando le politiche e il bilancio dell’UE</a:t>
            </a:r>
          </a:p>
          <a:p>
            <a:pPr algn="just"/>
            <a:endParaRPr lang="it-IT" sz="1600" dirty="0"/>
          </a:p>
          <a:p>
            <a:pPr algn="just"/>
            <a:r>
              <a:rPr lang="it-IT" sz="1600" b="1" dirty="0"/>
              <a:t>Membri</a:t>
            </a:r>
            <a:r>
              <a:rPr lang="it-IT" sz="1600" dirty="0"/>
              <a:t>: un gruppo o "collegio" di commissari, uno per ciascun paese dell’UE</a:t>
            </a:r>
          </a:p>
          <a:p>
            <a:pPr algn="just"/>
            <a:endParaRPr lang="it-IT" sz="1600" dirty="0"/>
          </a:p>
          <a:p>
            <a:pPr algn="just"/>
            <a:r>
              <a:rPr lang="it-IT" sz="1600" b="1" dirty="0"/>
              <a:t>Presidente</a:t>
            </a:r>
            <a:r>
              <a:rPr lang="it-IT" sz="1600" dirty="0"/>
              <a:t>: Ursula von </a:t>
            </a:r>
            <a:r>
              <a:rPr lang="it-IT" sz="1600" dirty="0" err="1"/>
              <a:t>der</a:t>
            </a:r>
            <a:r>
              <a:rPr lang="it-IT" sz="1600" dirty="0"/>
              <a:t> </a:t>
            </a:r>
            <a:r>
              <a:rPr lang="it-IT" sz="1600" dirty="0" err="1"/>
              <a:t>Leyen</a:t>
            </a:r>
            <a:r>
              <a:rPr lang="it-IT" sz="1600" dirty="0"/>
              <a:t> (2019 - 2024)</a:t>
            </a:r>
          </a:p>
          <a:p>
            <a:pPr algn="just"/>
            <a:endParaRPr lang="it-IT" sz="1600" b="1" dirty="0"/>
          </a:p>
          <a:p>
            <a:pPr algn="just"/>
            <a:r>
              <a:rPr lang="it-IT" sz="1600" b="1" dirty="0"/>
              <a:t>Anno di istituzione</a:t>
            </a:r>
            <a:r>
              <a:rPr lang="it-IT" sz="1600" dirty="0"/>
              <a:t>: 1958</a:t>
            </a:r>
          </a:p>
          <a:p>
            <a:pPr algn="just"/>
            <a:endParaRPr lang="it-IT" sz="1600" b="1" dirty="0"/>
          </a:p>
          <a:p>
            <a:pPr algn="just"/>
            <a:r>
              <a:rPr lang="it-IT" sz="1600" b="1" dirty="0"/>
              <a:t>Sede</a:t>
            </a:r>
            <a:r>
              <a:rPr lang="it-IT" sz="1600" dirty="0"/>
              <a:t>: Bruxelles (Belgio)</a:t>
            </a:r>
          </a:p>
          <a:p>
            <a:pPr algn="just"/>
            <a:endParaRPr lang="it-IT" sz="1600" b="1" dirty="0"/>
          </a:p>
          <a:p>
            <a:pPr algn="just"/>
            <a:r>
              <a:rPr lang="it-IT" sz="1600" b="1" dirty="0"/>
              <a:t>Sito web</a:t>
            </a:r>
            <a:r>
              <a:rPr lang="it-IT" sz="1600" dirty="0"/>
              <a:t>: </a:t>
            </a:r>
            <a:r>
              <a:rPr lang="it-IT" sz="1600" dirty="0">
                <a:hlinkClick r:id="rId3"/>
              </a:rPr>
              <a:t>Commissione europea</a:t>
            </a:r>
            <a:endParaRPr lang="it-IT" sz="1600" dirty="0"/>
          </a:p>
          <a:p>
            <a:pPr algn="just"/>
            <a:r>
              <a:rPr lang="it-IT" sz="1600" dirty="0"/>
              <a:t>La Commissione europea è il braccio esecutivo </a:t>
            </a:r>
            <a:r>
              <a:rPr lang="it-IT" sz="1600" b="1" dirty="0"/>
              <a:t>politicamente indipendente</a:t>
            </a:r>
            <a:r>
              <a:rPr lang="it-IT" sz="1600" dirty="0"/>
              <a:t> dell'UE. È l'unico organo cui compete redigere le proposte di nuovi atti legislativi europei. Inoltre, attua le decisioni del </a:t>
            </a:r>
            <a:r>
              <a:rPr lang="it-IT" sz="1600" dirty="0">
                <a:hlinkClick r:id="rId4"/>
              </a:rPr>
              <a:t>Parlamento europeo</a:t>
            </a:r>
            <a:r>
              <a:rPr lang="it-IT" sz="1600" dirty="0"/>
              <a:t> e del </a:t>
            </a:r>
            <a:r>
              <a:rPr lang="it-IT" sz="1600" dirty="0">
                <a:hlinkClick r:id="rId5"/>
              </a:rPr>
              <a:t>Consiglio dell'UE</a:t>
            </a:r>
            <a:r>
              <a:rPr lang="it-IT" sz="1600" dirty="0"/>
              <a:t>.</a:t>
            </a:r>
          </a:p>
        </p:txBody>
      </p:sp>
      <p:sp>
        <p:nvSpPr>
          <p:cNvPr id="4" name="Rectangle 3"/>
          <p:cNvSpPr/>
          <p:nvPr/>
        </p:nvSpPr>
        <p:spPr>
          <a:xfrm>
            <a:off x="3810000" y="1043444"/>
            <a:ext cx="4572000" cy="369332"/>
          </a:xfrm>
          <a:prstGeom prst="rect">
            <a:avLst/>
          </a:prstGeom>
        </p:spPr>
        <p:txBody>
          <a:bodyPr>
            <a:spAutoFit/>
          </a:bodyPr>
          <a:lstStyle/>
          <a:p>
            <a:r>
              <a:rPr lang="en-US" altLang="en-US" b="1" dirty="0">
                <a:latin typeface="Verdana" pitchFamily="34" charset="0"/>
              </a:rPr>
              <a:t>La </a:t>
            </a:r>
            <a:r>
              <a:rPr lang="en-US" altLang="en-US" b="1" dirty="0" err="1">
                <a:latin typeface="Verdana" pitchFamily="34" charset="0"/>
              </a:rPr>
              <a:t>Commissione</a:t>
            </a:r>
            <a:endParaRPr lang="en-GB" dirty="0"/>
          </a:p>
        </p:txBody>
      </p:sp>
      <p:pic>
        <p:nvPicPr>
          <p:cNvPr id="4098" name="Picture 2" descr="Risultati immagini per immagini commissione europe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2426" y="1628801"/>
            <a:ext cx="2774108" cy="17999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7930" y="3581662"/>
            <a:ext cx="2174534" cy="3259255"/>
          </a:xfrm>
          <a:prstGeom prst="rect">
            <a:avLst/>
          </a:prstGeom>
        </p:spPr>
      </p:pic>
    </p:spTree>
    <p:extLst>
      <p:ext uri="{BB962C8B-B14F-4D97-AF65-F5344CB8AC3E}">
        <p14:creationId xmlns:p14="http://schemas.microsoft.com/office/powerpoint/2010/main" val="172812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0" y="1043444"/>
            <a:ext cx="4572000" cy="369332"/>
          </a:xfrm>
          <a:prstGeom prst="rect">
            <a:avLst/>
          </a:prstGeom>
        </p:spPr>
        <p:txBody>
          <a:bodyPr>
            <a:spAutoFit/>
          </a:bodyPr>
          <a:lstStyle/>
          <a:p>
            <a:r>
              <a:rPr lang="en-US" altLang="en-US" b="1" dirty="0">
                <a:latin typeface="Verdana" pitchFamily="34" charset="0"/>
              </a:rPr>
              <a:t>La </a:t>
            </a:r>
            <a:r>
              <a:rPr lang="en-US" altLang="en-US" b="1" dirty="0" err="1">
                <a:latin typeface="Verdana" pitchFamily="34" charset="0"/>
              </a:rPr>
              <a:t>Commissione</a:t>
            </a:r>
            <a:endParaRPr lang="en-GB" dirty="0"/>
          </a:p>
        </p:txBody>
      </p:sp>
      <p:sp>
        <p:nvSpPr>
          <p:cNvPr id="14" name="Rectangle 13"/>
          <p:cNvSpPr/>
          <p:nvPr/>
        </p:nvSpPr>
        <p:spPr>
          <a:xfrm>
            <a:off x="5159896" y="3923764"/>
            <a:ext cx="1800200" cy="369332"/>
          </a:xfrm>
          <a:prstGeom prst="rect">
            <a:avLst/>
          </a:prstGeom>
        </p:spPr>
        <p:txBody>
          <a:bodyPr wrap="square">
            <a:spAutoFit/>
          </a:bodyPr>
          <a:lstStyle/>
          <a:p>
            <a:r>
              <a:rPr lang="en-US" altLang="en-US" b="1" dirty="0" err="1">
                <a:latin typeface="Verdana" pitchFamily="34" charset="0"/>
              </a:rPr>
              <a:t>cosa</a:t>
            </a:r>
            <a:r>
              <a:rPr lang="en-US" altLang="en-US" b="1" dirty="0">
                <a:latin typeface="Verdana" pitchFamily="34" charset="0"/>
              </a:rPr>
              <a:t> fa</a:t>
            </a:r>
            <a:endParaRPr lang="en-GB" dirty="0"/>
          </a:p>
        </p:txBody>
      </p:sp>
      <p:grpSp>
        <p:nvGrpSpPr>
          <p:cNvPr id="2" name="Group 1"/>
          <p:cNvGrpSpPr/>
          <p:nvPr/>
        </p:nvGrpSpPr>
        <p:grpSpPr>
          <a:xfrm>
            <a:off x="1703512" y="1700808"/>
            <a:ext cx="4073948" cy="2066746"/>
            <a:chOff x="179512" y="1700808"/>
            <a:chExt cx="4073948" cy="2066746"/>
          </a:xfrm>
        </p:grpSpPr>
        <p:sp>
          <p:nvSpPr>
            <p:cNvPr id="15" name="Rectangle 1"/>
            <p:cNvSpPr>
              <a:spLocks noChangeArrowheads="1"/>
            </p:cNvSpPr>
            <p:nvPr/>
          </p:nvSpPr>
          <p:spPr bwMode="auto">
            <a:xfrm>
              <a:off x="251520" y="3429000"/>
              <a:ext cx="3168352"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Propone nuove leggi</a:t>
              </a:r>
            </a:p>
          </p:txBody>
        </p:sp>
        <p:pic>
          <p:nvPicPr>
            <p:cNvPr id="5128" name="Picture 8"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00808"/>
              <a:ext cx="2373397" cy="1800200"/>
            </a:xfrm>
            <a:prstGeom prst="rect">
              <a:avLst/>
            </a:prstGeom>
            <a:noFill/>
            <a:extLst>
              <a:ext uri="{909E8E84-426E-40DD-AFC4-6F175D3DCCD1}">
                <a14:hiddenFill xmlns:a14="http://schemas.microsoft.com/office/drawing/2010/main">
                  <a:solidFill>
                    <a:srgbClr val="FFFFFF"/>
                  </a:solidFill>
                </a14:hiddenFill>
              </a:ext>
            </a:extLst>
          </p:spPr>
        </p:pic>
        <p:sp>
          <p:nvSpPr>
            <p:cNvPr id="6" name="Up Arrow 5"/>
            <p:cNvSpPr/>
            <p:nvPr/>
          </p:nvSpPr>
          <p:spPr bwMode="auto">
            <a:xfrm rot="18778546">
              <a:off x="3358732" y="2621676"/>
              <a:ext cx="324036" cy="1465421"/>
            </a:xfrm>
            <a:prstGeom prst="upArrow">
              <a:avLst>
                <a:gd name="adj1" fmla="val 36721"/>
                <a:gd name="adj2" fmla="val 73240"/>
              </a:avLst>
            </a:prstGeom>
            <a:solidFill>
              <a:srgbClr val="0085C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a:latin typeface="Arial" charset="0"/>
              </a:endParaRPr>
            </a:p>
          </p:txBody>
        </p:sp>
      </p:grpSp>
      <p:grpSp>
        <p:nvGrpSpPr>
          <p:cNvPr id="5" name="Group 4"/>
          <p:cNvGrpSpPr/>
          <p:nvPr/>
        </p:nvGrpSpPr>
        <p:grpSpPr>
          <a:xfrm>
            <a:off x="1927920" y="4316904"/>
            <a:ext cx="4116250" cy="2352456"/>
            <a:chOff x="403920" y="4316904"/>
            <a:chExt cx="4116250" cy="2352456"/>
          </a:xfrm>
        </p:grpSpPr>
        <p:pic>
          <p:nvPicPr>
            <p:cNvPr id="5132" name="Picture 12" descr="Immagine correl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20" y="4316904"/>
              <a:ext cx="2756471" cy="17763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
            <p:cNvSpPr>
              <a:spLocks noChangeArrowheads="1"/>
            </p:cNvSpPr>
            <p:nvPr/>
          </p:nvSpPr>
          <p:spPr bwMode="auto">
            <a:xfrm>
              <a:off x="467544" y="6084585"/>
              <a:ext cx="2592288"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Assicura il rispetto della </a:t>
              </a:r>
            </a:p>
            <a:p>
              <a:pPr algn="just"/>
              <a:r>
                <a:rPr lang="it-IT" sz="1600" b="1" dirty="0"/>
                <a:t>legislazione dell'UE</a:t>
              </a:r>
              <a:r>
                <a:rPr lang="it-IT" sz="1600" dirty="0"/>
                <a:t> </a:t>
              </a:r>
            </a:p>
          </p:txBody>
        </p:sp>
        <p:sp>
          <p:nvSpPr>
            <p:cNvPr id="19" name="Up Arrow 18"/>
            <p:cNvSpPr/>
            <p:nvPr/>
          </p:nvSpPr>
          <p:spPr bwMode="auto">
            <a:xfrm rot="13567973">
              <a:off x="3625442" y="4256960"/>
              <a:ext cx="324036" cy="1465421"/>
            </a:xfrm>
            <a:prstGeom prst="upArrow">
              <a:avLst>
                <a:gd name="adj1" fmla="val 36721"/>
                <a:gd name="adj2" fmla="val 73240"/>
              </a:avLst>
            </a:prstGeom>
            <a:solidFill>
              <a:srgbClr val="0085C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a:latin typeface="Arial" charset="0"/>
              </a:endParaRPr>
            </a:p>
          </p:txBody>
        </p:sp>
      </p:grpSp>
      <p:grpSp>
        <p:nvGrpSpPr>
          <p:cNvPr id="3" name="Group 2"/>
          <p:cNvGrpSpPr/>
          <p:nvPr/>
        </p:nvGrpSpPr>
        <p:grpSpPr>
          <a:xfrm>
            <a:off x="6387958" y="1699020"/>
            <a:ext cx="4172538" cy="2191644"/>
            <a:chOff x="4863958" y="1699020"/>
            <a:chExt cx="4172538" cy="2191644"/>
          </a:xfrm>
        </p:grpSpPr>
        <p:pic>
          <p:nvPicPr>
            <p:cNvPr id="5130" name="Picture 10" descr="Immagine correla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6372" y="1699020"/>
              <a:ext cx="2408076" cy="15938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p:cNvSpPr>
              <a:spLocks noChangeArrowheads="1"/>
            </p:cNvSpPr>
            <p:nvPr/>
          </p:nvSpPr>
          <p:spPr bwMode="auto">
            <a:xfrm>
              <a:off x="6156176" y="3305889"/>
              <a:ext cx="2880320"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Gestisce le politiche e </a:t>
              </a:r>
            </a:p>
            <a:p>
              <a:pPr algn="just"/>
              <a:r>
                <a:rPr lang="it-IT" sz="1600" b="1" dirty="0"/>
                <a:t>assegna i finanziamenti UE</a:t>
              </a:r>
            </a:p>
          </p:txBody>
        </p:sp>
        <p:sp>
          <p:nvSpPr>
            <p:cNvPr id="20" name="Up Arrow 19"/>
            <p:cNvSpPr/>
            <p:nvPr/>
          </p:nvSpPr>
          <p:spPr bwMode="auto">
            <a:xfrm rot="2815092">
              <a:off x="5434651" y="2644363"/>
              <a:ext cx="324036" cy="1465421"/>
            </a:xfrm>
            <a:prstGeom prst="upArrow">
              <a:avLst>
                <a:gd name="adj1" fmla="val 36721"/>
                <a:gd name="adj2" fmla="val 73240"/>
              </a:avLst>
            </a:prstGeom>
            <a:solidFill>
              <a:srgbClr val="0085C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a:latin typeface="Arial" charset="0"/>
              </a:endParaRPr>
            </a:p>
          </p:txBody>
        </p:sp>
      </p:grpSp>
      <p:grpSp>
        <p:nvGrpSpPr>
          <p:cNvPr id="7" name="Group 6"/>
          <p:cNvGrpSpPr/>
          <p:nvPr/>
        </p:nvGrpSpPr>
        <p:grpSpPr>
          <a:xfrm>
            <a:off x="6435174" y="4552502"/>
            <a:ext cx="3909298" cy="2116859"/>
            <a:chOff x="4911174" y="4552501"/>
            <a:chExt cx="3909298" cy="2116859"/>
          </a:xfrm>
        </p:grpSpPr>
        <p:pic>
          <p:nvPicPr>
            <p:cNvPr id="5134" name="Picture 14" descr="Risultati immagini per diplomazia europe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9996" y="4552501"/>
              <a:ext cx="2441372" cy="139884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6300192" y="6084585"/>
              <a:ext cx="2520280"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566" tIns="45720" rIns="14283" bIns="45720" numCol="1" anchor="ctr" anchorCtr="0" compatLnSpc="1">
              <a:prstTxWarp prst="textNoShape">
                <a:avLst/>
              </a:prstTxWarp>
              <a:spAutoFit/>
            </a:bodyPr>
            <a:lstStyle/>
            <a:p>
              <a:pPr algn="just"/>
              <a:r>
                <a:rPr lang="it-IT" sz="1600" b="1" dirty="0"/>
                <a:t>Rappresenta l'UE sulla </a:t>
              </a:r>
            </a:p>
            <a:p>
              <a:pPr algn="just"/>
              <a:r>
                <a:rPr lang="it-IT" sz="1600" b="1" dirty="0"/>
                <a:t>scena internazionale</a:t>
              </a:r>
            </a:p>
          </p:txBody>
        </p:sp>
        <p:sp>
          <p:nvSpPr>
            <p:cNvPr id="21" name="Up Arrow 20"/>
            <p:cNvSpPr/>
            <p:nvPr/>
          </p:nvSpPr>
          <p:spPr bwMode="auto">
            <a:xfrm rot="7888282">
              <a:off x="5481867" y="4239026"/>
              <a:ext cx="324036" cy="1465421"/>
            </a:xfrm>
            <a:prstGeom prst="upArrow">
              <a:avLst>
                <a:gd name="adj1" fmla="val 36721"/>
                <a:gd name="adj2" fmla="val 73240"/>
              </a:avLst>
            </a:prstGeom>
            <a:solidFill>
              <a:srgbClr val="0085C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a:latin typeface="Arial" charset="0"/>
              </a:endParaRPr>
            </a:p>
          </p:txBody>
        </p:sp>
      </p:grpSp>
      <p:sp>
        <p:nvSpPr>
          <p:cNvPr id="8" name="Rectangle 7"/>
          <p:cNvSpPr/>
          <p:nvPr/>
        </p:nvSpPr>
        <p:spPr>
          <a:xfrm>
            <a:off x="3810000" y="5972976"/>
            <a:ext cx="4572000" cy="215444"/>
          </a:xfrm>
          <a:prstGeom prst="rect">
            <a:avLst/>
          </a:prstGeom>
        </p:spPr>
        <p:txBody>
          <a:bodyPr>
            <a:spAutoFit/>
          </a:bodyPr>
          <a:lstStyle/>
          <a:p>
            <a:r>
              <a:rPr lang="en-GB" sz="800" dirty="0">
                <a:hlinkClick r:id="rId7"/>
              </a:rPr>
              <a:t>https://audiovisual.ec.europa.eu/en/video/I-168665</a:t>
            </a:r>
            <a:r>
              <a:rPr lang="en-GB" sz="800" dirty="0"/>
              <a:t> </a:t>
            </a:r>
          </a:p>
        </p:txBody>
      </p:sp>
    </p:spTree>
    <p:extLst>
      <p:ext uri="{BB962C8B-B14F-4D97-AF65-F5344CB8AC3E}">
        <p14:creationId xmlns:p14="http://schemas.microsoft.com/office/powerpoint/2010/main" val="113272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EC Document" ma:contentTypeID="0x010100258AA79CEB83498886A3A08681123250007907D5DFCCD95B41A67111B6D4C32A16" ma:contentTypeVersion="2" ma:contentTypeDescription="Create a new document in this library." ma:contentTypeScope="" ma:versionID="dda68e45a78b92ce478723dafcd3c18f">
  <xsd:schema xmlns:xsd="http://www.w3.org/2001/XMLSchema" xmlns:xs="http://www.w3.org/2001/XMLSchema" xmlns:p="http://schemas.microsoft.com/office/2006/metadata/properties" xmlns:ns2="http://schemas.microsoft.com/sharepoint/v3/fields" xmlns:ns3="df83de32-e5d6-48e5-b5d0-765c445cda56" targetNamespace="http://schemas.microsoft.com/office/2006/metadata/properties" ma:root="true" ma:fieldsID="2af605ed539ee02deef1fd3322c7c5f7" ns2:_="" ns3:_="">
    <xsd:import namespace="http://schemas.microsoft.com/sharepoint/v3/fields"/>
    <xsd:import namespace="df83de32-e5d6-48e5-b5d0-765c445cda56"/>
    <xsd:element name="properties">
      <xsd:complexType>
        <xsd:sequence>
          <xsd:element name="documentManagement">
            <xsd:complexType>
              <xsd:all>
                <xsd:element ref="ns3:EC_Collab_Reference" minOccurs="0"/>
                <xsd:element ref="ns2:_Status" minOccurs="0"/>
                <xsd:element ref="ns3:EC_Collab_DocumentLanguage"/>
                <xsd:element ref="ns3:EC_Collab_Statu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hidden="true"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df83de32-e5d6-48e5-b5d0-765c445cda56" elementFormDefault="qualified">
    <xsd:import namespace="http://schemas.microsoft.com/office/2006/documentManagement/types"/>
    <xsd:import namespace="http://schemas.microsoft.com/office/infopath/2007/PartnerControls"/>
    <xsd:element name="EC_Collab_Reference" ma:index="12" nillable="true" ma:displayName="Reference" ma:internalName="EC_Collab_Reference">
      <xsd:simpleType>
        <xsd:restriction base="dms:Text"/>
      </xsd:simpleType>
    </xsd:element>
    <xsd:element name="EC_Collab_DocumentLanguage" ma:index="14" ma:displayName="Language" ma:default="EN" ma:internalName="EC_Collab_DocumentLanguage">
      <xsd:simpleType>
        <xsd:restriction base="dms:Choice">
          <xsd:enumeration value="BG"/>
          <xsd:enumeration value="ES"/>
          <xsd:enumeration value="CS"/>
          <xsd:enumeration value="DA"/>
          <xsd:enumeration value="DE"/>
          <xsd:enumeration value="ET"/>
          <xsd:enumeration value="EL"/>
          <xsd:enumeration value="EN"/>
          <xsd:enumeration value="FR"/>
          <xsd:enumeration value="GA"/>
          <xsd:enumeration value="IT"/>
          <xsd:enumeration value="LT"/>
          <xsd:enumeration value="LV"/>
          <xsd:enumeration value="HU"/>
          <xsd:enumeration value="MT"/>
          <xsd:enumeration value="NL"/>
          <xsd:enumeration value="PL"/>
          <xsd:enumeration value="PT"/>
          <xsd:enumeration value="RO"/>
          <xsd:enumeration value="SK"/>
          <xsd:enumeration value="SL"/>
          <xsd:enumeration value="FI"/>
          <xsd:enumeration value="SV"/>
          <xsd:enumeration value="HR"/>
          <xsd:enumeration value="MK"/>
          <xsd:enumeration value="TR"/>
          <xsd:enumeration value="EU"/>
          <xsd:enumeration value="CA"/>
          <xsd:enumeration value="GL"/>
          <xsd:enumeration value="AB"/>
          <xsd:enumeration value="AA"/>
          <xsd:enumeration value="AF"/>
          <xsd:enumeration value="AK"/>
          <xsd:enumeration value="SQ"/>
          <xsd:enumeration value="AM"/>
          <xsd:enumeration value="AR"/>
          <xsd:enumeration value="AN"/>
          <xsd:enumeration value="HY"/>
          <xsd:enumeration value="AS"/>
          <xsd:enumeration value="AV"/>
          <xsd:enumeration value="AE"/>
          <xsd:enumeration value="AY"/>
          <xsd:enumeration value="AZ"/>
          <xsd:enumeration value="BM"/>
          <xsd:enumeration value="BA"/>
          <xsd:enumeration value="BE"/>
          <xsd:enumeration value="BN"/>
          <xsd:enumeration value="BH"/>
          <xsd:enumeration value="BI"/>
          <xsd:enumeration value="NB"/>
          <xsd:enumeration value="BS"/>
          <xsd:enumeration value="BR"/>
          <xsd:enumeration value="MY"/>
          <xsd:enumeration value="KM"/>
          <xsd:enumeration value="CH"/>
          <xsd:enumeration value="CE"/>
          <xsd:enumeration value="NY"/>
          <xsd:enumeration value="ZH"/>
          <xsd:enumeration value="CU"/>
          <xsd:enumeration value="CV"/>
          <xsd:enumeration value="KW"/>
          <xsd:enumeration value="CO"/>
          <xsd:enumeration value="CR"/>
          <xsd:enumeration value="DV"/>
          <xsd:enumeration value="DZ"/>
          <xsd:enumeration value="EO"/>
          <xsd:enumeration value="EE"/>
          <xsd:enumeration value="FO"/>
          <xsd:enumeration value="FJ"/>
          <xsd:enumeration value="FF"/>
          <xsd:enumeration value="GD"/>
          <xsd:enumeration value="LG"/>
          <xsd:enumeration value="KA"/>
          <xsd:enumeration value="GN"/>
          <xsd:enumeration value="GU"/>
          <xsd:enumeration value="HT"/>
          <xsd:enumeration value="HA"/>
          <xsd:enumeration value="HE"/>
          <xsd:enumeration value="HZ"/>
          <xsd:enumeration value="HI"/>
          <xsd:enumeration value="HO"/>
          <xsd:enumeration value="IS"/>
          <xsd:enumeration value="IO"/>
          <xsd:enumeration value="IG"/>
          <xsd:enumeration value="ID"/>
          <xsd:enumeration value="IA"/>
          <xsd:enumeration value="IE"/>
          <xsd:enumeration value="IU"/>
          <xsd:enumeration value="IK"/>
          <xsd:enumeration value="JA"/>
          <xsd:enumeration value="JV"/>
          <xsd:enumeration value="KL"/>
          <xsd:enumeration value="KN"/>
          <xsd:enumeration value="KR"/>
          <xsd:enumeration value="KS"/>
          <xsd:enumeration value="KK"/>
          <xsd:enumeration value="KI"/>
          <xsd:enumeration value="RW"/>
          <xsd:enumeration value="KY"/>
          <xsd:enumeration value="KV"/>
          <xsd:enumeration value="KG"/>
          <xsd:enumeration value="KO"/>
          <xsd:enumeration value="KJ"/>
          <xsd:enumeration value="KU"/>
          <xsd:enumeration value="LO"/>
          <xsd:enumeration value="LA"/>
          <xsd:enumeration value="LI"/>
          <xsd:enumeration value="LN"/>
          <xsd:enumeration value="LU"/>
          <xsd:enumeration value="LB"/>
          <xsd:enumeration value="MG"/>
          <xsd:enumeration value="MS"/>
          <xsd:enumeration value="ML"/>
          <xsd:enumeration value="GV"/>
          <xsd:enumeration value="MI"/>
          <xsd:enumeration value="MR"/>
          <xsd:enumeration value="MH"/>
          <xsd:enumeration value="MN"/>
          <xsd:enumeration value="NA"/>
          <xsd:enumeration value="NV"/>
          <xsd:enumeration value="ND"/>
          <xsd:enumeration value="NR"/>
          <xsd:enumeration value="NG"/>
          <xsd:enumeration value="NE"/>
          <xsd:enumeration value="SE"/>
          <xsd:enumeration value="NO"/>
          <xsd:enumeration value="NN"/>
          <xsd:enumeration value="OC"/>
          <xsd:enumeration value="OJ"/>
          <xsd:enumeration value="OR"/>
          <xsd:enumeration value="OM"/>
          <xsd:enumeration value="OS"/>
          <xsd:enumeration value="PI"/>
          <xsd:enumeration value="PA"/>
          <xsd:enumeration value="FA"/>
          <xsd:enumeration value="PS"/>
          <xsd:enumeration value="QU"/>
          <xsd:enumeration value="RM"/>
          <xsd:enumeration value="RN"/>
          <xsd:enumeration value="RU"/>
          <xsd:enumeration value="SM"/>
          <xsd:enumeration value="SG"/>
          <xsd:enumeration value="SA"/>
          <xsd:enumeration value="SC"/>
          <xsd:enumeration value="SR"/>
          <xsd:enumeration value="SN"/>
          <xsd:enumeration value="II"/>
          <xsd:enumeration value="SD"/>
          <xsd:enumeration value="SI"/>
          <xsd:enumeration value="SO"/>
          <xsd:enumeration value="ST"/>
          <xsd:enumeration value="SU"/>
          <xsd:enumeration value="SW"/>
          <xsd:enumeration value="SS"/>
          <xsd:enumeration value="TL"/>
          <xsd:enumeration value="TY"/>
          <xsd:enumeration value="TG"/>
          <xsd:enumeration value="TA"/>
          <xsd:enumeration value="TT"/>
          <xsd:enumeration value="TE"/>
          <xsd:enumeration value="TH"/>
          <xsd:enumeration value="BO"/>
          <xsd:enumeration value="TI"/>
          <xsd:enumeration value="TO"/>
          <xsd:enumeration value="TS"/>
          <xsd:enumeration value="TN"/>
          <xsd:enumeration value="TK"/>
          <xsd:enumeration value="TW"/>
          <xsd:enumeration value="UG"/>
          <xsd:enumeration value="UK"/>
          <xsd:enumeration value="UR"/>
          <xsd:enumeration value="UZ"/>
          <xsd:enumeration value="VE"/>
          <xsd:enumeration value="VI"/>
          <xsd:enumeration value="VO"/>
          <xsd:enumeration value="WA"/>
          <xsd:enumeration value="CY"/>
          <xsd:enumeration value="FY"/>
          <xsd:enumeration value="WO"/>
          <xsd:enumeration value="XH"/>
          <xsd:enumeration value="YI"/>
          <xsd:enumeration value="YO"/>
          <xsd:enumeration value="ZA"/>
          <xsd:enumeration value="ZU"/>
        </xsd:restriction>
      </xsd:simpleType>
    </xsd:element>
    <xsd:element name="EC_Collab_Status" ma:index="15" ma:displayName="EC Status" ma:default="Not Started" ma:internalName="EC_Collab_Status">
      <xsd:simpleType>
        <xsd:restriction base="dms:Choice">
          <xsd:enumeration value="Not Started"/>
          <xsd:enumeration value="Draft"/>
          <xsd:enumeration value="Reviewed"/>
          <xsd:enumeration value="Scheduled"/>
          <xsd:enumeration value="Published"/>
          <xsd:enumeration value="Final"/>
          <xsd:enumeration value="Expir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ma:index="8" ma:displayName="Subject"/>
        <xsd:element ref="dc:description" minOccurs="0" maxOccurs="1" ma:index="11" ma:displayName="Comments"/>
        <xsd:element name="keywords" minOccurs="0" maxOccurs="1" type="xsd:string" ma:index="10" ma:displayName="Keywords"/>
        <xsd:element ref="dc:language" minOccurs="0" maxOccurs="1"/>
        <xsd:element name="category" minOccurs="0" maxOccurs="1" type="xsd:string" ma:index="16"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C_Collab_Reference xmlns="df83de32-e5d6-48e5-b5d0-765c445cda56" xsi:nil="true"/>
    <_Status xmlns="http://schemas.microsoft.com/sharepoint/v3/fields">Not Started</_Status>
    <EC_Collab_DocumentLanguage xmlns="df83de32-e5d6-48e5-b5d0-765c445cda56">IT</EC_Collab_DocumentLanguage>
    <EC_Collab_Status xmlns="df83de32-e5d6-48e5-b5d0-765c445cda56">Not Started</EC_Collab_Status>
  </documentManagement>
</p:properties>
</file>

<file path=customXml/itemProps1.xml><?xml version="1.0" encoding="utf-8"?>
<ds:datastoreItem xmlns:ds="http://schemas.openxmlformats.org/officeDocument/2006/customXml" ds:itemID="{801316D8-767B-4302-BF97-AD70D7546AF5}">
  <ds:schemaRefs>
    <ds:schemaRef ds:uri="http://schemas.microsoft.com/sharepoint/v3/contenttype/forms"/>
  </ds:schemaRefs>
</ds:datastoreItem>
</file>

<file path=customXml/itemProps2.xml><?xml version="1.0" encoding="utf-8"?>
<ds:datastoreItem xmlns:ds="http://schemas.openxmlformats.org/officeDocument/2006/customXml" ds:itemID="{07044441-6676-4CC6-A3F4-DBE0CAE238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df83de32-e5d6-48e5-b5d0-765c445cda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BB3734-D35B-4EE7-A7FB-1494161E790C}">
  <ds:schemaRefs>
    <ds:schemaRef ds:uri="http://schemas.microsoft.com/office/2006/metadata/properties"/>
    <ds:schemaRef ds:uri="http://schemas.openxmlformats.org/package/2006/metadata/core-properties"/>
    <ds:schemaRef ds:uri="http://purl.org/dc/dcmitype/"/>
    <ds:schemaRef ds:uri="http://schemas.microsoft.com/office/infopath/2007/PartnerControls"/>
    <ds:schemaRef ds:uri="http://schemas.microsoft.com/sharepoint/v3/fields"/>
    <ds:schemaRef ds:uri="df83de32-e5d6-48e5-b5d0-765c445cda56"/>
    <ds:schemaRef ds:uri="http://www.w3.org/XML/1998/namespace"/>
    <ds:schemaRef ds:uri="http://schemas.microsoft.com/office/2006/documentManagement/typ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3594</Words>
  <Application>Microsoft Office PowerPoint</Application>
  <PresentationFormat>Widescreen</PresentationFormat>
  <Paragraphs>332</Paragraphs>
  <Slides>64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Symbol</vt:lpstr>
      <vt:lpstr>Times New Roman</vt:lpstr>
      <vt:lpstr>Verdana</vt:lpstr>
      <vt:lpstr>Office Theme</vt:lpstr>
      <vt:lpstr>Argomenti di oggi 29.1.2024</vt:lpstr>
      <vt:lpstr>Istituzioni dell’Unione europea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Gli atti giuridici dell‘Unione – Art 288 TFUE </vt:lpstr>
      <vt:lpstr>Esempio (regolamento)</vt:lpstr>
      <vt:lpstr>Esempio (regolamento)</vt:lpstr>
      <vt:lpstr>Esempio (Direttiva)</vt:lpstr>
      <vt:lpstr>Esempio (Direttiva)</vt:lpstr>
      <vt:lpstr>RECEPIMENTO DIRETTIVA</vt:lpstr>
      <vt:lpstr>Esempio (Decisione destinata ad uno Stato)</vt:lpstr>
      <vt:lpstr>Esempio (Decisione destinata ad uno Stato)</vt:lpstr>
      <vt:lpstr>Esempio (Decisione destinata ad un‘impresa)</vt:lpstr>
      <vt:lpstr>Esempio (Decisione- IMPRESA)</vt:lpstr>
      <vt:lpstr>Diritto di inizativa</vt:lpstr>
      <vt:lpstr>Potere di proposta: Commissione  Un atto legislativo dell'Unione può essere adottato solo su proposta della Commissione, salvo che i trattati non dispongano diversamente. Gli altri atti sono adottati su proposta della Commissione se i trattati lo prevedono  (art 17(2) TUE)</vt:lpstr>
      <vt:lpstr>  ART 225 TFUE: PARLAMENTO</vt:lpstr>
      <vt:lpstr>Cittadinanza dell‘UE – Art 9 TUE</vt:lpstr>
      <vt:lpstr>Art. 11(4) TUE: CITTADINI</vt:lpstr>
      <vt:lpstr>COME SI FORMANO GLI ATTI GIURIDICI?</vt:lpstr>
      <vt:lpstr>PowerPoint Presentation</vt:lpstr>
      <vt:lpstr>Procedura legislativa ordinaria – Art 294 TFEU</vt:lpstr>
      <vt:lpstr>SECONDA LETTURA</vt:lpstr>
      <vt:lpstr>TERZA LETTURA</vt:lpstr>
      <vt:lpstr>PowerPoint Presentation</vt:lpstr>
      <vt:lpstr>Articolo 49 TUE </vt:lpstr>
      <vt:lpstr>Articolo 50 TUE </vt:lpstr>
      <vt:lpstr>Articolo 50 TUE </vt:lpstr>
      <vt:lpstr>PowerPoint Presentation</vt:lpstr>
      <vt:lpstr>I RAPPORTI FRA UE E GLI STATI MEMBRI</vt:lpstr>
      <vt:lpstr>ART 2</vt:lpstr>
      <vt:lpstr>Articolo 7 </vt:lpstr>
      <vt:lpstr>Articolo 7 </vt:lpstr>
      <vt:lpstr>Direttiva Bolkenstein </vt:lpstr>
      <vt:lpstr>Direttiva Bolkenstein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258</vt:lpstr>
      <vt:lpstr>ART 260</vt:lpstr>
      <vt:lpstr>ART 260</vt:lpstr>
      <vt:lpstr>ART 259</vt:lpstr>
      <vt:lpstr>PROCEDURA INFRAZIONE </vt:lpstr>
      <vt:lpstr>Art 260 TFUE</vt:lpstr>
      <vt:lpstr>Sentenze art. 260</vt:lpstr>
      <vt:lpstr>Discariche illegali di rifiuti  </vt:lpstr>
      <vt:lpstr>Somme richieste (e pagate)</vt:lpstr>
      <vt:lpstr>Trattamento acque reflue urbane</vt:lpstr>
      <vt:lpstr>Somme richieste (e pagate)</vt:lpstr>
      <vt:lpstr>Rifiuti in Campania</vt:lpstr>
      <vt:lpstr>Somme richieste (e pagate)</vt:lpstr>
      <vt:lpstr>Come si originano le procedure di infrazione?</vt:lpstr>
      <vt:lpstr>Come si originano le procedure di infrazione?</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2022 Italian</dc:title>
  <dc:subject/>
  <dc:creator>MANCINI Giulio Maria (HOME)</dc:creator>
  <cp:keywords>back to school, high school</cp:keywords>
  <dc:description/>
  <cp:lastModifiedBy>ONIDA Marco (ENV)</cp:lastModifiedBy>
  <cp:revision>51</cp:revision>
  <dcterms:created xsi:type="dcterms:W3CDTF">2022-03-30T15:28:34Z</dcterms:created>
  <dcterms:modified xsi:type="dcterms:W3CDTF">2024-01-26T07:35:07Z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2022-04-28T09:36:52Z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f11b261e-1642-40e9-9304-76a084811e38</vt:lpwstr>
  </property>
  <property fmtid="{D5CDD505-2E9C-101B-9397-08002B2CF9AE}" pid="8" name="MSIP_Label_6bd9ddd1-4d20-43f6-abfa-fc3c07406f94_ContentBits">
    <vt:lpwstr>0</vt:lpwstr>
  </property>
  <property fmtid="{D5CDD505-2E9C-101B-9397-08002B2CF9AE}" pid="9" name="ContentTypeId">
    <vt:lpwstr>0x010100258AA79CEB83498886A3A08681123250007907D5DFCCD95B41A67111B6D4C32A16</vt:lpwstr>
  </property>
</Properties>
</file>