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1"/>
  </p:notesMasterIdLst>
  <p:sldIdLst>
    <p:sldId id="256" r:id="rId2"/>
    <p:sldId id="306" r:id="rId3"/>
    <p:sldId id="299" r:id="rId4"/>
    <p:sldId id="291" r:id="rId5"/>
    <p:sldId id="261" r:id="rId6"/>
    <p:sldId id="257" r:id="rId7"/>
    <p:sldId id="282" r:id="rId8"/>
    <p:sldId id="283" r:id="rId9"/>
    <p:sldId id="258" r:id="rId10"/>
    <p:sldId id="262" r:id="rId11"/>
    <p:sldId id="281" r:id="rId12"/>
    <p:sldId id="263" r:id="rId13"/>
    <p:sldId id="264" r:id="rId14"/>
    <p:sldId id="265" r:id="rId15"/>
    <p:sldId id="267" r:id="rId16"/>
    <p:sldId id="268" r:id="rId17"/>
    <p:sldId id="284" r:id="rId18"/>
    <p:sldId id="269" r:id="rId19"/>
    <p:sldId id="270" r:id="rId20"/>
    <p:sldId id="271" r:id="rId21"/>
    <p:sldId id="273" r:id="rId22"/>
    <p:sldId id="274" r:id="rId23"/>
    <p:sldId id="275" r:id="rId24"/>
    <p:sldId id="276" r:id="rId25"/>
    <p:sldId id="277" r:id="rId26"/>
    <p:sldId id="278" r:id="rId27"/>
    <p:sldId id="279" r:id="rId28"/>
    <p:sldId id="290" r:id="rId29"/>
    <p:sldId id="280" r:id="rId30"/>
    <p:sldId id="285" r:id="rId31"/>
    <p:sldId id="286" r:id="rId32"/>
    <p:sldId id="287" r:id="rId33"/>
    <p:sldId id="288" r:id="rId34"/>
    <p:sldId id="289" r:id="rId35"/>
    <p:sldId id="300" r:id="rId36"/>
    <p:sldId id="301" r:id="rId37"/>
    <p:sldId id="302" r:id="rId38"/>
    <p:sldId id="303" r:id="rId39"/>
    <p:sldId id="304" r:id="rId40"/>
    <p:sldId id="305" r:id="rId41"/>
    <p:sldId id="307" r:id="rId42"/>
    <p:sldId id="309" r:id="rId43"/>
    <p:sldId id="292" r:id="rId44"/>
    <p:sldId id="293" r:id="rId45"/>
    <p:sldId id="294" r:id="rId46"/>
    <p:sldId id="295" r:id="rId47"/>
    <p:sldId id="296" r:id="rId48"/>
    <p:sldId id="297" r:id="rId49"/>
    <p:sldId id="298" r:id="rId50"/>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p:cViewPr varScale="1">
        <p:scale>
          <a:sx n="83" d="100"/>
          <a:sy n="83" d="100"/>
        </p:scale>
        <p:origin x="164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294A1AD-9D99-4A27-9A25-AA96C2A843BF}" type="datetimeFigureOut">
              <a:rPr lang="it-IT" smtClean="0"/>
              <a:t>26/01/2024</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8371F8A-7C39-4691-894C-A8B998A8FD3D}" type="slidenum">
              <a:rPr lang="it-IT" smtClean="0"/>
              <a:t>‹N›</a:t>
            </a:fld>
            <a:endParaRPr lang="it-IT"/>
          </a:p>
        </p:txBody>
      </p:sp>
    </p:spTree>
    <p:extLst>
      <p:ext uri="{BB962C8B-B14F-4D97-AF65-F5344CB8AC3E}">
        <p14:creationId xmlns:p14="http://schemas.microsoft.com/office/powerpoint/2010/main" val="1156405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8" name="Segnaposto data 27"/>
          <p:cNvSpPr>
            <a:spLocks noGrp="1"/>
          </p:cNvSpPr>
          <p:nvPr>
            <p:ph type="dt" sz="half" idx="10"/>
          </p:nvPr>
        </p:nvSpPr>
        <p:spPr/>
        <p:txBody>
          <a:bodyPr/>
          <a:lstStyle/>
          <a:p>
            <a:fld id="{D7F5AF10-3603-4779-8D72-2E4E0462A997}" type="datetime1">
              <a:rPr lang="it-IT" smtClean="0"/>
              <a:t>26/01/2024</a:t>
            </a:fld>
            <a:endParaRPr lang="it-IT"/>
          </a:p>
        </p:txBody>
      </p:sp>
      <p:sp>
        <p:nvSpPr>
          <p:cNvPr id="17" name="Segnaposto piè di pagina 16"/>
          <p:cNvSpPr>
            <a:spLocks noGrp="1"/>
          </p:cNvSpPr>
          <p:nvPr>
            <p:ph type="ftr" sz="quarter" idx="11"/>
          </p:nvPr>
        </p:nvSpPr>
        <p:spPr/>
        <p:txBody>
          <a:bodyPr/>
          <a:lstStyle/>
          <a:p>
            <a:r>
              <a:rPr lang="it-IT"/>
              <a:t>CMM, sintesi L.R. 23/2015</a:t>
            </a:r>
          </a:p>
        </p:txBody>
      </p:sp>
      <p:sp>
        <p:nvSpPr>
          <p:cNvPr id="29" name="Segnaposto numero diapositiva 28"/>
          <p:cNvSpPr>
            <a:spLocks noGrp="1"/>
          </p:cNvSpPr>
          <p:nvPr>
            <p:ph type="sldNum" sz="quarter" idx="12"/>
          </p:nvPr>
        </p:nvSpPr>
        <p:spPr/>
        <p:txBody>
          <a:bodyPr/>
          <a:lstStyle/>
          <a:p>
            <a:fld id="{AE9B549B-594C-49DB-9D75-DDD60FD2D946}" type="slidenum">
              <a:rPr lang="it-IT" smtClean="0"/>
              <a:t>‹N›</a:t>
            </a:fld>
            <a:endParaRPr lang="it-IT"/>
          </a:p>
        </p:txBody>
      </p:sp>
      <p:sp>
        <p:nvSpPr>
          <p:cNvPr id="32" name="Rettangolo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ttangolo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ttangolo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ttangolo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ttangolo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olo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it-IT"/>
              <a:t>Fare clic per modificare lo stile del titolo</a:t>
            </a:r>
            <a:endParaRPr kumimoji="0" lang="en-US"/>
          </a:p>
        </p:txBody>
      </p:sp>
      <p:sp>
        <p:nvSpPr>
          <p:cNvPr id="9" name="Sottotitolo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a:t>Fare clic per modificare lo stile del sottotitolo dello schema</a:t>
            </a:r>
            <a:endParaRPr kumimoji="0" lang="en-US"/>
          </a:p>
        </p:txBody>
      </p:sp>
      <p:sp>
        <p:nvSpPr>
          <p:cNvPr id="56" name="Rettangolo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ttangolo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ttangolo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ttangolo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16659756-B3AC-4B40-A5CF-101F49B75863}" type="datetime1">
              <a:rPr lang="it-IT" smtClean="0"/>
              <a:t>26/01/2024</a:t>
            </a:fld>
            <a:endParaRPr lang="it-IT"/>
          </a:p>
        </p:txBody>
      </p:sp>
      <p:sp>
        <p:nvSpPr>
          <p:cNvPr id="5" name="Segnaposto piè di pagina 4"/>
          <p:cNvSpPr>
            <a:spLocks noGrp="1"/>
          </p:cNvSpPr>
          <p:nvPr>
            <p:ph type="ftr" sz="quarter" idx="11"/>
          </p:nvPr>
        </p:nvSpPr>
        <p:spPr/>
        <p:txBody>
          <a:bodyPr/>
          <a:lstStyle/>
          <a:p>
            <a:r>
              <a:rPr lang="it-IT"/>
              <a:t>CMM, sintesi L.R. 23/2015</a:t>
            </a:r>
          </a:p>
        </p:txBody>
      </p:sp>
      <p:sp>
        <p:nvSpPr>
          <p:cNvPr id="6" name="Segnaposto numero diapositiva 5"/>
          <p:cNvSpPr>
            <a:spLocks noGrp="1"/>
          </p:cNvSpPr>
          <p:nvPr>
            <p:ph type="sldNum" sz="quarter" idx="12"/>
          </p:nvPr>
        </p:nvSpPr>
        <p:spPr/>
        <p:txBody>
          <a:bodyPr/>
          <a:lstStyle/>
          <a:p>
            <a:fld id="{AE9B549B-594C-49DB-9D75-DDD60FD2D946}"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981200" cy="5851525"/>
          </a:xfrm>
        </p:spPr>
        <p:txBody>
          <a:bodyPr vert="eaVert" anchor="ct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609600" y="274639"/>
            <a:ext cx="5867400" cy="5851525"/>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D7B678C0-3319-4B70-8C11-C495943E8DC3}" type="datetime1">
              <a:rPr lang="it-IT" smtClean="0"/>
              <a:t>26/01/2024</a:t>
            </a:fld>
            <a:endParaRPr lang="it-IT"/>
          </a:p>
        </p:txBody>
      </p:sp>
      <p:sp>
        <p:nvSpPr>
          <p:cNvPr id="5" name="Segnaposto piè di pagina 4"/>
          <p:cNvSpPr>
            <a:spLocks noGrp="1"/>
          </p:cNvSpPr>
          <p:nvPr>
            <p:ph type="ftr" sz="quarter" idx="11"/>
          </p:nvPr>
        </p:nvSpPr>
        <p:spPr/>
        <p:txBody>
          <a:bodyPr/>
          <a:lstStyle/>
          <a:p>
            <a:r>
              <a:rPr lang="it-IT"/>
              <a:t>CMM, sintesi L.R. 23/2015</a:t>
            </a:r>
          </a:p>
        </p:txBody>
      </p:sp>
      <p:sp>
        <p:nvSpPr>
          <p:cNvPr id="6" name="Segnaposto numero diapositiva 5"/>
          <p:cNvSpPr>
            <a:spLocks noGrp="1"/>
          </p:cNvSpPr>
          <p:nvPr>
            <p:ph type="sldNum" sz="quarter" idx="12"/>
          </p:nvPr>
        </p:nvSpPr>
        <p:spPr/>
        <p:txBody>
          <a:bodyPr/>
          <a:lstStyle/>
          <a:p>
            <a:fld id="{AE9B549B-594C-49DB-9D75-DDD60FD2D946}"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2DE29A6D-AD16-4E77-A5D0-9CDDD4406F1B}" type="datetime1">
              <a:rPr lang="it-IT" smtClean="0"/>
              <a:t>26/01/2024</a:t>
            </a:fld>
            <a:endParaRPr lang="it-IT"/>
          </a:p>
        </p:txBody>
      </p:sp>
      <p:sp>
        <p:nvSpPr>
          <p:cNvPr id="5" name="Segnaposto piè di pagina 4"/>
          <p:cNvSpPr>
            <a:spLocks noGrp="1"/>
          </p:cNvSpPr>
          <p:nvPr>
            <p:ph type="ftr" sz="quarter" idx="11"/>
          </p:nvPr>
        </p:nvSpPr>
        <p:spPr/>
        <p:txBody>
          <a:bodyPr/>
          <a:lstStyle/>
          <a:p>
            <a:r>
              <a:rPr lang="it-IT"/>
              <a:t>CMM, sintesi L.R. 23/2015</a:t>
            </a:r>
          </a:p>
        </p:txBody>
      </p:sp>
      <p:sp>
        <p:nvSpPr>
          <p:cNvPr id="6" name="Segnaposto numero diapositiva 5"/>
          <p:cNvSpPr>
            <a:spLocks noGrp="1"/>
          </p:cNvSpPr>
          <p:nvPr>
            <p:ph type="sldNum" sz="quarter" idx="12"/>
          </p:nvPr>
        </p:nvSpPr>
        <p:spPr/>
        <p:txBody>
          <a:bodyPr/>
          <a:lstStyle/>
          <a:p>
            <a:fld id="{AE9B549B-594C-49DB-9D75-DDD60FD2D946}"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14" name="Figura a mano libera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igura a mano libera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igura a mano libera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igura a mano libera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igura a mano libera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igura a mano libera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igura a mano libera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igura a mano libera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igura a mano libera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igura a mano libera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igura a mano libera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igura a mano libera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igura a mano libera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igura a mano libera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Segnaposto testo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p:txBody>
          <a:bodyPr/>
          <a:lstStyle/>
          <a:p>
            <a:fld id="{0882F831-CA18-4A08-AA55-4AC7F682B3A3}" type="datetime1">
              <a:rPr lang="it-IT" smtClean="0"/>
              <a:t>26/01/2024</a:t>
            </a:fld>
            <a:endParaRPr lang="it-IT"/>
          </a:p>
        </p:txBody>
      </p:sp>
      <p:sp>
        <p:nvSpPr>
          <p:cNvPr id="5" name="Segnaposto piè di pagina 4"/>
          <p:cNvSpPr>
            <a:spLocks noGrp="1"/>
          </p:cNvSpPr>
          <p:nvPr>
            <p:ph type="ftr" sz="quarter" idx="11"/>
          </p:nvPr>
        </p:nvSpPr>
        <p:spPr/>
        <p:txBody>
          <a:bodyPr/>
          <a:lstStyle/>
          <a:p>
            <a:r>
              <a:rPr lang="it-IT"/>
              <a:t>CMM, sintesi L.R. 23/2015</a:t>
            </a:r>
          </a:p>
        </p:txBody>
      </p:sp>
      <p:sp>
        <p:nvSpPr>
          <p:cNvPr id="6" name="Segnaposto numero diapositiva 5"/>
          <p:cNvSpPr>
            <a:spLocks noGrp="1"/>
          </p:cNvSpPr>
          <p:nvPr>
            <p:ph type="sldNum" sz="quarter" idx="12"/>
          </p:nvPr>
        </p:nvSpPr>
        <p:spPr/>
        <p:txBody>
          <a:bodyPr/>
          <a:lstStyle/>
          <a:p>
            <a:fld id="{AE9B549B-594C-49DB-9D75-DDD60FD2D946}" type="slidenum">
              <a:rPr lang="it-IT" smtClean="0"/>
              <a:t>‹N›</a:t>
            </a:fld>
            <a:endParaRPr lang="it-IT"/>
          </a:p>
        </p:txBody>
      </p:sp>
      <p:sp>
        <p:nvSpPr>
          <p:cNvPr id="7" name="Rettangolo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it-IT"/>
              <a:t>Fare clic per modificare lo stile del titolo</a:t>
            </a:r>
            <a:endParaRPr kumimoji="0" lang="en-US"/>
          </a:p>
        </p:txBody>
      </p:sp>
      <p:sp>
        <p:nvSpPr>
          <p:cNvPr id="8" name="Rettangolo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ttangolo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ttangolo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ttangolo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512064"/>
            <a:ext cx="8229600" cy="914400"/>
          </a:xfrm>
        </p:spPr>
        <p:txBody>
          <a:bodyPr/>
          <a:lstStyle/>
          <a:p>
            <a:r>
              <a:rPr kumimoji="0" lang="it-IT"/>
              <a:t>Fare clic per modificare lo stile del titolo</a:t>
            </a:r>
            <a:endParaRPr kumimoji="0" lang="en-US"/>
          </a:p>
        </p:txBody>
      </p:sp>
      <p:sp>
        <p:nvSpPr>
          <p:cNvPr id="3" name="Segnaposto contenuto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9E3CDD3F-6C02-4FDF-AD1F-D057E11552BB}" type="datetime1">
              <a:rPr lang="it-IT" smtClean="0"/>
              <a:t>26/01/2024</a:t>
            </a:fld>
            <a:endParaRPr lang="it-IT"/>
          </a:p>
        </p:txBody>
      </p:sp>
      <p:sp>
        <p:nvSpPr>
          <p:cNvPr id="6" name="Segnaposto piè di pagina 5"/>
          <p:cNvSpPr>
            <a:spLocks noGrp="1"/>
          </p:cNvSpPr>
          <p:nvPr>
            <p:ph type="ftr" sz="quarter" idx="11"/>
          </p:nvPr>
        </p:nvSpPr>
        <p:spPr/>
        <p:txBody>
          <a:bodyPr/>
          <a:lstStyle/>
          <a:p>
            <a:r>
              <a:rPr lang="it-IT"/>
              <a:t>CMM, sintesi L.R. 23/2015</a:t>
            </a:r>
          </a:p>
        </p:txBody>
      </p:sp>
      <p:sp>
        <p:nvSpPr>
          <p:cNvPr id="7" name="Segnaposto numero diapositiva 6"/>
          <p:cNvSpPr>
            <a:spLocks noGrp="1"/>
          </p:cNvSpPr>
          <p:nvPr>
            <p:ph type="sldNum" sz="quarter" idx="12"/>
          </p:nvPr>
        </p:nvSpPr>
        <p:spPr/>
        <p:txBody>
          <a:bodyPr/>
          <a:lstStyle/>
          <a:p>
            <a:fld id="{AE9B549B-594C-49DB-9D75-DDD60FD2D946}"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5" name="Rettangolo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504824" y="512064"/>
            <a:ext cx="7772400" cy="914400"/>
          </a:xfrm>
        </p:spPr>
        <p:txBody>
          <a:bodyPr anchor="t"/>
          <a:lstStyle>
            <a:lvl1pPr>
              <a:defRPr sz="4000"/>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5" name="Segnaposto contenuto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0"/>
          </p:nvPr>
        </p:nvSpPr>
        <p:spPr/>
        <p:txBody>
          <a:bodyPr/>
          <a:lstStyle/>
          <a:p>
            <a:fld id="{6E8034B6-FD83-4D27-8149-41B029A22A70}" type="datetime1">
              <a:rPr lang="it-IT" smtClean="0"/>
              <a:t>26/01/2024</a:t>
            </a:fld>
            <a:endParaRPr lang="it-IT"/>
          </a:p>
        </p:txBody>
      </p:sp>
      <p:sp>
        <p:nvSpPr>
          <p:cNvPr id="8" name="Segnaposto piè di pagina 7"/>
          <p:cNvSpPr>
            <a:spLocks noGrp="1"/>
          </p:cNvSpPr>
          <p:nvPr>
            <p:ph type="ftr" sz="quarter" idx="11"/>
          </p:nvPr>
        </p:nvSpPr>
        <p:spPr/>
        <p:txBody>
          <a:bodyPr/>
          <a:lstStyle/>
          <a:p>
            <a:r>
              <a:rPr lang="it-IT"/>
              <a:t>CMM, sintesi L.R. 23/2015</a:t>
            </a:r>
          </a:p>
        </p:txBody>
      </p:sp>
      <p:sp>
        <p:nvSpPr>
          <p:cNvPr id="9" name="Segnaposto numero diapositiva 8"/>
          <p:cNvSpPr>
            <a:spLocks noGrp="1"/>
          </p:cNvSpPr>
          <p:nvPr>
            <p:ph type="sldNum" sz="quarter" idx="12"/>
          </p:nvPr>
        </p:nvSpPr>
        <p:spPr/>
        <p:txBody>
          <a:bodyPr/>
          <a:lstStyle/>
          <a:p>
            <a:fld id="{AE9B549B-594C-49DB-9D75-DDD60FD2D946}" type="slidenum">
              <a:rPr lang="it-IT" smtClean="0"/>
              <a:t>‹N›</a:t>
            </a:fld>
            <a:endParaRPr lang="it-IT"/>
          </a:p>
        </p:txBody>
      </p:sp>
      <p:sp>
        <p:nvSpPr>
          <p:cNvPr id="16" name="Rettangolo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ttangolo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ttangolo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ttangolo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ttangolo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ttangolo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ttangolo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ttangolo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914400" y="512064"/>
            <a:ext cx="7772400" cy="914400"/>
          </a:xfrm>
        </p:spPr>
        <p:txBody>
          <a:bodyPr/>
          <a:lstStyle>
            <a:lvl1pPr>
              <a:defRPr sz="4000" cap="none" baseline="0"/>
            </a:lvl1pPr>
            <a:extLst/>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fld id="{6FED332D-3135-4C6F-86F2-EAB99578341D}" type="datetime1">
              <a:rPr lang="it-IT" smtClean="0"/>
              <a:t>26/01/2024</a:t>
            </a:fld>
            <a:endParaRPr lang="it-IT"/>
          </a:p>
        </p:txBody>
      </p:sp>
      <p:sp>
        <p:nvSpPr>
          <p:cNvPr id="4" name="Segnaposto piè di pagina 3"/>
          <p:cNvSpPr>
            <a:spLocks noGrp="1"/>
          </p:cNvSpPr>
          <p:nvPr>
            <p:ph type="ftr" sz="quarter" idx="11"/>
          </p:nvPr>
        </p:nvSpPr>
        <p:spPr/>
        <p:txBody>
          <a:bodyPr/>
          <a:lstStyle/>
          <a:p>
            <a:r>
              <a:rPr lang="it-IT"/>
              <a:t>CMM, sintesi L.R. 23/2015</a:t>
            </a:r>
          </a:p>
        </p:txBody>
      </p:sp>
      <p:sp>
        <p:nvSpPr>
          <p:cNvPr id="5" name="Segnaposto numero diapositiva 4"/>
          <p:cNvSpPr>
            <a:spLocks noGrp="1"/>
          </p:cNvSpPr>
          <p:nvPr>
            <p:ph type="sldNum" sz="quarter" idx="12"/>
          </p:nvPr>
        </p:nvSpPr>
        <p:spPr/>
        <p:txBody>
          <a:bodyPr/>
          <a:lstStyle/>
          <a:p>
            <a:fld id="{AE9B549B-594C-49DB-9D75-DDD60FD2D946}"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55D5C51-FE64-4B1D-8CC2-3A324249A51D}" type="datetime1">
              <a:rPr lang="it-IT" smtClean="0"/>
              <a:t>26/01/2024</a:t>
            </a:fld>
            <a:endParaRPr lang="it-IT"/>
          </a:p>
        </p:txBody>
      </p:sp>
      <p:sp>
        <p:nvSpPr>
          <p:cNvPr id="3" name="Segnaposto piè di pagina 2"/>
          <p:cNvSpPr>
            <a:spLocks noGrp="1"/>
          </p:cNvSpPr>
          <p:nvPr>
            <p:ph type="ftr" sz="quarter" idx="11"/>
          </p:nvPr>
        </p:nvSpPr>
        <p:spPr/>
        <p:txBody>
          <a:bodyPr/>
          <a:lstStyle/>
          <a:p>
            <a:r>
              <a:rPr lang="it-IT"/>
              <a:t>CMM, sintesi L.R. 23/2015</a:t>
            </a:r>
          </a:p>
        </p:txBody>
      </p:sp>
      <p:sp>
        <p:nvSpPr>
          <p:cNvPr id="4" name="Segnaposto numero diapositiva 3"/>
          <p:cNvSpPr>
            <a:spLocks noGrp="1"/>
          </p:cNvSpPr>
          <p:nvPr>
            <p:ph type="sldNum" sz="quarter" idx="12"/>
          </p:nvPr>
        </p:nvSpPr>
        <p:spPr/>
        <p:txBody>
          <a:bodyPr/>
          <a:lstStyle/>
          <a:p>
            <a:fld id="{AE9B549B-594C-49DB-9D75-DDD60FD2D946}"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273050"/>
            <a:ext cx="8229600" cy="1162050"/>
          </a:xfrm>
        </p:spPr>
        <p:txBody>
          <a:bodyPr anchor="ctr"/>
          <a:lstStyle>
            <a:lvl1pPr algn="l">
              <a:buNone/>
              <a:defRPr sz="3600" b="0"/>
            </a:lvl1pPr>
            <a:extLst/>
          </a:lstStyle>
          <a:p>
            <a:r>
              <a:rPr kumimoji="0" lang="it-IT"/>
              <a:t>Fare clic per modificare lo stile del titolo</a:t>
            </a:r>
            <a:endParaRPr kumimoji="0" lang="en-US"/>
          </a:p>
        </p:txBody>
      </p:sp>
      <p:sp>
        <p:nvSpPr>
          <p:cNvPr id="3" name="Segnaposto testo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it-IT"/>
              <a:t>Fare clic per modificare stili del testo dello schema</a:t>
            </a:r>
          </a:p>
        </p:txBody>
      </p:sp>
      <p:sp>
        <p:nvSpPr>
          <p:cNvPr id="4" name="Segnaposto contenuto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FAADE166-F4BC-43E5-A547-56FB213178A6}" type="datetime1">
              <a:rPr lang="it-IT" smtClean="0"/>
              <a:t>26/01/2024</a:t>
            </a:fld>
            <a:endParaRPr lang="it-IT"/>
          </a:p>
        </p:txBody>
      </p:sp>
      <p:sp>
        <p:nvSpPr>
          <p:cNvPr id="6" name="Segnaposto piè di pagina 5"/>
          <p:cNvSpPr>
            <a:spLocks noGrp="1"/>
          </p:cNvSpPr>
          <p:nvPr>
            <p:ph type="ftr" sz="quarter" idx="11"/>
          </p:nvPr>
        </p:nvSpPr>
        <p:spPr/>
        <p:txBody>
          <a:bodyPr/>
          <a:lstStyle/>
          <a:p>
            <a:r>
              <a:rPr lang="it-IT"/>
              <a:t>CMM, sintesi L.R. 23/2015</a:t>
            </a:r>
          </a:p>
        </p:txBody>
      </p:sp>
      <p:sp>
        <p:nvSpPr>
          <p:cNvPr id="7" name="Segnaposto numero diapositiva 6"/>
          <p:cNvSpPr>
            <a:spLocks noGrp="1"/>
          </p:cNvSpPr>
          <p:nvPr>
            <p:ph type="sldNum" sz="quarter" idx="12"/>
          </p:nvPr>
        </p:nvSpPr>
        <p:spPr/>
        <p:txBody>
          <a:bodyPr/>
          <a:lstStyle/>
          <a:p>
            <a:fld id="{AE9B549B-594C-49DB-9D75-DDD60FD2D946}"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ttangolo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Connettore 1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uppo 9"/>
          <p:cNvGrpSpPr/>
          <p:nvPr/>
        </p:nvGrpSpPr>
        <p:grpSpPr>
          <a:xfrm rot="5400000">
            <a:off x="8514581" y="1219200"/>
            <a:ext cx="132763" cy="128466"/>
            <a:chOff x="6668087" y="1297746"/>
            <a:chExt cx="161840" cy="156602"/>
          </a:xfrm>
        </p:grpSpPr>
        <p:cxnSp>
          <p:nvCxnSpPr>
            <p:cNvPr id="15" name="Connettore 1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ttore 1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olo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it-IT"/>
              <a:t>Fare clic per modificare lo stile del titolo</a:t>
            </a:r>
            <a:endParaRPr kumimoji="0" lang="en-US"/>
          </a:p>
        </p:txBody>
      </p:sp>
      <p:sp>
        <p:nvSpPr>
          <p:cNvPr id="3" name="Segnaposto immagin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it-IT"/>
              <a:t>Fare clic sull'icona per inserire un'immagine</a:t>
            </a:r>
            <a:endParaRPr kumimoji="0" lang="en-US"/>
          </a:p>
        </p:txBody>
      </p:sp>
      <p:sp>
        <p:nvSpPr>
          <p:cNvPr id="4" name="Segnaposto testo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it-IT"/>
              <a:t>Fare clic per modificare stili del testo dello schema</a:t>
            </a:r>
          </a:p>
        </p:txBody>
      </p:sp>
      <p:grpSp>
        <p:nvGrpSpPr>
          <p:cNvPr id="14" name="Gruppo 13"/>
          <p:cNvGrpSpPr/>
          <p:nvPr/>
        </p:nvGrpSpPr>
        <p:grpSpPr>
          <a:xfrm rot="5400000">
            <a:off x="8666981" y="1371600"/>
            <a:ext cx="132763" cy="128466"/>
            <a:chOff x="6668087" y="1297746"/>
            <a:chExt cx="161840" cy="156602"/>
          </a:xfrm>
        </p:grpSpPr>
        <p:cxnSp>
          <p:nvCxnSpPr>
            <p:cNvPr id="11" name="Connettore 1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ttore 1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uppo 17"/>
          <p:cNvGrpSpPr/>
          <p:nvPr/>
        </p:nvGrpSpPr>
        <p:grpSpPr>
          <a:xfrm rot="5400000">
            <a:off x="8320088" y="1474763"/>
            <a:ext cx="132763" cy="128466"/>
            <a:chOff x="6668087" y="1297746"/>
            <a:chExt cx="161840" cy="156602"/>
          </a:xfrm>
        </p:grpSpPr>
        <p:cxnSp>
          <p:nvCxnSpPr>
            <p:cNvPr id="19" name="Connettore 1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Connettore 1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Segnaposto data 4"/>
          <p:cNvSpPr>
            <a:spLocks noGrp="1"/>
          </p:cNvSpPr>
          <p:nvPr>
            <p:ph type="dt" sz="half" idx="10"/>
          </p:nvPr>
        </p:nvSpPr>
        <p:spPr>
          <a:xfrm>
            <a:off x="6477000" y="55499"/>
            <a:ext cx="2133600" cy="365125"/>
          </a:xfrm>
        </p:spPr>
        <p:txBody>
          <a:bodyPr/>
          <a:lstStyle/>
          <a:p>
            <a:fld id="{C15A758D-6823-4E6C-9AAF-DCCC28CCFD97}" type="datetime1">
              <a:rPr lang="it-IT" smtClean="0"/>
              <a:t>26/01/2024</a:t>
            </a:fld>
            <a:endParaRPr lang="it-IT"/>
          </a:p>
        </p:txBody>
      </p:sp>
      <p:sp>
        <p:nvSpPr>
          <p:cNvPr id="6" name="Segnaposto piè di pagina 5"/>
          <p:cNvSpPr>
            <a:spLocks noGrp="1"/>
          </p:cNvSpPr>
          <p:nvPr>
            <p:ph type="ftr" sz="quarter" idx="11"/>
          </p:nvPr>
        </p:nvSpPr>
        <p:spPr>
          <a:xfrm>
            <a:off x="914400" y="55499"/>
            <a:ext cx="5562600" cy="365125"/>
          </a:xfrm>
        </p:spPr>
        <p:txBody>
          <a:bodyPr/>
          <a:lstStyle/>
          <a:p>
            <a:r>
              <a:rPr lang="it-IT"/>
              <a:t>CMM, sintesi L.R. 23/2015</a:t>
            </a:r>
          </a:p>
        </p:txBody>
      </p:sp>
      <p:sp>
        <p:nvSpPr>
          <p:cNvPr id="7" name="Segnaposto numero diapositiva 6"/>
          <p:cNvSpPr>
            <a:spLocks noGrp="1"/>
          </p:cNvSpPr>
          <p:nvPr>
            <p:ph type="sldNum" sz="quarter" idx="12"/>
          </p:nvPr>
        </p:nvSpPr>
        <p:spPr>
          <a:xfrm>
            <a:off x="8610600" y="55499"/>
            <a:ext cx="457200" cy="365125"/>
          </a:xfrm>
        </p:spPr>
        <p:txBody>
          <a:bodyPr/>
          <a:lstStyle/>
          <a:p>
            <a:fld id="{AE9B549B-594C-49DB-9D75-DDD60FD2D946}"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ttangolo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ttangolo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ttangolo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ttangolo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ttangolo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Segnaposto titolo 21"/>
          <p:cNvSpPr>
            <a:spLocks noGrp="1"/>
          </p:cNvSpPr>
          <p:nvPr>
            <p:ph type="title"/>
          </p:nvPr>
        </p:nvSpPr>
        <p:spPr>
          <a:xfrm>
            <a:off x="914400" y="512064"/>
            <a:ext cx="7772400" cy="914400"/>
          </a:xfrm>
          <a:prstGeom prst="rect">
            <a:avLst/>
          </a:prstGeom>
        </p:spPr>
        <p:txBody>
          <a:bodyPr vert="horz" anchor="t">
            <a:noAutofit/>
          </a:bodyPr>
          <a:lstStyle/>
          <a:p>
            <a:r>
              <a:rPr kumimoji="0" lang="it-IT"/>
              <a:t>Fare clic per modificare lo stile del titolo</a:t>
            </a:r>
            <a:endParaRPr kumimoji="0" lang="en-US"/>
          </a:p>
        </p:txBody>
      </p:sp>
      <p:sp>
        <p:nvSpPr>
          <p:cNvPr id="13" name="Segnaposto testo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4" name="Segnaposto data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D7B678C0-3319-4B70-8C11-C495943E8DC3}" type="datetime1">
              <a:rPr lang="it-IT" smtClean="0"/>
              <a:t>26/01/2024</a:t>
            </a:fld>
            <a:endParaRPr lang="it-IT"/>
          </a:p>
        </p:txBody>
      </p:sp>
      <p:sp>
        <p:nvSpPr>
          <p:cNvPr id="3" name="Segnaposto piè di pagina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r>
              <a:rPr lang="it-IT"/>
              <a:t>CMM, sintesi L.R. 23/2015</a:t>
            </a:r>
          </a:p>
        </p:txBody>
      </p:sp>
      <p:sp>
        <p:nvSpPr>
          <p:cNvPr id="23" name="Segnaposto numero diapositiva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AE9B549B-594C-49DB-9D75-DDD60FD2D946}" type="slidenum">
              <a:rPr lang="it-IT" smtClean="0"/>
              <a:t>‹N›</a:t>
            </a:fld>
            <a:endParaRPr lang="it-IT"/>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hf hdr="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normelombardia.consiglio.regione.lombardia.it/NormeLombardia/Accessibile/main.aspx?view=showpart&amp;urn=urn:nir:regione.lombardia:legge:2009-12-30;33"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lombardiasociale.it/wp-content/uploads/2015/10/Diapositiva13.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lombardiasociale.it/wp-content/uploads/2015/10/Diapositiva12.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83568" y="502440"/>
            <a:ext cx="8280920" cy="924024"/>
          </a:xfrm>
        </p:spPr>
        <p:txBody>
          <a:bodyPr/>
          <a:lstStyle/>
          <a:p>
            <a:r>
              <a:rPr lang="it-IT" sz="3200" dirty="0"/>
              <a:t>Legge regionale n. 33/2009 e </a:t>
            </a:r>
            <a:r>
              <a:rPr lang="it-IT" sz="3200" dirty="0" err="1"/>
              <a:t>s.m</a:t>
            </a:r>
            <a:r>
              <a:rPr lang="it-IT" sz="3200" dirty="0"/>
              <a:t>. e i</a:t>
            </a:r>
            <a:r>
              <a:rPr lang="it-IT" dirty="0"/>
              <a:t>.</a:t>
            </a:r>
          </a:p>
        </p:txBody>
      </p:sp>
      <p:sp>
        <p:nvSpPr>
          <p:cNvPr id="5" name="Segnaposto contenuto 4"/>
          <p:cNvSpPr>
            <a:spLocks noGrp="1"/>
          </p:cNvSpPr>
          <p:nvPr>
            <p:ph idx="1"/>
          </p:nvPr>
        </p:nvSpPr>
        <p:spPr/>
        <p:txBody>
          <a:bodyPr>
            <a:normAutofit fontScale="92500" lnSpcReduction="10000"/>
          </a:bodyPr>
          <a:lstStyle/>
          <a:p>
            <a:pPr marL="0" indent="0" algn="ctr">
              <a:buNone/>
            </a:pPr>
            <a:r>
              <a:rPr lang="it-IT" altLang="it-IT" dirty="0"/>
              <a:t>Legge regionale 5 agosto 2015, n. 23</a:t>
            </a:r>
          </a:p>
          <a:p>
            <a:pPr marL="0" indent="0">
              <a:buNone/>
            </a:pPr>
            <a:endParaRPr lang="it-IT" altLang="it-IT" dirty="0"/>
          </a:p>
          <a:p>
            <a:pPr marL="0" indent="0">
              <a:buNone/>
            </a:pPr>
            <a:r>
              <a:rPr lang="it-IT" altLang="it-IT" sz="2400" i="1" dirty="0"/>
              <a:t>«Evoluzione del sistema sociosanitario lombardo: modifiche al Titolo I e al Titolo II della legge regionale 30 dicembre 2009, n. 33 </a:t>
            </a:r>
            <a:r>
              <a:rPr lang="it-IT" altLang="it-IT" sz="2400" dirty="0"/>
              <a:t>(Testo unico delle leggi regionali in materia di sanità)», </a:t>
            </a:r>
          </a:p>
          <a:p>
            <a:pPr marL="342900">
              <a:buFont typeface="Wingdings" panose="05000000000000000000" pitchFamily="2" charset="2"/>
              <a:buChar char="ö"/>
            </a:pPr>
            <a:r>
              <a:rPr lang="it-IT" altLang="it-IT" sz="2400" dirty="0"/>
              <a:t>modificata con la L.R. 41/2015 «</a:t>
            </a:r>
            <a:r>
              <a:rPr lang="it-IT" sz="2400" i="1" dirty="0"/>
              <a:t>Ulteriori modifiche al Titolo I della legge regionale 30 dicembre 2009, n. 33 e modifiche alla legge regionale 11 agosto 2015, n. 23»; </a:t>
            </a:r>
          </a:p>
          <a:p>
            <a:pPr marL="342900">
              <a:buFont typeface="Wingdings" panose="05000000000000000000" pitchFamily="2" charset="2"/>
              <a:buChar char="ö"/>
            </a:pPr>
            <a:r>
              <a:rPr lang="it-IT" altLang="it-IT" sz="2400" dirty="0"/>
              <a:t>integrata con la L.R. 15/2016 «</a:t>
            </a:r>
            <a:r>
              <a:rPr lang="it-IT" altLang="it-IT" sz="2400" i="1" dirty="0"/>
              <a:t>Evoluzione del sistema sociosanitario lombardo: modifiche al Titolo V e  VII della legge regionale 30 dicembre 2009, n. 33 </a:t>
            </a:r>
            <a:r>
              <a:rPr lang="it-IT" altLang="it-IT" sz="2400" dirty="0"/>
              <a:t>(Testo unico delle leggi regionali in materia di sanità)»</a:t>
            </a:r>
          </a:p>
          <a:p>
            <a:pPr marL="342900">
              <a:buFont typeface="Wingdings" panose="05000000000000000000" pitchFamily="2" charset="2"/>
              <a:buChar char="ö"/>
            </a:pPr>
            <a:endParaRPr lang="it-IT" altLang="it-IT" sz="2400" dirty="0"/>
          </a:p>
          <a:p>
            <a:pPr marL="342900">
              <a:buFont typeface="Wingdings" panose="05000000000000000000" pitchFamily="2" charset="2"/>
              <a:buChar char="ö"/>
            </a:pPr>
            <a:endParaRPr lang="it-IT" altLang="it-IT" sz="2400" dirty="0"/>
          </a:p>
          <a:p>
            <a:pPr marL="0" indent="0">
              <a:buNone/>
            </a:pPr>
            <a:endParaRPr lang="it-IT" dirty="0"/>
          </a:p>
        </p:txBody>
      </p:sp>
      <p:sp>
        <p:nvSpPr>
          <p:cNvPr id="7" name="Segnaposto data 6"/>
          <p:cNvSpPr>
            <a:spLocks noGrp="1"/>
          </p:cNvSpPr>
          <p:nvPr>
            <p:ph type="dt" sz="half" idx="10"/>
          </p:nvPr>
        </p:nvSpPr>
        <p:spPr/>
        <p:txBody>
          <a:bodyPr/>
          <a:lstStyle/>
          <a:p>
            <a:fld id="{F6837733-5CC5-4269-A16F-A5B45F652D8E}" type="datetime1">
              <a:rPr lang="it-IT" smtClean="0"/>
              <a:t>26/01/2024</a:t>
            </a:fld>
            <a:endParaRPr lang="it-IT"/>
          </a:p>
        </p:txBody>
      </p:sp>
      <p:sp>
        <p:nvSpPr>
          <p:cNvPr id="6" name="Segnaposto piè di pagina 5"/>
          <p:cNvSpPr>
            <a:spLocks noGrp="1"/>
          </p:cNvSpPr>
          <p:nvPr>
            <p:ph type="ftr" sz="quarter" idx="11"/>
          </p:nvPr>
        </p:nvSpPr>
        <p:spPr>
          <a:xfrm>
            <a:off x="914400" y="6453336"/>
            <a:ext cx="2073424" cy="328464"/>
          </a:xfrm>
        </p:spPr>
        <p:txBody>
          <a:bodyPr/>
          <a:lstStyle/>
          <a:p>
            <a:r>
              <a:rPr lang="it-IT" dirty="0"/>
              <a:t>CMM, sintesi L.R. 23/2015</a:t>
            </a:r>
          </a:p>
        </p:txBody>
      </p:sp>
      <p:sp>
        <p:nvSpPr>
          <p:cNvPr id="3" name="Segnaposto numero diapositiva 2"/>
          <p:cNvSpPr>
            <a:spLocks noGrp="1"/>
          </p:cNvSpPr>
          <p:nvPr>
            <p:ph type="sldNum" sz="quarter" idx="12"/>
          </p:nvPr>
        </p:nvSpPr>
        <p:spPr/>
        <p:txBody>
          <a:bodyPr/>
          <a:lstStyle/>
          <a:p>
            <a:fld id="{AE9B549B-594C-49DB-9D75-DDD60FD2D946}" type="slidenum">
              <a:rPr lang="it-IT" smtClean="0"/>
              <a:t>1</a:t>
            </a:fld>
            <a:endParaRPr lang="it-IT"/>
          </a:p>
        </p:txBody>
      </p:sp>
    </p:spTree>
    <p:extLst>
      <p:ext uri="{BB962C8B-B14F-4D97-AF65-F5344CB8AC3E}">
        <p14:creationId xmlns:p14="http://schemas.microsoft.com/office/powerpoint/2010/main" val="32191070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regionale 23/2015</a:t>
            </a:r>
          </a:p>
        </p:txBody>
      </p:sp>
      <p:sp>
        <p:nvSpPr>
          <p:cNvPr id="3" name="Segnaposto contenuto 2"/>
          <p:cNvSpPr>
            <a:spLocks noGrp="1"/>
          </p:cNvSpPr>
          <p:nvPr>
            <p:ph idx="1"/>
          </p:nvPr>
        </p:nvSpPr>
        <p:spPr/>
        <p:txBody>
          <a:bodyPr>
            <a:normAutofit fontScale="55000" lnSpcReduction="20000"/>
          </a:bodyPr>
          <a:lstStyle/>
          <a:p>
            <a:pPr marL="0" indent="0">
              <a:buFontTx/>
              <a:buNone/>
            </a:pPr>
            <a:r>
              <a:rPr lang="it-IT" altLang="it-IT" sz="3600" dirty="0"/>
              <a:t>Ogni </a:t>
            </a:r>
            <a:r>
              <a:rPr lang="it-IT" altLang="it-IT" sz="3600" b="1" dirty="0"/>
              <a:t>ATS</a:t>
            </a:r>
            <a:r>
              <a:rPr lang="it-IT" altLang="it-IT" sz="3600" dirty="0"/>
              <a:t> adotta l’organizzazione interna più idonea alla propria realtà territoriale, sottoponendola all’approvazione della Giunta regionale, previo parere della competente commissione consiliare, articolandosi nei seguenti dipartimenti: </a:t>
            </a:r>
          </a:p>
          <a:p>
            <a:pPr marL="0" indent="0">
              <a:buFontTx/>
              <a:buNone/>
            </a:pPr>
            <a:r>
              <a:rPr lang="it-IT" altLang="it-IT" sz="2800" i="1" dirty="0"/>
              <a:t>	</a:t>
            </a:r>
            <a:r>
              <a:rPr lang="it-IT" altLang="it-IT" i="1" dirty="0"/>
              <a:t>a) dipartimento di igiene e prevenzione sanitaria; </a:t>
            </a:r>
            <a:endParaRPr lang="it-IT" altLang="it-IT" dirty="0"/>
          </a:p>
          <a:p>
            <a:pPr marL="0" indent="0">
              <a:buFontTx/>
              <a:buNone/>
            </a:pPr>
            <a:r>
              <a:rPr lang="it-IT" altLang="it-IT" i="1" dirty="0"/>
              <a:t>	b) dipartimento delle cure primarie; </a:t>
            </a:r>
            <a:endParaRPr lang="it-IT" altLang="it-IT" dirty="0"/>
          </a:p>
          <a:p>
            <a:pPr marL="0" indent="0">
              <a:buFontTx/>
              <a:buNone/>
            </a:pPr>
            <a:r>
              <a:rPr lang="it-IT" altLang="it-IT" i="1" dirty="0"/>
              <a:t>	c) dipartimento per la programmazione, accreditamento, acquisto delle 	prestazioni  sanitarie e sociosanitarie; </a:t>
            </a:r>
            <a:endParaRPr lang="it-IT" altLang="it-IT" dirty="0"/>
          </a:p>
          <a:p>
            <a:pPr marL="0" indent="0">
              <a:buFontTx/>
              <a:buNone/>
            </a:pPr>
            <a:r>
              <a:rPr lang="it-IT" altLang="it-IT" i="1" dirty="0"/>
              <a:t>	d) dipartimento veterinario e sicurezza degli alimenti di origine animale; </a:t>
            </a:r>
            <a:endParaRPr lang="it-IT" altLang="it-IT" dirty="0"/>
          </a:p>
          <a:p>
            <a:pPr marL="0" indent="0">
              <a:buFontTx/>
              <a:buNone/>
            </a:pPr>
            <a:r>
              <a:rPr lang="it-IT" altLang="it-IT" i="1" dirty="0"/>
              <a:t>	e) dipartimento amministrativo, di controllo e degli affari generali e legali; </a:t>
            </a:r>
            <a:endParaRPr lang="it-IT" altLang="it-IT" dirty="0"/>
          </a:p>
          <a:p>
            <a:pPr marL="0" indent="0">
              <a:buFontTx/>
              <a:buNone/>
            </a:pPr>
            <a:r>
              <a:rPr lang="it-IT" altLang="it-IT" i="1" dirty="0"/>
              <a:t>	f) dipartimento della programmazione per l’integrazione delle prestazioni 	sociosanitarie con quelle sociali, con la possibilità di attivare una cabina di 	regia con funzioni consultive rispetto alle attività del dipartimento, la cui 	composizione è determinata con provvedimento del direttore generale  	dell’ATS 	secondo linee guida stabilite dalla Giunta regionale, anche al fine 	di risolvere le situazioni di criticità di natura sociosanitaria riscontrate nel 	territorio di propria competenza. </a:t>
            </a:r>
            <a:endParaRPr lang="it-IT" altLang="it-IT" dirty="0"/>
          </a:p>
          <a:p>
            <a:pPr marL="0" indent="0">
              <a:buNone/>
            </a:pPr>
            <a:endParaRPr lang="it-IT" dirty="0"/>
          </a:p>
        </p:txBody>
      </p:sp>
      <p:sp>
        <p:nvSpPr>
          <p:cNvPr id="7" name="Segnaposto data 6"/>
          <p:cNvSpPr>
            <a:spLocks noGrp="1"/>
          </p:cNvSpPr>
          <p:nvPr>
            <p:ph type="dt" sz="half" idx="10"/>
          </p:nvPr>
        </p:nvSpPr>
        <p:spPr>
          <a:xfrm>
            <a:off x="4572000" y="6453336"/>
            <a:ext cx="4038600" cy="328464"/>
          </a:xfrm>
        </p:spPr>
        <p:txBody>
          <a:bodyPr/>
          <a:lstStyle/>
          <a:p>
            <a:fld id="{BA9FA0CB-AE25-4DCF-8D50-BB95AF155497}" type="datetime1">
              <a:rPr lang="it-IT" smtClean="0"/>
              <a:t>26/01/2024</a:t>
            </a:fld>
            <a:endParaRPr lang="it-IT"/>
          </a:p>
        </p:txBody>
      </p:sp>
      <p:sp>
        <p:nvSpPr>
          <p:cNvPr id="6" name="Segnaposto piè di pagina 5"/>
          <p:cNvSpPr>
            <a:spLocks noGrp="1"/>
          </p:cNvSpPr>
          <p:nvPr>
            <p:ph type="ftr" sz="quarter" idx="11"/>
          </p:nvPr>
        </p:nvSpPr>
        <p:spPr>
          <a:xfrm>
            <a:off x="914400" y="6453336"/>
            <a:ext cx="2577480" cy="328464"/>
          </a:xfrm>
        </p:spPr>
        <p:txBody>
          <a:bodyPr/>
          <a:lstStyle/>
          <a:p>
            <a:r>
              <a:rPr lang="it-IT" dirty="0"/>
              <a:t>CMM, sintesi L.R. 23/2015</a:t>
            </a:r>
          </a:p>
        </p:txBody>
      </p:sp>
      <p:sp>
        <p:nvSpPr>
          <p:cNvPr id="5" name="Segnaposto numero diapositiva 4"/>
          <p:cNvSpPr>
            <a:spLocks noGrp="1"/>
          </p:cNvSpPr>
          <p:nvPr>
            <p:ph type="sldNum" sz="quarter" idx="12"/>
          </p:nvPr>
        </p:nvSpPr>
        <p:spPr/>
        <p:txBody>
          <a:bodyPr/>
          <a:lstStyle/>
          <a:p>
            <a:fld id="{AE9B549B-594C-49DB-9D75-DDD60FD2D946}" type="slidenum">
              <a:rPr lang="it-IT" smtClean="0"/>
              <a:t>10</a:t>
            </a:fld>
            <a:endParaRPr lang="it-IT"/>
          </a:p>
        </p:txBody>
      </p:sp>
    </p:spTree>
    <p:extLst>
      <p:ext uri="{BB962C8B-B14F-4D97-AF65-F5344CB8AC3E}">
        <p14:creationId xmlns:p14="http://schemas.microsoft.com/office/powerpoint/2010/main" val="27188445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regionale 23/2015</a:t>
            </a:r>
          </a:p>
        </p:txBody>
      </p:sp>
      <p:sp>
        <p:nvSpPr>
          <p:cNvPr id="3" name="Segnaposto contenuto 2"/>
          <p:cNvSpPr>
            <a:spLocks noGrp="1"/>
          </p:cNvSpPr>
          <p:nvPr>
            <p:ph idx="1"/>
          </p:nvPr>
        </p:nvSpPr>
        <p:spPr/>
        <p:txBody>
          <a:bodyPr>
            <a:normAutofit fontScale="92500" lnSpcReduction="20000"/>
          </a:bodyPr>
          <a:lstStyle/>
          <a:p>
            <a:pPr marL="0" indent="0" algn="ctr">
              <a:lnSpc>
                <a:spcPct val="120000"/>
              </a:lnSpc>
              <a:spcBef>
                <a:spcPts val="0"/>
              </a:spcBef>
              <a:buNone/>
            </a:pPr>
            <a:r>
              <a:rPr lang="it-IT" sz="6600" b="1" dirty="0"/>
              <a:t>ATS</a:t>
            </a:r>
            <a:r>
              <a:rPr lang="it-IT" sz="9600" b="1" dirty="0"/>
              <a:t>	</a:t>
            </a:r>
            <a:r>
              <a:rPr lang="it-IT" dirty="0"/>
              <a:t>	</a:t>
            </a:r>
          </a:p>
          <a:p>
            <a:pPr marL="0" indent="0" algn="ctr">
              <a:lnSpc>
                <a:spcPct val="120000"/>
              </a:lnSpc>
              <a:spcBef>
                <a:spcPts val="0"/>
              </a:spcBef>
              <a:buNone/>
            </a:pPr>
            <a:r>
              <a:rPr lang="it-IT" sz="5400" dirty="0"/>
              <a:t>La Direzione</a:t>
            </a:r>
          </a:p>
          <a:p>
            <a:pPr marL="0" indent="0">
              <a:lnSpc>
                <a:spcPct val="150000"/>
              </a:lnSpc>
              <a:spcBef>
                <a:spcPts val="0"/>
              </a:spcBef>
              <a:buNone/>
            </a:pPr>
            <a:r>
              <a:rPr lang="it-IT" dirty="0"/>
              <a:t>Direttore Generale</a:t>
            </a:r>
          </a:p>
          <a:p>
            <a:pPr marL="0" indent="0">
              <a:lnSpc>
                <a:spcPct val="150000"/>
              </a:lnSpc>
              <a:spcBef>
                <a:spcPts val="0"/>
              </a:spcBef>
              <a:buNone/>
            </a:pPr>
            <a:r>
              <a:rPr lang="it-IT" dirty="0"/>
              <a:t>Direttore Amministrativo</a:t>
            </a:r>
          </a:p>
          <a:p>
            <a:pPr marL="0" indent="0">
              <a:lnSpc>
                <a:spcPct val="150000"/>
              </a:lnSpc>
              <a:spcBef>
                <a:spcPts val="0"/>
              </a:spcBef>
              <a:buNone/>
            </a:pPr>
            <a:r>
              <a:rPr lang="it-IT" dirty="0"/>
              <a:t>Direttore Sanitario</a:t>
            </a:r>
          </a:p>
          <a:p>
            <a:pPr marL="0" indent="0">
              <a:lnSpc>
                <a:spcPct val="150000"/>
              </a:lnSpc>
              <a:spcBef>
                <a:spcPts val="0"/>
              </a:spcBef>
              <a:buNone/>
            </a:pPr>
            <a:r>
              <a:rPr lang="it-IT" dirty="0"/>
              <a:t>Direttore Socio Sanitario</a:t>
            </a:r>
          </a:p>
        </p:txBody>
      </p:sp>
      <p:sp>
        <p:nvSpPr>
          <p:cNvPr id="4" name="Segnaposto data 3"/>
          <p:cNvSpPr>
            <a:spLocks noGrp="1"/>
          </p:cNvSpPr>
          <p:nvPr>
            <p:ph type="dt" sz="half" idx="10"/>
          </p:nvPr>
        </p:nvSpPr>
        <p:spPr>
          <a:xfrm>
            <a:off x="4355976" y="6597352"/>
            <a:ext cx="4254624" cy="184448"/>
          </a:xfrm>
        </p:spPr>
        <p:txBody>
          <a:bodyPr/>
          <a:lstStyle/>
          <a:p>
            <a:fld id="{2DE29A6D-AD16-4E77-A5D0-9CDDD4406F1B}" type="datetime1">
              <a:rPr lang="it-IT" smtClean="0"/>
              <a:t>26/01/2024</a:t>
            </a:fld>
            <a:endParaRPr lang="it-IT" dirty="0"/>
          </a:p>
        </p:txBody>
      </p:sp>
      <p:sp>
        <p:nvSpPr>
          <p:cNvPr id="5" name="Segnaposto piè di pagina 4"/>
          <p:cNvSpPr>
            <a:spLocks noGrp="1"/>
          </p:cNvSpPr>
          <p:nvPr>
            <p:ph type="ftr" sz="quarter" idx="11"/>
          </p:nvPr>
        </p:nvSpPr>
        <p:spPr>
          <a:xfrm>
            <a:off x="914400" y="6525344"/>
            <a:ext cx="2433464" cy="256456"/>
          </a:xfrm>
        </p:spPr>
        <p:txBody>
          <a:bodyPr/>
          <a:lstStyle/>
          <a:p>
            <a:r>
              <a:rPr lang="it-IT" dirty="0"/>
              <a:t>CMM, sintesi L.R. 23/2015</a:t>
            </a:r>
          </a:p>
        </p:txBody>
      </p:sp>
      <p:sp>
        <p:nvSpPr>
          <p:cNvPr id="6" name="Segnaposto numero diapositiva 5"/>
          <p:cNvSpPr>
            <a:spLocks noGrp="1"/>
          </p:cNvSpPr>
          <p:nvPr>
            <p:ph type="sldNum" sz="quarter" idx="12"/>
          </p:nvPr>
        </p:nvSpPr>
        <p:spPr/>
        <p:txBody>
          <a:bodyPr/>
          <a:lstStyle/>
          <a:p>
            <a:fld id="{AE9B549B-594C-49DB-9D75-DDD60FD2D946}" type="slidenum">
              <a:rPr lang="it-IT" smtClean="0"/>
              <a:t>11</a:t>
            </a:fld>
            <a:endParaRPr lang="it-IT"/>
          </a:p>
        </p:txBody>
      </p:sp>
    </p:spTree>
    <p:extLst>
      <p:ext uri="{BB962C8B-B14F-4D97-AF65-F5344CB8AC3E}">
        <p14:creationId xmlns:p14="http://schemas.microsoft.com/office/powerpoint/2010/main" val="22186494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regionale 23/2015</a:t>
            </a:r>
          </a:p>
        </p:txBody>
      </p:sp>
      <p:sp>
        <p:nvSpPr>
          <p:cNvPr id="3" name="Segnaposto contenuto 2"/>
          <p:cNvSpPr>
            <a:spLocks noGrp="1"/>
          </p:cNvSpPr>
          <p:nvPr>
            <p:ph idx="1"/>
          </p:nvPr>
        </p:nvSpPr>
        <p:spPr/>
        <p:txBody>
          <a:bodyPr>
            <a:normAutofit fontScale="70000" lnSpcReduction="20000"/>
          </a:bodyPr>
          <a:lstStyle/>
          <a:p>
            <a:pPr marL="0" indent="0">
              <a:buFontTx/>
              <a:buNone/>
              <a:defRPr/>
            </a:pPr>
            <a:r>
              <a:rPr lang="it-IT" sz="3600" dirty="0"/>
              <a:t>Le </a:t>
            </a:r>
            <a:r>
              <a:rPr lang="it-IT" sz="3600" b="1" dirty="0"/>
              <a:t>ASST</a:t>
            </a:r>
            <a:r>
              <a:rPr lang="it-IT" sz="3600" dirty="0"/>
              <a:t> si articolano in due settori aziendali rispettivamente definiti </a:t>
            </a:r>
            <a:r>
              <a:rPr lang="it-IT" sz="3600" b="1" i="1" dirty="0"/>
              <a:t>rete territoriale </a:t>
            </a:r>
            <a:r>
              <a:rPr lang="it-IT" sz="3600" dirty="0"/>
              <a:t>e </a:t>
            </a:r>
            <a:r>
              <a:rPr lang="it-IT" sz="3600" b="1" i="1" dirty="0"/>
              <a:t>polo ospedaliero, </a:t>
            </a:r>
            <a:r>
              <a:rPr lang="it-IT" sz="3600" dirty="0"/>
              <a:t>che afferiscono direttamente alla direzione generale. </a:t>
            </a:r>
          </a:p>
          <a:p>
            <a:pPr>
              <a:defRPr/>
            </a:pPr>
            <a:endParaRPr lang="it-IT" sz="2400" dirty="0"/>
          </a:p>
          <a:p>
            <a:pPr marL="0" indent="0">
              <a:buFontTx/>
              <a:buNone/>
              <a:defRPr/>
            </a:pPr>
            <a:r>
              <a:rPr lang="it-IT" i="1" dirty="0"/>
              <a:t>Il settore aziendale </a:t>
            </a:r>
            <a:r>
              <a:rPr lang="it-IT" b="1" dirty="0"/>
              <a:t>polo ospedaliero </a:t>
            </a:r>
            <a:r>
              <a:rPr lang="it-IT" i="1" dirty="0"/>
              <a:t>si articola in presidi ospedalieri e/o in dipartimenti organizzati in diversi livelli di intensità di cura, in coerenza con il regolamento sugli standard ospedalieri. Questo settore è prevalentemente dedicato al trattamento del paziente in fase acuta ed è sede dell’offerta sanitaria specialistica. </a:t>
            </a:r>
          </a:p>
          <a:p>
            <a:pPr marL="0" indent="0">
              <a:buFontTx/>
              <a:buNone/>
              <a:defRPr/>
            </a:pPr>
            <a:endParaRPr lang="it-IT" i="1" dirty="0"/>
          </a:p>
          <a:p>
            <a:pPr marL="0" indent="0">
              <a:buFontTx/>
              <a:buNone/>
              <a:defRPr/>
            </a:pPr>
            <a:r>
              <a:rPr lang="it-IT" i="1" dirty="0"/>
              <a:t>Il settore aziendale </a:t>
            </a:r>
            <a:r>
              <a:rPr lang="it-IT" b="1" dirty="0"/>
              <a:t>polo ospedaliero </a:t>
            </a:r>
            <a:r>
              <a:rPr lang="it-IT" i="1" dirty="0"/>
              <a:t>è organizzato su più livelli che distinguono i presidi ospedalieri e/o i dipartimenti per complessità di cura, tecnologica e organizzativa in coerenza con la normativa nazionale. </a:t>
            </a:r>
            <a:endParaRPr lang="it-IT" dirty="0"/>
          </a:p>
          <a:p>
            <a:pPr>
              <a:defRPr/>
            </a:pPr>
            <a:endParaRPr lang="it-IT" sz="2400" dirty="0"/>
          </a:p>
          <a:p>
            <a:endParaRPr lang="it-IT" dirty="0"/>
          </a:p>
        </p:txBody>
      </p:sp>
      <p:sp>
        <p:nvSpPr>
          <p:cNvPr id="7" name="Segnaposto data 6"/>
          <p:cNvSpPr>
            <a:spLocks noGrp="1"/>
          </p:cNvSpPr>
          <p:nvPr>
            <p:ph type="dt" sz="half" idx="10"/>
          </p:nvPr>
        </p:nvSpPr>
        <p:spPr>
          <a:xfrm>
            <a:off x="4716016" y="6525344"/>
            <a:ext cx="3894584" cy="256456"/>
          </a:xfrm>
        </p:spPr>
        <p:txBody>
          <a:bodyPr/>
          <a:lstStyle/>
          <a:p>
            <a:fld id="{174F6E2F-EEAD-45D9-A8DD-5653A9CC43E3}" type="datetime1">
              <a:rPr lang="it-IT" smtClean="0"/>
              <a:t>26/01/2024</a:t>
            </a:fld>
            <a:endParaRPr lang="it-IT" dirty="0"/>
          </a:p>
        </p:txBody>
      </p:sp>
      <p:sp>
        <p:nvSpPr>
          <p:cNvPr id="6" name="Segnaposto piè di pagina 5"/>
          <p:cNvSpPr>
            <a:spLocks noGrp="1"/>
          </p:cNvSpPr>
          <p:nvPr>
            <p:ph type="ftr" sz="quarter" idx="11"/>
          </p:nvPr>
        </p:nvSpPr>
        <p:spPr>
          <a:xfrm>
            <a:off x="914400" y="6597352"/>
            <a:ext cx="2577480" cy="184448"/>
          </a:xfrm>
        </p:spPr>
        <p:txBody>
          <a:bodyPr/>
          <a:lstStyle/>
          <a:p>
            <a:r>
              <a:rPr lang="it-IT" dirty="0"/>
              <a:t>CMM, sintesi L.R. 23/2015</a:t>
            </a:r>
          </a:p>
        </p:txBody>
      </p:sp>
      <p:sp>
        <p:nvSpPr>
          <p:cNvPr id="5" name="Segnaposto numero diapositiva 4"/>
          <p:cNvSpPr>
            <a:spLocks noGrp="1"/>
          </p:cNvSpPr>
          <p:nvPr>
            <p:ph type="sldNum" sz="quarter" idx="12"/>
          </p:nvPr>
        </p:nvSpPr>
        <p:spPr/>
        <p:txBody>
          <a:bodyPr/>
          <a:lstStyle/>
          <a:p>
            <a:fld id="{AE9B549B-594C-49DB-9D75-DDD60FD2D946}" type="slidenum">
              <a:rPr lang="it-IT" smtClean="0"/>
              <a:t>12</a:t>
            </a:fld>
            <a:endParaRPr lang="it-IT"/>
          </a:p>
        </p:txBody>
      </p:sp>
    </p:spTree>
    <p:extLst>
      <p:ext uri="{BB962C8B-B14F-4D97-AF65-F5344CB8AC3E}">
        <p14:creationId xmlns:p14="http://schemas.microsoft.com/office/powerpoint/2010/main" val="90000806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regionale 23/2015</a:t>
            </a:r>
          </a:p>
        </p:txBody>
      </p:sp>
      <p:sp>
        <p:nvSpPr>
          <p:cNvPr id="3" name="Segnaposto contenuto 2"/>
          <p:cNvSpPr>
            <a:spLocks noGrp="1"/>
          </p:cNvSpPr>
          <p:nvPr>
            <p:ph idx="1"/>
          </p:nvPr>
        </p:nvSpPr>
        <p:spPr/>
        <p:txBody>
          <a:bodyPr>
            <a:normAutofit fontScale="55000" lnSpcReduction="20000"/>
          </a:bodyPr>
          <a:lstStyle/>
          <a:p>
            <a:pPr marL="0" indent="0">
              <a:buFontTx/>
              <a:buNone/>
            </a:pPr>
            <a:r>
              <a:rPr lang="it-IT" altLang="it-IT" sz="2800" i="1" dirty="0"/>
              <a:t>Il</a:t>
            </a:r>
            <a:r>
              <a:rPr lang="it-IT" altLang="it-IT" i="1" dirty="0"/>
              <a:t> settore aziendale </a:t>
            </a:r>
            <a:r>
              <a:rPr lang="it-IT" altLang="it-IT" b="1" dirty="0"/>
              <a:t>rete territoriale </a:t>
            </a:r>
            <a:r>
              <a:rPr lang="it-IT" altLang="it-IT" i="1" dirty="0"/>
              <a:t>delle ASST, per quanto di propria competenza, eroga le prestazioni distrettuali di cui al d.lgs. 502/1992, coerentemente a quanto previsto nella presente legge. Le ASST favoriscono l’integrazione delle funzioni sanitarie e sociosanitarie con le funzioni sociali di competenza delle autonomie locali. </a:t>
            </a:r>
          </a:p>
          <a:p>
            <a:pPr marL="0" indent="0">
              <a:buFontTx/>
              <a:buNone/>
            </a:pPr>
            <a:r>
              <a:rPr lang="it-IT" altLang="it-IT" i="1" dirty="0"/>
              <a:t>Il settore aziendale </a:t>
            </a:r>
            <a:r>
              <a:rPr lang="it-IT" altLang="it-IT" b="1" dirty="0"/>
              <a:t>rete territoriale </a:t>
            </a:r>
            <a:r>
              <a:rPr lang="it-IT" altLang="it-IT" i="1" dirty="0"/>
              <a:t>delle ASST, nei limiti e nelle forme della presente legge, eroga prestazioni specialistiche, di prevenzione sanitaria, diagnosi, cura e riabilitazione a media e bassa complessità, le cure intermedie e garantisce le funzioni e le prestazioni medico-legali. Il settore aziendale rete territoriale eroga, altresì, le prestazioni distrettuali fornite alle persone, che erano erogate dalla ASL, ad eccezione di quelle ora espressamente attribuite alle ATS. Eroga, inoltre, le prestazioni sanitarie, sociosanitarie e sociali territoriali e domiciliari, eventualmente delegate dalle ATS o dalle autonomie locali, in base a livelli di intensità di cura in una logica di sistema e di integrazione delle funzioni e delle risorse, con modalità di presa in carico, in particolare per persone in condizione di cronicità e di fragilità. </a:t>
            </a:r>
            <a:endParaRPr lang="it-IT" altLang="it-IT" dirty="0"/>
          </a:p>
          <a:p>
            <a:pPr marL="0" indent="0">
              <a:buFontTx/>
              <a:buNone/>
            </a:pPr>
            <a:r>
              <a:rPr lang="it-IT" altLang="it-IT" i="1" dirty="0"/>
              <a:t>Rientrano tra le forme organizzative dell’assistenza sanitaria primaria le </a:t>
            </a:r>
            <a:r>
              <a:rPr lang="it-IT" altLang="it-IT" dirty="0"/>
              <a:t>aggregazioni funzionali territoriali </a:t>
            </a:r>
            <a:r>
              <a:rPr lang="it-IT" altLang="it-IT" b="1" dirty="0"/>
              <a:t>(AFT) </a:t>
            </a:r>
            <a:r>
              <a:rPr lang="it-IT" altLang="it-IT" i="1" dirty="0"/>
              <a:t>di MMG e di PLS, e le </a:t>
            </a:r>
            <a:r>
              <a:rPr lang="it-IT" altLang="it-IT" dirty="0"/>
              <a:t>unità complesse di cure primarie </a:t>
            </a:r>
            <a:r>
              <a:rPr lang="it-IT" altLang="it-IT" b="1" dirty="0"/>
              <a:t>(UCCP)</a:t>
            </a:r>
          </a:p>
          <a:p>
            <a:pPr marL="0" indent="0">
              <a:buNone/>
            </a:pPr>
            <a:endParaRPr lang="it-IT" dirty="0"/>
          </a:p>
        </p:txBody>
      </p:sp>
      <p:sp>
        <p:nvSpPr>
          <p:cNvPr id="7" name="Segnaposto data 6"/>
          <p:cNvSpPr>
            <a:spLocks noGrp="1"/>
          </p:cNvSpPr>
          <p:nvPr>
            <p:ph type="dt" sz="half" idx="10"/>
          </p:nvPr>
        </p:nvSpPr>
        <p:spPr>
          <a:xfrm>
            <a:off x="4355976" y="6453336"/>
            <a:ext cx="4254624" cy="328464"/>
          </a:xfrm>
        </p:spPr>
        <p:txBody>
          <a:bodyPr/>
          <a:lstStyle/>
          <a:p>
            <a:fld id="{44EA2965-ACA0-4814-9763-E1CC9DBF613F}" type="datetime1">
              <a:rPr lang="it-IT" smtClean="0"/>
              <a:t>26/01/2024</a:t>
            </a:fld>
            <a:endParaRPr lang="it-IT" dirty="0"/>
          </a:p>
        </p:txBody>
      </p:sp>
      <p:sp>
        <p:nvSpPr>
          <p:cNvPr id="6" name="Segnaposto piè di pagina 5"/>
          <p:cNvSpPr>
            <a:spLocks noGrp="1"/>
          </p:cNvSpPr>
          <p:nvPr>
            <p:ph type="ftr" sz="quarter" idx="11"/>
          </p:nvPr>
        </p:nvSpPr>
        <p:spPr>
          <a:xfrm>
            <a:off x="914400" y="6381329"/>
            <a:ext cx="2505472" cy="400472"/>
          </a:xfrm>
        </p:spPr>
        <p:txBody>
          <a:bodyPr/>
          <a:lstStyle/>
          <a:p>
            <a:r>
              <a:rPr lang="it-IT" dirty="0"/>
              <a:t>CMM, sintesi L.R. 23/2015</a:t>
            </a:r>
          </a:p>
        </p:txBody>
      </p:sp>
      <p:sp>
        <p:nvSpPr>
          <p:cNvPr id="5" name="Segnaposto numero diapositiva 4"/>
          <p:cNvSpPr>
            <a:spLocks noGrp="1"/>
          </p:cNvSpPr>
          <p:nvPr>
            <p:ph type="sldNum" sz="quarter" idx="12"/>
          </p:nvPr>
        </p:nvSpPr>
        <p:spPr/>
        <p:txBody>
          <a:bodyPr/>
          <a:lstStyle/>
          <a:p>
            <a:fld id="{AE9B549B-594C-49DB-9D75-DDD60FD2D946}" type="slidenum">
              <a:rPr lang="it-IT" smtClean="0"/>
              <a:t>13</a:t>
            </a:fld>
            <a:endParaRPr lang="it-IT"/>
          </a:p>
        </p:txBody>
      </p:sp>
    </p:spTree>
    <p:extLst>
      <p:ext uri="{BB962C8B-B14F-4D97-AF65-F5344CB8AC3E}">
        <p14:creationId xmlns:p14="http://schemas.microsoft.com/office/powerpoint/2010/main" val="27184347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regionale 23/2015</a:t>
            </a:r>
          </a:p>
        </p:txBody>
      </p:sp>
      <p:sp>
        <p:nvSpPr>
          <p:cNvPr id="3" name="Segnaposto contenuto 2"/>
          <p:cNvSpPr>
            <a:spLocks noGrp="1"/>
          </p:cNvSpPr>
          <p:nvPr>
            <p:ph idx="1"/>
          </p:nvPr>
        </p:nvSpPr>
        <p:spPr/>
        <p:txBody>
          <a:bodyPr>
            <a:normAutofit fontScale="40000" lnSpcReduction="20000"/>
          </a:bodyPr>
          <a:lstStyle/>
          <a:p>
            <a:pPr marL="0" indent="0">
              <a:buFontTx/>
              <a:buNone/>
            </a:pPr>
            <a:r>
              <a:rPr lang="it-IT" altLang="it-IT" sz="3400" i="1" dirty="0"/>
              <a:t>Al settore </a:t>
            </a:r>
            <a:r>
              <a:rPr lang="it-IT" altLang="it-IT" sz="3400" dirty="0"/>
              <a:t>rete territoriale, </a:t>
            </a:r>
            <a:r>
              <a:rPr lang="it-IT" altLang="it-IT" sz="3400" i="1" dirty="0"/>
              <a:t>secondo l’articolazione distrettuale di cui all’articolo 7 bis è affidata l’erogazione delle prestazioni distrettuali nei limiti previsti dalla presente legge e al quale afferiscono: </a:t>
            </a:r>
            <a:endParaRPr lang="it-IT" altLang="it-IT" sz="3400" dirty="0"/>
          </a:p>
          <a:p>
            <a:pPr marL="0" indent="0">
              <a:buFontTx/>
              <a:buNone/>
            </a:pPr>
            <a:r>
              <a:rPr lang="it-IT" altLang="it-IT" sz="3400" i="1" dirty="0"/>
              <a:t>a) i presidi ospedalieri territoriali </a:t>
            </a:r>
            <a:r>
              <a:rPr lang="it-IT" altLang="it-IT" sz="3400" b="1" dirty="0"/>
              <a:t>(POT); </a:t>
            </a:r>
          </a:p>
          <a:p>
            <a:pPr marL="0" indent="0">
              <a:buFontTx/>
              <a:buNone/>
            </a:pPr>
            <a:r>
              <a:rPr lang="it-IT" altLang="it-IT" sz="3400" i="1" dirty="0"/>
              <a:t>b) i presidi socio sanitari territoriali </a:t>
            </a:r>
            <a:r>
              <a:rPr lang="it-IT" altLang="it-IT" sz="3400" b="1" dirty="0"/>
              <a:t>(</a:t>
            </a:r>
            <a:r>
              <a:rPr lang="it-IT" altLang="it-IT" sz="3400" b="1" dirty="0" err="1"/>
              <a:t>PreSST</a:t>
            </a:r>
            <a:r>
              <a:rPr lang="it-IT" altLang="it-IT" sz="3400" b="1" dirty="0"/>
              <a:t>). </a:t>
            </a:r>
          </a:p>
          <a:p>
            <a:pPr marL="0" indent="0">
              <a:buFontTx/>
              <a:buNone/>
            </a:pPr>
            <a:r>
              <a:rPr lang="it-IT" altLang="it-IT" sz="3400" i="1" dirty="0"/>
              <a:t>I </a:t>
            </a:r>
            <a:r>
              <a:rPr lang="it-IT" altLang="it-IT" sz="3400" dirty="0"/>
              <a:t>POT</a:t>
            </a:r>
            <a:r>
              <a:rPr lang="it-IT" altLang="it-IT" sz="3400" i="1" dirty="0"/>
              <a:t> sono strutture multi servizio deputate all’erogazione di prestazioni residenziali sanitarie e sociosanitarie a media e bassa intensità per acuti e cronici e, tenuto conto delle peculiarità territoriali come definite nel PSL, di prestazioni ambulatoriali e domiciliari. </a:t>
            </a:r>
            <a:endParaRPr lang="it-IT" altLang="it-IT" sz="3400" dirty="0"/>
          </a:p>
          <a:p>
            <a:pPr marL="0" indent="0">
              <a:buFontTx/>
              <a:buNone/>
            </a:pPr>
            <a:r>
              <a:rPr lang="it-IT" altLang="it-IT" sz="3400" i="1" dirty="0"/>
              <a:t>I </a:t>
            </a:r>
            <a:r>
              <a:rPr lang="it-IT" altLang="it-IT" sz="3400" dirty="0" err="1"/>
              <a:t>PreSST</a:t>
            </a:r>
            <a:r>
              <a:rPr lang="it-IT" altLang="it-IT" sz="3400" i="1" dirty="0"/>
              <a:t> costituiscono una modalità organizzativa di riferimento con lo scopo di integrare le attività e le prestazioni di carattere sanitario, sociosanitario e sociale e concorrono alla presa in carico della persona e delle fragilità. I</a:t>
            </a:r>
            <a:r>
              <a:rPr lang="it-IT" altLang="it-IT" sz="3400" dirty="0"/>
              <a:t> </a:t>
            </a:r>
            <a:r>
              <a:rPr lang="it-IT" altLang="it-IT" sz="3400" dirty="0" err="1"/>
              <a:t>PreSST</a:t>
            </a:r>
            <a:endParaRPr lang="it-IT" altLang="it-IT" sz="3400" dirty="0"/>
          </a:p>
          <a:p>
            <a:pPr marL="0" indent="0">
              <a:buFontTx/>
              <a:buNone/>
            </a:pPr>
            <a:r>
              <a:rPr lang="it-IT" altLang="it-IT" sz="3400" i="1" dirty="0"/>
              <a:t>a) erogano prestazioni sanitarie e sociosanitarie ambulatoriali e domiciliari a media e bassa intensità; </a:t>
            </a:r>
            <a:endParaRPr lang="it-IT" altLang="it-IT" sz="3400" dirty="0"/>
          </a:p>
          <a:p>
            <a:pPr marL="0" indent="0">
              <a:buFontTx/>
              <a:buNone/>
            </a:pPr>
            <a:r>
              <a:rPr lang="it-IT" altLang="it-IT" sz="3400" i="1" dirty="0"/>
              <a:t>b) possono attivare degenze intermedie, subacute, post acute e riabilitative, a bassa intensità prestazionale ed in funzione delle particolarità territoriali, secondo la programmazione dell’ATS territorialmente competente; </a:t>
            </a:r>
            <a:endParaRPr lang="it-IT" altLang="it-IT" sz="3400" dirty="0"/>
          </a:p>
          <a:p>
            <a:pPr marL="0" indent="0">
              <a:buFontTx/>
              <a:buNone/>
            </a:pPr>
            <a:r>
              <a:rPr lang="it-IT" altLang="it-IT" sz="3400" i="1" dirty="0"/>
              <a:t>c) promuovono percorsi di sanità d’iniziativa, di prevenzione e di educazione sanitaria. </a:t>
            </a:r>
            <a:endParaRPr lang="it-IT" altLang="it-IT" sz="3400" dirty="0"/>
          </a:p>
          <a:p>
            <a:pPr marL="0" indent="0">
              <a:buFontTx/>
              <a:buNone/>
            </a:pPr>
            <a:r>
              <a:rPr lang="it-IT" altLang="it-IT" sz="3400" i="1" dirty="0"/>
              <a:t>I </a:t>
            </a:r>
            <a:r>
              <a:rPr lang="it-IT" altLang="it-IT" sz="3400" i="1" dirty="0" err="1"/>
              <a:t>PreSST</a:t>
            </a:r>
            <a:r>
              <a:rPr lang="it-IT" altLang="it-IT" sz="3400" i="1" dirty="0"/>
              <a:t> possono essere anche organizzati secondo le modalità previste per l’ospedale di comunità di cui al punto 10.1 dell’Allegato 1 del decreto del Ministro della salute 2 aprile 2015, n. 70. </a:t>
            </a:r>
            <a:endParaRPr lang="it-IT" altLang="it-IT" sz="3400" dirty="0"/>
          </a:p>
          <a:p>
            <a:pPr marL="0" indent="0">
              <a:buNone/>
            </a:pPr>
            <a:endParaRPr lang="it-IT" dirty="0"/>
          </a:p>
        </p:txBody>
      </p:sp>
      <p:sp>
        <p:nvSpPr>
          <p:cNvPr id="7" name="Segnaposto data 6"/>
          <p:cNvSpPr>
            <a:spLocks noGrp="1"/>
          </p:cNvSpPr>
          <p:nvPr>
            <p:ph type="dt" sz="half" idx="10"/>
          </p:nvPr>
        </p:nvSpPr>
        <p:spPr>
          <a:xfrm>
            <a:off x="4427984" y="6381329"/>
            <a:ext cx="4182616" cy="400472"/>
          </a:xfrm>
        </p:spPr>
        <p:txBody>
          <a:bodyPr/>
          <a:lstStyle/>
          <a:p>
            <a:fld id="{A85072EF-204D-49DF-9C09-2FC6FF88B03D}" type="datetime1">
              <a:rPr lang="it-IT" smtClean="0"/>
              <a:t>26/01/2024</a:t>
            </a:fld>
            <a:endParaRPr lang="it-IT"/>
          </a:p>
        </p:txBody>
      </p:sp>
      <p:sp>
        <p:nvSpPr>
          <p:cNvPr id="6" name="Segnaposto piè di pagina 5"/>
          <p:cNvSpPr>
            <a:spLocks noGrp="1"/>
          </p:cNvSpPr>
          <p:nvPr>
            <p:ph type="ftr" sz="quarter" idx="11"/>
          </p:nvPr>
        </p:nvSpPr>
        <p:spPr>
          <a:xfrm>
            <a:off x="914400" y="6453336"/>
            <a:ext cx="2361456" cy="328464"/>
          </a:xfrm>
        </p:spPr>
        <p:txBody>
          <a:bodyPr/>
          <a:lstStyle/>
          <a:p>
            <a:r>
              <a:rPr lang="it-IT"/>
              <a:t>CMM, sintesi L.R. 23/2015</a:t>
            </a:r>
          </a:p>
        </p:txBody>
      </p:sp>
      <p:sp>
        <p:nvSpPr>
          <p:cNvPr id="5" name="Segnaposto numero diapositiva 4"/>
          <p:cNvSpPr>
            <a:spLocks noGrp="1"/>
          </p:cNvSpPr>
          <p:nvPr>
            <p:ph type="sldNum" sz="quarter" idx="12"/>
          </p:nvPr>
        </p:nvSpPr>
        <p:spPr/>
        <p:txBody>
          <a:bodyPr/>
          <a:lstStyle/>
          <a:p>
            <a:fld id="{AE9B549B-594C-49DB-9D75-DDD60FD2D946}" type="slidenum">
              <a:rPr lang="it-IT" smtClean="0"/>
              <a:t>14</a:t>
            </a:fld>
            <a:endParaRPr lang="it-IT"/>
          </a:p>
        </p:txBody>
      </p:sp>
    </p:spTree>
    <p:extLst>
      <p:ext uri="{BB962C8B-B14F-4D97-AF65-F5344CB8AC3E}">
        <p14:creationId xmlns:p14="http://schemas.microsoft.com/office/powerpoint/2010/main" val="30508820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regionale 23/2015</a:t>
            </a:r>
          </a:p>
        </p:txBody>
      </p:sp>
      <p:sp>
        <p:nvSpPr>
          <p:cNvPr id="3" name="Segnaposto contenuto 2"/>
          <p:cNvSpPr>
            <a:spLocks noGrp="1"/>
          </p:cNvSpPr>
          <p:nvPr>
            <p:ph idx="1"/>
          </p:nvPr>
        </p:nvSpPr>
        <p:spPr/>
        <p:txBody>
          <a:bodyPr>
            <a:normAutofit fontScale="55000" lnSpcReduction="20000"/>
          </a:bodyPr>
          <a:lstStyle/>
          <a:p>
            <a:pPr marL="0" indent="0">
              <a:buFontTx/>
              <a:buNone/>
            </a:pPr>
            <a:r>
              <a:rPr lang="it-IT" altLang="it-IT" sz="3600" dirty="0"/>
              <a:t>In ogni ATS sono costituiti un numero di </a:t>
            </a:r>
            <a:r>
              <a:rPr lang="it-IT" altLang="it-IT" sz="3600" b="1" dirty="0"/>
              <a:t>distretti </a:t>
            </a:r>
            <a:r>
              <a:rPr lang="it-IT" altLang="it-IT" sz="3600" dirty="0"/>
              <a:t>pari al numero delle ASST comprese nelle ATS medesime. </a:t>
            </a:r>
          </a:p>
          <a:p>
            <a:pPr marL="0" indent="0">
              <a:buFontTx/>
              <a:buNone/>
            </a:pPr>
            <a:endParaRPr lang="it-IT" altLang="it-IT" sz="2400" i="1" dirty="0"/>
          </a:p>
          <a:p>
            <a:pPr marL="0" indent="0">
              <a:buFontTx/>
              <a:buNone/>
            </a:pPr>
            <a:r>
              <a:rPr lang="it-IT" altLang="it-IT" dirty="0"/>
              <a:t>La ATS si articola in </a:t>
            </a:r>
            <a:r>
              <a:rPr lang="it-IT" altLang="it-IT" b="1" u="sng" dirty="0"/>
              <a:t>distretti</a:t>
            </a:r>
            <a:r>
              <a:rPr lang="it-IT" altLang="it-IT" dirty="0"/>
              <a:t> che hanno competenza sul territorio corrispondente a quello del settore aziendale territoriale delle ASST. </a:t>
            </a:r>
          </a:p>
          <a:p>
            <a:pPr marL="0" indent="0">
              <a:buFontTx/>
              <a:buNone/>
            </a:pPr>
            <a:r>
              <a:rPr lang="it-IT" altLang="it-IT" dirty="0"/>
              <a:t>I distretti sono articolati dalla ATS in </a:t>
            </a:r>
            <a:r>
              <a:rPr lang="it-IT" altLang="it-IT" b="1" u="sng" dirty="0"/>
              <a:t>ambiti distrettuali, </a:t>
            </a:r>
            <a:r>
              <a:rPr lang="it-IT" altLang="it-IT" dirty="0"/>
              <a:t>comprendenti ciascuno una popolazione di norma non inferiore a 80.000 abitanti. Nelle aree ad alta densità abitativa tale rapporto è elevato fino a 120.000 abitanti. Nelle aree montane e nelle aree a scarsa densità abitativa, l’ambito può comprendere una popolazione minima di 25.000 abitanti. Per la Città Metropolitana di Milano i distretti e le relative articolazioni in ambiti distrettuali tengono conto delle articolazioni territoriali funzionali della stessa. </a:t>
            </a:r>
          </a:p>
          <a:p>
            <a:pPr marL="0" indent="0">
              <a:buFontTx/>
              <a:buNone/>
            </a:pPr>
            <a:endParaRPr lang="it-IT" altLang="it-IT" dirty="0"/>
          </a:p>
          <a:p>
            <a:pPr marL="0" indent="0">
              <a:buFontTx/>
              <a:buNone/>
            </a:pPr>
            <a:r>
              <a:rPr lang="it-IT" altLang="it-IT" dirty="0"/>
              <a:t>I distretti delle ATS e le loro articolazioni territoriali di cui all’articolo 20, comma 1, con la direzione sociosanitaria delle ASST assicurano che le ASST e i soggetti erogatori del SSL abbiano risorse sufficienti per garantire l’omogeneità dell'erogazione delle prestazioni distrettuali. </a:t>
            </a:r>
          </a:p>
          <a:p>
            <a:pPr marL="0" indent="0">
              <a:buNone/>
            </a:pPr>
            <a:endParaRPr lang="it-IT" dirty="0"/>
          </a:p>
        </p:txBody>
      </p:sp>
      <p:sp>
        <p:nvSpPr>
          <p:cNvPr id="7" name="Segnaposto data 6"/>
          <p:cNvSpPr>
            <a:spLocks noGrp="1"/>
          </p:cNvSpPr>
          <p:nvPr>
            <p:ph type="dt" sz="half" idx="10"/>
          </p:nvPr>
        </p:nvSpPr>
        <p:spPr>
          <a:xfrm>
            <a:off x="4427984" y="6453336"/>
            <a:ext cx="4182616" cy="328464"/>
          </a:xfrm>
        </p:spPr>
        <p:txBody>
          <a:bodyPr/>
          <a:lstStyle/>
          <a:p>
            <a:fld id="{40D7334C-D50B-4761-9CAB-92C3196DFB32}" type="datetime1">
              <a:rPr lang="it-IT" smtClean="0"/>
              <a:t>26/01/2024</a:t>
            </a:fld>
            <a:endParaRPr lang="it-IT" dirty="0"/>
          </a:p>
        </p:txBody>
      </p:sp>
      <p:sp>
        <p:nvSpPr>
          <p:cNvPr id="6" name="Segnaposto piè di pagina 5"/>
          <p:cNvSpPr>
            <a:spLocks noGrp="1"/>
          </p:cNvSpPr>
          <p:nvPr>
            <p:ph type="ftr" sz="quarter" idx="11"/>
          </p:nvPr>
        </p:nvSpPr>
        <p:spPr>
          <a:xfrm>
            <a:off x="914400" y="6453336"/>
            <a:ext cx="2577480" cy="328464"/>
          </a:xfrm>
        </p:spPr>
        <p:txBody>
          <a:bodyPr/>
          <a:lstStyle/>
          <a:p>
            <a:r>
              <a:rPr lang="it-IT" dirty="0"/>
              <a:t>CMM, sintesi L.R. 23/2015</a:t>
            </a:r>
          </a:p>
        </p:txBody>
      </p:sp>
      <p:sp>
        <p:nvSpPr>
          <p:cNvPr id="5" name="Segnaposto numero diapositiva 4"/>
          <p:cNvSpPr>
            <a:spLocks noGrp="1"/>
          </p:cNvSpPr>
          <p:nvPr>
            <p:ph type="sldNum" sz="quarter" idx="12"/>
          </p:nvPr>
        </p:nvSpPr>
        <p:spPr/>
        <p:txBody>
          <a:bodyPr/>
          <a:lstStyle/>
          <a:p>
            <a:fld id="{AE9B549B-594C-49DB-9D75-DDD60FD2D946}" type="slidenum">
              <a:rPr lang="it-IT" smtClean="0"/>
              <a:t>15</a:t>
            </a:fld>
            <a:endParaRPr lang="it-IT"/>
          </a:p>
        </p:txBody>
      </p:sp>
    </p:spTree>
    <p:extLst>
      <p:ext uri="{BB962C8B-B14F-4D97-AF65-F5344CB8AC3E}">
        <p14:creationId xmlns:p14="http://schemas.microsoft.com/office/powerpoint/2010/main" val="28864990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regionale 23/2015</a:t>
            </a:r>
          </a:p>
        </p:txBody>
      </p:sp>
      <p:sp>
        <p:nvSpPr>
          <p:cNvPr id="3" name="Segnaposto contenuto 2"/>
          <p:cNvSpPr>
            <a:spLocks noGrp="1"/>
          </p:cNvSpPr>
          <p:nvPr>
            <p:ph idx="1"/>
          </p:nvPr>
        </p:nvSpPr>
        <p:spPr/>
        <p:txBody>
          <a:bodyPr>
            <a:normAutofit fontScale="47500" lnSpcReduction="20000"/>
          </a:bodyPr>
          <a:lstStyle/>
          <a:p>
            <a:pPr marL="0" indent="0">
              <a:buFontTx/>
              <a:buNone/>
            </a:pPr>
            <a:r>
              <a:rPr lang="it-IT" altLang="it-IT" sz="3600" dirty="0"/>
              <a:t>I </a:t>
            </a:r>
            <a:r>
              <a:rPr lang="it-IT" altLang="it-IT" sz="3600" b="1" dirty="0"/>
              <a:t>distretti della ATS</a:t>
            </a:r>
            <a:r>
              <a:rPr lang="it-IT" altLang="it-IT" sz="3600" dirty="0"/>
              <a:t>, nell’ambito delle risorse assegnate, hanno autonomia economico-finanziaria con contabilità separata all’interno del bilancio aziendale, nonché autonomia gestionale per lo svolgimento delle funzioni assegnate e per il conseguimento degli obiettivi aziendali, compreso il coordinamento delle attività. </a:t>
            </a:r>
          </a:p>
          <a:p>
            <a:pPr marL="0" indent="0">
              <a:buFontTx/>
              <a:buNone/>
            </a:pPr>
            <a:r>
              <a:rPr lang="it-IT" altLang="it-IT" sz="3600" dirty="0"/>
              <a:t>I distretti delle ATS contribuiscono alla programmazione per la realizzazione della rete d’offerta territoriale, al fine di: </a:t>
            </a:r>
          </a:p>
          <a:p>
            <a:pPr marL="0" indent="0">
              <a:buFontTx/>
              <a:buNone/>
            </a:pPr>
            <a:r>
              <a:rPr lang="it-IT" altLang="it-IT" dirty="0"/>
              <a:t>a) fornire informazioni alle ATS per l’analisi della domanda del territorio e per la programmazione delle attività, ai fini della stesura del POAS delle ATS; </a:t>
            </a:r>
          </a:p>
          <a:p>
            <a:pPr marL="0" indent="0">
              <a:buFontTx/>
              <a:buNone/>
            </a:pPr>
            <a:r>
              <a:rPr lang="it-IT" altLang="it-IT" dirty="0"/>
              <a:t>b) partecipare alle azioni di governo della domanda del territorio di propria competenza in collaborazione con i professionisti di cui all’articolo 10; </a:t>
            </a:r>
          </a:p>
          <a:p>
            <a:pPr marL="0" indent="0">
              <a:buFontTx/>
              <a:buNone/>
            </a:pPr>
            <a:r>
              <a:rPr lang="it-IT" altLang="it-IT" dirty="0"/>
              <a:t>c) contribuire a garantire le attività di informazione, educazione e orientamento all'utenza, nonché all’accoglienza e alla presa in carico delle persone fragili con problematiche</a:t>
            </a:r>
          </a:p>
          <a:p>
            <a:pPr marL="0" indent="0">
              <a:buFontTx/>
              <a:buNone/>
            </a:pPr>
            <a:r>
              <a:rPr lang="it-IT" altLang="it-IT" dirty="0"/>
              <a:t>complesse, prestando particolare attenzione alla famiglia e al suo contesto di vita; </a:t>
            </a:r>
          </a:p>
          <a:p>
            <a:pPr marL="0" indent="0">
              <a:buFontTx/>
              <a:buNone/>
            </a:pPr>
            <a:r>
              <a:rPr lang="it-IT" altLang="it-IT" dirty="0"/>
              <a:t>d) coordinare la realizzazione degli interventi di promozione della salute e la realizzazione delle campagne di screening. </a:t>
            </a:r>
          </a:p>
          <a:p>
            <a:pPr marL="0" indent="0">
              <a:buFontTx/>
              <a:buNone/>
            </a:pPr>
            <a:r>
              <a:rPr lang="it-IT" altLang="it-IT" dirty="0"/>
              <a:t>I distretti afferiscono direttamente alle direzioni generali delle ATS e interagiscono con tutti i soggetti erogatori insistenti sul territorio di competenza, al fine di realizzare la rete d’offerta territoriale, anche attraverso il coinvolgimento, per i servizi di competenza delle autonomie locali, delle assemblee dei sindaci dei piani di zona di cui alla legge 8 novembre 2000 n. 328 (Legge quadro per la realizzazione del sistema integrato di interventi e servizi sociali), al fine di contribuire a garantire le funzioni di cui all’articolo 3-quinquies d.lgs. 502/1992. </a:t>
            </a:r>
          </a:p>
        </p:txBody>
      </p:sp>
      <p:sp>
        <p:nvSpPr>
          <p:cNvPr id="7" name="Segnaposto data 6"/>
          <p:cNvSpPr>
            <a:spLocks noGrp="1"/>
          </p:cNvSpPr>
          <p:nvPr>
            <p:ph type="dt" sz="half" idx="10"/>
          </p:nvPr>
        </p:nvSpPr>
        <p:spPr>
          <a:xfrm>
            <a:off x="4572000" y="6525344"/>
            <a:ext cx="4038600" cy="256456"/>
          </a:xfrm>
        </p:spPr>
        <p:txBody>
          <a:bodyPr/>
          <a:lstStyle/>
          <a:p>
            <a:fld id="{5D50A2A3-BAD1-49F0-A6D4-5C3378A81F47}" type="datetime1">
              <a:rPr lang="it-IT" smtClean="0"/>
              <a:t>26/01/2024</a:t>
            </a:fld>
            <a:endParaRPr lang="it-IT" dirty="0"/>
          </a:p>
        </p:txBody>
      </p:sp>
      <p:sp>
        <p:nvSpPr>
          <p:cNvPr id="6" name="Segnaposto piè di pagina 5"/>
          <p:cNvSpPr>
            <a:spLocks noGrp="1"/>
          </p:cNvSpPr>
          <p:nvPr>
            <p:ph type="ftr" sz="quarter" idx="11"/>
          </p:nvPr>
        </p:nvSpPr>
        <p:spPr>
          <a:xfrm>
            <a:off x="914400" y="6525344"/>
            <a:ext cx="2433464" cy="256456"/>
          </a:xfrm>
        </p:spPr>
        <p:txBody>
          <a:bodyPr/>
          <a:lstStyle/>
          <a:p>
            <a:r>
              <a:rPr lang="it-IT" dirty="0"/>
              <a:t>CMM, sintesi L.R. 23/2015</a:t>
            </a:r>
          </a:p>
        </p:txBody>
      </p:sp>
      <p:sp>
        <p:nvSpPr>
          <p:cNvPr id="5" name="Segnaposto numero diapositiva 4"/>
          <p:cNvSpPr>
            <a:spLocks noGrp="1"/>
          </p:cNvSpPr>
          <p:nvPr>
            <p:ph type="sldNum" sz="quarter" idx="12"/>
          </p:nvPr>
        </p:nvSpPr>
        <p:spPr/>
        <p:txBody>
          <a:bodyPr/>
          <a:lstStyle/>
          <a:p>
            <a:fld id="{AE9B549B-594C-49DB-9D75-DDD60FD2D946}" type="slidenum">
              <a:rPr lang="it-IT" smtClean="0"/>
              <a:t>16</a:t>
            </a:fld>
            <a:endParaRPr lang="it-IT"/>
          </a:p>
        </p:txBody>
      </p:sp>
    </p:spTree>
    <p:extLst>
      <p:ext uri="{BB962C8B-B14F-4D97-AF65-F5344CB8AC3E}">
        <p14:creationId xmlns:p14="http://schemas.microsoft.com/office/powerpoint/2010/main" val="63413268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regionale 23/2015</a:t>
            </a:r>
          </a:p>
        </p:txBody>
      </p:sp>
      <p:sp>
        <p:nvSpPr>
          <p:cNvPr id="3" name="Segnaposto contenuto 2"/>
          <p:cNvSpPr>
            <a:spLocks noGrp="1"/>
          </p:cNvSpPr>
          <p:nvPr>
            <p:ph idx="1"/>
          </p:nvPr>
        </p:nvSpPr>
        <p:spPr/>
        <p:txBody>
          <a:bodyPr>
            <a:normAutofit/>
          </a:bodyPr>
          <a:lstStyle/>
          <a:p>
            <a:pPr marL="0" lvl="0" indent="0" algn="ctr">
              <a:buNone/>
            </a:pPr>
            <a:r>
              <a:rPr lang="it-IT" sz="4800" b="1" dirty="0"/>
              <a:t>A S </a:t>
            </a:r>
            <a:r>
              <a:rPr lang="it-IT" sz="4800" b="1" dirty="0" err="1"/>
              <a:t>S</a:t>
            </a:r>
            <a:r>
              <a:rPr lang="it-IT" sz="4800" b="1" dirty="0"/>
              <a:t> T</a:t>
            </a:r>
            <a:endParaRPr lang="it-IT" dirty="0"/>
          </a:p>
          <a:p>
            <a:pPr marL="0" indent="0" algn="ctr">
              <a:buNone/>
            </a:pPr>
            <a:r>
              <a:rPr lang="it-IT" dirty="0"/>
              <a:t>La Direzione</a:t>
            </a:r>
          </a:p>
          <a:p>
            <a:pPr marL="0" indent="0">
              <a:buNone/>
            </a:pPr>
            <a:r>
              <a:rPr lang="it-IT" dirty="0"/>
              <a:t>Direttore Generale</a:t>
            </a:r>
          </a:p>
          <a:p>
            <a:pPr marL="0" indent="0">
              <a:buNone/>
            </a:pPr>
            <a:r>
              <a:rPr lang="it-IT" dirty="0"/>
              <a:t>Direttore Amministrativo</a:t>
            </a:r>
          </a:p>
          <a:p>
            <a:pPr marL="0" indent="0">
              <a:buNone/>
            </a:pPr>
            <a:r>
              <a:rPr lang="it-IT" dirty="0"/>
              <a:t>Direttore Sanitario (polo ospedaliero)</a:t>
            </a:r>
          </a:p>
          <a:p>
            <a:pPr marL="0" indent="0">
              <a:buNone/>
            </a:pPr>
            <a:r>
              <a:rPr lang="it-IT" dirty="0"/>
              <a:t>Direttore Socio Sanitario (rete territoriale)</a:t>
            </a:r>
          </a:p>
          <a:p>
            <a:pPr marL="0" indent="0">
              <a:buNone/>
            </a:pPr>
            <a:endParaRPr lang="it-IT" dirty="0"/>
          </a:p>
        </p:txBody>
      </p:sp>
      <p:sp>
        <p:nvSpPr>
          <p:cNvPr id="4" name="Segnaposto data 3"/>
          <p:cNvSpPr>
            <a:spLocks noGrp="1"/>
          </p:cNvSpPr>
          <p:nvPr>
            <p:ph type="dt" sz="half" idx="10"/>
          </p:nvPr>
        </p:nvSpPr>
        <p:spPr>
          <a:xfrm>
            <a:off x="4716016" y="6381329"/>
            <a:ext cx="3894584" cy="400472"/>
          </a:xfrm>
        </p:spPr>
        <p:txBody>
          <a:bodyPr/>
          <a:lstStyle/>
          <a:p>
            <a:fld id="{2DE29A6D-AD16-4E77-A5D0-9CDDD4406F1B}" type="datetime1">
              <a:rPr lang="it-IT" smtClean="0"/>
              <a:t>26/01/2024</a:t>
            </a:fld>
            <a:endParaRPr lang="it-IT" dirty="0"/>
          </a:p>
        </p:txBody>
      </p:sp>
      <p:sp>
        <p:nvSpPr>
          <p:cNvPr id="5" name="Segnaposto piè di pagina 4"/>
          <p:cNvSpPr>
            <a:spLocks noGrp="1"/>
          </p:cNvSpPr>
          <p:nvPr>
            <p:ph type="ftr" sz="quarter" idx="11"/>
          </p:nvPr>
        </p:nvSpPr>
        <p:spPr>
          <a:xfrm>
            <a:off x="914400" y="6381329"/>
            <a:ext cx="2361456" cy="400472"/>
          </a:xfrm>
        </p:spPr>
        <p:txBody>
          <a:bodyPr/>
          <a:lstStyle/>
          <a:p>
            <a:r>
              <a:rPr lang="it-IT" dirty="0"/>
              <a:t>CMM, sintesi L.R. 23/2015</a:t>
            </a:r>
          </a:p>
        </p:txBody>
      </p:sp>
      <p:sp>
        <p:nvSpPr>
          <p:cNvPr id="6" name="Segnaposto numero diapositiva 5"/>
          <p:cNvSpPr>
            <a:spLocks noGrp="1"/>
          </p:cNvSpPr>
          <p:nvPr>
            <p:ph type="sldNum" sz="quarter" idx="12"/>
          </p:nvPr>
        </p:nvSpPr>
        <p:spPr/>
        <p:txBody>
          <a:bodyPr/>
          <a:lstStyle/>
          <a:p>
            <a:fld id="{AE9B549B-594C-49DB-9D75-DDD60FD2D946}" type="slidenum">
              <a:rPr lang="it-IT" smtClean="0"/>
              <a:t>17</a:t>
            </a:fld>
            <a:endParaRPr lang="it-IT"/>
          </a:p>
        </p:txBody>
      </p:sp>
    </p:spTree>
    <p:extLst>
      <p:ext uri="{BB962C8B-B14F-4D97-AF65-F5344CB8AC3E}">
        <p14:creationId xmlns:p14="http://schemas.microsoft.com/office/powerpoint/2010/main" val="23198638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regionale 23/2015</a:t>
            </a:r>
          </a:p>
        </p:txBody>
      </p:sp>
      <p:sp>
        <p:nvSpPr>
          <p:cNvPr id="3" name="Segnaposto contenuto 2"/>
          <p:cNvSpPr>
            <a:spLocks noGrp="1"/>
          </p:cNvSpPr>
          <p:nvPr>
            <p:ph idx="1"/>
          </p:nvPr>
        </p:nvSpPr>
        <p:spPr/>
        <p:txBody>
          <a:bodyPr>
            <a:normAutofit fontScale="92500" lnSpcReduction="10000"/>
          </a:bodyPr>
          <a:lstStyle/>
          <a:p>
            <a:pPr marL="0" indent="0">
              <a:buFontTx/>
              <a:buNone/>
              <a:defRPr/>
            </a:pPr>
            <a:r>
              <a:rPr lang="it-IT" sz="2800" dirty="0"/>
              <a:t>Il quadro delle </a:t>
            </a:r>
            <a:r>
              <a:rPr lang="it-IT" sz="2800" b="1" dirty="0"/>
              <a:t>ATS</a:t>
            </a:r>
            <a:r>
              <a:rPr lang="it-IT" sz="2800" dirty="0"/>
              <a:t> e delle </a:t>
            </a:r>
            <a:r>
              <a:rPr lang="it-IT" sz="2800" b="1" dirty="0"/>
              <a:t>ASST </a:t>
            </a:r>
            <a:r>
              <a:rPr lang="it-IT" sz="2800" dirty="0"/>
              <a:t>è il seguente:</a:t>
            </a:r>
          </a:p>
          <a:p>
            <a:pPr>
              <a:buFont typeface="Wingdings" panose="05000000000000000000" pitchFamily="2" charset="2"/>
              <a:buChar char=""/>
              <a:defRPr/>
            </a:pPr>
            <a:r>
              <a:rPr lang="it-IT" sz="2000" b="1" dirty="0"/>
              <a:t>ATS della Città Metropolitana di Milano </a:t>
            </a:r>
            <a:endParaRPr lang="it-IT" sz="2000" dirty="0"/>
          </a:p>
          <a:p>
            <a:pPr lvl="1">
              <a:buFont typeface="Wingdings" panose="05000000000000000000" pitchFamily="2" charset="2"/>
              <a:buChar char=""/>
              <a:defRPr/>
            </a:pPr>
            <a:r>
              <a:rPr lang="it-IT" sz="1600" dirty="0"/>
              <a:t>I</a:t>
            </a:r>
            <a:r>
              <a:rPr lang="it-IT" sz="1600" b="1" dirty="0"/>
              <a:t>RCCS Istituto Nazionale dei Tumori </a:t>
            </a:r>
            <a:endParaRPr lang="it-IT" sz="1600" dirty="0"/>
          </a:p>
          <a:p>
            <a:pPr lvl="1">
              <a:buFont typeface="Wingdings" panose="05000000000000000000" pitchFamily="2" charset="2"/>
              <a:buChar char=""/>
              <a:defRPr/>
            </a:pPr>
            <a:r>
              <a:rPr lang="it-IT" sz="1600" b="1" dirty="0"/>
              <a:t>IRCCS Istituto Neurologico Carlo </a:t>
            </a:r>
            <a:r>
              <a:rPr lang="it-IT" sz="1600" b="1" dirty="0" err="1"/>
              <a:t>Besta</a:t>
            </a:r>
            <a:r>
              <a:rPr lang="it-IT" sz="1600" b="1" dirty="0"/>
              <a:t> </a:t>
            </a:r>
            <a:endParaRPr lang="it-IT" sz="1600" dirty="0"/>
          </a:p>
          <a:p>
            <a:pPr lvl="1">
              <a:buFont typeface="Wingdings" panose="05000000000000000000" pitchFamily="2" charset="2"/>
              <a:buChar char=""/>
              <a:defRPr/>
            </a:pPr>
            <a:r>
              <a:rPr lang="it-IT" sz="1600" b="1" dirty="0"/>
              <a:t>IRCCS Ospedale Policlinico di Milano </a:t>
            </a:r>
            <a:endParaRPr lang="it-IT" sz="1600" dirty="0"/>
          </a:p>
          <a:p>
            <a:pPr lvl="1">
              <a:buFont typeface="Arial" panose="020B0604020202020204" pitchFamily="34" charset="0"/>
              <a:buChar char="→"/>
              <a:defRPr/>
            </a:pPr>
            <a:r>
              <a:rPr lang="it-IT" sz="1600" b="1" dirty="0"/>
              <a:t>ASST Grande Ospedale Metropolitano Niguarda</a:t>
            </a:r>
            <a:r>
              <a:rPr lang="it-IT" sz="1600" dirty="0"/>
              <a:t>, comprendente il territorio e le relative strutture sanitarie e sociosanitarie ex Distretto 2 della Zona 9 di Milano e l’Ospedale Niguarda </a:t>
            </a:r>
          </a:p>
          <a:p>
            <a:pPr lvl="1">
              <a:buFont typeface="Arial" panose="020B0604020202020204" pitchFamily="34" charset="0"/>
              <a:buChar char="→"/>
              <a:defRPr/>
            </a:pPr>
            <a:r>
              <a:rPr lang="it-IT" sz="1600" b="1" dirty="0"/>
              <a:t>ASST Santi Paolo e Carlo</a:t>
            </a:r>
            <a:r>
              <a:rPr lang="it-IT" sz="1600" dirty="0"/>
              <a:t>, comprendente il territorio e le relative strutture sanitarie e sociosanitarie ex Distretti 4 e 5 delle Zone di Milano 5, 6 e 7 e gli Ospedali San Paolo e San Carlo Borromeo </a:t>
            </a:r>
          </a:p>
          <a:p>
            <a:pPr lvl="1">
              <a:buFont typeface="Arial" panose="020B0604020202020204" pitchFamily="34" charset="0"/>
              <a:buChar char="→"/>
              <a:defRPr/>
            </a:pPr>
            <a:r>
              <a:rPr lang="it-IT" sz="1600" b="1" dirty="0"/>
              <a:t>ASST Fatebenefratelli Sacco</a:t>
            </a:r>
            <a:r>
              <a:rPr lang="it-IT" sz="1600" dirty="0"/>
              <a:t>, comprendente il territorio e le relative strutture sanitarie e sociosanitarie ex Distretti 1, 2, 3 e 4 delle Zone 1, 2, 3, 4 e 8 di Milano e i Poli Ospedalieri: </a:t>
            </a:r>
          </a:p>
          <a:p>
            <a:pPr lvl="1">
              <a:buFont typeface="Wingdings" panose="05000000000000000000" pitchFamily="2" charset="2"/>
              <a:buChar char=""/>
              <a:defRPr/>
            </a:pPr>
            <a:r>
              <a:rPr lang="it-IT" sz="1400" dirty="0"/>
              <a:t>Ospedale Luigi Sacco </a:t>
            </a:r>
          </a:p>
          <a:p>
            <a:pPr lvl="1">
              <a:buFont typeface="Wingdings" panose="05000000000000000000" pitchFamily="2" charset="2"/>
              <a:buChar char=""/>
              <a:defRPr/>
            </a:pPr>
            <a:r>
              <a:rPr lang="it-IT" sz="1400" dirty="0"/>
              <a:t>Ospedale Fatebenefratelli </a:t>
            </a:r>
          </a:p>
          <a:p>
            <a:pPr lvl="1">
              <a:buFont typeface="Wingdings" panose="05000000000000000000" pitchFamily="2" charset="2"/>
              <a:buChar char=""/>
              <a:defRPr/>
            </a:pPr>
            <a:r>
              <a:rPr lang="it-IT" sz="1400" dirty="0"/>
              <a:t>Ospedale dei Bambini Vittore Buzzi </a:t>
            </a:r>
          </a:p>
          <a:p>
            <a:pPr lvl="1">
              <a:buFont typeface="Wingdings" panose="05000000000000000000" pitchFamily="2" charset="2"/>
              <a:buChar char=""/>
              <a:defRPr/>
            </a:pPr>
            <a:r>
              <a:rPr lang="it-IT" sz="1400" dirty="0"/>
              <a:t>Clinica Macedonio Melloni </a:t>
            </a:r>
          </a:p>
          <a:p>
            <a:pPr marL="0" indent="0">
              <a:buNone/>
            </a:pPr>
            <a:endParaRPr lang="it-IT" dirty="0"/>
          </a:p>
        </p:txBody>
      </p:sp>
      <p:sp>
        <p:nvSpPr>
          <p:cNvPr id="7" name="Segnaposto data 6"/>
          <p:cNvSpPr>
            <a:spLocks noGrp="1"/>
          </p:cNvSpPr>
          <p:nvPr>
            <p:ph type="dt" sz="half" idx="10"/>
          </p:nvPr>
        </p:nvSpPr>
        <p:spPr>
          <a:xfrm flipH="1">
            <a:off x="4788024" y="6453336"/>
            <a:ext cx="1688976" cy="328464"/>
          </a:xfrm>
        </p:spPr>
        <p:txBody>
          <a:bodyPr/>
          <a:lstStyle/>
          <a:p>
            <a:fld id="{3321C0D2-9A30-4982-B2C7-2A793A363F37}" type="datetime1">
              <a:rPr lang="it-IT" smtClean="0"/>
              <a:t>26/01/2024</a:t>
            </a:fld>
            <a:endParaRPr lang="it-IT" dirty="0"/>
          </a:p>
        </p:txBody>
      </p:sp>
      <p:sp>
        <p:nvSpPr>
          <p:cNvPr id="6" name="Segnaposto piè di pagina 5"/>
          <p:cNvSpPr>
            <a:spLocks noGrp="1"/>
          </p:cNvSpPr>
          <p:nvPr>
            <p:ph type="ftr" sz="quarter" idx="11"/>
          </p:nvPr>
        </p:nvSpPr>
        <p:spPr>
          <a:xfrm>
            <a:off x="914400" y="6525344"/>
            <a:ext cx="2217440" cy="256456"/>
          </a:xfrm>
        </p:spPr>
        <p:txBody>
          <a:bodyPr/>
          <a:lstStyle/>
          <a:p>
            <a:r>
              <a:rPr lang="it-IT" dirty="0"/>
              <a:t>CMM, sintesi L.R. 23/2015</a:t>
            </a:r>
          </a:p>
        </p:txBody>
      </p:sp>
      <p:sp>
        <p:nvSpPr>
          <p:cNvPr id="5" name="Segnaposto numero diapositiva 4"/>
          <p:cNvSpPr>
            <a:spLocks noGrp="1"/>
          </p:cNvSpPr>
          <p:nvPr>
            <p:ph type="sldNum" sz="quarter" idx="12"/>
          </p:nvPr>
        </p:nvSpPr>
        <p:spPr/>
        <p:txBody>
          <a:bodyPr/>
          <a:lstStyle/>
          <a:p>
            <a:fld id="{AE9B549B-594C-49DB-9D75-DDD60FD2D946}" type="slidenum">
              <a:rPr lang="it-IT" smtClean="0"/>
              <a:t>18</a:t>
            </a:fld>
            <a:endParaRPr lang="it-IT"/>
          </a:p>
        </p:txBody>
      </p:sp>
    </p:spTree>
    <p:extLst>
      <p:ext uri="{BB962C8B-B14F-4D97-AF65-F5344CB8AC3E}">
        <p14:creationId xmlns:p14="http://schemas.microsoft.com/office/powerpoint/2010/main" val="23040093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regionale 23/2015</a:t>
            </a:r>
          </a:p>
        </p:txBody>
      </p:sp>
      <p:sp>
        <p:nvSpPr>
          <p:cNvPr id="3" name="Segnaposto contenuto 2"/>
          <p:cNvSpPr>
            <a:spLocks noGrp="1"/>
          </p:cNvSpPr>
          <p:nvPr>
            <p:ph idx="1"/>
          </p:nvPr>
        </p:nvSpPr>
        <p:spPr/>
        <p:txBody>
          <a:bodyPr>
            <a:normAutofit lnSpcReduction="10000"/>
          </a:bodyPr>
          <a:lstStyle/>
          <a:p>
            <a:pPr>
              <a:buFont typeface="Arial" panose="020B0604020202020204" pitchFamily="34" charset="0"/>
              <a:buChar char="→"/>
              <a:defRPr/>
            </a:pPr>
            <a:r>
              <a:rPr lang="it-IT" sz="1600" b="1" dirty="0"/>
              <a:t>ASST Centro Specialistico Ortopedico Traumatologico Gaetano Pini/CTO</a:t>
            </a:r>
            <a:r>
              <a:rPr lang="it-IT" sz="1600" dirty="0"/>
              <a:t>, comprendente gli Ospedali Gaetano Pini e CTO (Centro Ortopedico Traumatologico) e la rete ambulatoriale territoriale specialistica ortopedico traumatologica </a:t>
            </a:r>
          </a:p>
          <a:p>
            <a:pPr>
              <a:buFont typeface="Arial" panose="020B0604020202020204" pitchFamily="34" charset="0"/>
              <a:buChar char="→"/>
              <a:defRPr/>
            </a:pPr>
            <a:r>
              <a:rPr lang="it-IT" sz="1600" b="1" dirty="0"/>
              <a:t>ASST Ovest Milanese</a:t>
            </a:r>
            <a:r>
              <a:rPr lang="it-IT" sz="1600" dirty="0"/>
              <a:t>, comprendente il territorio e le relative strutture sanitarie e sociosanitarie degli ex Distretti ASL di </a:t>
            </a:r>
          </a:p>
          <a:p>
            <a:pPr lvl="1">
              <a:buFont typeface="Wingdings" panose="05000000000000000000" pitchFamily="2" charset="2"/>
              <a:buChar char=""/>
              <a:defRPr/>
            </a:pPr>
            <a:r>
              <a:rPr lang="it-IT" sz="1400" dirty="0"/>
              <a:t>Legnano </a:t>
            </a:r>
          </a:p>
          <a:p>
            <a:pPr lvl="1">
              <a:buFont typeface="Wingdings" panose="05000000000000000000" pitchFamily="2" charset="2"/>
              <a:buChar char=""/>
              <a:defRPr/>
            </a:pPr>
            <a:r>
              <a:rPr lang="it-IT" sz="1400" dirty="0"/>
              <a:t>Magenta </a:t>
            </a:r>
          </a:p>
          <a:p>
            <a:pPr lvl="1">
              <a:buFont typeface="Wingdings" panose="05000000000000000000" pitchFamily="2" charset="2"/>
              <a:buChar char=""/>
              <a:defRPr/>
            </a:pPr>
            <a:r>
              <a:rPr lang="it-IT" sz="1400" dirty="0"/>
              <a:t>Castano Primo </a:t>
            </a:r>
          </a:p>
          <a:p>
            <a:pPr lvl="1">
              <a:buFont typeface="Wingdings" panose="05000000000000000000" pitchFamily="2" charset="2"/>
              <a:buChar char=""/>
              <a:defRPr/>
            </a:pPr>
            <a:r>
              <a:rPr lang="it-IT" sz="1400" dirty="0"/>
              <a:t>Abbiategrasso </a:t>
            </a:r>
          </a:p>
          <a:p>
            <a:pPr>
              <a:buFont typeface="Arial" panose="020B0604020202020204" pitchFamily="34" charset="0"/>
              <a:buChar char="→"/>
              <a:defRPr/>
            </a:pPr>
            <a:r>
              <a:rPr lang="it-IT" sz="1600" b="1" dirty="0"/>
              <a:t>ASST Rhodense</a:t>
            </a:r>
            <a:r>
              <a:rPr lang="it-IT" sz="1600" dirty="0"/>
              <a:t>, comprendente il territorio e le relative strutture sanitarie e sociosanitarie degli ex Distretti ASL di </a:t>
            </a:r>
          </a:p>
          <a:p>
            <a:pPr lvl="1">
              <a:buFont typeface="Wingdings" panose="05000000000000000000" pitchFamily="2" charset="2"/>
              <a:buChar char="¯"/>
              <a:defRPr/>
            </a:pPr>
            <a:r>
              <a:rPr lang="it-IT" sz="1400" dirty="0"/>
              <a:t>Rho </a:t>
            </a:r>
          </a:p>
          <a:p>
            <a:pPr lvl="1">
              <a:buFont typeface="Wingdings" panose="05000000000000000000" pitchFamily="2" charset="2"/>
              <a:buChar char="¯"/>
              <a:defRPr/>
            </a:pPr>
            <a:r>
              <a:rPr lang="it-IT" sz="1400" dirty="0"/>
              <a:t>Garbagnate </a:t>
            </a:r>
          </a:p>
          <a:p>
            <a:pPr lvl="1">
              <a:buFont typeface="Wingdings" panose="05000000000000000000" pitchFamily="2" charset="2"/>
              <a:buChar char="¯"/>
              <a:defRPr/>
            </a:pPr>
            <a:r>
              <a:rPr lang="it-IT" sz="1400" dirty="0"/>
              <a:t>Corsico </a:t>
            </a:r>
          </a:p>
          <a:p>
            <a:pPr>
              <a:buFont typeface="Arial" panose="020B0604020202020204" pitchFamily="34" charset="0"/>
              <a:buChar char="→"/>
              <a:defRPr/>
            </a:pPr>
            <a:r>
              <a:rPr lang="it-IT" sz="1600" b="1" dirty="0"/>
              <a:t>ASST Nord Milano</a:t>
            </a:r>
            <a:r>
              <a:rPr lang="it-IT" sz="1600" dirty="0"/>
              <a:t>, comprendente il territorio degli ex Distretti ASL 6 e 7 di Cinisello Balsamo e Sesto San Giovanni, l’Ospedale Bassini di Cinisello  Balsamo, l’Ospedale Città di Sesto San Giovanni e i Poliambulatori dell’ex AO ICP </a:t>
            </a:r>
          </a:p>
          <a:p>
            <a:pPr marL="0" indent="0">
              <a:buNone/>
            </a:pPr>
            <a:endParaRPr lang="it-IT" dirty="0"/>
          </a:p>
        </p:txBody>
      </p:sp>
      <p:sp>
        <p:nvSpPr>
          <p:cNvPr id="7" name="Segnaposto data 6"/>
          <p:cNvSpPr>
            <a:spLocks noGrp="1"/>
          </p:cNvSpPr>
          <p:nvPr>
            <p:ph type="dt" sz="half" idx="10"/>
          </p:nvPr>
        </p:nvSpPr>
        <p:spPr>
          <a:xfrm>
            <a:off x="4139952" y="6597352"/>
            <a:ext cx="4470648" cy="184448"/>
          </a:xfrm>
        </p:spPr>
        <p:txBody>
          <a:bodyPr/>
          <a:lstStyle/>
          <a:p>
            <a:fld id="{D6457C13-65AE-4F9A-B4EB-6F7EFB0D7947}" type="datetime1">
              <a:rPr lang="it-IT" smtClean="0"/>
              <a:t>26/01/2024</a:t>
            </a:fld>
            <a:endParaRPr lang="it-IT"/>
          </a:p>
        </p:txBody>
      </p:sp>
      <p:sp>
        <p:nvSpPr>
          <p:cNvPr id="6" name="Segnaposto piè di pagina 5"/>
          <p:cNvSpPr>
            <a:spLocks noGrp="1"/>
          </p:cNvSpPr>
          <p:nvPr>
            <p:ph type="ftr" sz="quarter" idx="11"/>
          </p:nvPr>
        </p:nvSpPr>
        <p:spPr>
          <a:xfrm>
            <a:off x="914400" y="6453336"/>
            <a:ext cx="1857400" cy="328464"/>
          </a:xfrm>
        </p:spPr>
        <p:txBody>
          <a:bodyPr/>
          <a:lstStyle/>
          <a:p>
            <a:r>
              <a:rPr lang="it-IT" dirty="0"/>
              <a:t>CMM, sintesi L.R. 23/2015</a:t>
            </a:r>
          </a:p>
        </p:txBody>
      </p:sp>
      <p:sp>
        <p:nvSpPr>
          <p:cNvPr id="5" name="Segnaposto numero diapositiva 4"/>
          <p:cNvSpPr>
            <a:spLocks noGrp="1"/>
          </p:cNvSpPr>
          <p:nvPr>
            <p:ph type="sldNum" sz="quarter" idx="12"/>
          </p:nvPr>
        </p:nvSpPr>
        <p:spPr/>
        <p:txBody>
          <a:bodyPr/>
          <a:lstStyle/>
          <a:p>
            <a:fld id="{AE9B549B-594C-49DB-9D75-DDD60FD2D946}" type="slidenum">
              <a:rPr lang="it-IT" smtClean="0"/>
              <a:t>19</a:t>
            </a:fld>
            <a:endParaRPr lang="it-IT"/>
          </a:p>
        </p:txBody>
      </p:sp>
    </p:spTree>
    <p:extLst>
      <p:ext uri="{BB962C8B-B14F-4D97-AF65-F5344CB8AC3E}">
        <p14:creationId xmlns:p14="http://schemas.microsoft.com/office/powerpoint/2010/main" val="15446602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90CA47-2949-4BB5-B952-6F1683F33F7C}"/>
              </a:ext>
            </a:extLst>
          </p:cNvPr>
          <p:cNvSpPr>
            <a:spLocks noGrp="1"/>
          </p:cNvSpPr>
          <p:nvPr>
            <p:ph type="title"/>
          </p:nvPr>
        </p:nvSpPr>
        <p:spPr/>
        <p:txBody>
          <a:bodyPr/>
          <a:lstStyle/>
          <a:p>
            <a:r>
              <a:rPr lang="it-IT" dirty="0"/>
              <a:t>Legge regionale 23/2015</a:t>
            </a:r>
          </a:p>
        </p:txBody>
      </p:sp>
      <p:sp>
        <p:nvSpPr>
          <p:cNvPr id="3" name="Segnaposto contenuto 2">
            <a:extLst>
              <a:ext uri="{FF2B5EF4-FFF2-40B4-BE49-F238E27FC236}">
                <a16:creationId xmlns:a16="http://schemas.microsoft.com/office/drawing/2014/main" id="{BFFF1505-642F-402D-9442-76183EFE2AB5}"/>
              </a:ext>
            </a:extLst>
          </p:cNvPr>
          <p:cNvSpPr>
            <a:spLocks noGrp="1"/>
          </p:cNvSpPr>
          <p:nvPr>
            <p:ph idx="1"/>
          </p:nvPr>
        </p:nvSpPr>
        <p:spPr/>
        <p:txBody>
          <a:bodyPr>
            <a:normAutofit/>
          </a:bodyPr>
          <a:lstStyle/>
          <a:p>
            <a:pPr>
              <a:buFont typeface="Wingdings" panose="05000000000000000000" pitchFamily="2" charset="2"/>
              <a:buChar char=""/>
            </a:pPr>
            <a:r>
              <a:rPr lang="it-IT" sz="2400" dirty="0"/>
              <a:t>integrata con la L. R.  n. 6 /2017</a:t>
            </a:r>
            <a:r>
              <a:rPr lang="it-IT" sz="2400"/>
              <a:t>,</a:t>
            </a:r>
            <a:r>
              <a:rPr lang="it-IT" sz="2400" i="1"/>
              <a:t>  &lt;Evoluzione </a:t>
            </a:r>
            <a:r>
              <a:rPr lang="it-IT" sz="2400" i="1" dirty="0"/>
              <a:t>del sistema sociosanitario lombardo: modifiche ai Titoli IV, VI e VII della legge regionale 30 dicembre 2009, n. 33 (Testo unico delle leggi regionali in  materia di sanità): </a:t>
            </a:r>
          </a:p>
          <a:p>
            <a:pPr>
              <a:buFont typeface="Wingdings" panose="05000000000000000000" pitchFamily="2" charset="2"/>
              <a:buChar char=""/>
            </a:pPr>
            <a:endParaRPr lang="it-IT" sz="2400" dirty="0"/>
          </a:p>
          <a:p>
            <a:pPr lvl="1">
              <a:buFont typeface="Arial" panose="020B0604020202020204" pitchFamily="34" charset="0"/>
              <a:buChar char="►"/>
              <a:defRPr/>
            </a:pPr>
            <a:r>
              <a:rPr lang="it-IT" sz="2000" dirty="0"/>
              <a:t>Titolo IV </a:t>
            </a:r>
            <a:r>
              <a:rPr lang="it-IT" sz="2000" i="1" dirty="0"/>
              <a:t>(“Norme relative ai trapianti, all’assistenza a domicilio del paziente emofilico, alla dialisi a domicilio e all’assistenza del paziente diabetico) </a:t>
            </a:r>
            <a:r>
              <a:rPr lang="it-IT" sz="2000" dirty="0"/>
              <a:t>e il</a:t>
            </a:r>
          </a:p>
          <a:p>
            <a:pPr lvl="1">
              <a:buFont typeface="Arial" panose="020B0604020202020204" pitchFamily="34" charset="0"/>
              <a:buChar char="►"/>
              <a:defRPr/>
            </a:pPr>
            <a:r>
              <a:rPr lang="it-IT" sz="2000" dirty="0"/>
              <a:t>Titolo VI (Modifiche al Capo I e al Capo II del Titolo VI </a:t>
            </a:r>
            <a:r>
              <a:rPr lang="it-IT" sz="2000" i="1" dirty="0"/>
              <a:t>“Norme in materia di prevenzione e promozione della salute”) </a:t>
            </a:r>
            <a:r>
              <a:rPr lang="it-IT" sz="2000" dirty="0"/>
              <a:t>e il </a:t>
            </a:r>
          </a:p>
          <a:p>
            <a:pPr lvl="1">
              <a:buFont typeface="Arial" panose="020B0604020202020204" pitchFamily="34" charset="0"/>
              <a:buChar char="►"/>
              <a:defRPr/>
            </a:pPr>
            <a:r>
              <a:rPr lang="it-IT" sz="2000" dirty="0"/>
              <a:t>Titolo VII </a:t>
            </a:r>
            <a:r>
              <a:rPr lang="it-IT" sz="2000" i="1" dirty="0"/>
              <a:t>(Modifiche al Capo I e al Capo II del Titolo VII “Disposizioni in materia di assistenza farmaceutica”)</a:t>
            </a:r>
            <a:endParaRPr lang="it-IT" sz="2000" dirty="0"/>
          </a:p>
          <a:p>
            <a:pPr>
              <a:buFont typeface="Wingdings" panose="05000000000000000000" pitchFamily="2" charset="2"/>
              <a:buChar char="ö"/>
            </a:pPr>
            <a:endParaRPr lang="it-IT" dirty="0"/>
          </a:p>
        </p:txBody>
      </p:sp>
      <p:sp>
        <p:nvSpPr>
          <p:cNvPr id="4" name="Segnaposto data 3">
            <a:extLst>
              <a:ext uri="{FF2B5EF4-FFF2-40B4-BE49-F238E27FC236}">
                <a16:creationId xmlns:a16="http://schemas.microsoft.com/office/drawing/2014/main" id="{B7BE8C40-5FAA-4EE2-AE64-5C8CF53D24B7}"/>
              </a:ext>
            </a:extLst>
          </p:cNvPr>
          <p:cNvSpPr>
            <a:spLocks noGrp="1"/>
          </p:cNvSpPr>
          <p:nvPr>
            <p:ph type="dt" sz="half" idx="10"/>
          </p:nvPr>
        </p:nvSpPr>
        <p:spPr/>
        <p:txBody>
          <a:bodyPr/>
          <a:lstStyle/>
          <a:p>
            <a:fld id="{2DE29A6D-AD16-4E77-A5D0-9CDDD4406F1B}" type="datetime1">
              <a:rPr lang="it-IT" smtClean="0"/>
              <a:t>26/01/2024</a:t>
            </a:fld>
            <a:endParaRPr lang="it-IT"/>
          </a:p>
        </p:txBody>
      </p:sp>
      <p:sp>
        <p:nvSpPr>
          <p:cNvPr id="5" name="Segnaposto piè di pagina 4">
            <a:extLst>
              <a:ext uri="{FF2B5EF4-FFF2-40B4-BE49-F238E27FC236}">
                <a16:creationId xmlns:a16="http://schemas.microsoft.com/office/drawing/2014/main" id="{67CC4BE0-C028-4369-903D-C295645EBDB2}"/>
              </a:ext>
            </a:extLst>
          </p:cNvPr>
          <p:cNvSpPr>
            <a:spLocks noGrp="1"/>
          </p:cNvSpPr>
          <p:nvPr>
            <p:ph type="ftr" sz="quarter" idx="11"/>
          </p:nvPr>
        </p:nvSpPr>
        <p:spPr/>
        <p:txBody>
          <a:bodyPr/>
          <a:lstStyle/>
          <a:p>
            <a:r>
              <a:rPr lang="it-IT"/>
              <a:t>CMM, sintesi L.R. 23/2015</a:t>
            </a:r>
          </a:p>
        </p:txBody>
      </p:sp>
      <p:sp>
        <p:nvSpPr>
          <p:cNvPr id="6" name="Segnaposto numero diapositiva 5">
            <a:extLst>
              <a:ext uri="{FF2B5EF4-FFF2-40B4-BE49-F238E27FC236}">
                <a16:creationId xmlns:a16="http://schemas.microsoft.com/office/drawing/2014/main" id="{83013356-D93A-4556-8492-9B3546D9583C}"/>
              </a:ext>
            </a:extLst>
          </p:cNvPr>
          <p:cNvSpPr>
            <a:spLocks noGrp="1"/>
          </p:cNvSpPr>
          <p:nvPr>
            <p:ph type="sldNum" sz="quarter" idx="12"/>
          </p:nvPr>
        </p:nvSpPr>
        <p:spPr/>
        <p:txBody>
          <a:bodyPr/>
          <a:lstStyle/>
          <a:p>
            <a:fld id="{AE9B549B-594C-49DB-9D75-DDD60FD2D946}" type="slidenum">
              <a:rPr lang="it-IT" smtClean="0"/>
              <a:t>2</a:t>
            </a:fld>
            <a:endParaRPr lang="it-IT"/>
          </a:p>
        </p:txBody>
      </p:sp>
    </p:spTree>
    <p:extLst>
      <p:ext uri="{BB962C8B-B14F-4D97-AF65-F5344CB8AC3E}">
        <p14:creationId xmlns:p14="http://schemas.microsoft.com/office/powerpoint/2010/main" val="68250387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regionale 23/2015</a:t>
            </a:r>
          </a:p>
        </p:txBody>
      </p:sp>
      <p:sp>
        <p:nvSpPr>
          <p:cNvPr id="3" name="Segnaposto contenuto 2"/>
          <p:cNvSpPr>
            <a:spLocks noGrp="1"/>
          </p:cNvSpPr>
          <p:nvPr>
            <p:ph idx="1"/>
          </p:nvPr>
        </p:nvSpPr>
        <p:spPr/>
        <p:txBody>
          <a:bodyPr>
            <a:normAutofit lnSpcReduction="10000"/>
          </a:bodyPr>
          <a:lstStyle/>
          <a:p>
            <a:pPr>
              <a:buFont typeface="Arial" panose="020B0604020202020204" pitchFamily="34" charset="0"/>
              <a:buChar char="→"/>
              <a:defRPr/>
            </a:pPr>
            <a:r>
              <a:rPr lang="it-IT" sz="1600" b="1" dirty="0"/>
              <a:t>ASST Melegnano e della Martesana</a:t>
            </a:r>
            <a:r>
              <a:rPr lang="it-IT" sz="1600" dirty="0"/>
              <a:t>, comprendente il Territorio ed i relativi Poli Ospedalieri afferenti all’ex ASL di Milano 2 </a:t>
            </a:r>
          </a:p>
          <a:p>
            <a:pPr>
              <a:buFont typeface="Arial" panose="020B0604020202020204" pitchFamily="34" charset="0"/>
              <a:buChar char="→"/>
              <a:defRPr/>
            </a:pPr>
            <a:r>
              <a:rPr lang="it-IT" sz="1600" b="1" dirty="0"/>
              <a:t>ASST di Lodi</a:t>
            </a:r>
            <a:r>
              <a:rPr lang="it-IT" sz="1600" dirty="0"/>
              <a:t>, comprendente il territorio e le relative strutture sanitarie e sociosanitarie della provincia di Lodi </a:t>
            </a:r>
          </a:p>
          <a:p>
            <a:pPr marL="0" indent="0">
              <a:buFontTx/>
              <a:buNone/>
              <a:defRPr/>
            </a:pPr>
            <a:endParaRPr lang="it-IT" sz="1400" dirty="0"/>
          </a:p>
          <a:p>
            <a:pPr>
              <a:buFont typeface="Wingdings" panose="05000000000000000000" pitchFamily="2" charset="2"/>
              <a:buChar char="q"/>
              <a:defRPr/>
            </a:pPr>
            <a:r>
              <a:rPr lang="it-IT" sz="2000" b="1" dirty="0"/>
              <a:t>ATS dell’</a:t>
            </a:r>
            <a:r>
              <a:rPr lang="it-IT" sz="2000" b="1" dirty="0" err="1"/>
              <a:t>Insubria</a:t>
            </a:r>
            <a:r>
              <a:rPr lang="it-IT" sz="2000" b="1" dirty="0"/>
              <a:t>: </a:t>
            </a:r>
            <a:endParaRPr lang="it-IT" sz="2000" dirty="0"/>
          </a:p>
          <a:p>
            <a:pPr>
              <a:buFont typeface="Arial" panose="020B0604020202020204" pitchFamily="34" charset="0"/>
              <a:buChar char="→"/>
              <a:defRPr/>
            </a:pPr>
            <a:r>
              <a:rPr lang="it-IT" sz="1600" b="1" dirty="0"/>
              <a:t>ASST dei Sette Laghi</a:t>
            </a:r>
            <a:r>
              <a:rPr lang="it-IT" sz="1600" dirty="0"/>
              <a:t>, comprendente il territorio e le relative strutture sanitarie e sociosanitarie (ad esclusione dell’Ospedale di Angera, che in fase di prima attuazione rimane funzionalmente collegato all’Ospedale di Gallarate, nell’ambito dell’ASST della Valle Olona) degli ex Distretti ASL di: </a:t>
            </a:r>
          </a:p>
          <a:p>
            <a:pPr lvl="1">
              <a:buFont typeface="Wingdings" panose="05000000000000000000" pitchFamily="2" charset="2"/>
              <a:buChar char="¯"/>
              <a:defRPr/>
            </a:pPr>
            <a:r>
              <a:rPr lang="it-IT" sz="1400" dirty="0"/>
              <a:t>Varese </a:t>
            </a:r>
          </a:p>
          <a:p>
            <a:pPr lvl="1">
              <a:buFont typeface="Wingdings" panose="05000000000000000000" pitchFamily="2" charset="2"/>
              <a:buChar char="¯"/>
              <a:defRPr/>
            </a:pPr>
            <a:r>
              <a:rPr lang="it-IT" sz="1400" dirty="0"/>
              <a:t>Arcisate </a:t>
            </a:r>
          </a:p>
          <a:p>
            <a:pPr lvl="1">
              <a:buFont typeface="Wingdings" panose="05000000000000000000" pitchFamily="2" charset="2"/>
              <a:buChar char="¯"/>
              <a:defRPr/>
            </a:pPr>
            <a:r>
              <a:rPr lang="it-IT" sz="1400" dirty="0"/>
              <a:t>Azzate </a:t>
            </a:r>
          </a:p>
          <a:p>
            <a:pPr lvl="1">
              <a:buFont typeface="Wingdings" panose="05000000000000000000" pitchFamily="2" charset="2"/>
              <a:buChar char="¯"/>
              <a:defRPr/>
            </a:pPr>
            <a:r>
              <a:rPr lang="it-IT" sz="1400" dirty="0"/>
              <a:t>Laveno </a:t>
            </a:r>
          </a:p>
          <a:p>
            <a:pPr lvl="1">
              <a:buFont typeface="Wingdings" panose="05000000000000000000" pitchFamily="2" charset="2"/>
              <a:buChar char="¯"/>
              <a:defRPr/>
            </a:pPr>
            <a:r>
              <a:rPr lang="it-IT" sz="1400" dirty="0"/>
              <a:t>Luino </a:t>
            </a:r>
          </a:p>
          <a:p>
            <a:pPr lvl="1">
              <a:buFont typeface="Wingdings" panose="05000000000000000000" pitchFamily="2" charset="2"/>
              <a:buChar char="¯"/>
              <a:defRPr/>
            </a:pPr>
            <a:r>
              <a:rPr lang="it-IT" sz="1400" dirty="0"/>
              <a:t>Sesto Calende </a:t>
            </a:r>
          </a:p>
          <a:p>
            <a:pPr lvl="1">
              <a:buFont typeface="Wingdings" panose="05000000000000000000" pitchFamily="2" charset="2"/>
              <a:buChar char="¯"/>
              <a:defRPr/>
            </a:pPr>
            <a:r>
              <a:rPr lang="it-IT" sz="1400" dirty="0"/>
              <a:t>Tradate </a:t>
            </a:r>
          </a:p>
          <a:p>
            <a:pPr marL="0" indent="0">
              <a:buNone/>
            </a:pPr>
            <a:endParaRPr lang="it-IT" dirty="0"/>
          </a:p>
        </p:txBody>
      </p:sp>
      <p:sp>
        <p:nvSpPr>
          <p:cNvPr id="7" name="Segnaposto data 6"/>
          <p:cNvSpPr>
            <a:spLocks noGrp="1"/>
          </p:cNvSpPr>
          <p:nvPr>
            <p:ph type="dt" sz="half" idx="10"/>
          </p:nvPr>
        </p:nvSpPr>
        <p:spPr>
          <a:xfrm>
            <a:off x="3995936" y="6597352"/>
            <a:ext cx="4614664" cy="184448"/>
          </a:xfrm>
        </p:spPr>
        <p:txBody>
          <a:bodyPr/>
          <a:lstStyle/>
          <a:p>
            <a:fld id="{B3491748-63E4-46B0-B5B2-E4082B5357FE}" type="datetime1">
              <a:rPr lang="it-IT" smtClean="0"/>
              <a:t>26/01/2024</a:t>
            </a:fld>
            <a:endParaRPr lang="it-IT" dirty="0"/>
          </a:p>
        </p:txBody>
      </p:sp>
      <p:sp>
        <p:nvSpPr>
          <p:cNvPr id="6" name="Segnaposto piè di pagina 5"/>
          <p:cNvSpPr>
            <a:spLocks noGrp="1"/>
          </p:cNvSpPr>
          <p:nvPr>
            <p:ph type="ftr" sz="quarter" idx="11"/>
          </p:nvPr>
        </p:nvSpPr>
        <p:spPr>
          <a:xfrm>
            <a:off x="914400" y="6525344"/>
            <a:ext cx="2073424" cy="256456"/>
          </a:xfrm>
        </p:spPr>
        <p:txBody>
          <a:bodyPr/>
          <a:lstStyle/>
          <a:p>
            <a:r>
              <a:rPr lang="it-IT" dirty="0"/>
              <a:t>CMM, sintesi L.R. 23/2015</a:t>
            </a:r>
          </a:p>
        </p:txBody>
      </p:sp>
      <p:sp>
        <p:nvSpPr>
          <p:cNvPr id="5" name="Segnaposto numero diapositiva 4"/>
          <p:cNvSpPr>
            <a:spLocks noGrp="1"/>
          </p:cNvSpPr>
          <p:nvPr>
            <p:ph type="sldNum" sz="quarter" idx="12"/>
          </p:nvPr>
        </p:nvSpPr>
        <p:spPr/>
        <p:txBody>
          <a:bodyPr/>
          <a:lstStyle/>
          <a:p>
            <a:fld id="{AE9B549B-594C-49DB-9D75-DDD60FD2D946}" type="slidenum">
              <a:rPr lang="it-IT" smtClean="0"/>
              <a:t>20</a:t>
            </a:fld>
            <a:endParaRPr lang="it-IT"/>
          </a:p>
        </p:txBody>
      </p:sp>
    </p:spTree>
    <p:extLst>
      <p:ext uri="{BB962C8B-B14F-4D97-AF65-F5344CB8AC3E}">
        <p14:creationId xmlns:p14="http://schemas.microsoft.com/office/powerpoint/2010/main" val="4654524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regionale 23/2015</a:t>
            </a:r>
          </a:p>
        </p:txBody>
      </p:sp>
      <p:sp>
        <p:nvSpPr>
          <p:cNvPr id="3" name="Segnaposto contenuto 2"/>
          <p:cNvSpPr>
            <a:spLocks noGrp="1"/>
          </p:cNvSpPr>
          <p:nvPr>
            <p:ph idx="1"/>
          </p:nvPr>
        </p:nvSpPr>
        <p:spPr/>
        <p:txBody>
          <a:bodyPr/>
          <a:lstStyle/>
          <a:p>
            <a:pPr>
              <a:buFont typeface="Arial" panose="020B0604020202020204" pitchFamily="34" charset="0"/>
              <a:buChar char="→"/>
              <a:defRPr/>
            </a:pPr>
            <a:r>
              <a:rPr lang="it-IT" sz="1600" b="1" dirty="0"/>
              <a:t>ASST della Valle Olona</a:t>
            </a:r>
            <a:r>
              <a:rPr lang="it-IT" sz="1600" dirty="0"/>
              <a:t>, comprendente il territorio e le relative strutture sanitarie e sociosanitarie degli ex Distretti ASL di: </a:t>
            </a:r>
          </a:p>
          <a:p>
            <a:pPr lvl="1">
              <a:buFont typeface="Wingdings" panose="05000000000000000000" pitchFamily="2" charset="2"/>
              <a:buChar char="¯"/>
              <a:defRPr/>
            </a:pPr>
            <a:r>
              <a:rPr lang="it-IT" sz="1400" dirty="0"/>
              <a:t>Busto Arsizio </a:t>
            </a:r>
          </a:p>
          <a:p>
            <a:pPr lvl="1">
              <a:buFont typeface="Wingdings" panose="05000000000000000000" pitchFamily="2" charset="2"/>
              <a:buChar char="¯"/>
              <a:defRPr/>
            </a:pPr>
            <a:r>
              <a:rPr lang="it-IT" sz="1400" dirty="0"/>
              <a:t>Castellanza </a:t>
            </a:r>
          </a:p>
          <a:p>
            <a:pPr lvl="1">
              <a:buFont typeface="Wingdings" panose="05000000000000000000" pitchFamily="2" charset="2"/>
              <a:buChar char="¯"/>
              <a:defRPr/>
            </a:pPr>
            <a:r>
              <a:rPr lang="it-IT" sz="1400" dirty="0"/>
              <a:t>Gallarate </a:t>
            </a:r>
          </a:p>
          <a:p>
            <a:pPr lvl="1">
              <a:buFont typeface="Wingdings" panose="05000000000000000000" pitchFamily="2" charset="2"/>
              <a:buChar char="¯"/>
              <a:defRPr/>
            </a:pPr>
            <a:r>
              <a:rPr lang="it-IT" sz="1400" dirty="0"/>
              <a:t>Somma Lombardo </a:t>
            </a:r>
          </a:p>
          <a:p>
            <a:pPr lvl="1">
              <a:buFont typeface="Wingdings" panose="05000000000000000000" pitchFamily="2" charset="2"/>
              <a:buChar char="¯"/>
              <a:defRPr/>
            </a:pPr>
            <a:r>
              <a:rPr lang="it-IT" sz="1400" dirty="0"/>
              <a:t>Saronno </a:t>
            </a:r>
          </a:p>
          <a:p>
            <a:pPr>
              <a:defRPr/>
            </a:pPr>
            <a:endParaRPr lang="it-IT" sz="1400" dirty="0"/>
          </a:p>
          <a:p>
            <a:pPr>
              <a:buFont typeface="Arial" panose="020B0604020202020204" pitchFamily="34" charset="0"/>
              <a:buChar char="→"/>
              <a:defRPr/>
            </a:pPr>
            <a:r>
              <a:rPr lang="it-IT" sz="1600" b="1" dirty="0"/>
              <a:t>ASST Lariana</a:t>
            </a:r>
            <a:r>
              <a:rPr lang="it-IT" sz="1600" dirty="0"/>
              <a:t>, comprendente il territorio e le relative strutture sanitarie e sociosanitarie della provincia di Como, ad eccezione dell’ex Distretto ASL Medio Alto Lario </a:t>
            </a:r>
          </a:p>
          <a:p>
            <a:pPr marL="0" indent="0">
              <a:buNone/>
            </a:pPr>
            <a:endParaRPr lang="it-IT" dirty="0"/>
          </a:p>
        </p:txBody>
      </p:sp>
      <p:sp>
        <p:nvSpPr>
          <p:cNvPr id="7" name="Segnaposto data 6"/>
          <p:cNvSpPr>
            <a:spLocks noGrp="1"/>
          </p:cNvSpPr>
          <p:nvPr>
            <p:ph type="dt" sz="half" idx="10"/>
          </p:nvPr>
        </p:nvSpPr>
        <p:spPr>
          <a:xfrm>
            <a:off x="4283968" y="6597352"/>
            <a:ext cx="4326632" cy="184448"/>
          </a:xfrm>
        </p:spPr>
        <p:txBody>
          <a:bodyPr/>
          <a:lstStyle/>
          <a:p>
            <a:fld id="{4338A1EF-14FE-4201-90D6-1FC395768E10}" type="datetime1">
              <a:rPr lang="it-IT" smtClean="0"/>
              <a:t>26/01/2024</a:t>
            </a:fld>
            <a:endParaRPr lang="it-IT" dirty="0"/>
          </a:p>
        </p:txBody>
      </p:sp>
      <p:sp>
        <p:nvSpPr>
          <p:cNvPr id="6" name="Segnaposto piè di pagina 5"/>
          <p:cNvSpPr>
            <a:spLocks noGrp="1"/>
          </p:cNvSpPr>
          <p:nvPr>
            <p:ph type="ftr" sz="quarter" idx="11"/>
          </p:nvPr>
        </p:nvSpPr>
        <p:spPr>
          <a:xfrm>
            <a:off x="914400" y="6381329"/>
            <a:ext cx="2217440" cy="400472"/>
          </a:xfrm>
        </p:spPr>
        <p:txBody>
          <a:bodyPr/>
          <a:lstStyle/>
          <a:p>
            <a:r>
              <a:rPr lang="it-IT" dirty="0"/>
              <a:t>CMM, sintesi L.R. 23/2015</a:t>
            </a:r>
          </a:p>
        </p:txBody>
      </p:sp>
      <p:sp>
        <p:nvSpPr>
          <p:cNvPr id="5" name="Segnaposto numero diapositiva 4"/>
          <p:cNvSpPr>
            <a:spLocks noGrp="1"/>
          </p:cNvSpPr>
          <p:nvPr>
            <p:ph type="sldNum" sz="quarter" idx="12"/>
          </p:nvPr>
        </p:nvSpPr>
        <p:spPr/>
        <p:txBody>
          <a:bodyPr/>
          <a:lstStyle/>
          <a:p>
            <a:fld id="{AE9B549B-594C-49DB-9D75-DDD60FD2D946}" type="slidenum">
              <a:rPr lang="it-IT" smtClean="0"/>
              <a:t>21</a:t>
            </a:fld>
            <a:endParaRPr lang="it-IT"/>
          </a:p>
        </p:txBody>
      </p:sp>
    </p:spTree>
    <p:extLst>
      <p:ext uri="{BB962C8B-B14F-4D97-AF65-F5344CB8AC3E}">
        <p14:creationId xmlns:p14="http://schemas.microsoft.com/office/powerpoint/2010/main" val="329667065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regionale 23/2015</a:t>
            </a:r>
          </a:p>
        </p:txBody>
      </p:sp>
      <p:sp>
        <p:nvSpPr>
          <p:cNvPr id="3" name="Segnaposto contenuto 2"/>
          <p:cNvSpPr>
            <a:spLocks noGrp="1"/>
          </p:cNvSpPr>
          <p:nvPr>
            <p:ph idx="1"/>
          </p:nvPr>
        </p:nvSpPr>
        <p:spPr/>
        <p:txBody>
          <a:bodyPr/>
          <a:lstStyle/>
          <a:p>
            <a:pPr>
              <a:buFont typeface="Wingdings" panose="05000000000000000000" pitchFamily="2" charset="2"/>
              <a:buChar char="q"/>
              <a:defRPr/>
            </a:pPr>
            <a:r>
              <a:rPr lang="it-IT" sz="2000" b="1" dirty="0"/>
              <a:t>ATS della Brianza: </a:t>
            </a:r>
          </a:p>
          <a:p>
            <a:pPr marL="0" indent="0">
              <a:buFontTx/>
              <a:buNone/>
              <a:defRPr/>
            </a:pPr>
            <a:endParaRPr lang="it-IT" sz="1800" dirty="0"/>
          </a:p>
          <a:p>
            <a:pPr>
              <a:buFont typeface="Arial" panose="020B0604020202020204" pitchFamily="34" charset="0"/>
              <a:buChar char="→"/>
              <a:defRPr/>
            </a:pPr>
            <a:r>
              <a:rPr lang="it-IT" sz="1600" b="1" dirty="0"/>
              <a:t>ASST di Lecco</a:t>
            </a:r>
            <a:r>
              <a:rPr lang="it-IT" sz="1600" dirty="0"/>
              <a:t>, comprendente il territorio e le relative strutture sanitarie e sociosanitarie della provincia di Lecco </a:t>
            </a:r>
          </a:p>
          <a:p>
            <a:pPr marL="0" indent="0">
              <a:buFontTx/>
              <a:buNone/>
              <a:defRPr/>
            </a:pPr>
            <a:endParaRPr lang="it-IT" sz="1600" dirty="0"/>
          </a:p>
          <a:p>
            <a:pPr>
              <a:buFont typeface="Arial" panose="020B0604020202020204" pitchFamily="34" charset="0"/>
              <a:buChar char="→"/>
              <a:defRPr/>
            </a:pPr>
            <a:r>
              <a:rPr lang="it-IT" sz="1600" b="1" dirty="0"/>
              <a:t>ASST di Monza</a:t>
            </a:r>
            <a:r>
              <a:rPr lang="it-IT" sz="1600" dirty="0"/>
              <a:t>, comprendente il territorio e le relative strutture sanitarie e sociosanitarie degli ex Distretti ASL di: </a:t>
            </a:r>
          </a:p>
          <a:p>
            <a:pPr lvl="1">
              <a:buFont typeface="Wingdings" panose="05000000000000000000" pitchFamily="2" charset="2"/>
              <a:buChar char="¯"/>
              <a:defRPr/>
            </a:pPr>
            <a:r>
              <a:rPr lang="it-IT" sz="1400" dirty="0"/>
              <a:t>Monza </a:t>
            </a:r>
          </a:p>
          <a:p>
            <a:pPr lvl="1">
              <a:buFont typeface="Wingdings" panose="05000000000000000000" pitchFamily="2" charset="2"/>
              <a:buChar char="¯"/>
              <a:defRPr/>
            </a:pPr>
            <a:r>
              <a:rPr lang="it-IT" sz="1400" dirty="0"/>
              <a:t>Desio </a:t>
            </a:r>
          </a:p>
          <a:p>
            <a:pPr>
              <a:defRPr/>
            </a:pPr>
            <a:endParaRPr lang="it-IT" sz="1400" dirty="0"/>
          </a:p>
          <a:p>
            <a:pPr>
              <a:buFont typeface="Arial" panose="020B0604020202020204" pitchFamily="34" charset="0"/>
              <a:buChar char="→"/>
              <a:defRPr/>
            </a:pPr>
            <a:r>
              <a:rPr lang="it-IT" sz="1600" b="1" dirty="0"/>
              <a:t>ASST di Vimercate</a:t>
            </a:r>
            <a:r>
              <a:rPr lang="it-IT" sz="1600" dirty="0"/>
              <a:t>, comprendente il territorio e le relative strutture sanitarie e sociosanitarie degli ex Distretti ASL di: </a:t>
            </a:r>
          </a:p>
          <a:p>
            <a:pPr lvl="1">
              <a:buFont typeface="Wingdings" panose="05000000000000000000" pitchFamily="2" charset="2"/>
              <a:buChar char="¯"/>
              <a:defRPr/>
            </a:pPr>
            <a:r>
              <a:rPr lang="it-IT" sz="1400" dirty="0"/>
              <a:t>Carate Brianza </a:t>
            </a:r>
          </a:p>
          <a:p>
            <a:pPr lvl="1">
              <a:buFont typeface="Wingdings" panose="05000000000000000000" pitchFamily="2" charset="2"/>
              <a:buChar char="¯"/>
              <a:defRPr/>
            </a:pPr>
            <a:r>
              <a:rPr lang="it-IT" sz="1400" dirty="0"/>
              <a:t>Seregno </a:t>
            </a:r>
          </a:p>
          <a:p>
            <a:pPr lvl="1">
              <a:buFont typeface="Wingdings" panose="05000000000000000000" pitchFamily="2" charset="2"/>
              <a:buChar char="¯"/>
              <a:defRPr/>
            </a:pPr>
            <a:r>
              <a:rPr lang="it-IT" sz="1400" dirty="0"/>
              <a:t>Vimercate </a:t>
            </a:r>
          </a:p>
          <a:p>
            <a:pPr marL="0" indent="0">
              <a:buNone/>
            </a:pPr>
            <a:endParaRPr lang="it-IT" dirty="0"/>
          </a:p>
        </p:txBody>
      </p:sp>
      <p:sp>
        <p:nvSpPr>
          <p:cNvPr id="7" name="Segnaposto data 6"/>
          <p:cNvSpPr>
            <a:spLocks noGrp="1"/>
          </p:cNvSpPr>
          <p:nvPr>
            <p:ph type="dt" sz="half" idx="10"/>
          </p:nvPr>
        </p:nvSpPr>
        <p:spPr>
          <a:xfrm>
            <a:off x="4283968" y="6597352"/>
            <a:ext cx="4326632" cy="184448"/>
          </a:xfrm>
        </p:spPr>
        <p:txBody>
          <a:bodyPr/>
          <a:lstStyle/>
          <a:p>
            <a:fld id="{F6DC3E60-2002-45E7-9561-89E9996914A6}" type="datetime1">
              <a:rPr lang="it-IT" smtClean="0"/>
              <a:t>26/01/2024</a:t>
            </a:fld>
            <a:endParaRPr lang="it-IT" dirty="0"/>
          </a:p>
        </p:txBody>
      </p:sp>
      <p:sp>
        <p:nvSpPr>
          <p:cNvPr id="6" name="Segnaposto piè di pagina 5"/>
          <p:cNvSpPr>
            <a:spLocks noGrp="1"/>
          </p:cNvSpPr>
          <p:nvPr>
            <p:ph type="ftr" sz="quarter" idx="11"/>
          </p:nvPr>
        </p:nvSpPr>
        <p:spPr>
          <a:xfrm>
            <a:off x="914400" y="6453336"/>
            <a:ext cx="2145432" cy="328464"/>
          </a:xfrm>
        </p:spPr>
        <p:txBody>
          <a:bodyPr/>
          <a:lstStyle/>
          <a:p>
            <a:r>
              <a:rPr lang="it-IT" dirty="0"/>
              <a:t>CMM, sintesi L.R. 23/2015</a:t>
            </a:r>
          </a:p>
        </p:txBody>
      </p:sp>
      <p:sp>
        <p:nvSpPr>
          <p:cNvPr id="5" name="Segnaposto numero diapositiva 4"/>
          <p:cNvSpPr>
            <a:spLocks noGrp="1"/>
          </p:cNvSpPr>
          <p:nvPr>
            <p:ph type="sldNum" sz="quarter" idx="12"/>
          </p:nvPr>
        </p:nvSpPr>
        <p:spPr/>
        <p:txBody>
          <a:bodyPr/>
          <a:lstStyle/>
          <a:p>
            <a:fld id="{AE9B549B-594C-49DB-9D75-DDD60FD2D946}" type="slidenum">
              <a:rPr lang="it-IT" smtClean="0"/>
              <a:t>22</a:t>
            </a:fld>
            <a:endParaRPr lang="it-IT"/>
          </a:p>
        </p:txBody>
      </p:sp>
    </p:spTree>
    <p:extLst>
      <p:ext uri="{BB962C8B-B14F-4D97-AF65-F5344CB8AC3E}">
        <p14:creationId xmlns:p14="http://schemas.microsoft.com/office/powerpoint/2010/main" val="81293292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regionale 23/2015</a:t>
            </a:r>
          </a:p>
        </p:txBody>
      </p:sp>
      <p:sp>
        <p:nvSpPr>
          <p:cNvPr id="3" name="Segnaposto contenuto 2"/>
          <p:cNvSpPr>
            <a:spLocks noGrp="1"/>
          </p:cNvSpPr>
          <p:nvPr>
            <p:ph idx="1"/>
          </p:nvPr>
        </p:nvSpPr>
        <p:spPr/>
        <p:txBody>
          <a:bodyPr/>
          <a:lstStyle/>
          <a:p>
            <a:pPr>
              <a:buFont typeface="Wingdings" panose="05000000000000000000" pitchFamily="2" charset="2"/>
              <a:buChar char="q"/>
              <a:defRPr/>
            </a:pPr>
            <a:r>
              <a:rPr lang="it-IT" sz="2000" b="1" dirty="0"/>
              <a:t>ATS della Brianza: </a:t>
            </a:r>
          </a:p>
          <a:p>
            <a:pPr marL="0" indent="0">
              <a:buFontTx/>
              <a:buNone/>
              <a:defRPr/>
            </a:pPr>
            <a:endParaRPr lang="it-IT" sz="1800" dirty="0"/>
          </a:p>
          <a:p>
            <a:pPr>
              <a:buFont typeface="Arial" panose="020B0604020202020204" pitchFamily="34" charset="0"/>
              <a:buChar char="→"/>
              <a:defRPr/>
            </a:pPr>
            <a:r>
              <a:rPr lang="it-IT" sz="1600" b="1" dirty="0"/>
              <a:t>ASST di Lecco</a:t>
            </a:r>
            <a:r>
              <a:rPr lang="it-IT" sz="1600" dirty="0"/>
              <a:t>, comprendente il territorio e le relative strutture sanitarie e sociosanitarie della provincia di Lecco </a:t>
            </a:r>
          </a:p>
          <a:p>
            <a:pPr marL="0" indent="0">
              <a:buFontTx/>
              <a:buNone/>
              <a:defRPr/>
            </a:pPr>
            <a:endParaRPr lang="it-IT" sz="1600" dirty="0"/>
          </a:p>
          <a:p>
            <a:pPr>
              <a:buFont typeface="Arial" panose="020B0604020202020204" pitchFamily="34" charset="0"/>
              <a:buChar char="→"/>
              <a:defRPr/>
            </a:pPr>
            <a:r>
              <a:rPr lang="it-IT" sz="1600" b="1" dirty="0"/>
              <a:t>ASST di Monza</a:t>
            </a:r>
            <a:r>
              <a:rPr lang="it-IT" sz="1600" dirty="0"/>
              <a:t>, comprendente il territorio e le relative strutture sanitarie e sociosanitarie degli ex Distretti ASL di: </a:t>
            </a:r>
          </a:p>
          <a:p>
            <a:pPr lvl="1">
              <a:buFont typeface="Wingdings" panose="05000000000000000000" pitchFamily="2" charset="2"/>
              <a:buChar char="¯"/>
              <a:defRPr/>
            </a:pPr>
            <a:r>
              <a:rPr lang="it-IT" sz="1400" dirty="0"/>
              <a:t>Monza </a:t>
            </a:r>
          </a:p>
          <a:p>
            <a:pPr lvl="1">
              <a:buFont typeface="Wingdings" panose="05000000000000000000" pitchFamily="2" charset="2"/>
              <a:buChar char="¯"/>
              <a:defRPr/>
            </a:pPr>
            <a:r>
              <a:rPr lang="it-IT" sz="1400" dirty="0"/>
              <a:t>Desio </a:t>
            </a:r>
          </a:p>
          <a:p>
            <a:pPr>
              <a:defRPr/>
            </a:pPr>
            <a:endParaRPr lang="it-IT" sz="1400" dirty="0"/>
          </a:p>
          <a:p>
            <a:pPr>
              <a:buFont typeface="Arial" panose="020B0604020202020204" pitchFamily="34" charset="0"/>
              <a:buChar char="→"/>
              <a:defRPr/>
            </a:pPr>
            <a:r>
              <a:rPr lang="it-IT" sz="1600" b="1" dirty="0"/>
              <a:t>ASST di Vimercate</a:t>
            </a:r>
            <a:r>
              <a:rPr lang="it-IT" sz="1600" dirty="0"/>
              <a:t>, comprendente il territorio e le relative strutture sanitarie e sociosanitarie degli ex Distretti ASL di: </a:t>
            </a:r>
          </a:p>
          <a:p>
            <a:pPr lvl="1">
              <a:buFont typeface="Wingdings" panose="05000000000000000000" pitchFamily="2" charset="2"/>
              <a:buChar char="¯"/>
              <a:defRPr/>
            </a:pPr>
            <a:r>
              <a:rPr lang="it-IT" sz="1400" dirty="0"/>
              <a:t>Carate Brianza </a:t>
            </a:r>
          </a:p>
          <a:p>
            <a:pPr lvl="1">
              <a:buFont typeface="Wingdings" panose="05000000000000000000" pitchFamily="2" charset="2"/>
              <a:buChar char="¯"/>
              <a:defRPr/>
            </a:pPr>
            <a:r>
              <a:rPr lang="it-IT" sz="1400" dirty="0"/>
              <a:t>Seregno </a:t>
            </a:r>
          </a:p>
          <a:p>
            <a:pPr lvl="1">
              <a:buFont typeface="Wingdings" panose="05000000000000000000" pitchFamily="2" charset="2"/>
              <a:buChar char="¯"/>
              <a:defRPr/>
            </a:pPr>
            <a:r>
              <a:rPr lang="it-IT" sz="1400" dirty="0"/>
              <a:t>Vimercate </a:t>
            </a:r>
          </a:p>
          <a:p>
            <a:pPr marL="0" indent="0">
              <a:buNone/>
            </a:pPr>
            <a:endParaRPr lang="it-IT" dirty="0"/>
          </a:p>
        </p:txBody>
      </p:sp>
      <p:sp>
        <p:nvSpPr>
          <p:cNvPr id="7" name="Segnaposto data 6"/>
          <p:cNvSpPr>
            <a:spLocks noGrp="1"/>
          </p:cNvSpPr>
          <p:nvPr>
            <p:ph type="dt" sz="half" idx="10"/>
          </p:nvPr>
        </p:nvSpPr>
        <p:spPr>
          <a:xfrm>
            <a:off x="3995936" y="6453336"/>
            <a:ext cx="4614664" cy="328464"/>
          </a:xfrm>
        </p:spPr>
        <p:txBody>
          <a:bodyPr/>
          <a:lstStyle/>
          <a:p>
            <a:fld id="{C6FA9D9C-9796-4DB7-94FB-09E06A43E440}" type="datetime1">
              <a:rPr lang="it-IT" smtClean="0"/>
              <a:t>26/01/2024</a:t>
            </a:fld>
            <a:endParaRPr lang="it-IT" dirty="0"/>
          </a:p>
        </p:txBody>
      </p:sp>
      <p:sp>
        <p:nvSpPr>
          <p:cNvPr id="6" name="Segnaposto piè di pagina 5"/>
          <p:cNvSpPr>
            <a:spLocks noGrp="1"/>
          </p:cNvSpPr>
          <p:nvPr>
            <p:ph type="ftr" sz="quarter" idx="11"/>
          </p:nvPr>
        </p:nvSpPr>
        <p:spPr>
          <a:xfrm>
            <a:off x="914400" y="6453336"/>
            <a:ext cx="1929408" cy="328464"/>
          </a:xfrm>
        </p:spPr>
        <p:txBody>
          <a:bodyPr/>
          <a:lstStyle/>
          <a:p>
            <a:r>
              <a:rPr lang="it-IT" dirty="0"/>
              <a:t>CMM, sintesi L.R. 23/2015</a:t>
            </a:r>
          </a:p>
        </p:txBody>
      </p:sp>
      <p:sp>
        <p:nvSpPr>
          <p:cNvPr id="5" name="Segnaposto numero diapositiva 4"/>
          <p:cNvSpPr>
            <a:spLocks noGrp="1"/>
          </p:cNvSpPr>
          <p:nvPr>
            <p:ph type="sldNum" sz="quarter" idx="12"/>
          </p:nvPr>
        </p:nvSpPr>
        <p:spPr/>
        <p:txBody>
          <a:bodyPr/>
          <a:lstStyle/>
          <a:p>
            <a:fld id="{AE9B549B-594C-49DB-9D75-DDD60FD2D946}" type="slidenum">
              <a:rPr lang="it-IT" smtClean="0"/>
              <a:t>23</a:t>
            </a:fld>
            <a:endParaRPr lang="it-IT"/>
          </a:p>
        </p:txBody>
      </p:sp>
    </p:spTree>
    <p:extLst>
      <p:ext uri="{BB962C8B-B14F-4D97-AF65-F5344CB8AC3E}">
        <p14:creationId xmlns:p14="http://schemas.microsoft.com/office/powerpoint/2010/main" val="23800005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regionale 23/2015</a:t>
            </a:r>
          </a:p>
        </p:txBody>
      </p:sp>
      <p:sp>
        <p:nvSpPr>
          <p:cNvPr id="3" name="Segnaposto contenuto 2"/>
          <p:cNvSpPr>
            <a:spLocks noGrp="1"/>
          </p:cNvSpPr>
          <p:nvPr>
            <p:ph idx="1"/>
          </p:nvPr>
        </p:nvSpPr>
        <p:spPr/>
        <p:txBody>
          <a:bodyPr>
            <a:normAutofit lnSpcReduction="10000"/>
          </a:bodyPr>
          <a:lstStyle/>
          <a:p>
            <a:pPr>
              <a:buFont typeface="Wingdings" panose="05000000000000000000" pitchFamily="2" charset="2"/>
              <a:buChar char="q"/>
              <a:defRPr/>
            </a:pPr>
            <a:r>
              <a:rPr lang="it-IT" sz="2000" b="1" dirty="0"/>
              <a:t>ATS di Bergamo: </a:t>
            </a:r>
          </a:p>
          <a:p>
            <a:pPr>
              <a:buFont typeface="Wingdings" panose="05000000000000000000" pitchFamily="2" charset="2"/>
              <a:buChar char="q"/>
              <a:defRPr/>
            </a:pPr>
            <a:endParaRPr lang="it-IT" sz="1800" dirty="0"/>
          </a:p>
          <a:p>
            <a:pPr>
              <a:buFont typeface="Arial" panose="020B0604020202020204" pitchFamily="34" charset="0"/>
              <a:buChar char="→"/>
              <a:defRPr/>
            </a:pPr>
            <a:r>
              <a:rPr lang="it-IT" sz="1600" b="1" dirty="0"/>
              <a:t>ASST Papa Giovanni XXIII</a:t>
            </a:r>
            <a:r>
              <a:rPr lang="it-IT" sz="1600" dirty="0"/>
              <a:t>, comprendente il territorio e le relative strutture sanitarie e sociosanitarie degli ex Distretti ASL di: </a:t>
            </a:r>
          </a:p>
          <a:p>
            <a:pPr lvl="1">
              <a:buFont typeface="Wingdings" panose="05000000000000000000" pitchFamily="2" charset="2"/>
              <a:buChar char="¯"/>
              <a:defRPr/>
            </a:pPr>
            <a:r>
              <a:rPr lang="it-IT" sz="1400" dirty="0"/>
              <a:t>Bergamo </a:t>
            </a:r>
          </a:p>
          <a:p>
            <a:pPr lvl="1">
              <a:buFont typeface="Wingdings" panose="05000000000000000000" pitchFamily="2" charset="2"/>
              <a:buChar char="¯"/>
              <a:defRPr/>
            </a:pPr>
            <a:r>
              <a:rPr lang="it-IT" sz="1400" dirty="0"/>
              <a:t>Valle Brembana/Valle Imagna </a:t>
            </a:r>
          </a:p>
          <a:p>
            <a:pPr>
              <a:defRPr/>
            </a:pPr>
            <a:endParaRPr lang="it-IT" sz="1400" dirty="0"/>
          </a:p>
          <a:p>
            <a:pPr>
              <a:buFont typeface="Arial" panose="020B0604020202020204" pitchFamily="34" charset="0"/>
              <a:buChar char="→"/>
              <a:defRPr/>
            </a:pPr>
            <a:r>
              <a:rPr lang="it-IT" sz="1600" b="1" dirty="0"/>
              <a:t>ASST di Bergamo Ovest</a:t>
            </a:r>
            <a:r>
              <a:rPr lang="it-IT" sz="1600" dirty="0"/>
              <a:t>, comprendente il territorio e le relative strutture sanitarie e sociosanitarie degli ex Distretti ASL di: </a:t>
            </a:r>
          </a:p>
          <a:p>
            <a:pPr lvl="1">
              <a:buFont typeface="Wingdings" panose="05000000000000000000" pitchFamily="2" charset="2"/>
              <a:buChar char="¯"/>
              <a:defRPr/>
            </a:pPr>
            <a:r>
              <a:rPr lang="it-IT" sz="1400" dirty="0"/>
              <a:t>Dalmine </a:t>
            </a:r>
          </a:p>
          <a:p>
            <a:pPr lvl="1">
              <a:buFont typeface="Wingdings" panose="05000000000000000000" pitchFamily="2" charset="2"/>
              <a:buChar char="¯"/>
              <a:defRPr/>
            </a:pPr>
            <a:r>
              <a:rPr lang="it-IT" sz="1400" dirty="0"/>
              <a:t>Bassa Bergamasca</a:t>
            </a:r>
          </a:p>
          <a:p>
            <a:pPr lvl="1">
              <a:buFont typeface="Wingdings" panose="05000000000000000000" pitchFamily="2" charset="2"/>
              <a:buChar char="¯"/>
              <a:defRPr/>
            </a:pPr>
            <a:r>
              <a:rPr lang="it-IT" sz="1400" dirty="0"/>
              <a:t>Isola Bergamasca </a:t>
            </a:r>
          </a:p>
          <a:p>
            <a:pPr lvl="4">
              <a:buFont typeface="Wingdings" panose="05000000000000000000" pitchFamily="2" charset="2"/>
              <a:buChar char="¯"/>
              <a:defRPr/>
            </a:pPr>
            <a:endParaRPr lang="it-IT" sz="200" dirty="0"/>
          </a:p>
          <a:p>
            <a:pPr>
              <a:defRPr/>
            </a:pPr>
            <a:endParaRPr lang="it-IT" sz="1400" dirty="0"/>
          </a:p>
          <a:p>
            <a:pPr>
              <a:buFont typeface="Arial" panose="020B0604020202020204" pitchFamily="34" charset="0"/>
              <a:buChar char="→"/>
              <a:defRPr/>
            </a:pPr>
            <a:r>
              <a:rPr lang="it-IT" sz="1600" b="1" dirty="0"/>
              <a:t>ASST di Bergamo Est</a:t>
            </a:r>
            <a:r>
              <a:rPr lang="it-IT" sz="1600" dirty="0"/>
              <a:t>, comprendente il territorio e le relative strutture sanitarie e sociosanitarie degli ex Distretti ASL di: </a:t>
            </a:r>
          </a:p>
          <a:p>
            <a:pPr lvl="1">
              <a:buFont typeface="Wingdings" panose="05000000000000000000" pitchFamily="2" charset="2"/>
              <a:buChar char="¯"/>
              <a:defRPr/>
            </a:pPr>
            <a:r>
              <a:rPr lang="it-IT" sz="1400" dirty="0"/>
              <a:t>Est Provincia </a:t>
            </a:r>
          </a:p>
          <a:p>
            <a:pPr lvl="1">
              <a:buFont typeface="Wingdings" panose="05000000000000000000" pitchFamily="2" charset="2"/>
              <a:buChar char="¯"/>
              <a:defRPr/>
            </a:pPr>
            <a:r>
              <a:rPr lang="it-IT" sz="1400" dirty="0"/>
              <a:t>Valle </a:t>
            </a:r>
            <a:r>
              <a:rPr lang="it-IT" sz="1400" dirty="0" err="1"/>
              <a:t>Seriana</a:t>
            </a:r>
            <a:r>
              <a:rPr lang="it-IT" sz="1400" dirty="0"/>
              <a:t> / Valle di Scalve </a:t>
            </a:r>
          </a:p>
          <a:p>
            <a:pPr marL="0" indent="0">
              <a:buNone/>
            </a:pPr>
            <a:endParaRPr lang="it-IT" dirty="0"/>
          </a:p>
        </p:txBody>
      </p:sp>
      <p:sp>
        <p:nvSpPr>
          <p:cNvPr id="7" name="Segnaposto data 6"/>
          <p:cNvSpPr>
            <a:spLocks noGrp="1"/>
          </p:cNvSpPr>
          <p:nvPr>
            <p:ph type="dt" sz="half" idx="10"/>
          </p:nvPr>
        </p:nvSpPr>
        <p:spPr>
          <a:xfrm>
            <a:off x="4067944" y="6669360"/>
            <a:ext cx="4542656" cy="112440"/>
          </a:xfrm>
        </p:spPr>
        <p:txBody>
          <a:bodyPr/>
          <a:lstStyle/>
          <a:p>
            <a:fld id="{F752AE91-1434-425C-854E-932351053E44}" type="datetime1">
              <a:rPr lang="it-IT" smtClean="0"/>
              <a:t>26/01/2024</a:t>
            </a:fld>
            <a:endParaRPr lang="it-IT" dirty="0"/>
          </a:p>
        </p:txBody>
      </p:sp>
      <p:sp>
        <p:nvSpPr>
          <p:cNvPr id="6" name="Segnaposto piè di pagina 5"/>
          <p:cNvSpPr>
            <a:spLocks noGrp="1"/>
          </p:cNvSpPr>
          <p:nvPr>
            <p:ph type="ftr" sz="quarter" idx="11"/>
          </p:nvPr>
        </p:nvSpPr>
        <p:spPr>
          <a:xfrm>
            <a:off x="914400" y="6453336"/>
            <a:ext cx="2073424" cy="328464"/>
          </a:xfrm>
        </p:spPr>
        <p:txBody>
          <a:bodyPr/>
          <a:lstStyle/>
          <a:p>
            <a:r>
              <a:rPr lang="it-IT" dirty="0"/>
              <a:t>CMM, sintesi L.R. 23/2015</a:t>
            </a:r>
          </a:p>
        </p:txBody>
      </p:sp>
      <p:sp>
        <p:nvSpPr>
          <p:cNvPr id="5" name="Segnaposto numero diapositiva 4"/>
          <p:cNvSpPr>
            <a:spLocks noGrp="1"/>
          </p:cNvSpPr>
          <p:nvPr>
            <p:ph type="sldNum" sz="quarter" idx="12"/>
          </p:nvPr>
        </p:nvSpPr>
        <p:spPr/>
        <p:txBody>
          <a:bodyPr/>
          <a:lstStyle/>
          <a:p>
            <a:fld id="{AE9B549B-594C-49DB-9D75-DDD60FD2D946}" type="slidenum">
              <a:rPr lang="it-IT" smtClean="0"/>
              <a:t>24</a:t>
            </a:fld>
            <a:endParaRPr lang="it-IT"/>
          </a:p>
        </p:txBody>
      </p:sp>
    </p:spTree>
    <p:extLst>
      <p:ext uri="{BB962C8B-B14F-4D97-AF65-F5344CB8AC3E}">
        <p14:creationId xmlns:p14="http://schemas.microsoft.com/office/powerpoint/2010/main" val="18146363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regionale 23/2015</a:t>
            </a:r>
          </a:p>
        </p:txBody>
      </p:sp>
      <p:sp>
        <p:nvSpPr>
          <p:cNvPr id="3" name="Segnaposto contenuto 2"/>
          <p:cNvSpPr>
            <a:spLocks noGrp="1"/>
          </p:cNvSpPr>
          <p:nvPr>
            <p:ph idx="1"/>
          </p:nvPr>
        </p:nvSpPr>
        <p:spPr/>
        <p:txBody>
          <a:bodyPr>
            <a:normAutofit fontScale="92500" lnSpcReduction="20000"/>
          </a:bodyPr>
          <a:lstStyle/>
          <a:p>
            <a:pPr>
              <a:buFont typeface="Wingdings" panose="05000000000000000000" pitchFamily="2" charset="2"/>
              <a:buChar char="q"/>
              <a:defRPr/>
            </a:pPr>
            <a:r>
              <a:rPr lang="it-IT" sz="2000" b="1" dirty="0"/>
              <a:t>ATS di Brescia: </a:t>
            </a:r>
            <a:endParaRPr lang="it-IT" sz="2000" dirty="0"/>
          </a:p>
          <a:p>
            <a:pPr>
              <a:buFont typeface="Arial" panose="020B0604020202020204" pitchFamily="34" charset="0"/>
              <a:buChar char="→"/>
              <a:defRPr/>
            </a:pPr>
            <a:r>
              <a:rPr lang="it-IT" sz="1600" b="1" dirty="0"/>
              <a:t>ASST degli Spedali Civili di Brescia</a:t>
            </a:r>
            <a:r>
              <a:rPr lang="it-IT" sz="1600" dirty="0"/>
              <a:t>, comprendente ed il territorio e le relative strutture sanitarie e sociosanitarie degli ex Distretti ASL di: </a:t>
            </a:r>
          </a:p>
          <a:p>
            <a:pPr lvl="1">
              <a:buFont typeface="Wingdings" panose="05000000000000000000" pitchFamily="2" charset="2"/>
              <a:buChar char="¯"/>
              <a:defRPr/>
            </a:pPr>
            <a:r>
              <a:rPr lang="it-IT" sz="1400" dirty="0"/>
              <a:t>Brescia </a:t>
            </a:r>
          </a:p>
          <a:p>
            <a:pPr lvl="1">
              <a:buFont typeface="Wingdings" panose="05000000000000000000" pitchFamily="2" charset="2"/>
              <a:buChar char="¯"/>
              <a:defRPr/>
            </a:pPr>
            <a:r>
              <a:rPr lang="it-IT" sz="1400" dirty="0"/>
              <a:t>Brescia Est </a:t>
            </a:r>
          </a:p>
          <a:p>
            <a:pPr lvl="1">
              <a:buFont typeface="Wingdings" panose="05000000000000000000" pitchFamily="2" charset="2"/>
              <a:buChar char="¯"/>
              <a:defRPr/>
            </a:pPr>
            <a:r>
              <a:rPr lang="it-IT" sz="1400" dirty="0"/>
              <a:t>Brescia Ovest </a:t>
            </a:r>
          </a:p>
          <a:p>
            <a:pPr lvl="1">
              <a:buFont typeface="Wingdings" panose="05000000000000000000" pitchFamily="2" charset="2"/>
              <a:buChar char="¯"/>
              <a:defRPr/>
            </a:pPr>
            <a:r>
              <a:rPr lang="it-IT" sz="1400" dirty="0"/>
              <a:t>Val Trompia </a:t>
            </a:r>
          </a:p>
          <a:p>
            <a:pPr>
              <a:buFont typeface="Arial" panose="020B0604020202020204" pitchFamily="34" charset="0"/>
              <a:buChar char="→"/>
              <a:defRPr/>
            </a:pPr>
            <a:r>
              <a:rPr lang="it-IT" sz="1600" b="1" dirty="0"/>
              <a:t>ASST della Franciacorta</a:t>
            </a:r>
            <a:r>
              <a:rPr lang="it-IT" sz="1600" dirty="0"/>
              <a:t>, comprendente il territorio e le relative strutture sanitarie e sociosanitarie degli ex Distretti ASL di: </a:t>
            </a:r>
          </a:p>
          <a:p>
            <a:pPr lvl="1">
              <a:buFont typeface="Wingdings" panose="05000000000000000000" pitchFamily="2" charset="2"/>
              <a:buChar char="¯"/>
              <a:defRPr/>
            </a:pPr>
            <a:r>
              <a:rPr lang="it-IT" sz="1400" dirty="0" err="1"/>
              <a:t>Sebino</a:t>
            </a:r>
            <a:r>
              <a:rPr lang="it-IT" sz="1400" dirty="0"/>
              <a:t> </a:t>
            </a:r>
          </a:p>
          <a:p>
            <a:pPr lvl="1">
              <a:buFont typeface="Wingdings" panose="05000000000000000000" pitchFamily="2" charset="2"/>
              <a:buChar char="¯"/>
              <a:defRPr/>
            </a:pPr>
            <a:r>
              <a:rPr lang="it-IT" sz="1400" dirty="0"/>
              <a:t>Monte Orfano </a:t>
            </a:r>
          </a:p>
          <a:p>
            <a:pPr lvl="1">
              <a:buFont typeface="Wingdings" panose="05000000000000000000" pitchFamily="2" charset="2"/>
              <a:buChar char="¯"/>
              <a:defRPr/>
            </a:pPr>
            <a:r>
              <a:rPr lang="it-IT" sz="1400" dirty="0"/>
              <a:t>Oglio Ovest </a:t>
            </a:r>
          </a:p>
          <a:p>
            <a:pPr lvl="1">
              <a:buFont typeface="Wingdings" panose="05000000000000000000" pitchFamily="2" charset="2"/>
              <a:buChar char="¯"/>
              <a:defRPr/>
            </a:pPr>
            <a:r>
              <a:rPr lang="it-IT" sz="1400" dirty="0"/>
              <a:t>Bassa Bresciana Occidentale </a:t>
            </a:r>
          </a:p>
          <a:p>
            <a:pPr>
              <a:buFont typeface="Arial" panose="020B0604020202020204" pitchFamily="34" charset="0"/>
              <a:buChar char="→"/>
              <a:defRPr/>
            </a:pPr>
            <a:r>
              <a:rPr lang="it-IT" sz="1600" b="1" dirty="0"/>
              <a:t>ASST del Garda</a:t>
            </a:r>
            <a:r>
              <a:rPr lang="it-IT" sz="1600" dirty="0"/>
              <a:t>, comprendente il territorio e le relative strutture sanitarie e sociosanitarie (ad esclusione dell’Ospedale di Montichiari, che rimane funzionalmente collegato agli Spedali Civili di Brescia, nell’ambito dell’ASST degli Spedali Civili di Brescia) degli ex Distretti ASL di: </a:t>
            </a:r>
          </a:p>
          <a:p>
            <a:pPr lvl="1">
              <a:buFont typeface="Wingdings" panose="05000000000000000000" pitchFamily="2" charset="2"/>
              <a:buChar char="¯"/>
              <a:defRPr/>
            </a:pPr>
            <a:r>
              <a:rPr lang="it-IT" sz="1400" dirty="0"/>
              <a:t>Garda/Salò </a:t>
            </a:r>
          </a:p>
          <a:p>
            <a:pPr lvl="1">
              <a:buFont typeface="Wingdings" panose="05000000000000000000" pitchFamily="2" charset="2"/>
              <a:buChar char="¯"/>
              <a:defRPr/>
            </a:pPr>
            <a:r>
              <a:rPr lang="it-IT" sz="1400" dirty="0"/>
              <a:t>Valle Sabbia </a:t>
            </a:r>
          </a:p>
          <a:p>
            <a:pPr lvl="1">
              <a:buFont typeface="Wingdings" panose="05000000000000000000" pitchFamily="2" charset="2"/>
              <a:buChar char="¯"/>
              <a:defRPr/>
            </a:pPr>
            <a:r>
              <a:rPr lang="it-IT" sz="1400" dirty="0"/>
              <a:t>Bassa Bresciana Orientale </a:t>
            </a:r>
          </a:p>
          <a:p>
            <a:pPr lvl="1">
              <a:buFont typeface="Wingdings" panose="05000000000000000000" pitchFamily="2" charset="2"/>
              <a:buChar char="¯"/>
              <a:defRPr/>
            </a:pPr>
            <a:r>
              <a:rPr lang="it-IT" sz="1400" dirty="0"/>
              <a:t>Bassa Bresciana Centrale </a:t>
            </a:r>
          </a:p>
          <a:p>
            <a:pPr marL="0" indent="0">
              <a:buNone/>
            </a:pPr>
            <a:endParaRPr lang="it-IT" dirty="0"/>
          </a:p>
        </p:txBody>
      </p:sp>
      <p:sp>
        <p:nvSpPr>
          <p:cNvPr id="7" name="Segnaposto data 6"/>
          <p:cNvSpPr>
            <a:spLocks noGrp="1"/>
          </p:cNvSpPr>
          <p:nvPr>
            <p:ph type="dt" sz="half" idx="10"/>
          </p:nvPr>
        </p:nvSpPr>
        <p:spPr>
          <a:xfrm>
            <a:off x="4139952" y="6525344"/>
            <a:ext cx="4470648" cy="256456"/>
          </a:xfrm>
        </p:spPr>
        <p:txBody>
          <a:bodyPr/>
          <a:lstStyle/>
          <a:p>
            <a:fld id="{A2AC7A74-827A-4023-8CED-81F16431EE87}" type="datetime1">
              <a:rPr lang="it-IT" smtClean="0"/>
              <a:t>26/01/2024</a:t>
            </a:fld>
            <a:endParaRPr lang="it-IT" dirty="0"/>
          </a:p>
        </p:txBody>
      </p:sp>
      <p:sp>
        <p:nvSpPr>
          <p:cNvPr id="6" name="Segnaposto piè di pagina 5"/>
          <p:cNvSpPr>
            <a:spLocks noGrp="1"/>
          </p:cNvSpPr>
          <p:nvPr>
            <p:ph type="ftr" sz="quarter" idx="11"/>
          </p:nvPr>
        </p:nvSpPr>
        <p:spPr>
          <a:xfrm>
            <a:off x="914400" y="6525344"/>
            <a:ext cx="1857400" cy="256456"/>
          </a:xfrm>
        </p:spPr>
        <p:txBody>
          <a:bodyPr/>
          <a:lstStyle/>
          <a:p>
            <a:r>
              <a:rPr lang="it-IT" dirty="0"/>
              <a:t>CMM, sintesi L.R. 23/2015</a:t>
            </a:r>
          </a:p>
        </p:txBody>
      </p:sp>
      <p:sp>
        <p:nvSpPr>
          <p:cNvPr id="5" name="Segnaposto numero diapositiva 4"/>
          <p:cNvSpPr>
            <a:spLocks noGrp="1"/>
          </p:cNvSpPr>
          <p:nvPr>
            <p:ph type="sldNum" sz="quarter" idx="12"/>
          </p:nvPr>
        </p:nvSpPr>
        <p:spPr/>
        <p:txBody>
          <a:bodyPr/>
          <a:lstStyle/>
          <a:p>
            <a:fld id="{AE9B549B-594C-49DB-9D75-DDD60FD2D946}" type="slidenum">
              <a:rPr lang="it-IT" smtClean="0"/>
              <a:t>25</a:t>
            </a:fld>
            <a:endParaRPr lang="it-IT"/>
          </a:p>
        </p:txBody>
      </p:sp>
    </p:spTree>
    <p:extLst>
      <p:ext uri="{BB962C8B-B14F-4D97-AF65-F5344CB8AC3E}">
        <p14:creationId xmlns:p14="http://schemas.microsoft.com/office/powerpoint/2010/main" val="110222420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regionale 23/2015</a:t>
            </a:r>
          </a:p>
        </p:txBody>
      </p:sp>
      <p:sp>
        <p:nvSpPr>
          <p:cNvPr id="3" name="Segnaposto contenuto 2"/>
          <p:cNvSpPr>
            <a:spLocks noGrp="1"/>
          </p:cNvSpPr>
          <p:nvPr>
            <p:ph idx="1"/>
          </p:nvPr>
        </p:nvSpPr>
        <p:spPr/>
        <p:txBody>
          <a:bodyPr>
            <a:normAutofit fontScale="47500" lnSpcReduction="20000"/>
          </a:bodyPr>
          <a:lstStyle/>
          <a:p>
            <a:pPr>
              <a:buFont typeface="Wingdings" panose="05000000000000000000" pitchFamily="2" charset="2"/>
              <a:buChar char="q"/>
              <a:defRPr/>
            </a:pPr>
            <a:r>
              <a:rPr lang="it-IT" sz="4000" b="1" dirty="0"/>
              <a:t>ATS di Pavia: </a:t>
            </a:r>
          </a:p>
          <a:p>
            <a:pPr marL="0" indent="0">
              <a:buFontTx/>
              <a:buNone/>
              <a:defRPr/>
            </a:pPr>
            <a:endParaRPr lang="it-IT" sz="2800" dirty="0"/>
          </a:p>
          <a:p>
            <a:pPr>
              <a:buFont typeface="Wingdings" panose="05000000000000000000" pitchFamily="2" charset="2"/>
              <a:buChar char=""/>
              <a:defRPr/>
            </a:pPr>
            <a:r>
              <a:rPr lang="it-IT" sz="2800" b="1" dirty="0"/>
              <a:t>IRCCS Policlinico San Matteo </a:t>
            </a:r>
            <a:endParaRPr lang="it-IT" sz="2800" dirty="0"/>
          </a:p>
          <a:p>
            <a:pPr>
              <a:buFont typeface="Arial" panose="020B0604020202020204" pitchFamily="34" charset="0"/>
              <a:buChar char="→"/>
              <a:defRPr/>
            </a:pPr>
            <a:r>
              <a:rPr lang="it-IT" b="1" dirty="0"/>
              <a:t>ASST di Pavia</a:t>
            </a:r>
            <a:r>
              <a:rPr lang="it-IT" dirty="0"/>
              <a:t>, comprendente il territorio e le relative strutture sanitarie e sociosanitarie della provincia di Pavia </a:t>
            </a:r>
          </a:p>
          <a:p>
            <a:pPr marL="0" indent="0">
              <a:buFontTx/>
              <a:buNone/>
              <a:defRPr/>
            </a:pPr>
            <a:endParaRPr lang="it-IT" sz="2800" dirty="0"/>
          </a:p>
          <a:p>
            <a:pPr>
              <a:buFont typeface="Wingdings" panose="05000000000000000000" pitchFamily="2" charset="2"/>
              <a:buChar char="q"/>
              <a:defRPr/>
            </a:pPr>
            <a:r>
              <a:rPr lang="it-IT" sz="4000" b="1" dirty="0"/>
              <a:t>ATS della Val Padana: </a:t>
            </a:r>
          </a:p>
          <a:p>
            <a:pPr marL="0" indent="0">
              <a:buFontTx/>
              <a:buNone/>
              <a:defRPr/>
            </a:pPr>
            <a:endParaRPr lang="it-IT" sz="3600" dirty="0"/>
          </a:p>
          <a:p>
            <a:pPr>
              <a:buFont typeface="Arial" panose="020B0604020202020204" pitchFamily="34" charset="0"/>
              <a:buChar char="→"/>
              <a:defRPr/>
            </a:pPr>
            <a:r>
              <a:rPr lang="it-IT" b="1" dirty="0"/>
              <a:t>ASST di Cremona</a:t>
            </a:r>
            <a:r>
              <a:rPr lang="it-IT" dirty="0"/>
              <a:t>, comprendente il territorio e le relative strutture sanitarie e sociosanitarie della provincia di Cremona, ad esclusione dell’ex Distretto ASL di Crema </a:t>
            </a:r>
          </a:p>
          <a:p>
            <a:pPr marL="0" indent="0">
              <a:buFontTx/>
              <a:buNone/>
              <a:defRPr/>
            </a:pPr>
            <a:endParaRPr lang="it-IT" dirty="0"/>
          </a:p>
          <a:p>
            <a:pPr>
              <a:buFont typeface="Arial" panose="020B0604020202020204" pitchFamily="34" charset="0"/>
              <a:buChar char="→"/>
              <a:defRPr/>
            </a:pPr>
            <a:r>
              <a:rPr lang="it-IT" b="1" dirty="0"/>
              <a:t>ASST di Mantova</a:t>
            </a:r>
            <a:r>
              <a:rPr lang="it-IT" dirty="0"/>
              <a:t>, comprendente il territorio e le relative strutture sanitarie e sociosanitarie della provincia di Mantova </a:t>
            </a:r>
          </a:p>
          <a:p>
            <a:pPr marL="0" indent="0">
              <a:buFontTx/>
              <a:buNone/>
              <a:defRPr/>
            </a:pPr>
            <a:endParaRPr lang="it-IT" dirty="0"/>
          </a:p>
          <a:p>
            <a:pPr>
              <a:buFont typeface="Arial" panose="020B0604020202020204" pitchFamily="34" charset="0"/>
              <a:buChar char="→"/>
              <a:defRPr/>
            </a:pPr>
            <a:r>
              <a:rPr lang="it-IT" b="1" dirty="0"/>
              <a:t>ASST di Crema</a:t>
            </a:r>
            <a:r>
              <a:rPr lang="it-IT" dirty="0"/>
              <a:t>, comprendente il territorio e le relative strutture sanitarie e sociosanitarie dell’ex Distretto ASL di Crema </a:t>
            </a:r>
          </a:p>
          <a:p>
            <a:pPr marL="0" indent="0">
              <a:buNone/>
            </a:pPr>
            <a:endParaRPr lang="it-IT" dirty="0"/>
          </a:p>
        </p:txBody>
      </p:sp>
      <p:sp>
        <p:nvSpPr>
          <p:cNvPr id="7" name="Segnaposto data 6"/>
          <p:cNvSpPr>
            <a:spLocks noGrp="1"/>
          </p:cNvSpPr>
          <p:nvPr>
            <p:ph type="dt" sz="half" idx="10"/>
          </p:nvPr>
        </p:nvSpPr>
        <p:spPr>
          <a:xfrm>
            <a:off x="4427984" y="6525344"/>
            <a:ext cx="4182616" cy="256456"/>
          </a:xfrm>
        </p:spPr>
        <p:txBody>
          <a:bodyPr/>
          <a:lstStyle/>
          <a:p>
            <a:fld id="{2A272AE4-5A7D-41C1-9AAC-CB65FF059CBB}" type="datetime1">
              <a:rPr lang="it-IT" smtClean="0"/>
              <a:t>26/01/2024</a:t>
            </a:fld>
            <a:endParaRPr lang="it-IT" dirty="0"/>
          </a:p>
        </p:txBody>
      </p:sp>
      <p:sp>
        <p:nvSpPr>
          <p:cNvPr id="6" name="Segnaposto piè di pagina 5"/>
          <p:cNvSpPr>
            <a:spLocks noGrp="1"/>
          </p:cNvSpPr>
          <p:nvPr>
            <p:ph type="ftr" sz="quarter" idx="11"/>
          </p:nvPr>
        </p:nvSpPr>
        <p:spPr>
          <a:xfrm>
            <a:off x="914400" y="6453336"/>
            <a:ext cx="2361456" cy="328464"/>
          </a:xfrm>
        </p:spPr>
        <p:txBody>
          <a:bodyPr/>
          <a:lstStyle/>
          <a:p>
            <a:r>
              <a:rPr lang="it-IT" dirty="0"/>
              <a:t>CMM, sintesi L.R. 23/2015</a:t>
            </a:r>
          </a:p>
        </p:txBody>
      </p:sp>
      <p:sp>
        <p:nvSpPr>
          <p:cNvPr id="5" name="Segnaposto numero diapositiva 4"/>
          <p:cNvSpPr>
            <a:spLocks noGrp="1"/>
          </p:cNvSpPr>
          <p:nvPr>
            <p:ph type="sldNum" sz="quarter" idx="12"/>
          </p:nvPr>
        </p:nvSpPr>
        <p:spPr/>
        <p:txBody>
          <a:bodyPr/>
          <a:lstStyle/>
          <a:p>
            <a:fld id="{AE9B549B-594C-49DB-9D75-DDD60FD2D946}" type="slidenum">
              <a:rPr lang="it-IT" smtClean="0"/>
              <a:t>26</a:t>
            </a:fld>
            <a:endParaRPr lang="it-IT"/>
          </a:p>
        </p:txBody>
      </p:sp>
    </p:spTree>
    <p:extLst>
      <p:ext uri="{BB962C8B-B14F-4D97-AF65-F5344CB8AC3E}">
        <p14:creationId xmlns:p14="http://schemas.microsoft.com/office/powerpoint/2010/main" val="426522118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regionale 23/2015</a:t>
            </a:r>
          </a:p>
        </p:txBody>
      </p:sp>
      <p:sp>
        <p:nvSpPr>
          <p:cNvPr id="3" name="Segnaposto contenuto 2"/>
          <p:cNvSpPr>
            <a:spLocks noGrp="1"/>
          </p:cNvSpPr>
          <p:nvPr>
            <p:ph idx="1"/>
          </p:nvPr>
        </p:nvSpPr>
        <p:spPr/>
        <p:txBody>
          <a:bodyPr/>
          <a:lstStyle/>
          <a:p>
            <a:pPr>
              <a:buFont typeface="Wingdings" panose="05000000000000000000" pitchFamily="2" charset="2"/>
              <a:buChar char="q"/>
              <a:defRPr/>
            </a:pPr>
            <a:r>
              <a:rPr lang="it-IT" sz="2000" b="1" dirty="0"/>
              <a:t>ATS della Montagna</a:t>
            </a:r>
            <a:r>
              <a:rPr lang="it-IT" sz="2000" dirty="0"/>
              <a:t>: </a:t>
            </a:r>
          </a:p>
          <a:p>
            <a:pPr marL="0" indent="0">
              <a:buFontTx/>
              <a:buNone/>
              <a:defRPr/>
            </a:pPr>
            <a:endParaRPr lang="it-IT" sz="1400" dirty="0"/>
          </a:p>
          <a:p>
            <a:pPr>
              <a:buFont typeface="Arial" panose="020B0604020202020204" pitchFamily="34" charset="0"/>
              <a:buChar char="→"/>
              <a:defRPr/>
            </a:pPr>
            <a:r>
              <a:rPr lang="it-IT" sz="1600" b="1" dirty="0"/>
              <a:t>ASST della Valtellina e dell’Alto Lario</a:t>
            </a:r>
            <a:r>
              <a:rPr lang="it-IT" sz="1600" dirty="0"/>
              <a:t>, che mantiene la propria autonomia e le proprie sedi, ospitando altresì le sedi operative dell’ ATS e comprendente il territorio e le relative strutture sanitarie e sociosanitarie: </a:t>
            </a:r>
          </a:p>
          <a:p>
            <a:pPr lvl="1">
              <a:buFont typeface="Wingdings" panose="05000000000000000000" pitchFamily="2" charset="2"/>
              <a:buChar char="¯"/>
              <a:defRPr/>
            </a:pPr>
            <a:r>
              <a:rPr lang="it-IT" sz="1600" dirty="0"/>
              <a:t>della provincia di Sondrio </a:t>
            </a:r>
          </a:p>
          <a:p>
            <a:pPr lvl="1">
              <a:buFont typeface="Wingdings" panose="05000000000000000000" pitchFamily="2" charset="2"/>
              <a:buChar char="¯"/>
              <a:defRPr/>
            </a:pPr>
            <a:r>
              <a:rPr lang="it-IT" sz="1600" dirty="0"/>
              <a:t>del Distretto Medio Alto Lario dell’ASL di Como </a:t>
            </a:r>
          </a:p>
          <a:p>
            <a:pPr>
              <a:defRPr/>
            </a:pPr>
            <a:endParaRPr lang="it-IT" sz="1600" dirty="0"/>
          </a:p>
          <a:p>
            <a:pPr>
              <a:buFont typeface="Arial" panose="020B0604020202020204" pitchFamily="34" charset="0"/>
              <a:buChar char="→"/>
              <a:defRPr/>
            </a:pPr>
            <a:r>
              <a:rPr lang="it-IT" sz="1600" b="1" dirty="0"/>
              <a:t>ASST della Valcamonica</a:t>
            </a:r>
            <a:r>
              <a:rPr lang="it-IT" sz="1600" dirty="0"/>
              <a:t>, che mantiene la propria autonomia e le proprie sedi, ospitando altresì le sedi operative dell’ ATS e comprendente il territorio e le relative strutture sanitarie e sociosanitarie dell’ASL della Valle Camonica/</a:t>
            </a:r>
            <a:r>
              <a:rPr lang="it-IT" sz="1600" dirty="0" err="1"/>
              <a:t>Sebino</a:t>
            </a:r>
            <a:r>
              <a:rPr lang="it-IT" sz="1600" i="1" dirty="0"/>
              <a:t>. </a:t>
            </a:r>
            <a:endParaRPr lang="it-IT" sz="1600" dirty="0"/>
          </a:p>
          <a:p>
            <a:pPr marL="0" indent="0">
              <a:buNone/>
            </a:pPr>
            <a:endParaRPr lang="it-IT" dirty="0"/>
          </a:p>
        </p:txBody>
      </p:sp>
      <p:sp>
        <p:nvSpPr>
          <p:cNvPr id="7" name="Segnaposto data 6"/>
          <p:cNvSpPr>
            <a:spLocks noGrp="1"/>
          </p:cNvSpPr>
          <p:nvPr>
            <p:ph type="dt" sz="half" idx="10"/>
          </p:nvPr>
        </p:nvSpPr>
        <p:spPr>
          <a:xfrm>
            <a:off x="4067944" y="6165305"/>
            <a:ext cx="4542656" cy="616496"/>
          </a:xfrm>
        </p:spPr>
        <p:txBody>
          <a:bodyPr/>
          <a:lstStyle/>
          <a:p>
            <a:fld id="{63FFB3B6-E3EF-4E70-94D4-39C748A61EF0}" type="datetime1">
              <a:rPr lang="it-IT" smtClean="0"/>
              <a:t>26/01/2024</a:t>
            </a:fld>
            <a:endParaRPr lang="it-IT" dirty="0"/>
          </a:p>
        </p:txBody>
      </p:sp>
      <p:sp>
        <p:nvSpPr>
          <p:cNvPr id="6" name="Segnaposto piè di pagina 5"/>
          <p:cNvSpPr>
            <a:spLocks noGrp="1"/>
          </p:cNvSpPr>
          <p:nvPr>
            <p:ph type="ftr" sz="quarter" idx="11"/>
          </p:nvPr>
        </p:nvSpPr>
        <p:spPr>
          <a:xfrm>
            <a:off x="914400" y="6453336"/>
            <a:ext cx="2361456" cy="328464"/>
          </a:xfrm>
        </p:spPr>
        <p:txBody>
          <a:bodyPr/>
          <a:lstStyle/>
          <a:p>
            <a:r>
              <a:rPr lang="it-IT" dirty="0"/>
              <a:t>CMM, sintesi L.R. 23/2015</a:t>
            </a:r>
          </a:p>
        </p:txBody>
      </p:sp>
      <p:sp>
        <p:nvSpPr>
          <p:cNvPr id="5" name="Segnaposto numero diapositiva 4"/>
          <p:cNvSpPr>
            <a:spLocks noGrp="1"/>
          </p:cNvSpPr>
          <p:nvPr>
            <p:ph type="sldNum" sz="quarter" idx="12"/>
          </p:nvPr>
        </p:nvSpPr>
        <p:spPr/>
        <p:txBody>
          <a:bodyPr/>
          <a:lstStyle/>
          <a:p>
            <a:fld id="{AE9B549B-594C-49DB-9D75-DDD60FD2D946}" type="slidenum">
              <a:rPr lang="it-IT" smtClean="0"/>
              <a:t>27</a:t>
            </a:fld>
            <a:endParaRPr lang="it-IT"/>
          </a:p>
        </p:txBody>
      </p:sp>
    </p:spTree>
    <p:extLst>
      <p:ext uri="{BB962C8B-B14F-4D97-AF65-F5344CB8AC3E}">
        <p14:creationId xmlns:p14="http://schemas.microsoft.com/office/powerpoint/2010/main" val="34397975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10"/>
          </p:nvPr>
        </p:nvSpPr>
        <p:spPr>
          <a:xfrm>
            <a:off x="3995936" y="6525345"/>
            <a:ext cx="2133600" cy="216024"/>
          </a:xfrm>
        </p:spPr>
        <p:txBody>
          <a:bodyPr/>
          <a:lstStyle/>
          <a:p>
            <a:fld id="{2DE29A6D-AD16-4E77-A5D0-9CDDD4406F1B}" type="datetime1">
              <a:rPr lang="it-IT" smtClean="0"/>
              <a:t>26/01/2024</a:t>
            </a:fld>
            <a:endParaRPr lang="it-IT" dirty="0"/>
          </a:p>
        </p:txBody>
      </p:sp>
      <p:sp>
        <p:nvSpPr>
          <p:cNvPr id="4" name="Segnaposto piè di pagina 3"/>
          <p:cNvSpPr>
            <a:spLocks noGrp="1"/>
          </p:cNvSpPr>
          <p:nvPr>
            <p:ph type="ftr" sz="quarter" idx="11"/>
          </p:nvPr>
        </p:nvSpPr>
        <p:spPr>
          <a:xfrm>
            <a:off x="914400" y="6525344"/>
            <a:ext cx="1785392" cy="256456"/>
          </a:xfrm>
        </p:spPr>
        <p:txBody>
          <a:bodyPr/>
          <a:lstStyle/>
          <a:p>
            <a:r>
              <a:rPr lang="it-IT" dirty="0"/>
              <a:t>CMM, sintesi L.R. 23/2015</a:t>
            </a:r>
          </a:p>
        </p:txBody>
      </p:sp>
      <p:sp>
        <p:nvSpPr>
          <p:cNvPr id="5" name="Segnaposto numero diapositiva 4"/>
          <p:cNvSpPr>
            <a:spLocks noGrp="1"/>
          </p:cNvSpPr>
          <p:nvPr>
            <p:ph type="sldNum" sz="quarter" idx="12"/>
          </p:nvPr>
        </p:nvSpPr>
        <p:spPr/>
        <p:txBody>
          <a:bodyPr/>
          <a:lstStyle/>
          <a:p>
            <a:fld id="{AE9B549B-594C-49DB-9D75-DDD60FD2D946}" type="slidenum">
              <a:rPr lang="it-IT" smtClean="0"/>
              <a:t>28</a:t>
            </a:fld>
            <a:endParaRPr lang="it-IT"/>
          </a:p>
        </p:txBody>
      </p:sp>
      <p:graphicFrame>
        <p:nvGraphicFramePr>
          <p:cNvPr id="7" name="Oggetto 6"/>
          <p:cNvGraphicFramePr>
            <a:graphicFrameLocks noChangeAspect="1"/>
          </p:cNvGraphicFramePr>
          <p:nvPr>
            <p:extLst>
              <p:ext uri="{D42A27DB-BD31-4B8C-83A1-F6EECF244321}">
                <p14:modId xmlns:p14="http://schemas.microsoft.com/office/powerpoint/2010/main" val="813715446"/>
              </p:ext>
            </p:extLst>
          </p:nvPr>
        </p:nvGraphicFramePr>
        <p:xfrm>
          <a:off x="683568" y="476672"/>
          <a:ext cx="7920880" cy="5940660"/>
        </p:xfrm>
        <a:graphic>
          <a:graphicData uri="http://schemas.openxmlformats.org/presentationml/2006/ole">
            <mc:AlternateContent xmlns:mc="http://schemas.openxmlformats.org/markup-compatibility/2006">
              <mc:Choice xmlns:v="urn:schemas-microsoft-com:vml" Requires="v">
                <p:oleObj name="Acrobat Document" r:id="rId2" imgW="6857857" imgH="5143143" progId="AcroExch.Document.7">
                  <p:embed/>
                </p:oleObj>
              </mc:Choice>
              <mc:Fallback>
                <p:oleObj name="Acrobat Document" r:id="rId2" imgW="6857857" imgH="5143143" progId="AcroExch.Document.7">
                  <p:embed/>
                  <p:pic>
                    <p:nvPicPr>
                      <p:cNvPr id="0" name=""/>
                      <p:cNvPicPr/>
                      <p:nvPr/>
                    </p:nvPicPr>
                    <p:blipFill>
                      <a:blip r:embed="rId3"/>
                      <a:stretch>
                        <a:fillRect/>
                      </a:stretch>
                    </p:blipFill>
                    <p:spPr>
                      <a:xfrm>
                        <a:off x="683568" y="476672"/>
                        <a:ext cx="7920880" cy="5940660"/>
                      </a:xfrm>
                      <a:prstGeom prst="rect">
                        <a:avLst/>
                      </a:prstGeom>
                    </p:spPr>
                  </p:pic>
                </p:oleObj>
              </mc:Fallback>
            </mc:AlternateContent>
          </a:graphicData>
        </a:graphic>
      </p:graphicFrame>
      <p:sp>
        <p:nvSpPr>
          <p:cNvPr id="9" name="Titolo 1"/>
          <p:cNvSpPr>
            <a:spLocks noGrp="1"/>
          </p:cNvSpPr>
          <p:nvPr>
            <p:ph type="title"/>
          </p:nvPr>
        </p:nvSpPr>
        <p:spPr>
          <a:xfrm>
            <a:off x="914400" y="466725"/>
            <a:ext cx="7834313" cy="225425"/>
          </a:xfrm>
        </p:spPr>
        <p:txBody>
          <a:bodyPr>
            <a:noAutofit/>
          </a:bodyPr>
          <a:lstStyle/>
          <a:p>
            <a:r>
              <a:rPr lang="it-IT" sz="1400" dirty="0"/>
              <a:t>Legge regionale 23/2015</a:t>
            </a:r>
          </a:p>
        </p:txBody>
      </p:sp>
    </p:spTree>
    <p:extLst>
      <p:ext uri="{BB962C8B-B14F-4D97-AF65-F5344CB8AC3E}">
        <p14:creationId xmlns:p14="http://schemas.microsoft.com/office/powerpoint/2010/main" val="33606156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regionale 23/2015</a:t>
            </a:r>
          </a:p>
        </p:txBody>
      </p:sp>
      <p:sp>
        <p:nvSpPr>
          <p:cNvPr id="3" name="Segnaposto contenuto 2"/>
          <p:cNvSpPr>
            <a:spLocks noGrp="1"/>
          </p:cNvSpPr>
          <p:nvPr>
            <p:ph idx="1"/>
          </p:nvPr>
        </p:nvSpPr>
        <p:spPr/>
        <p:txBody>
          <a:bodyPr>
            <a:normAutofit fontScale="85000" lnSpcReduction="20000"/>
          </a:bodyPr>
          <a:lstStyle/>
          <a:p>
            <a:pPr lvl="1">
              <a:buFont typeface="Arial" pitchFamily="34" charset="0"/>
              <a:buChar char="◘"/>
            </a:pPr>
            <a:r>
              <a:rPr lang="it-IT" altLang="it-IT" sz="2000" dirty="0"/>
              <a:t>Vengono definite le seguenti  attività di programmazione:</a:t>
            </a:r>
          </a:p>
          <a:p>
            <a:pPr lvl="2">
              <a:buFont typeface="Symbol" pitchFamily="18" charset="2"/>
              <a:buChar char="¨"/>
            </a:pPr>
            <a:r>
              <a:rPr lang="it-IT" altLang="it-IT" sz="1600" dirty="0"/>
              <a:t>Piano sociosanitario integrato lombardo (art. 4)</a:t>
            </a:r>
          </a:p>
          <a:p>
            <a:pPr lvl="2">
              <a:buFont typeface="Symbol" pitchFamily="18" charset="2"/>
              <a:buChar char="¨"/>
            </a:pPr>
            <a:r>
              <a:rPr lang="it-IT" altLang="it-IT" sz="1600" dirty="0"/>
              <a:t>Piano regionale della prevenzione    (art. 4 </a:t>
            </a:r>
            <a:r>
              <a:rPr lang="it-IT" altLang="it-IT" sz="1600" i="1" dirty="0"/>
              <a:t>bis</a:t>
            </a:r>
            <a:r>
              <a:rPr lang="it-IT" altLang="it-IT" sz="1600" dirty="0"/>
              <a:t>)</a:t>
            </a:r>
          </a:p>
          <a:p>
            <a:pPr lvl="2">
              <a:buFont typeface="Symbol" pitchFamily="18" charset="2"/>
              <a:buChar char="¨"/>
            </a:pPr>
            <a:r>
              <a:rPr lang="it-IT" altLang="it-IT" sz="1600" dirty="0"/>
              <a:t>POAS (Piano di Organizzazione Strategico Aziendale) </a:t>
            </a:r>
          </a:p>
          <a:p>
            <a:pPr lvl="1">
              <a:buFont typeface="Arial" pitchFamily="34" charset="0"/>
              <a:buChar char="◘"/>
            </a:pPr>
            <a:r>
              <a:rPr lang="it-IT" altLang="it-IT" sz="2000" dirty="0"/>
              <a:t>Vengono altresì istituiti i seguenti organismi regionali:</a:t>
            </a:r>
          </a:p>
          <a:p>
            <a:pPr lvl="2">
              <a:buFont typeface="Symbol" pitchFamily="18" charset="2"/>
              <a:buChar char="¨"/>
            </a:pPr>
            <a:r>
              <a:rPr lang="it-IT" altLang="it-IT" sz="1600" dirty="0"/>
              <a:t>GATTS (Gruppo di Approfondimento Tecnico per le Tecnologie Sanitarie) (art.5)</a:t>
            </a:r>
          </a:p>
          <a:p>
            <a:pPr lvl="2">
              <a:buFont typeface="Symbol" pitchFamily="18" charset="2"/>
              <a:buChar char="¨"/>
            </a:pPr>
            <a:r>
              <a:rPr lang="it-IT" altLang="it-IT" sz="1600" dirty="0"/>
              <a:t>Osservatorio integrato del SSL (art. 5)</a:t>
            </a:r>
          </a:p>
          <a:p>
            <a:pPr lvl="2">
              <a:buFont typeface="Symbol" pitchFamily="18" charset="2"/>
              <a:buChar char="¨"/>
            </a:pPr>
            <a:r>
              <a:rPr lang="it-IT" altLang="it-IT" sz="1600" dirty="0"/>
              <a:t>ARCA (Azienda Regionale Centrale Acquisti </a:t>
            </a:r>
            <a:r>
              <a:rPr lang="it-IT" altLang="it-IT" sz="1600" dirty="0" err="1"/>
              <a:t>s.p.a</a:t>
            </a:r>
            <a:r>
              <a:rPr lang="it-IT" altLang="it-IT" sz="1600" dirty="0"/>
              <a:t>) (art. 5)</a:t>
            </a:r>
          </a:p>
          <a:p>
            <a:pPr lvl="2">
              <a:buFont typeface="Symbol" pitchFamily="18" charset="2"/>
              <a:buChar char="¨"/>
            </a:pPr>
            <a:r>
              <a:rPr lang="it-IT" altLang="it-IT" sz="1600" dirty="0"/>
              <a:t>Osservatorio Epidemiologico Regionale (art. 5 </a:t>
            </a:r>
            <a:r>
              <a:rPr lang="it-IT" altLang="it-IT" sz="1600" i="1" dirty="0"/>
              <a:t>bis</a:t>
            </a:r>
            <a:r>
              <a:rPr lang="it-IT" altLang="it-IT" sz="1600" dirty="0"/>
              <a:t>)</a:t>
            </a:r>
          </a:p>
          <a:p>
            <a:pPr lvl="2">
              <a:buFont typeface="Symbol" pitchFamily="18" charset="2"/>
              <a:buChar char="¨"/>
            </a:pPr>
            <a:r>
              <a:rPr lang="it-IT" altLang="it-IT" sz="1600" dirty="0"/>
              <a:t>FRRB (Fondazione Regionale per la ricerca biomedica ) (art. 5, c. 12)</a:t>
            </a:r>
          </a:p>
          <a:p>
            <a:pPr lvl="2">
              <a:buFont typeface="Symbol" pitchFamily="18" charset="2"/>
              <a:buChar char="¨"/>
            </a:pPr>
            <a:r>
              <a:rPr lang="it-IT" altLang="it-IT" sz="1600" dirty="0"/>
              <a:t>Agenzia di controllo del sistema sociosanitario lombardo (art. 11)</a:t>
            </a:r>
          </a:p>
          <a:p>
            <a:pPr lvl="2">
              <a:buFont typeface="Symbol" pitchFamily="18" charset="2"/>
              <a:buChar char="¨"/>
            </a:pPr>
            <a:r>
              <a:rPr lang="it-IT" altLang="it-IT" sz="1600" dirty="0"/>
              <a:t>Agenzia per la promozione del sistema sociosanitario lombardo (art. 14), che promuove</a:t>
            </a:r>
            <a:r>
              <a:rPr lang="it-IT" dirty="0"/>
              <a:t> </a:t>
            </a:r>
            <a:endParaRPr lang="it-IT" sz="2800" dirty="0"/>
          </a:p>
          <a:p>
            <a:pPr lvl="3" eaLnBrk="0" fontAlgn="base" hangingPunct="0">
              <a:buFont typeface="Wingdings" panose="05000000000000000000" pitchFamily="2" charset="2"/>
              <a:buChar char="Ø"/>
            </a:pPr>
            <a:r>
              <a:rPr lang="it-IT" sz="1400" dirty="0"/>
              <a:t>Osservatorio delle </a:t>
            </a:r>
            <a:r>
              <a:rPr lang="it-IT" sz="1400" i="1" dirty="0"/>
              <a:t>best </a:t>
            </a:r>
            <a:r>
              <a:rPr lang="it-IT" sz="1400" i="1" dirty="0" err="1"/>
              <a:t>practices</a:t>
            </a:r>
            <a:endParaRPr lang="it-IT" sz="1400" dirty="0"/>
          </a:p>
          <a:p>
            <a:pPr lvl="3" eaLnBrk="0" fontAlgn="base" hangingPunct="0">
              <a:buFont typeface="Wingdings" panose="05000000000000000000" pitchFamily="2" charset="2"/>
              <a:buChar char="Ø"/>
            </a:pPr>
            <a:r>
              <a:rPr lang="it-IT" sz="1400" dirty="0"/>
              <a:t>Osservatorio della </a:t>
            </a:r>
            <a:r>
              <a:rPr lang="it-IT" sz="1400" i="1" dirty="0"/>
              <a:t>soddisfazione degli utenti</a:t>
            </a:r>
            <a:endParaRPr lang="it-IT" altLang="it-IT" sz="1600" dirty="0"/>
          </a:p>
          <a:p>
            <a:pPr lvl="2">
              <a:buFont typeface="Symbol" pitchFamily="18" charset="2"/>
              <a:buChar char="¨"/>
            </a:pPr>
            <a:r>
              <a:rPr lang="it-IT" altLang="it-IT" sz="1600" dirty="0"/>
              <a:t>Azienda regionale dell’emergenza urgenza (art. 16)</a:t>
            </a:r>
          </a:p>
          <a:p>
            <a:pPr lvl="2">
              <a:buFont typeface="Symbol" pitchFamily="18" charset="2"/>
              <a:buChar char="¨"/>
            </a:pPr>
            <a:r>
              <a:rPr lang="it-IT" altLang="it-IT" sz="1600" dirty="0"/>
              <a:t>Sistema formativo per il sistema sociosanitario lombardo (art. 17 </a:t>
            </a:r>
            <a:r>
              <a:rPr lang="it-IT" altLang="it-IT" sz="1600" i="1" dirty="0"/>
              <a:t>bis</a:t>
            </a:r>
            <a:r>
              <a:rPr lang="it-IT" altLang="it-IT" sz="1600" dirty="0"/>
              <a:t>)</a:t>
            </a:r>
          </a:p>
          <a:p>
            <a:pPr lvl="2">
              <a:buFont typeface="Symbol" pitchFamily="18" charset="2"/>
              <a:buChar char="¨"/>
            </a:pPr>
            <a:r>
              <a:rPr lang="it-IT" altLang="it-IT" sz="1600" dirty="0"/>
              <a:t>Conferenza dei sindaci (che si avvale delle assemblee dei sindaci e del Consiglio di rappresentanza), articolata in</a:t>
            </a:r>
          </a:p>
          <a:p>
            <a:pPr lvl="3">
              <a:buFont typeface="Arial" pitchFamily="34" charset="0"/>
              <a:buChar char="→"/>
            </a:pPr>
            <a:r>
              <a:rPr lang="it-IT" altLang="it-IT" sz="1400" dirty="0"/>
              <a:t>Assemblea dei sindaci di distretto</a:t>
            </a:r>
          </a:p>
          <a:p>
            <a:pPr lvl="3">
              <a:buFont typeface="Arial" pitchFamily="34" charset="0"/>
              <a:buChar char="→"/>
            </a:pPr>
            <a:r>
              <a:rPr lang="it-IT" altLang="it-IT" sz="1400" dirty="0"/>
              <a:t>Assemblea  dei sindaci dell’ambito territoriale</a:t>
            </a:r>
            <a:endParaRPr lang="it-IT" altLang="it-IT" sz="1600" dirty="0"/>
          </a:p>
          <a:p>
            <a:pPr lvl="2">
              <a:buFont typeface="Symbol" pitchFamily="18" charset="2"/>
              <a:buChar char="¨"/>
            </a:pPr>
            <a:r>
              <a:rPr lang="it-IT" altLang="it-IT" sz="1400" dirty="0"/>
              <a:t>Sistema informativo sanitario, tessera sanitaria e carta nazionale dei servizi (art. 21)</a:t>
            </a:r>
          </a:p>
          <a:p>
            <a:pPr marL="0" indent="0">
              <a:buNone/>
            </a:pPr>
            <a:endParaRPr lang="it-IT" dirty="0"/>
          </a:p>
        </p:txBody>
      </p:sp>
      <p:sp>
        <p:nvSpPr>
          <p:cNvPr id="7" name="Segnaposto data 6"/>
          <p:cNvSpPr>
            <a:spLocks noGrp="1"/>
          </p:cNvSpPr>
          <p:nvPr>
            <p:ph type="dt" sz="half" idx="10"/>
          </p:nvPr>
        </p:nvSpPr>
        <p:spPr>
          <a:xfrm>
            <a:off x="4139952" y="6669360"/>
            <a:ext cx="4470648" cy="112440"/>
          </a:xfrm>
        </p:spPr>
        <p:txBody>
          <a:bodyPr/>
          <a:lstStyle/>
          <a:p>
            <a:fld id="{EA303BF3-E77C-4C68-B457-2C0693BC69A8}" type="datetime1">
              <a:rPr lang="it-IT" smtClean="0"/>
              <a:t>26/01/2024</a:t>
            </a:fld>
            <a:endParaRPr lang="it-IT" dirty="0"/>
          </a:p>
        </p:txBody>
      </p:sp>
      <p:sp>
        <p:nvSpPr>
          <p:cNvPr id="6" name="Segnaposto piè di pagina 5"/>
          <p:cNvSpPr>
            <a:spLocks noGrp="1"/>
          </p:cNvSpPr>
          <p:nvPr>
            <p:ph type="ftr" sz="quarter" idx="11"/>
          </p:nvPr>
        </p:nvSpPr>
        <p:spPr>
          <a:xfrm>
            <a:off x="914400" y="6525344"/>
            <a:ext cx="2289448" cy="256456"/>
          </a:xfrm>
        </p:spPr>
        <p:txBody>
          <a:bodyPr/>
          <a:lstStyle/>
          <a:p>
            <a:r>
              <a:rPr lang="it-IT" dirty="0"/>
              <a:t>CMM, sintesi L.R. 23/2015</a:t>
            </a:r>
          </a:p>
        </p:txBody>
      </p:sp>
      <p:sp>
        <p:nvSpPr>
          <p:cNvPr id="5" name="Segnaposto numero diapositiva 4"/>
          <p:cNvSpPr>
            <a:spLocks noGrp="1"/>
          </p:cNvSpPr>
          <p:nvPr>
            <p:ph type="sldNum" sz="quarter" idx="12"/>
          </p:nvPr>
        </p:nvSpPr>
        <p:spPr/>
        <p:txBody>
          <a:bodyPr/>
          <a:lstStyle/>
          <a:p>
            <a:fld id="{AE9B549B-594C-49DB-9D75-DDD60FD2D946}" type="slidenum">
              <a:rPr lang="it-IT" smtClean="0"/>
              <a:t>29</a:t>
            </a:fld>
            <a:endParaRPr lang="it-IT"/>
          </a:p>
        </p:txBody>
      </p:sp>
    </p:spTree>
    <p:extLst>
      <p:ext uri="{BB962C8B-B14F-4D97-AF65-F5344CB8AC3E}">
        <p14:creationId xmlns:p14="http://schemas.microsoft.com/office/powerpoint/2010/main" val="292855252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regionale 23/2015</a:t>
            </a:r>
          </a:p>
        </p:txBody>
      </p:sp>
      <p:sp>
        <p:nvSpPr>
          <p:cNvPr id="3" name="Segnaposto contenuto 2"/>
          <p:cNvSpPr>
            <a:spLocks noGrp="1"/>
          </p:cNvSpPr>
          <p:nvPr>
            <p:ph idx="1"/>
          </p:nvPr>
        </p:nvSpPr>
        <p:spPr/>
        <p:txBody>
          <a:bodyPr/>
          <a:lstStyle/>
          <a:p>
            <a:pPr marL="68580" lvl="0" indent="0">
              <a:buNone/>
            </a:pPr>
            <a:r>
              <a:rPr lang="it-IT" sz="3200"/>
              <a:t>Si suddivide </a:t>
            </a:r>
            <a:r>
              <a:rPr lang="it-IT" sz="3200" dirty="0"/>
              <a:t>l’intervento in tre momenti:</a:t>
            </a:r>
          </a:p>
          <a:p>
            <a:pPr marL="68580" lvl="0" indent="0">
              <a:buNone/>
            </a:pPr>
            <a:r>
              <a:rPr lang="it-IT" dirty="0"/>
              <a:t>1)	I criteri ermeneutici per valutare la legge di riforma sanitaria</a:t>
            </a:r>
          </a:p>
          <a:p>
            <a:pPr marL="68580" lvl="0" indent="0">
              <a:buNone/>
            </a:pPr>
            <a:r>
              <a:rPr lang="it-IT" dirty="0"/>
              <a:t>2)	I principi fondamentali dell’assetto organizzativo novellato, con la L.R. 23/2015</a:t>
            </a:r>
          </a:p>
          <a:p>
            <a:pPr marL="68580" lvl="0" indent="0">
              <a:buNone/>
            </a:pPr>
            <a:r>
              <a:rPr lang="it-IT" dirty="0"/>
              <a:t>3)	Qualche domanda </a:t>
            </a:r>
            <a:r>
              <a:rPr lang="it-IT" i="1" dirty="0"/>
              <a:t>preliminare</a:t>
            </a:r>
            <a:r>
              <a:rPr lang="it-IT" dirty="0"/>
              <a:t>, di carattere generale e di carattere specifico</a:t>
            </a:r>
          </a:p>
          <a:p>
            <a:endParaRPr lang="it-IT" dirty="0"/>
          </a:p>
        </p:txBody>
      </p:sp>
      <p:sp>
        <p:nvSpPr>
          <p:cNvPr id="4" name="Segnaposto data 3"/>
          <p:cNvSpPr>
            <a:spLocks noGrp="1"/>
          </p:cNvSpPr>
          <p:nvPr>
            <p:ph type="dt" sz="half" idx="10"/>
          </p:nvPr>
        </p:nvSpPr>
        <p:spPr>
          <a:xfrm>
            <a:off x="4427984" y="6453335"/>
            <a:ext cx="1080120" cy="328465"/>
          </a:xfrm>
        </p:spPr>
        <p:txBody>
          <a:bodyPr/>
          <a:lstStyle/>
          <a:p>
            <a:fld id="{2DE29A6D-AD16-4E77-A5D0-9CDDD4406F1B}" type="datetime1">
              <a:rPr lang="it-IT" smtClean="0"/>
              <a:t>26/01/2024</a:t>
            </a:fld>
            <a:endParaRPr lang="it-IT"/>
          </a:p>
        </p:txBody>
      </p:sp>
      <p:sp>
        <p:nvSpPr>
          <p:cNvPr id="5" name="Segnaposto piè di pagina 4"/>
          <p:cNvSpPr>
            <a:spLocks noGrp="1"/>
          </p:cNvSpPr>
          <p:nvPr>
            <p:ph type="ftr" sz="quarter" idx="11"/>
          </p:nvPr>
        </p:nvSpPr>
        <p:spPr>
          <a:xfrm>
            <a:off x="914400" y="6453336"/>
            <a:ext cx="2001416" cy="328464"/>
          </a:xfrm>
        </p:spPr>
        <p:txBody>
          <a:bodyPr/>
          <a:lstStyle/>
          <a:p>
            <a:r>
              <a:rPr lang="it-IT" dirty="0"/>
              <a:t>CMM, sintesi L.R. 23/2015</a:t>
            </a:r>
          </a:p>
        </p:txBody>
      </p:sp>
      <p:sp>
        <p:nvSpPr>
          <p:cNvPr id="6" name="Segnaposto numero diapositiva 5"/>
          <p:cNvSpPr>
            <a:spLocks noGrp="1"/>
          </p:cNvSpPr>
          <p:nvPr>
            <p:ph type="sldNum" sz="quarter" idx="12"/>
          </p:nvPr>
        </p:nvSpPr>
        <p:spPr/>
        <p:txBody>
          <a:bodyPr/>
          <a:lstStyle/>
          <a:p>
            <a:fld id="{AE9B549B-594C-49DB-9D75-DDD60FD2D946}" type="slidenum">
              <a:rPr lang="it-IT" smtClean="0"/>
              <a:t>3</a:t>
            </a:fld>
            <a:endParaRPr lang="it-IT"/>
          </a:p>
        </p:txBody>
      </p:sp>
    </p:spTree>
    <p:extLst>
      <p:ext uri="{BB962C8B-B14F-4D97-AF65-F5344CB8AC3E}">
        <p14:creationId xmlns:p14="http://schemas.microsoft.com/office/powerpoint/2010/main" val="32783286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regionale 23/2015</a:t>
            </a:r>
          </a:p>
        </p:txBody>
      </p:sp>
      <p:sp>
        <p:nvSpPr>
          <p:cNvPr id="3" name="Segnaposto contenuto 2"/>
          <p:cNvSpPr>
            <a:spLocks noGrp="1"/>
          </p:cNvSpPr>
          <p:nvPr>
            <p:ph idx="1"/>
          </p:nvPr>
        </p:nvSpPr>
        <p:spPr>
          <a:xfrm>
            <a:off x="467544" y="1412776"/>
            <a:ext cx="8229600" cy="4752528"/>
          </a:xfrm>
        </p:spPr>
        <p:txBody>
          <a:bodyPr>
            <a:normAutofit fontScale="92500" lnSpcReduction="20000"/>
          </a:bodyPr>
          <a:lstStyle/>
          <a:p>
            <a:pPr marL="0" lvl="0" indent="0" algn="ctr">
              <a:buNone/>
            </a:pPr>
            <a:r>
              <a:rPr lang="it-IT" sz="2600" b="1" dirty="0"/>
              <a:t>Norme transitorie</a:t>
            </a:r>
            <a:endParaRPr lang="it-IT" sz="2600" dirty="0"/>
          </a:p>
          <a:p>
            <a:pPr marL="457200" lvl="0" indent="-457200">
              <a:buFont typeface="+mj-lt"/>
              <a:buAutoNum type="alphaLcParenR"/>
            </a:pPr>
            <a:r>
              <a:rPr lang="it-IT" sz="2400" dirty="0"/>
              <a:t>………………………………………………</a:t>
            </a:r>
          </a:p>
          <a:p>
            <a:pPr marL="457200" lvl="0" indent="-457200">
              <a:buFont typeface="+mj-lt"/>
              <a:buAutoNum type="alphaLcParenR"/>
            </a:pPr>
            <a:r>
              <a:rPr lang="it-IT" sz="2400" dirty="0"/>
              <a:t>Entro </a:t>
            </a:r>
            <a:r>
              <a:rPr lang="it-IT" sz="2400" i="1" dirty="0"/>
              <a:t>un anno</a:t>
            </a:r>
            <a:r>
              <a:rPr lang="it-IT" sz="2400" dirty="0"/>
              <a:t> dall’entrata in vigore della presente legge, il Presidente della Giunta regionale propone al Consiglio regio­nale il PSL quinquennale</a:t>
            </a:r>
          </a:p>
          <a:p>
            <a:pPr marL="457200" lvl="0" indent="-457200">
              <a:buFont typeface="+mj-lt"/>
              <a:buAutoNum type="alphaLcParenR"/>
            </a:pPr>
            <a:r>
              <a:rPr lang="it-IT" sz="2400" dirty="0"/>
              <a:t>Entro </a:t>
            </a:r>
            <a:r>
              <a:rPr lang="it-IT" sz="2400" i="1" dirty="0"/>
              <a:t>un anno</a:t>
            </a:r>
            <a:r>
              <a:rPr lang="it-IT" sz="2400" dirty="0"/>
              <a:t> dall’entrata in vigore della presente leg­ge la Giunta regionale, attraverso l’attivazione di tutti i soggetti operanti sul territorio di propria competenza, provvede ad uni­formare i sistemi informatici del SSL</a:t>
            </a:r>
          </a:p>
          <a:p>
            <a:pPr marL="457200" lvl="0" indent="-457200">
              <a:buFont typeface="+mj-lt"/>
              <a:buAutoNum type="alphaLcParenR"/>
            </a:pPr>
            <a:r>
              <a:rPr lang="it-IT" sz="2400" dirty="0"/>
              <a:t>Entro </a:t>
            </a:r>
            <a:r>
              <a:rPr lang="it-IT" sz="2400" i="1" dirty="0"/>
              <a:t>un anno</a:t>
            </a:r>
            <a:r>
              <a:rPr lang="it-IT" sz="2400" dirty="0"/>
              <a:t> dall’entrata in vigore della presente legge il Consiglio regionale approva, su proposta della Giunta regio­nale, il piano regionale della prevenzione </a:t>
            </a:r>
          </a:p>
          <a:p>
            <a:pPr marL="457200" lvl="0" indent="-457200">
              <a:buFont typeface="+mj-lt"/>
              <a:buAutoNum type="alphaLcParenR"/>
            </a:pPr>
            <a:r>
              <a:rPr lang="it-IT" sz="2400" dirty="0"/>
              <a:t>Entro </a:t>
            </a:r>
            <a:r>
              <a:rPr lang="it-IT" sz="2400" i="1" dirty="0"/>
              <a:t>novanta giorni</a:t>
            </a:r>
            <a:r>
              <a:rPr lang="it-IT" sz="2400" dirty="0"/>
              <a:t> dall’entrata in vigore della presente legge la Giunta regionale costituisce il GATTS di cui all’artico­lo 5, comma 8, della </a:t>
            </a:r>
            <a:r>
              <a:rPr lang="it-IT" sz="2400" dirty="0" err="1"/>
              <a:t>l.r</a:t>
            </a:r>
            <a:r>
              <a:rPr lang="it-IT" sz="2400" dirty="0"/>
              <a:t>. 33/2009 come sostituito dall’articolo 1, comma 1</a:t>
            </a:r>
          </a:p>
        </p:txBody>
      </p:sp>
      <p:sp>
        <p:nvSpPr>
          <p:cNvPr id="4" name="Segnaposto data 3"/>
          <p:cNvSpPr>
            <a:spLocks noGrp="1"/>
          </p:cNvSpPr>
          <p:nvPr>
            <p:ph type="dt" sz="half" idx="10"/>
          </p:nvPr>
        </p:nvSpPr>
        <p:spPr>
          <a:xfrm flipH="1">
            <a:off x="4283968" y="6525344"/>
            <a:ext cx="2193032" cy="256456"/>
          </a:xfrm>
        </p:spPr>
        <p:txBody>
          <a:bodyPr/>
          <a:lstStyle/>
          <a:p>
            <a:fld id="{2DE29A6D-AD16-4E77-A5D0-9CDDD4406F1B}" type="datetime1">
              <a:rPr lang="it-IT" smtClean="0"/>
              <a:t>26/01/2024</a:t>
            </a:fld>
            <a:endParaRPr lang="it-IT" dirty="0"/>
          </a:p>
        </p:txBody>
      </p:sp>
      <p:sp>
        <p:nvSpPr>
          <p:cNvPr id="5" name="Segnaposto piè di pagina 4"/>
          <p:cNvSpPr>
            <a:spLocks noGrp="1"/>
          </p:cNvSpPr>
          <p:nvPr>
            <p:ph type="ftr" sz="quarter" idx="11"/>
          </p:nvPr>
        </p:nvSpPr>
        <p:spPr>
          <a:xfrm>
            <a:off x="914400" y="6669360"/>
            <a:ext cx="2073424" cy="112440"/>
          </a:xfrm>
        </p:spPr>
        <p:txBody>
          <a:bodyPr/>
          <a:lstStyle/>
          <a:p>
            <a:r>
              <a:rPr lang="it-IT" dirty="0"/>
              <a:t>CMM, sintesi L.R. 23/2015</a:t>
            </a:r>
          </a:p>
        </p:txBody>
      </p:sp>
      <p:sp>
        <p:nvSpPr>
          <p:cNvPr id="6" name="Segnaposto numero diapositiva 5"/>
          <p:cNvSpPr>
            <a:spLocks noGrp="1"/>
          </p:cNvSpPr>
          <p:nvPr>
            <p:ph type="sldNum" sz="quarter" idx="12"/>
          </p:nvPr>
        </p:nvSpPr>
        <p:spPr/>
        <p:txBody>
          <a:bodyPr/>
          <a:lstStyle/>
          <a:p>
            <a:fld id="{AE9B549B-594C-49DB-9D75-DDD60FD2D946}" type="slidenum">
              <a:rPr lang="it-IT" smtClean="0"/>
              <a:t>30</a:t>
            </a:fld>
            <a:endParaRPr lang="it-IT"/>
          </a:p>
        </p:txBody>
      </p:sp>
    </p:spTree>
    <p:extLst>
      <p:ext uri="{BB962C8B-B14F-4D97-AF65-F5344CB8AC3E}">
        <p14:creationId xmlns:p14="http://schemas.microsoft.com/office/powerpoint/2010/main" val="34255911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regionale 23/2015</a:t>
            </a:r>
          </a:p>
        </p:txBody>
      </p:sp>
      <p:sp>
        <p:nvSpPr>
          <p:cNvPr id="3" name="Segnaposto contenuto 2"/>
          <p:cNvSpPr>
            <a:spLocks noGrp="1"/>
          </p:cNvSpPr>
          <p:nvPr>
            <p:ph idx="1"/>
          </p:nvPr>
        </p:nvSpPr>
        <p:spPr/>
        <p:txBody>
          <a:bodyPr>
            <a:normAutofit fontScale="85000" lnSpcReduction="20000"/>
          </a:bodyPr>
          <a:lstStyle/>
          <a:p>
            <a:pPr marL="457200" lvl="0" indent="-457200">
              <a:buAutoNum type="alphaLcParenR" startAt="6"/>
            </a:pPr>
            <a:r>
              <a:rPr lang="it-IT" sz="2400" dirty="0"/>
              <a:t>Entro </a:t>
            </a:r>
            <a:r>
              <a:rPr lang="it-IT" sz="2400" i="1" dirty="0"/>
              <a:t>centottanta giorni</a:t>
            </a:r>
            <a:r>
              <a:rPr lang="it-IT" sz="2400" dirty="0"/>
              <a:t> dall’entrata in vigore della pre­sente legge, la Giunta regionale istituisce l’osservatorio integrato del SSL di cui all’articolo 5, comma 14, della </a:t>
            </a:r>
            <a:r>
              <a:rPr lang="it-IT" sz="2400" dirty="0" err="1"/>
              <a:t>l.r</a:t>
            </a:r>
            <a:r>
              <a:rPr lang="it-IT" sz="2400" dirty="0"/>
              <a:t>. 33/2009 come sostituito dall’articolo 1, comma 1. </a:t>
            </a:r>
          </a:p>
          <a:p>
            <a:pPr marL="457200" lvl="0" indent="-457200">
              <a:buAutoNum type="alphaLcParenR" startAt="6"/>
            </a:pPr>
            <a:r>
              <a:rPr lang="it-IT" sz="2400" dirty="0"/>
              <a:t>Entro </a:t>
            </a:r>
            <a:r>
              <a:rPr lang="it-IT" sz="2400" i="1" dirty="0"/>
              <a:t>centottanta giorni</a:t>
            </a:r>
            <a:r>
              <a:rPr lang="it-IT" sz="2400" dirty="0"/>
              <a:t> dall’entrata in vigore della pre­sente legge, la Giunta regionale costituisce l’Osservatorio epi­demiologico regionale di cui all’articolo 5 bis della </a:t>
            </a:r>
            <a:r>
              <a:rPr lang="it-IT" sz="2400" dirty="0" err="1"/>
              <a:t>l.r</a:t>
            </a:r>
            <a:r>
              <a:rPr lang="it-IT" sz="2400" dirty="0"/>
              <a:t>. 33/2009 aggiunto dall’articolo 1, comma 1.</a:t>
            </a:r>
          </a:p>
          <a:p>
            <a:pPr marL="457200" lvl="0" indent="-457200">
              <a:buAutoNum type="alphaLcParenR" startAt="6"/>
            </a:pPr>
            <a:r>
              <a:rPr lang="it-IT" sz="2400" dirty="0"/>
              <a:t>Entro </a:t>
            </a:r>
            <a:r>
              <a:rPr lang="it-IT" sz="2400" i="1" dirty="0"/>
              <a:t>un anno</a:t>
            </a:r>
            <a:r>
              <a:rPr lang="it-IT" sz="2400" dirty="0"/>
              <a:t> dall’entrata in vigore della presente legge, la Giunta regionale approva ed adotta il sistema di classificazio­ne delle malattie croniche e delle relative modalità di retribuzio­ne di cui all’articolo 9 della </a:t>
            </a:r>
            <a:r>
              <a:rPr lang="it-IT" sz="2400" dirty="0" err="1"/>
              <a:t>l.r</a:t>
            </a:r>
            <a:r>
              <a:rPr lang="it-IT" sz="2400" dirty="0"/>
              <a:t>. 33/2009 come sostituito dall’arti­colo 1, comma 1.</a:t>
            </a:r>
          </a:p>
          <a:p>
            <a:pPr marL="457200" lvl="0" indent="-457200">
              <a:buAutoNum type="alphaLcParenR" startAt="6"/>
            </a:pPr>
            <a:r>
              <a:rPr lang="it-IT" sz="2400" dirty="0"/>
              <a:t>Entro </a:t>
            </a:r>
            <a:r>
              <a:rPr lang="it-IT" sz="2400" i="1" dirty="0"/>
              <a:t>centottanta giorni</a:t>
            </a:r>
            <a:r>
              <a:rPr lang="it-IT" sz="2400" dirty="0"/>
              <a:t> dall’entrata in vigore della pre­sente legge, la Giunta regionale istituisce l’accademia di forma­zione per il sistema socio sanitario lombardo di cui all’art. 17 bis della </a:t>
            </a:r>
            <a:r>
              <a:rPr lang="it-IT" sz="2400" dirty="0" err="1"/>
              <a:t>l.r</a:t>
            </a:r>
            <a:r>
              <a:rPr lang="it-IT" sz="2400" dirty="0"/>
              <a:t>. 33/2009 aggiunto dall’articolo 1, comma 1</a:t>
            </a:r>
          </a:p>
        </p:txBody>
      </p:sp>
      <p:sp>
        <p:nvSpPr>
          <p:cNvPr id="4" name="Segnaposto data 3"/>
          <p:cNvSpPr>
            <a:spLocks noGrp="1"/>
          </p:cNvSpPr>
          <p:nvPr>
            <p:ph type="dt" sz="half" idx="10"/>
          </p:nvPr>
        </p:nvSpPr>
        <p:spPr>
          <a:xfrm>
            <a:off x="3851920" y="6669360"/>
            <a:ext cx="4758680" cy="112440"/>
          </a:xfrm>
        </p:spPr>
        <p:txBody>
          <a:bodyPr/>
          <a:lstStyle/>
          <a:p>
            <a:fld id="{2DE29A6D-AD16-4E77-A5D0-9CDDD4406F1B}" type="datetime1">
              <a:rPr lang="it-IT" smtClean="0"/>
              <a:t>26/01/2024</a:t>
            </a:fld>
            <a:endParaRPr lang="it-IT"/>
          </a:p>
        </p:txBody>
      </p:sp>
      <p:sp>
        <p:nvSpPr>
          <p:cNvPr id="5" name="Segnaposto piè di pagina 4"/>
          <p:cNvSpPr>
            <a:spLocks noGrp="1"/>
          </p:cNvSpPr>
          <p:nvPr>
            <p:ph type="ftr" sz="quarter" idx="11"/>
          </p:nvPr>
        </p:nvSpPr>
        <p:spPr>
          <a:xfrm>
            <a:off x="914400" y="6453336"/>
            <a:ext cx="1929408" cy="328464"/>
          </a:xfrm>
        </p:spPr>
        <p:txBody>
          <a:bodyPr/>
          <a:lstStyle/>
          <a:p>
            <a:r>
              <a:rPr lang="it-IT" dirty="0"/>
              <a:t>CMM, sintesi L.R. 23/2015</a:t>
            </a:r>
          </a:p>
        </p:txBody>
      </p:sp>
      <p:sp>
        <p:nvSpPr>
          <p:cNvPr id="6" name="Segnaposto numero diapositiva 5"/>
          <p:cNvSpPr>
            <a:spLocks noGrp="1"/>
          </p:cNvSpPr>
          <p:nvPr>
            <p:ph type="sldNum" sz="quarter" idx="12"/>
          </p:nvPr>
        </p:nvSpPr>
        <p:spPr/>
        <p:txBody>
          <a:bodyPr/>
          <a:lstStyle/>
          <a:p>
            <a:fld id="{AE9B549B-594C-49DB-9D75-DDD60FD2D946}" type="slidenum">
              <a:rPr lang="it-IT" smtClean="0"/>
              <a:t>31</a:t>
            </a:fld>
            <a:endParaRPr lang="it-IT"/>
          </a:p>
        </p:txBody>
      </p:sp>
    </p:spTree>
    <p:extLst>
      <p:ext uri="{BB962C8B-B14F-4D97-AF65-F5344CB8AC3E}">
        <p14:creationId xmlns:p14="http://schemas.microsoft.com/office/powerpoint/2010/main" val="33172229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274638"/>
            <a:ext cx="8147248" cy="706090"/>
          </a:xfrm>
        </p:spPr>
        <p:txBody>
          <a:bodyPr>
            <a:normAutofit/>
          </a:bodyPr>
          <a:lstStyle/>
          <a:p>
            <a:r>
              <a:rPr lang="it-IT" dirty="0"/>
              <a:t>Legge regionale 41/2015</a:t>
            </a:r>
          </a:p>
        </p:txBody>
      </p:sp>
      <p:sp>
        <p:nvSpPr>
          <p:cNvPr id="3" name="Segnaposto contenuto 2"/>
          <p:cNvSpPr>
            <a:spLocks noGrp="1"/>
          </p:cNvSpPr>
          <p:nvPr>
            <p:ph idx="1"/>
          </p:nvPr>
        </p:nvSpPr>
        <p:spPr>
          <a:xfrm>
            <a:off x="539552" y="1196752"/>
            <a:ext cx="8147248" cy="5102448"/>
          </a:xfrm>
        </p:spPr>
        <p:txBody>
          <a:bodyPr>
            <a:normAutofit fontScale="25000" lnSpcReduction="20000"/>
          </a:bodyPr>
          <a:lstStyle/>
          <a:p>
            <a:pPr marL="0" indent="0" algn="ctr">
              <a:buNone/>
            </a:pPr>
            <a:r>
              <a:rPr lang="it-IT" sz="9600" b="1" dirty="0"/>
              <a:t>Modifiche alla L.R. 23.2015 con</a:t>
            </a:r>
            <a:r>
              <a:rPr lang="it-IT" sz="9600" dirty="0"/>
              <a:t> </a:t>
            </a:r>
            <a:r>
              <a:rPr lang="it-IT" sz="9600" b="1" dirty="0"/>
              <a:t>L. R. 22 dicembre 2015, n. 41</a:t>
            </a:r>
          </a:p>
          <a:p>
            <a:pPr marL="0" indent="0" algn="just">
              <a:buNone/>
            </a:pPr>
            <a:r>
              <a:rPr lang="it-IT" sz="6400" i="1" dirty="0"/>
              <a:t>Ulteriori modifiche al Titolo I della legge regionale 30 dicembre 2009, n. 33 (Testo unico delle leggi regionali in materia di sanità) e modifiche alla legge regionale 11 agosto 2015, n. 23 (Evoluzione del sistema sociosanitario lombardo: modifiche al Titolo I e al Titolo II della legge regionale 30 dicembre 2009, n. 33 (Testo unico delle leggi regionali in materia di sanità)) </a:t>
            </a:r>
          </a:p>
          <a:p>
            <a:pPr marL="0" indent="0">
              <a:buNone/>
            </a:pPr>
            <a:endParaRPr lang="it-IT" sz="3800" dirty="0"/>
          </a:p>
          <a:p>
            <a:pPr marL="0" indent="0">
              <a:buNone/>
            </a:pPr>
            <a:r>
              <a:rPr lang="it-IT" sz="7200" dirty="0"/>
              <a:t>Come noto il Governo, nell’ottobre 2015 (nota n. 6150) ha eccepito su diversi profili della L.R. 23/2015. Il Consiglio regionale ha approvato, con la L.R. 41/2015, le seguenti modifiche (sono ricordate le più importanti)</a:t>
            </a:r>
          </a:p>
          <a:p>
            <a:pPr marL="0" indent="0">
              <a:buNone/>
            </a:pPr>
            <a:r>
              <a:rPr lang="it-IT" sz="7200" b="1" dirty="0"/>
              <a:t>Art. 1</a:t>
            </a:r>
            <a:endParaRPr lang="it-IT" sz="7200" dirty="0"/>
          </a:p>
          <a:p>
            <a:pPr marL="0" indent="0">
              <a:buNone/>
            </a:pPr>
            <a:r>
              <a:rPr lang="it-IT" sz="7200" dirty="0"/>
              <a:t>1) la rubrica del Titolo I è sostituita dalla seguente: </a:t>
            </a:r>
            <a:r>
              <a:rPr lang="it-IT" sz="7200" i="1" dirty="0"/>
              <a:t>Norme sul </a:t>
            </a:r>
            <a:r>
              <a:rPr lang="it-IT" sz="7200" i="1" u="sng" dirty="0"/>
              <a:t>servizio</a:t>
            </a:r>
            <a:r>
              <a:rPr lang="it-IT" sz="7200" i="1" dirty="0"/>
              <a:t> sanitario, sociosanitario e sociale regionale integrato lombardo';</a:t>
            </a:r>
            <a:endParaRPr lang="it-IT" sz="7200" dirty="0"/>
          </a:p>
          <a:p>
            <a:pPr lvl="0">
              <a:buFont typeface="Wingdings" panose="05000000000000000000" pitchFamily="2" charset="2"/>
              <a:buChar char="q"/>
            </a:pPr>
            <a:r>
              <a:rPr lang="it-IT" sz="7200" dirty="0"/>
              <a:t>al comma 1 dell'articolo 1; </a:t>
            </a:r>
          </a:p>
          <a:p>
            <a:pPr lvl="0">
              <a:buFont typeface="Wingdings" panose="05000000000000000000" pitchFamily="2" charset="2"/>
              <a:buChar char="q"/>
            </a:pPr>
            <a:r>
              <a:rPr lang="it-IT" sz="7200" dirty="0"/>
              <a:t>alla lettera c) del comma 5 dell'articolo 4 bis, al primo periodo del comma 2 dell'articolo 7, alla rubrica e al comma 1 dell'articolo 11, alla rubrica e ai commi 1, 6 e 7 dell'articolo 14, alla rubrica dell'articolo 17, al punto 4 della lettera e) del comma 1 dell'articolo 27;</a:t>
            </a:r>
          </a:p>
          <a:p>
            <a:pPr lvl="0">
              <a:buFont typeface="Wingdings" panose="05000000000000000000" pitchFamily="2" charset="2"/>
              <a:buChar char="q"/>
            </a:pPr>
            <a:r>
              <a:rPr lang="it-IT" sz="7200" dirty="0"/>
              <a:t>alla rubrica e al primo periodo del comma 6 dell'articolo 17 bis;</a:t>
            </a:r>
          </a:p>
          <a:p>
            <a:pPr marL="0" indent="0">
              <a:buNone/>
            </a:pPr>
            <a:r>
              <a:rPr lang="it-IT" sz="7200" dirty="0"/>
              <a:t>2) al comma 8 dell'articolo 5, sono inserite le seguenti:  </a:t>
            </a:r>
            <a:r>
              <a:rPr lang="it-IT" sz="7200" i="1" u="sng" dirty="0"/>
              <a:t>e fatte salve le competenze dello Stato in materia di farmaci;</a:t>
            </a:r>
            <a:endParaRPr lang="it-IT" sz="7200" dirty="0"/>
          </a:p>
          <a:p>
            <a:pPr marL="0" indent="0">
              <a:buNone/>
            </a:pPr>
            <a:r>
              <a:rPr lang="it-IT" sz="7200" dirty="0"/>
              <a:t> </a:t>
            </a:r>
          </a:p>
          <a:p>
            <a:pPr marL="0" indent="0">
              <a:buNone/>
            </a:pPr>
            <a:r>
              <a:rPr lang="it-IT" sz="7200" dirty="0"/>
              <a:t> </a:t>
            </a:r>
          </a:p>
          <a:p>
            <a:endParaRPr lang="it-IT" sz="2000" dirty="0"/>
          </a:p>
        </p:txBody>
      </p:sp>
      <p:sp>
        <p:nvSpPr>
          <p:cNvPr id="4" name="Segnaposto data 3"/>
          <p:cNvSpPr>
            <a:spLocks noGrp="1"/>
          </p:cNvSpPr>
          <p:nvPr>
            <p:ph type="dt" sz="half" idx="10"/>
          </p:nvPr>
        </p:nvSpPr>
        <p:spPr>
          <a:xfrm>
            <a:off x="3995936" y="6597352"/>
            <a:ext cx="4614664" cy="184448"/>
          </a:xfrm>
        </p:spPr>
        <p:txBody>
          <a:bodyPr/>
          <a:lstStyle/>
          <a:p>
            <a:fld id="{2DE29A6D-AD16-4E77-A5D0-9CDDD4406F1B}" type="datetime1">
              <a:rPr lang="it-IT" smtClean="0"/>
              <a:t>26/01/2024</a:t>
            </a:fld>
            <a:endParaRPr lang="it-IT" dirty="0"/>
          </a:p>
        </p:txBody>
      </p:sp>
      <p:sp>
        <p:nvSpPr>
          <p:cNvPr id="5" name="Segnaposto piè di pagina 4"/>
          <p:cNvSpPr>
            <a:spLocks noGrp="1"/>
          </p:cNvSpPr>
          <p:nvPr>
            <p:ph type="ftr" sz="quarter" idx="11"/>
          </p:nvPr>
        </p:nvSpPr>
        <p:spPr>
          <a:xfrm>
            <a:off x="914400" y="6525344"/>
            <a:ext cx="2073424" cy="256456"/>
          </a:xfrm>
        </p:spPr>
        <p:txBody>
          <a:bodyPr/>
          <a:lstStyle/>
          <a:p>
            <a:r>
              <a:rPr lang="it-IT" dirty="0"/>
              <a:t>CMM, sintesi L.R. 23/2015</a:t>
            </a:r>
          </a:p>
        </p:txBody>
      </p:sp>
      <p:sp>
        <p:nvSpPr>
          <p:cNvPr id="6" name="Segnaposto numero diapositiva 5"/>
          <p:cNvSpPr>
            <a:spLocks noGrp="1"/>
          </p:cNvSpPr>
          <p:nvPr>
            <p:ph type="sldNum" sz="quarter" idx="12"/>
          </p:nvPr>
        </p:nvSpPr>
        <p:spPr/>
        <p:txBody>
          <a:bodyPr/>
          <a:lstStyle/>
          <a:p>
            <a:fld id="{AE9B549B-594C-49DB-9D75-DDD60FD2D946}" type="slidenum">
              <a:rPr lang="it-IT" smtClean="0"/>
              <a:t>32</a:t>
            </a:fld>
            <a:endParaRPr lang="it-IT"/>
          </a:p>
        </p:txBody>
      </p:sp>
    </p:spTree>
    <p:extLst>
      <p:ext uri="{BB962C8B-B14F-4D97-AF65-F5344CB8AC3E}">
        <p14:creationId xmlns:p14="http://schemas.microsoft.com/office/powerpoint/2010/main" val="154001625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regionale 41/2015</a:t>
            </a:r>
          </a:p>
        </p:txBody>
      </p:sp>
      <p:sp>
        <p:nvSpPr>
          <p:cNvPr id="3" name="Segnaposto contenuto 2"/>
          <p:cNvSpPr>
            <a:spLocks noGrp="1"/>
          </p:cNvSpPr>
          <p:nvPr>
            <p:ph idx="1"/>
          </p:nvPr>
        </p:nvSpPr>
        <p:spPr/>
        <p:txBody>
          <a:bodyPr>
            <a:normAutofit fontScale="92500" lnSpcReduction="10000"/>
          </a:bodyPr>
          <a:lstStyle/>
          <a:p>
            <a:pPr marL="0" indent="0">
              <a:buNone/>
            </a:pPr>
            <a:r>
              <a:rPr lang="it-IT" sz="2000" dirty="0"/>
              <a:t>3)  all'ultimo periodo del comma 14 dell'articolo 5, ,</a:t>
            </a:r>
            <a:r>
              <a:rPr lang="it-IT" sz="2000" i="1" u="sng" dirty="0"/>
              <a:t> secondo quanto    previsto dallo stesso articolo 2, comma 2 bis,'</a:t>
            </a:r>
            <a:r>
              <a:rPr lang="it-IT" sz="2000" dirty="0"/>
              <a:t>; dopo le parole 'conferenze 	dei sindaci' sono inserite le seguenti: </a:t>
            </a:r>
            <a:r>
              <a:rPr lang="it-IT" sz="2000" i="1" u="sng" dirty="0"/>
              <a:t>'dei comuni compresi nei territori di 	competenza delle'</a:t>
            </a:r>
            <a:r>
              <a:rPr lang="it-IT" sz="2000" dirty="0"/>
              <a:t>; </a:t>
            </a:r>
          </a:p>
          <a:p>
            <a:pPr marL="0" indent="0">
              <a:buNone/>
            </a:pPr>
            <a:r>
              <a:rPr lang="it-IT" sz="2000" dirty="0"/>
              <a:t>4)  il comma 8 dell'articolo 6 è sostituito dal seguente: </a:t>
            </a:r>
            <a:r>
              <a:rPr lang="it-IT" sz="2000" i="1" u="sng" dirty="0"/>
              <a:t>'8. Le ATS ispirandosi ai principi di cui all'articolo 2, al fine di garantire un'efficace, efficiente, appropriata ed economica integrazione delle attività di erogazione dei servizi del SSL, possono prevedere modelli di coordinamento delle attività erogate da tutti i soggetti pubblici e privati nell'ambito del territorio di rispettiva competenza.'</a:t>
            </a:r>
            <a:endParaRPr lang="it-IT" sz="2000" dirty="0"/>
          </a:p>
          <a:p>
            <a:pPr marL="0" indent="0">
              <a:buNone/>
            </a:pPr>
            <a:r>
              <a:rPr lang="it-IT" sz="2000" dirty="0"/>
              <a:t>5)  il quarto, il quinto, il sesto e il settimo periodo del comma 10 dell'articolo 12 sono soppressi; i commi 5, 6 e 7 dell'articolo 13 sono abrogati; t) </a:t>
            </a:r>
          </a:p>
          <a:p>
            <a:pPr marL="0" indent="0">
              <a:buNone/>
            </a:pPr>
            <a:r>
              <a:rPr lang="it-IT" sz="2000" dirty="0"/>
              <a:t>6)  al primo periodo del comma 9 dell'articolo 13, le parole 'normalmente quinquennale, con verifiche, e di norma non inferiore ad un anno' sono sostituite dalle seguenti: </a:t>
            </a:r>
            <a:r>
              <a:rPr lang="it-IT" sz="2000" i="1" u="sng" dirty="0"/>
              <a:t>'comunque non inferiore a tre e non superiore a cinque anni, con verifiche.'</a:t>
            </a:r>
            <a:r>
              <a:rPr lang="it-IT" sz="2000" dirty="0"/>
              <a:t>; </a:t>
            </a:r>
          </a:p>
          <a:p>
            <a:endParaRPr lang="it-IT" sz="2000" dirty="0"/>
          </a:p>
        </p:txBody>
      </p:sp>
      <p:sp>
        <p:nvSpPr>
          <p:cNvPr id="4" name="Segnaposto data 3"/>
          <p:cNvSpPr>
            <a:spLocks noGrp="1"/>
          </p:cNvSpPr>
          <p:nvPr>
            <p:ph type="dt" sz="half" idx="10"/>
          </p:nvPr>
        </p:nvSpPr>
        <p:spPr>
          <a:xfrm>
            <a:off x="3779912" y="6597352"/>
            <a:ext cx="4830688" cy="184448"/>
          </a:xfrm>
        </p:spPr>
        <p:txBody>
          <a:bodyPr/>
          <a:lstStyle/>
          <a:p>
            <a:fld id="{2DE29A6D-AD16-4E77-A5D0-9CDDD4406F1B}" type="datetime1">
              <a:rPr lang="it-IT" smtClean="0"/>
              <a:t>26/01/2024</a:t>
            </a:fld>
            <a:endParaRPr lang="it-IT"/>
          </a:p>
        </p:txBody>
      </p:sp>
      <p:sp>
        <p:nvSpPr>
          <p:cNvPr id="5" name="Segnaposto piè di pagina 4"/>
          <p:cNvSpPr>
            <a:spLocks noGrp="1"/>
          </p:cNvSpPr>
          <p:nvPr>
            <p:ph type="ftr" sz="quarter" idx="11"/>
          </p:nvPr>
        </p:nvSpPr>
        <p:spPr>
          <a:xfrm>
            <a:off x="914400" y="6525344"/>
            <a:ext cx="2073424" cy="256456"/>
          </a:xfrm>
        </p:spPr>
        <p:txBody>
          <a:bodyPr/>
          <a:lstStyle/>
          <a:p>
            <a:r>
              <a:rPr lang="it-IT"/>
              <a:t>CMM, sintesi L.R. 23/2015</a:t>
            </a:r>
          </a:p>
        </p:txBody>
      </p:sp>
      <p:sp>
        <p:nvSpPr>
          <p:cNvPr id="6" name="Segnaposto numero diapositiva 5"/>
          <p:cNvSpPr>
            <a:spLocks noGrp="1"/>
          </p:cNvSpPr>
          <p:nvPr>
            <p:ph type="sldNum" sz="quarter" idx="12"/>
          </p:nvPr>
        </p:nvSpPr>
        <p:spPr/>
        <p:txBody>
          <a:bodyPr/>
          <a:lstStyle/>
          <a:p>
            <a:fld id="{AE9B549B-594C-49DB-9D75-DDD60FD2D946}" type="slidenum">
              <a:rPr lang="it-IT" smtClean="0"/>
              <a:t>33</a:t>
            </a:fld>
            <a:endParaRPr lang="it-IT"/>
          </a:p>
        </p:txBody>
      </p:sp>
    </p:spTree>
    <p:extLst>
      <p:ext uri="{BB962C8B-B14F-4D97-AF65-F5344CB8AC3E}">
        <p14:creationId xmlns:p14="http://schemas.microsoft.com/office/powerpoint/2010/main" val="42283186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regionale 41/2015</a:t>
            </a:r>
          </a:p>
        </p:txBody>
      </p:sp>
      <p:sp>
        <p:nvSpPr>
          <p:cNvPr id="3" name="Segnaposto contenuto 2"/>
          <p:cNvSpPr>
            <a:spLocks noGrp="1"/>
          </p:cNvSpPr>
          <p:nvPr>
            <p:ph idx="1"/>
          </p:nvPr>
        </p:nvSpPr>
        <p:spPr/>
        <p:txBody>
          <a:bodyPr>
            <a:normAutofit fontScale="77500" lnSpcReduction="20000"/>
          </a:bodyPr>
          <a:lstStyle/>
          <a:p>
            <a:pPr marL="0" indent="0">
              <a:buNone/>
            </a:pPr>
            <a:r>
              <a:rPr lang="it-IT" sz="1800" dirty="0"/>
              <a:t>7)</a:t>
            </a:r>
            <a:r>
              <a:rPr lang="it-IT" sz="2100" dirty="0"/>
              <a:t>  il secondo periodo del comma 9 dell'articolo 13 è soppresso; </a:t>
            </a:r>
          </a:p>
          <a:p>
            <a:pPr marL="0" indent="0">
              <a:buNone/>
            </a:pPr>
            <a:r>
              <a:rPr lang="it-IT" sz="2100" dirty="0"/>
              <a:t>8)  alla lettera f) del comma 7 dell'articolo 17 bis, la parola 'validare' è sostituita dalla seguente: </a:t>
            </a:r>
            <a:r>
              <a:rPr lang="it-IT" sz="2100" i="1" u="sng" dirty="0"/>
              <a:t>'verificare';</a:t>
            </a:r>
            <a:r>
              <a:rPr lang="it-IT" sz="2100" dirty="0"/>
              <a:t> </a:t>
            </a:r>
          </a:p>
          <a:p>
            <a:pPr marL="0" indent="0">
              <a:buNone/>
            </a:pPr>
            <a:r>
              <a:rPr lang="it-IT" sz="2100" dirty="0"/>
              <a:t>9)  all'alinea del comma 3 dell'articolo 18, le parole 'le professioni sanitarie' sono sostituite dalle seguenti: </a:t>
            </a:r>
            <a:r>
              <a:rPr lang="it-IT" sz="2100" i="1" u="sng" dirty="0"/>
              <a:t>'le attività sanitarie svolte';</a:t>
            </a:r>
            <a:r>
              <a:rPr lang="it-IT" sz="2100" dirty="0"/>
              <a:t> </a:t>
            </a:r>
          </a:p>
          <a:p>
            <a:pPr marL="0" indent="0">
              <a:buNone/>
            </a:pPr>
            <a:r>
              <a:rPr lang="it-IT" sz="2100" dirty="0"/>
              <a:t>10)  la lettera d) del comma 3 dell'articolo 18 è sostituita dalla seguente: </a:t>
            </a:r>
            <a:r>
              <a:rPr lang="it-IT" sz="2100" i="1" u="sng" dirty="0"/>
              <a:t>'d) alla promozione dell'innalzamento della qualità della formazione dell'osteopata'</a:t>
            </a:r>
            <a:r>
              <a:rPr lang="it-IT" sz="2100" dirty="0"/>
              <a:t>; </a:t>
            </a:r>
          </a:p>
          <a:p>
            <a:pPr marL="0" indent="0">
              <a:buNone/>
            </a:pPr>
            <a:r>
              <a:rPr lang="it-IT" sz="2100" dirty="0"/>
              <a:t>11)  il comma 7 dell'articolo 18 è abrogato; al comma 1 dell'articolo 27 bis, le parole 'fatta eccezione per le prestazioni rese in regime di mobilità sanitaria attiva,' sono soppresse.</a:t>
            </a:r>
          </a:p>
          <a:p>
            <a:pPr marL="0" indent="0">
              <a:buNone/>
            </a:pPr>
            <a:endParaRPr lang="it-IT" sz="2100" b="1" dirty="0"/>
          </a:p>
          <a:p>
            <a:pPr marL="0" indent="0">
              <a:buNone/>
            </a:pPr>
            <a:r>
              <a:rPr lang="it-IT" sz="2100" b="1" dirty="0"/>
              <a:t>Art. 2</a:t>
            </a:r>
            <a:endParaRPr lang="it-IT" sz="2100" dirty="0"/>
          </a:p>
          <a:p>
            <a:pPr marL="0" indent="0">
              <a:buNone/>
            </a:pPr>
            <a:r>
              <a:rPr lang="it-IT" sz="2100" dirty="0"/>
              <a:t>Dopo l'articolo 1 della </a:t>
            </a:r>
            <a:r>
              <a:rPr lang="it-IT" sz="2100" dirty="0" err="1"/>
              <a:t>l.r</a:t>
            </a:r>
            <a:r>
              <a:rPr lang="it-IT" sz="2100" dirty="0"/>
              <a:t>. 23/2015è inserito il seguente</a:t>
            </a:r>
            <a:r>
              <a:rPr lang="it-IT" sz="2100" i="1" dirty="0"/>
              <a:t>: 'Art. 1 bis (Carattere sperimentale dell'articolazione in ATS e ASST) 1. L'articolazione in ATS e ASST del servizio sanitario e sociosanitario regionale, come disciplinato dal Titolo I della </a:t>
            </a:r>
            <a:r>
              <a:rPr lang="it-IT" sz="2100" i="1" dirty="0" err="1"/>
              <a:t>l.r</a:t>
            </a:r>
            <a:r>
              <a:rPr lang="it-IT" sz="2100" i="1" dirty="0"/>
              <a:t>. 33/2009 a seguito delle modifiche introdotte dalla presente legge, avviene in via sperimentale per un periodo di cinque anni, al termine del quale la Regione, in collaborazione con il Ministero della Salute, valuta i risultati della sperimentazione. La Regione, in collaborazione con il Ministero della Salute, effettua una prima verifica al termine del primo triennio di sperimentazione al fine di individuare eventuali interventi correttivi.'</a:t>
            </a:r>
            <a:endParaRPr lang="it-IT" sz="2100" dirty="0"/>
          </a:p>
        </p:txBody>
      </p:sp>
      <p:sp>
        <p:nvSpPr>
          <p:cNvPr id="4" name="Segnaposto data 3"/>
          <p:cNvSpPr>
            <a:spLocks noGrp="1"/>
          </p:cNvSpPr>
          <p:nvPr>
            <p:ph type="dt" sz="half" idx="10"/>
          </p:nvPr>
        </p:nvSpPr>
        <p:spPr>
          <a:xfrm>
            <a:off x="4427984" y="6669360"/>
            <a:ext cx="4182616" cy="112440"/>
          </a:xfrm>
        </p:spPr>
        <p:txBody>
          <a:bodyPr/>
          <a:lstStyle/>
          <a:p>
            <a:fld id="{2DE29A6D-AD16-4E77-A5D0-9CDDD4406F1B}" type="datetime1">
              <a:rPr lang="it-IT" smtClean="0"/>
              <a:t>26/01/2024</a:t>
            </a:fld>
            <a:endParaRPr lang="it-IT" dirty="0"/>
          </a:p>
        </p:txBody>
      </p:sp>
      <p:sp>
        <p:nvSpPr>
          <p:cNvPr id="5" name="Segnaposto piè di pagina 4"/>
          <p:cNvSpPr>
            <a:spLocks noGrp="1"/>
          </p:cNvSpPr>
          <p:nvPr>
            <p:ph type="ftr" sz="quarter" idx="11"/>
          </p:nvPr>
        </p:nvSpPr>
        <p:spPr>
          <a:xfrm>
            <a:off x="914400" y="6453336"/>
            <a:ext cx="2145432" cy="328464"/>
          </a:xfrm>
        </p:spPr>
        <p:txBody>
          <a:bodyPr/>
          <a:lstStyle/>
          <a:p>
            <a:r>
              <a:rPr lang="it-IT"/>
              <a:t>CMM, sintesi L.R. 23/2015</a:t>
            </a:r>
          </a:p>
        </p:txBody>
      </p:sp>
      <p:sp>
        <p:nvSpPr>
          <p:cNvPr id="6" name="Segnaposto numero diapositiva 5"/>
          <p:cNvSpPr>
            <a:spLocks noGrp="1"/>
          </p:cNvSpPr>
          <p:nvPr>
            <p:ph type="sldNum" sz="quarter" idx="12"/>
          </p:nvPr>
        </p:nvSpPr>
        <p:spPr/>
        <p:txBody>
          <a:bodyPr/>
          <a:lstStyle/>
          <a:p>
            <a:fld id="{AE9B549B-594C-49DB-9D75-DDD60FD2D946}" type="slidenum">
              <a:rPr lang="it-IT" smtClean="0"/>
              <a:t>34</a:t>
            </a:fld>
            <a:endParaRPr lang="it-IT"/>
          </a:p>
        </p:txBody>
      </p:sp>
    </p:spTree>
    <p:extLst>
      <p:ext uri="{BB962C8B-B14F-4D97-AF65-F5344CB8AC3E}">
        <p14:creationId xmlns:p14="http://schemas.microsoft.com/office/powerpoint/2010/main" val="12180916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a:t>Legge regionale 15/2016</a:t>
            </a:r>
          </a:p>
        </p:txBody>
      </p:sp>
      <p:sp>
        <p:nvSpPr>
          <p:cNvPr id="3" name="Segnaposto contenuto 2"/>
          <p:cNvSpPr>
            <a:spLocks noGrp="1"/>
          </p:cNvSpPr>
          <p:nvPr>
            <p:ph idx="1"/>
          </p:nvPr>
        </p:nvSpPr>
        <p:spPr>
          <a:xfrm>
            <a:off x="914400" y="1426464"/>
            <a:ext cx="7772400" cy="4929096"/>
          </a:xfrm>
        </p:spPr>
        <p:txBody>
          <a:bodyPr>
            <a:normAutofit fontScale="85000" lnSpcReduction="20000"/>
          </a:bodyPr>
          <a:lstStyle/>
          <a:p>
            <a:pPr marL="68580" indent="0">
              <a:buNone/>
            </a:pPr>
            <a:r>
              <a:rPr lang="it-IT" sz="3200" b="1" dirty="0"/>
              <a:t>Modifiche alla L.R. 23.2015 con</a:t>
            </a:r>
            <a:r>
              <a:rPr lang="it-IT" sz="3200" dirty="0"/>
              <a:t> </a:t>
            </a:r>
            <a:r>
              <a:rPr lang="it-IT" sz="3200" b="1" dirty="0"/>
              <a:t>L. R. 24 giugno 2016, n. 15</a:t>
            </a:r>
          </a:p>
          <a:p>
            <a:pPr marL="68580" indent="0">
              <a:buNone/>
            </a:pPr>
            <a:endParaRPr lang="it-IT" dirty="0"/>
          </a:p>
          <a:p>
            <a:pPr marL="68580" indent="0">
              <a:buNone/>
            </a:pPr>
            <a:r>
              <a:rPr lang="it-IT" dirty="0"/>
              <a:t>Vengono modificati alcuni articoli della L.R. 33/2009: </a:t>
            </a:r>
          </a:p>
          <a:p>
            <a:pPr>
              <a:buFont typeface="Corbel" panose="020B0503020204020204" pitchFamily="34" charset="0"/>
              <a:buChar char="&gt;"/>
            </a:pPr>
            <a:r>
              <a:rPr lang="it-IT" dirty="0"/>
              <a:t>art. 1 (modifica al Titolo V della LR 33/2009), con riferimento alla </a:t>
            </a:r>
            <a:r>
              <a:rPr lang="it-IT" i="1" dirty="0"/>
              <a:t>salute mentale  </a:t>
            </a:r>
            <a:r>
              <a:rPr lang="it-IT" dirty="0"/>
              <a:t>(artt. 53, 54) </a:t>
            </a:r>
          </a:p>
          <a:p>
            <a:pPr>
              <a:buFont typeface="Corbel" panose="020B0503020204020204" pitchFamily="34" charset="0"/>
              <a:buChar char="&gt;"/>
            </a:pPr>
            <a:r>
              <a:rPr lang="it-IT" dirty="0"/>
              <a:t>art. 2 (modifiche al Titolo VII della LR 33/2009), con riferimento alla </a:t>
            </a:r>
            <a:r>
              <a:rPr lang="it-IT" i="1" dirty="0"/>
              <a:t>sanità pubblica veterinaria </a:t>
            </a:r>
            <a:r>
              <a:rPr lang="it-IT" dirty="0"/>
              <a:t>(artt. 98-114) </a:t>
            </a:r>
          </a:p>
          <a:p>
            <a:pPr>
              <a:buFont typeface="Corbel" panose="020B0503020204020204" pitchFamily="34" charset="0"/>
              <a:buChar char="&gt;"/>
            </a:pPr>
            <a:r>
              <a:rPr lang="it-IT" dirty="0"/>
              <a:t>Art. 3, attinente  le disposizioni finali di coordinamento in tema di  clausole valutative)</a:t>
            </a:r>
          </a:p>
          <a:p>
            <a:pPr>
              <a:buFont typeface="Corbel" panose="020B0503020204020204" pitchFamily="34" charset="0"/>
              <a:buChar char="&gt;"/>
            </a:pPr>
            <a:r>
              <a:rPr lang="it-IT" dirty="0"/>
              <a:t>Art. 4 , attinente una serie  di determinazioni riferite alle norme transitorie</a:t>
            </a:r>
          </a:p>
        </p:txBody>
      </p:sp>
      <p:sp>
        <p:nvSpPr>
          <p:cNvPr id="4" name="Segnaposto data 3"/>
          <p:cNvSpPr>
            <a:spLocks noGrp="1"/>
          </p:cNvSpPr>
          <p:nvPr>
            <p:ph type="dt" sz="half" idx="10"/>
          </p:nvPr>
        </p:nvSpPr>
        <p:spPr/>
        <p:txBody>
          <a:bodyPr/>
          <a:lstStyle/>
          <a:p>
            <a:fld id="{2DE29A6D-AD16-4E77-A5D0-9CDDD4406F1B}" type="datetime1">
              <a:rPr lang="it-IT" smtClean="0"/>
              <a:t>26/01/2024</a:t>
            </a:fld>
            <a:endParaRPr lang="it-IT"/>
          </a:p>
        </p:txBody>
      </p:sp>
      <p:sp>
        <p:nvSpPr>
          <p:cNvPr id="5" name="Segnaposto piè di pagina 4"/>
          <p:cNvSpPr>
            <a:spLocks noGrp="1"/>
          </p:cNvSpPr>
          <p:nvPr>
            <p:ph type="ftr" sz="quarter" idx="11"/>
          </p:nvPr>
        </p:nvSpPr>
        <p:spPr/>
        <p:txBody>
          <a:bodyPr/>
          <a:lstStyle/>
          <a:p>
            <a:r>
              <a:rPr lang="it-IT"/>
              <a:t>CMM, sintesi L.R. 23/2015</a:t>
            </a:r>
          </a:p>
        </p:txBody>
      </p:sp>
      <p:sp>
        <p:nvSpPr>
          <p:cNvPr id="6" name="Segnaposto numero diapositiva 5"/>
          <p:cNvSpPr>
            <a:spLocks noGrp="1"/>
          </p:cNvSpPr>
          <p:nvPr>
            <p:ph type="sldNum" sz="quarter" idx="12"/>
          </p:nvPr>
        </p:nvSpPr>
        <p:spPr/>
        <p:txBody>
          <a:bodyPr/>
          <a:lstStyle/>
          <a:p>
            <a:fld id="{AE9B549B-594C-49DB-9D75-DDD60FD2D946}" type="slidenum">
              <a:rPr lang="it-IT" smtClean="0"/>
              <a:t>35</a:t>
            </a:fld>
            <a:endParaRPr lang="it-IT"/>
          </a:p>
        </p:txBody>
      </p:sp>
    </p:spTree>
    <p:extLst>
      <p:ext uri="{BB962C8B-B14F-4D97-AF65-F5344CB8AC3E}">
        <p14:creationId xmlns:p14="http://schemas.microsoft.com/office/powerpoint/2010/main" val="391232238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a:t>Legge regionale 15/2016</a:t>
            </a:r>
          </a:p>
        </p:txBody>
      </p:sp>
      <p:sp>
        <p:nvSpPr>
          <p:cNvPr id="3" name="Segnaposto contenuto 2"/>
          <p:cNvSpPr>
            <a:spLocks noGrp="1"/>
          </p:cNvSpPr>
          <p:nvPr>
            <p:ph idx="1"/>
          </p:nvPr>
        </p:nvSpPr>
        <p:spPr/>
        <p:txBody>
          <a:bodyPr>
            <a:normAutofit fontScale="77500" lnSpcReduction="20000"/>
          </a:bodyPr>
          <a:lstStyle/>
          <a:p>
            <a:pPr marL="68580" indent="0">
              <a:buNone/>
            </a:pPr>
            <a:r>
              <a:rPr lang="it-IT" sz="3100" b="1" dirty="0"/>
              <a:t>Modifiche alla L.R. 23.2015 con</a:t>
            </a:r>
            <a:r>
              <a:rPr lang="it-IT" sz="3100" dirty="0"/>
              <a:t> </a:t>
            </a:r>
            <a:r>
              <a:rPr lang="it-IT" sz="3100" b="1" dirty="0"/>
              <a:t>L. R. 26 giugno 2016, n. 15</a:t>
            </a:r>
          </a:p>
          <a:p>
            <a:pPr marL="68580" indent="0">
              <a:buNone/>
            </a:pPr>
            <a:endParaRPr lang="it-IT" sz="3200" b="1" dirty="0"/>
          </a:p>
          <a:p>
            <a:pPr marL="68580" indent="0">
              <a:buNone/>
            </a:pPr>
            <a:r>
              <a:rPr lang="it-IT" sz="3200" b="1" i="1" dirty="0"/>
              <a:t>Definizione dell’area della salute mentale </a:t>
            </a:r>
            <a:r>
              <a:rPr lang="it-IT" sz="3200" dirty="0"/>
              <a:t>(art. 53)</a:t>
            </a:r>
          </a:p>
          <a:p>
            <a:pPr>
              <a:buFont typeface="Symbol" panose="05050102010706020507" pitchFamily="18" charset="2"/>
              <a:buChar char=""/>
            </a:pPr>
            <a:r>
              <a:rPr lang="it-IT" sz="2800" dirty="0"/>
              <a:t>Afferenze all’area della salute mentale: ambiti</a:t>
            </a:r>
          </a:p>
          <a:p>
            <a:pPr>
              <a:buFont typeface="Wingdings" panose="05000000000000000000" pitchFamily="2" charset="2"/>
              <a:buChar char="ö"/>
            </a:pPr>
            <a:r>
              <a:rPr lang="it-IT" sz="2800" i="1" dirty="0"/>
              <a:t>Dipendenze</a:t>
            </a:r>
          </a:p>
          <a:p>
            <a:pPr>
              <a:buFont typeface="Wingdings" panose="05000000000000000000" pitchFamily="2" charset="2"/>
              <a:buChar char="ö"/>
            </a:pPr>
            <a:r>
              <a:rPr lang="it-IT" sz="2800" i="1" dirty="0"/>
              <a:t>Neuropsichiatria dell’infanzia e dell’adolescenza</a:t>
            </a:r>
          </a:p>
          <a:p>
            <a:pPr>
              <a:buFont typeface="Wingdings" panose="05000000000000000000" pitchFamily="2" charset="2"/>
              <a:buChar char="ö"/>
            </a:pPr>
            <a:r>
              <a:rPr lang="it-IT" sz="2800" i="1" dirty="0"/>
              <a:t>Psichiatria</a:t>
            </a:r>
          </a:p>
          <a:p>
            <a:pPr>
              <a:buFont typeface="Wingdings" panose="05000000000000000000" pitchFamily="2" charset="2"/>
              <a:buChar char="ö"/>
            </a:pPr>
            <a:r>
              <a:rPr lang="it-IT" sz="2800" i="1" dirty="0"/>
              <a:t> Psicologia</a:t>
            </a:r>
          </a:p>
          <a:p>
            <a:pPr>
              <a:buFont typeface="Wingdings" panose="05000000000000000000" pitchFamily="2" charset="2"/>
              <a:buChar char="ö"/>
            </a:pPr>
            <a:r>
              <a:rPr lang="it-IT" sz="2800" i="1" dirty="0"/>
              <a:t>Disabilità psichica</a:t>
            </a:r>
          </a:p>
          <a:p>
            <a:pPr marL="68580" indent="0">
              <a:buNone/>
            </a:pPr>
            <a:r>
              <a:rPr lang="it-IT" b="1" i="1" dirty="0"/>
              <a:t>Obiettivi di salute nell’area della salute mentale </a:t>
            </a:r>
            <a:r>
              <a:rPr lang="it-IT" dirty="0"/>
              <a:t>(art. 53 </a:t>
            </a:r>
            <a:r>
              <a:rPr lang="it-IT" i="1" dirty="0"/>
              <a:t>bis</a:t>
            </a:r>
            <a:r>
              <a:rPr lang="it-IT" dirty="0"/>
              <a:t>)</a:t>
            </a:r>
          </a:p>
        </p:txBody>
      </p:sp>
      <p:sp>
        <p:nvSpPr>
          <p:cNvPr id="4" name="Segnaposto data 3"/>
          <p:cNvSpPr>
            <a:spLocks noGrp="1"/>
          </p:cNvSpPr>
          <p:nvPr>
            <p:ph type="dt" sz="half" idx="10"/>
          </p:nvPr>
        </p:nvSpPr>
        <p:spPr/>
        <p:txBody>
          <a:bodyPr/>
          <a:lstStyle/>
          <a:p>
            <a:fld id="{2DE29A6D-AD16-4E77-A5D0-9CDDD4406F1B}" type="datetime1">
              <a:rPr lang="it-IT" smtClean="0"/>
              <a:t>26/01/2024</a:t>
            </a:fld>
            <a:endParaRPr lang="it-IT"/>
          </a:p>
        </p:txBody>
      </p:sp>
      <p:sp>
        <p:nvSpPr>
          <p:cNvPr id="5" name="Segnaposto piè di pagina 4"/>
          <p:cNvSpPr>
            <a:spLocks noGrp="1"/>
          </p:cNvSpPr>
          <p:nvPr>
            <p:ph type="ftr" sz="quarter" idx="11"/>
          </p:nvPr>
        </p:nvSpPr>
        <p:spPr/>
        <p:txBody>
          <a:bodyPr/>
          <a:lstStyle/>
          <a:p>
            <a:r>
              <a:rPr lang="it-IT"/>
              <a:t>CMM, sintesi L.R. 23/2015</a:t>
            </a:r>
          </a:p>
        </p:txBody>
      </p:sp>
      <p:sp>
        <p:nvSpPr>
          <p:cNvPr id="6" name="Segnaposto numero diapositiva 5"/>
          <p:cNvSpPr>
            <a:spLocks noGrp="1"/>
          </p:cNvSpPr>
          <p:nvPr>
            <p:ph type="sldNum" sz="quarter" idx="12"/>
          </p:nvPr>
        </p:nvSpPr>
        <p:spPr/>
        <p:txBody>
          <a:bodyPr/>
          <a:lstStyle/>
          <a:p>
            <a:fld id="{AE9B549B-594C-49DB-9D75-DDD60FD2D946}" type="slidenum">
              <a:rPr lang="it-IT" smtClean="0"/>
              <a:t>36</a:t>
            </a:fld>
            <a:endParaRPr lang="it-IT"/>
          </a:p>
        </p:txBody>
      </p:sp>
    </p:spTree>
    <p:extLst>
      <p:ext uri="{BB962C8B-B14F-4D97-AF65-F5344CB8AC3E}">
        <p14:creationId xmlns:p14="http://schemas.microsoft.com/office/powerpoint/2010/main" val="41640742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a:t>Legge regionale 15/2016</a:t>
            </a:r>
          </a:p>
        </p:txBody>
      </p:sp>
      <p:sp>
        <p:nvSpPr>
          <p:cNvPr id="3" name="Segnaposto contenuto 2"/>
          <p:cNvSpPr>
            <a:spLocks noGrp="1"/>
          </p:cNvSpPr>
          <p:nvPr>
            <p:ph idx="1"/>
          </p:nvPr>
        </p:nvSpPr>
        <p:spPr/>
        <p:txBody>
          <a:bodyPr/>
          <a:lstStyle/>
          <a:p>
            <a:pPr marL="68580" indent="0">
              <a:buNone/>
            </a:pPr>
            <a:r>
              <a:rPr lang="it-IT" sz="2400" b="1" i="1" dirty="0"/>
              <a:t>Criteri organizzativi delle funzioni e dei servizi dell’area della salute mentale </a:t>
            </a:r>
            <a:r>
              <a:rPr lang="it-IT" sz="2400" i="1" dirty="0"/>
              <a:t>(art. 53 ter)</a:t>
            </a:r>
          </a:p>
          <a:p>
            <a:pPr marL="68580" indent="0">
              <a:buNone/>
            </a:pPr>
            <a:endParaRPr lang="it-IT" sz="2400" dirty="0"/>
          </a:p>
          <a:p>
            <a:pPr marL="68580" indent="0">
              <a:buNone/>
            </a:pPr>
            <a:r>
              <a:rPr lang="it-IT" sz="2400" dirty="0"/>
              <a:t>Sono istituiti: </a:t>
            </a:r>
          </a:p>
          <a:p>
            <a:pPr>
              <a:buFont typeface="Corbel" panose="020B0503020204020204" pitchFamily="34" charset="0"/>
              <a:buChar char="•"/>
            </a:pPr>
            <a:r>
              <a:rPr lang="it-IT" sz="2400" dirty="0"/>
              <a:t>Il Tavolo regionale per la salute mentale, che si può avvalere di un Comitato tecnico di esperti (il riferimento è all’art. 5 </a:t>
            </a:r>
            <a:r>
              <a:rPr lang="it-IT" sz="2400" i="1" dirty="0"/>
              <a:t>commi 13 e 14 </a:t>
            </a:r>
            <a:r>
              <a:rPr lang="it-IT" sz="2400" dirty="0"/>
              <a:t>della L.R. 23/2015)</a:t>
            </a:r>
          </a:p>
          <a:p>
            <a:pPr>
              <a:buFont typeface="Corbel" panose="020B0503020204020204" pitchFamily="34" charset="0"/>
              <a:buChar char="•"/>
            </a:pPr>
            <a:r>
              <a:rPr lang="it-IT" sz="2400" dirty="0"/>
              <a:t>Uno o più organismi di coordinamento per ogni ATS (fino al </a:t>
            </a:r>
            <a:r>
              <a:rPr lang="it-IT" sz="2400" dirty="0" err="1"/>
              <a:t>max</a:t>
            </a:r>
            <a:r>
              <a:rPr lang="it-IT" sz="2400" dirty="0"/>
              <a:t> di uno per ogni distretto)</a:t>
            </a:r>
          </a:p>
        </p:txBody>
      </p:sp>
      <p:sp>
        <p:nvSpPr>
          <p:cNvPr id="4" name="Segnaposto data 3"/>
          <p:cNvSpPr>
            <a:spLocks noGrp="1"/>
          </p:cNvSpPr>
          <p:nvPr>
            <p:ph type="dt" sz="half" idx="10"/>
          </p:nvPr>
        </p:nvSpPr>
        <p:spPr/>
        <p:txBody>
          <a:bodyPr/>
          <a:lstStyle/>
          <a:p>
            <a:fld id="{2DE29A6D-AD16-4E77-A5D0-9CDDD4406F1B}" type="datetime1">
              <a:rPr lang="it-IT" smtClean="0"/>
              <a:t>26/01/2024</a:t>
            </a:fld>
            <a:endParaRPr lang="it-IT"/>
          </a:p>
        </p:txBody>
      </p:sp>
      <p:sp>
        <p:nvSpPr>
          <p:cNvPr id="5" name="Segnaposto piè di pagina 4"/>
          <p:cNvSpPr>
            <a:spLocks noGrp="1"/>
          </p:cNvSpPr>
          <p:nvPr>
            <p:ph type="ftr" sz="quarter" idx="11"/>
          </p:nvPr>
        </p:nvSpPr>
        <p:spPr/>
        <p:txBody>
          <a:bodyPr/>
          <a:lstStyle/>
          <a:p>
            <a:r>
              <a:rPr lang="it-IT"/>
              <a:t>CMM, sintesi L.R. 23/2015</a:t>
            </a:r>
          </a:p>
        </p:txBody>
      </p:sp>
      <p:sp>
        <p:nvSpPr>
          <p:cNvPr id="6" name="Segnaposto numero diapositiva 5"/>
          <p:cNvSpPr>
            <a:spLocks noGrp="1"/>
          </p:cNvSpPr>
          <p:nvPr>
            <p:ph type="sldNum" sz="quarter" idx="12"/>
          </p:nvPr>
        </p:nvSpPr>
        <p:spPr/>
        <p:txBody>
          <a:bodyPr/>
          <a:lstStyle/>
          <a:p>
            <a:fld id="{AE9B549B-594C-49DB-9D75-DDD60FD2D946}" type="slidenum">
              <a:rPr lang="it-IT" smtClean="0"/>
              <a:t>37</a:t>
            </a:fld>
            <a:endParaRPr lang="it-IT"/>
          </a:p>
        </p:txBody>
      </p:sp>
    </p:spTree>
    <p:extLst>
      <p:ext uri="{BB962C8B-B14F-4D97-AF65-F5344CB8AC3E}">
        <p14:creationId xmlns:p14="http://schemas.microsoft.com/office/powerpoint/2010/main" val="16438285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a:t>Legge regionale 15/2016</a:t>
            </a:r>
          </a:p>
        </p:txBody>
      </p:sp>
      <p:sp>
        <p:nvSpPr>
          <p:cNvPr id="3" name="Segnaposto contenuto 2"/>
          <p:cNvSpPr>
            <a:spLocks noGrp="1"/>
          </p:cNvSpPr>
          <p:nvPr>
            <p:ph idx="1"/>
          </p:nvPr>
        </p:nvSpPr>
        <p:spPr>
          <a:xfrm>
            <a:off x="827584" y="1772816"/>
            <a:ext cx="7859216" cy="4582744"/>
          </a:xfrm>
        </p:spPr>
        <p:txBody>
          <a:bodyPr>
            <a:normAutofit lnSpcReduction="10000"/>
          </a:bodyPr>
          <a:lstStyle/>
          <a:p>
            <a:pPr marL="68580" indent="0">
              <a:buNone/>
            </a:pPr>
            <a:r>
              <a:rPr lang="it-IT" sz="2800" b="1" i="1" dirty="0"/>
              <a:t>Organizzazione e compiti erogativi delle unità di offerta di salute mentale </a:t>
            </a:r>
            <a:r>
              <a:rPr lang="it-IT" dirty="0"/>
              <a:t>(art. 53 </a:t>
            </a:r>
            <a:r>
              <a:rPr lang="it-IT" i="1" dirty="0"/>
              <a:t>quater</a:t>
            </a:r>
            <a:r>
              <a:rPr lang="it-IT" dirty="0"/>
              <a:t>)</a:t>
            </a:r>
          </a:p>
          <a:p>
            <a:pPr>
              <a:buFont typeface="Wingdings" panose="05000000000000000000" pitchFamily="2" charset="2"/>
              <a:buChar char="ö"/>
            </a:pPr>
            <a:r>
              <a:rPr lang="it-IT" sz="2800" dirty="0"/>
              <a:t>Dipartimento di salute mentale e delle dipendenze, istituito in ogni ASST, articolato in:</a:t>
            </a:r>
          </a:p>
          <a:p>
            <a:pPr>
              <a:buFont typeface="Wingdings" panose="05000000000000000000" pitchFamily="2" charset="2"/>
              <a:buChar char="ö"/>
            </a:pPr>
            <a:r>
              <a:rPr lang="it-IT" sz="2800" b="1" dirty="0"/>
              <a:t>UOSD</a:t>
            </a:r>
            <a:r>
              <a:rPr lang="it-IT" sz="2800" dirty="0"/>
              <a:t> (unità operative dei servizi dipendenze)</a:t>
            </a:r>
          </a:p>
          <a:p>
            <a:pPr>
              <a:buFont typeface="Wingdings" panose="05000000000000000000" pitchFamily="2" charset="2"/>
              <a:buChar char="ö"/>
            </a:pPr>
            <a:r>
              <a:rPr lang="it-IT" sz="2800" b="1" dirty="0"/>
              <a:t>UONPIA</a:t>
            </a:r>
            <a:r>
              <a:rPr lang="it-IT" sz="2800" dirty="0"/>
              <a:t> (unità operative di neuropsichiatria dell’infanzia e dell’adolescenza)</a:t>
            </a:r>
          </a:p>
          <a:p>
            <a:pPr>
              <a:buFont typeface="Wingdings" panose="05000000000000000000" pitchFamily="2" charset="2"/>
              <a:buChar char="ö"/>
            </a:pPr>
            <a:r>
              <a:rPr lang="it-IT" sz="2800" b="1" dirty="0"/>
              <a:t>UOP</a:t>
            </a:r>
            <a:r>
              <a:rPr lang="it-IT" sz="2800" dirty="0"/>
              <a:t> (unità operative di psichiatria) </a:t>
            </a:r>
          </a:p>
          <a:p>
            <a:pPr>
              <a:buFont typeface="Wingdings" panose="05000000000000000000" pitchFamily="2" charset="2"/>
              <a:buChar char="ö"/>
            </a:pPr>
            <a:r>
              <a:rPr lang="it-IT" sz="2800" b="1" dirty="0" err="1"/>
              <a:t>UOPsi</a:t>
            </a:r>
            <a:r>
              <a:rPr lang="it-IT" sz="2800" dirty="0"/>
              <a:t> (unità operative della psicologia e per la disabilità psichica)</a:t>
            </a:r>
          </a:p>
          <a:p>
            <a:pPr>
              <a:buFont typeface="Wingdings" panose="05000000000000000000" pitchFamily="2" charset="2"/>
              <a:buChar char="ö"/>
            </a:pPr>
            <a:endParaRPr lang="it-IT" sz="2800" dirty="0"/>
          </a:p>
        </p:txBody>
      </p:sp>
      <p:sp>
        <p:nvSpPr>
          <p:cNvPr id="4" name="Segnaposto data 3"/>
          <p:cNvSpPr>
            <a:spLocks noGrp="1"/>
          </p:cNvSpPr>
          <p:nvPr>
            <p:ph type="dt" sz="half" idx="10"/>
          </p:nvPr>
        </p:nvSpPr>
        <p:spPr/>
        <p:txBody>
          <a:bodyPr/>
          <a:lstStyle/>
          <a:p>
            <a:fld id="{2DE29A6D-AD16-4E77-A5D0-9CDDD4406F1B}" type="datetime1">
              <a:rPr lang="it-IT" smtClean="0"/>
              <a:t>26/01/2024</a:t>
            </a:fld>
            <a:endParaRPr lang="it-IT"/>
          </a:p>
        </p:txBody>
      </p:sp>
      <p:sp>
        <p:nvSpPr>
          <p:cNvPr id="5" name="Segnaposto piè di pagina 4"/>
          <p:cNvSpPr>
            <a:spLocks noGrp="1"/>
          </p:cNvSpPr>
          <p:nvPr>
            <p:ph type="ftr" sz="quarter" idx="11"/>
          </p:nvPr>
        </p:nvSpPr>
        <p:spPr/>
        <p:txBody>
          <a:bodyPr/>
          <a:lstStyle/>
          <a:p>
            <a:r>
              <a:rPr lang="it-IT"/>
              <a:t>CMM, sintesi L.R. 23/2015</a:t>
            </a:r>
          </a:p>
        </p:txBody>
      </p:sp>
      <p:sp>
        <p:nvSpPr>
          <p:cNvPr id="6" name="Segnaposto numero diapositiva 5"/>
          <p:cNvSpPr>
            <a:spLocks noGrp="1"/>
          </p:cNvSpPr>
          <p:nvPr>
            <p:ph type="sldNum" sz="quarter" idx="12"/>
          </p:nvPr>
        </p:nvSpPr>
        <p:spPr/>
        <p:txBody>
          <a:bodyPr/>
          <a:lstStyle/>
          <a:p>
            <a:fld id="{AE9B549B-594C-49DB-9D75-DDD60FD2D946}" type="slidenum">
              <a:rPr lang="it-IT" smtClean="0"/>
              <a:t>38</a:t>
            </a:fld>
            <a:endParaRPr lang="it-IT"/>
          </a:p>
        </p:txBody>
      </p:sp>
    </p:spTree>
    <p:extLst>
      <p:ext uri="{BB962C8B-B14F-4D97-AF65-F5344CB8AC3E}">
        <p14:creationId xmlns:p14="http://schemas.microsoft.com/office/powerpoint/2010/main" val="39713786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a:t>Legge regionale 15/2016</a:t>
            </a:r>
          </a:p>
        </p:txBody>
      </p:sp>
      <p:sp>
        <p:nvSpPr>
          <p:cNvPr id="3" name="Segnaposto contenuto 2"/>
          <p:cNvSpPr>
            <a:spLocks noGrp="1"/>
          </p:cNvSpPr>
          <p:nvPr>
            <p:ph idx="1"/>
          </p:nvPr>
        </p:nvSpPr>
        <p:spPr/>
        <p:txBody>
          <a:bodyPr/>
          <a:lstStyle/>
          <a:p>
            <a:pPr marL="68580" indent="0">
              <a:buNone/>
            </a:pPr>
            <a:r>
              <a:rPr lang="it-IT" b="1" i="1" dirty="0"/>
              <a:t>Disturbi dello spettro autistico e della disabilità complessa </a:t>
            </a:r>
            <a:r>
              <a:rPr lang="it-IT" dirty="0"/>
              <a:t>(art. 54)</a:t>
            </a:r>
          </a:p>
          <a:p>
            <a:pPr marL="68580" indent="0">
              <a:buNone/>
            </a:pPr>
            <a:endParaRPr lang="it-IT" sz="2800" dirty="0"/>
          </a:p>
          <a:p>
            <a:pPr marL="68580" indent="0">
              <a:buNone/>
            </a:pPr>
            <a:r>
              <a:rPr lang="it-IT" sz="2800" dirty="0"/>
              <a:t>Nel presente articolo sono definite e disciplinate le disposizioni in materia di prevenzione, cura e riabilitazione delle perone affette da disturbi dello spettro autistico  e della disabilità complessa, di sostegno e assistenza per le loro famiglie</a:t>
            </a:r>
          </a:p>
        </p:txBody>
      </p:sp>
      <p:sp>
        <p:nvSpPr>
          <p:cNvPr id="4" name="Segnaposto data 3"/>
          <p:cNvSpPr>
            <a:spLocks noGrp="1"/>
          </p:cNvSpPr>
          <p:nvPr>
            <p:ph type="dt" sz="half" idx="10"/>
          </p:nvPr>
        </p:nvSpPr>
        <p:spPr/>
        <p:txBody>
          <a:bodyPr/>
          <a:lstStyle/>
          <a:p>
            <a:fld id="{2DE29A6D-AD16-4E77-A5D0-9CDDD4406F1B}" type="datetime1">
              <a:rPr lang="it-IT" smtClean="0"/>
              <a:t>26/01/2024</a:t>
            </a:fld>
            <a:endParaRPr lang="it-IT"/>
          </a:p>
        </p:txBody>
      </p:sp>
      <p:sp>
        <p:nvSpPr>
          <p:cNvPr id="5" name="Segnaposto piè di pagina 4"/>
          <p:cNvSpPr>
            <a:spLocks noGrp="1"/>
          </p:cNvSpPr>
          <p:nvPr>
            <p:ph type="ftr" sz="quarter" idx="11"/>
          </p:nvPr>
        </p:nvSpPr>
        <p:spPr/>
        <p:txBody>
          <a:bodyPr/>
          <a:lstStyle/>
          <a:p>
            <a:r>
              <a:rPr lang="it-IT"/>
              <a:t>CMM, sintesi L.R. 23/2015</a:t>
            </a:r>
          </a:p>
        </p:txBody>
      </p:sp>
      <p:sp>
        <p:nvSpPr>
          <p:cNvPr id="6" name="Segnaposto numero diapositiva 5"/>
          <p:cNvSpPr>
            <a:spLocks noGrp="1"/>
          </p:cNvSpPr>
          <p:nvPr>
            <p:ph type="sldNum" sz="quarter" idx="12"/>
          </p:nvPr>
        </p:nvSpPr>
        <p:spPr/>
        <p:txBody>
          <a:bodyPr/>
          <a:lstStyle/>
          <a:p>
            <a:fld id="{AE9B549B-594C-49DB-9D75-DDD60FD2D946}" type="slidenum">
              <a:rPr lang="it-IT" smtClean="0"/>
              <a:t>39</a:t>
            </a:fld>
            <a:endParaRPr lang="it-IT"/>
          </a:p>
        </p:txBody>
      </p:sp>
    </p:spTree>
    <p:extLst>
      <p:ext uri="{BB962C8B-B14F-4D97-AF65-F5344CB8AC3E}">
        <p14:creationId xmlns:p14="http://schemas.microsoft.com/office/powerpoint/2010/main" val="351610804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regionale 23/2015</a:t>
            </a:r>
          </a:p>
        </p:txBody>
      </p:sp>
      <p:sp>
        <p:nvSpPr>
          <p:cNvPr id="3" name="Segnaposto contenuto 2"/>
          <p:cNvSpPr>
            <a:spLocks noGrp="1"/>
          </p:cNvSpPr>
          <p:nvPr>
            <p:ph idx="1"/>
          </p:nvPr>
        </p:nvSpPr>
        <p:spPr>
          <a:xfrm>
            <a:off x="827584" y="1772816"/>
            <a:ext cx="7859216" cy="4582744"/>
          </a:xfrm>
        </p:spPr>
        <p:txBody>
          <a:bodyPr/>
          <a:lstStyle/>
          <a:p>
            <a:pPr marL="68580" indent="0">
              <a:buNone/>
            </a:pPr>
            <a:r>
              <a:rPr lang="it-IT" sz="3600" dirty="0"/>
              <a:t>I. </a:t>
            </a:r>
            <a:r>
              <a:rPr lang="it-IT" sz="3600" u="sng" dirty="0"/>
              <a:t>I Criteri ermeneutici per la valutazione:</a:t>
            </a:r>
          </a:p>
          <a:p>
            <a:pPr marL="68580" indent="0">
              <a:buNone/>
            </a:pPr>
            <a:endParaRPr lang="it-IT" sz="3600" dirty="0"/>
          </a:p>
          <a:p>
            <a:pPr>
              <a:buFont typeface="Wingdings" panose="05000000000000000000" pitchFamily="2" charset="2"/>
              <a:buChar char="¯"/>
            </a:pPr>
            <a:r>
              <a:rPr lang="it-IT" sz="2800" dirty="0"/>
              <a:t>Lo scenario socioculturale postmoderno e la tutela della salute</a:t>
            </a:r>
          </a:p>
          <a:p>
            <a:pPr>
              <a:buFont typeface="Wingdings" panose="05000000000000000000" pitchFamily="2" charset="2"/>
              <a:buChar char="¯"/>
            </a:pPr>
            <a:r>
              <a:rPr lang="it-IT" sz="2800" dirty="0"/>
              <a:t>Lo scenario socio-istituzionale e la tutela della salute</a:t>
            </a:r>
          </a:p>
          <a:p>
            <a:pPr>
              <a:buFont typeface="Wingdings" panose="05000000000000000000" pitchFamily="2" charset="2"/>
              <a:buChar char="¯"/>
            </a:pPr>
            <a:r>
              <a:rPr lang="it-IT" sz="2800" dirty="0"/>
              <a:t>Lo scenario legislativo (a livello nazionale </a:t>
            </a:r>
            <a:r>
              <a:rPr lang="it-IT" sz="2800"/>
              <a:t>e regionale) e </a:t>
            </a:r>
            <a:r>
              <a:rPr lang="it-IT" sz="2800" dirty="0"/>
              <a:t>la tutela della salute</a:t>
            </a:r>
          </a:p>
        </p:txBody>
      </p:sp>
      <p:sp>
        <p:nvSpPr>
          <p:cNvPr id="4" name="Segnaposto data 3"/>
          <p:cNvSpPr>
            <a:spLocks noGrp="1"/>
          </p:cNvSpPr>
          <p:nvPr>
            <p:ph type="dt" sz="half" idx="10"/>
          </p:nvPr>
        </p:nvSpPr>
        <p:spPr>
          <a:xfrm>
            <a:off x="5004048" y="6525344"/>
            <a:ext cx="2304256" cy="256456"/>
          </a:xfrm>
        </p:spPr>
        <p:txBody>
          <a:bodyPr/>
          <a:lstStyle/>
          <a:p>
            <a:fld id="{2DE29A6D-AD16-4E77-A5D0-9CDDD4406F1B}" type="datetime1">
              <a:rPr lang="it-IT" smtClean="0"/>
              <a:t>26/01/2024</a:t>
            </a:fld>
            <a:endParaRPr lang="it-IT" dirty="0"/>
          </a:p>
        </p:txBody>
      </p:sp>
      <p:sp>
        <p:nvSpPr>
          <p:cNvPr id="5" name="Segnaposto piè di pagina 4"/>
          <p:cNvSpPr>
            <a:spLocks noGrp="1"/>
          </p:cNvSpPr>
          <p:nvPr>
            <p:ph type="ftr" sz="quarter" idx="11"/>
          </p:nvPr>
        </p:nvSpPr>
        <p:spPr>
          <a:xfrm>
            <a:off x="914400" y="6453336"/>
            <a:ext cx="1785392" cy="328464"/>
          </a:xfrm>
        </p:spPr>
        <p:txBody>
          <a:bodyPr/>
          <a:lstStyle/>
          <a:p>
            <a:r>
              <a:rPr lang="it-IT" dirty="0"/>
              <a:t>CMM, sintesi L.R. 23/2015</a:t>
            </a:r>
          </a:p>
        </p:txBody>
      </p:sp>
      <p:sp>
        <p:nvSpPr>
          <p:cNvPr id="6" name="Segnaposto numero diapositiva 5"/>
          <p:cNvSpPr>
            <a:spLocks noGrp="1"/>
          </p:cNvSpPr>
          <p:nvPr>
            <p:ph type="sldNum" sz="quarter" idx="12"/>
          </p:nvPr>
        </p:nvSpPr>
        <p:spPr/>
        <p:txBody>
          <a:bodyPr/>
          <a:lstStyle/>
          <a:p>
            <a:fld id="{AE9B549B-594C-49DB-9D75-DDD60FD2D946}" type="slidenum">
              <a:rPr lang="it-IT" smtClean="0"/>
              <a:t>4</a:t>
            </a:fld>
            <a:endParaRPr lang="it-IT"/>
          </a:p>
        </p:txBody>
      </p:sp>
    </p:spTree>
    <p:extLst>
      <p:ext uri="{BB962C8B-B14F-4D97-AF65-F5344CB8AC3E}">
        <p14:creationId xmlns:p14="http://schemas.microsoft.com/office/powerpoint/2010/main" val="41745465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2F0209-1859-4680-901A-CE588CA57632}"/>
              </a:ext>
            </a:extLst>
          </p:cNvPr>
          <p:cNvSpPr>
            <a:spLocks noGrp="1"/>
          </p:cNvSpPr>
          <p:nvPr>
            <p:ph type="title"/>
          </p:nvPr>
        </p:nvSpPr>
        <p:spPr/>
        <p:txBody>
          <a:bodyPr/>
          <a:lstStyle/>
          <a:p>
            <a:r>
              <a:rPr lang="it-IT" dirty="0"/>
              <a:t>Legge regionale 6/2017</a:t>
            </a:r>
          </a:p>
        </p:txBody>
      </p:sp>
      <p:sp>
        <p:nvSpPr>
          <p:cNvPr id="3" name="Segnaposto contenuto 2">
            <a:extLst>
              <a:ext uri="{FF2B5EF4-FFF2-40B4-BE49-F238E27FC236}">
                <a16:creationId xmlns:a16="http://schemas.microsoft.com/office/drawing/2014/main" id="{704B476F-C92B-40F9-B0E1-3E5F894E3056}"/>
              </a:ext>
            </a:extLst>
          </p:cNvPr>
          <p:cNvSpPr>
            <a:spLocks noGrp="1"/>
          </p:cNvSpPr>
          <p:nvPr>
            <p:ph idx="1"/>
          </p:nvPr>
        </p:nvSpPr>
        <p:spPr/>
        <p:txBody>
          <a:bodyPr>
            <a:normAutofit fontScale="85000" lnSpcReduction="20000"/>
          </a:bodyPr>
          <a:lstStyle/>
          <a:p>
            <a:pPr marL="0" indent="0">
              <a:buFontTx/>
              <a:buNone/>
              <a:defRPr/>
            </a:pPr>
            <a:r>
              <a:rPr lang="it-IT" sz="3600" dirty="0"/>
              <a:t>La legge regionale n. 6 del 2017 rivede il </a:t>
            </a:r>
          </a:p>
          <a:p>
            <a:pPr marL="0" indent="0">
              <a:buFontTx/>
              <a:buNone/>
              <a:defRPr/>
            </a:pPr>
            <a:endParaRPr lang="it-IT" sz="3600" dirty="0"/>
          </a:p>
          <a:p>
            <a:pPr>
              <a:buFont typeface="Wingdings" panose="05000000000000000000" pitchFamily="2" charset="2"/>
              <a:buChar char="ö"/>
              <a:defRPr/>
            </a:pPr>
            <a:r>
              <a:rPr lang="it-IT" sz="3200" dirty="0"/>
              <a:t>Titolo IV </a:t>
            </a:r>
            <a:r>
              <a:rPr lang="it-IT" sz="3200" i="1" dirty="0"/>
              <a:t>(“Norme relative ai trapianti, all’assistenza a domicilio del paziente emofilico, alla dialisi a domicilio e all’assistenza del paziente diabetico) </a:t>
            </a:r>
            <a:r>
              <a:rPr lang="it-IT" sz="3200" dirty="0"/>
              <a:t>e il</a:t>
            </a:r>
          </a:p>
          <a:p>
            <a:pPr>
              <a:buFont typeface="Wingdings" panose="05000000000000000000" pitchFamily="2" charset="2"/>
              <a:buChar char="ö"/>
              <a:defRPr/>
            </a:pPr>
            <a:r>
              <a:rPr lang="it-IT" sz="3200" dirty="0"/>
              <a:t>Titolo VI (Modifiche al Capo I e al Capo II del Titolo VI </a:t>
            </a:r>
            <a:r>
              <a:rPr lang="it-IT" sz="3200" i="1" dirty="0"/>
              <a:t>“Norme in materia di prevenzione e promozione della salute”) </a:t>
            </a:r>
            <a:r>
              <a:rPr lang="it-IT" sz="3200" dirty="0"/>
              <a:t>e il </a:t>
            </a:r>
          </a:p>
          <a:p>
            <a:pPr>
              <a:buFont typeface="Wingdings" panose="05000000000000000000" pitchFamily="2" charset="2"/>
              <a:buChar char="ö"/>
              <a:defRPr/>
            </a:pPr>
            <a:r>
              <a:rPr lang="it-IT" sz="3200" dirty="0"/>
              <a:t>Titolo VII </a:t>
            </a:r>
            <a:r>
              <a:rPr lang="it-IT" sz="3200" i="1" dirty="0"/>
              <a:t>(Modifiche al Capo I e al Capo II del Titolo VII “Disposizioni in materia di assistenza farmaceutica”)</a:t>
            </a:r>
            <a:endParaRPr lang="it-IT" sz="3200" dirty="0"/>
          </a:p>
          <a:p>
            <a:endParaRPr lang="it-IT" dirty="0"/>
          </a:p>
        </p:txBody>
      </p:sp>
      <p:sp>
        <p:nvSpPr>
          <p:cNvPr id="4" name="Segnaposto data 3">
            <a:extLst>
              <a:ext uri="{FF2B5EF4-FFF2-40B4-BE49-F238E27FC236}">
                <a16:creationId xmlns:a16="http://schemas.microsoft.com/office/drawing/2014/main" id="{005F947A-8E93-4FDA-BC14-FB7F7687FCD6}"/>
              </a:ext>
            </a:extLst>
          </p:cNvPr>
          <p:cNvSpPr>
            <a:spLocks noGrp="1"/>
          </p:cNvSpPr>
          <p:nvPr>
            <p:ph type="dt" sz="half" idx="10"/>
          </p:nvPr>
        </p:nvSpPr>
        <p:spPr/>
        <p:txBody>
          <a:bodyPr/>
          <a:lstStyle/>
          <a:p>
            <a:fld id="{2DE29A6D-AD16-4E77-A5D0-9CDDD4406F1B}" type="datetime1">
              <a:rPr lang="it-IT" smtClean="0"/>
              <a:t>26/01/2024</a:t>
            </a:fld>
            <a:endParaRPr lang="it-IT"/>
          </a:p>
        </p:txBody>
      </p:sp>
      <p:sp>
        <p:nvSpPr>
          <p:cNvPr id="5" name="Segnaposto piè di pagina 4">
            <a:extLst>
              <a:ext uri="{FF2B5EF4-FFF2-40B4-BE49-F238E27FC236}">
                <a16:creationId xmlns:a16="http://schemas.microsoft.com/office/drawing/2014/main" id="{3AE6E3A8-C2CE-4342-9F67-2EC091601535}"/>
              </a:ext>
            </a:extLst>
          </p:cNvPr>
          <p:cNvSpPr>
            <a:spLocks noGrp="1"/>
          </p:cNvSpPr>
          <p:nvPr>
            <p:ph type="ftr" sz="quarter" idx="11"/>
          </p:nvPr>
        </p:nvSpPr>
        <p:spPr/>
        <p:txBody>
          <a:bodyPr/>
          <a:lstStyle/>
          <a:p>
            <a:r>
              <a:rPr lang="it-IT"/>
              <a:t>CMM, sintesi L.R. 23/2015</a:t>
            </a:r>
          </a:p>
        </p:txBody>
      </p:sp>
      <p:sp>
        <p:nvSpPr>
          <p:cNvPr id="6" name="Segnaposto numero diapositiva 5">
            <a:extLst>
              <a:ext uri="{FF2B5EF4-FFF2-40B4-BE49-F238E27FC236}">
                <a16:creationId xmlns:a16="http://schemas.microsoft.com/office/drawing/2014/main" id="{74308B51-C787-4978-8443-519C3A9FFF69}"/>
              </a:ext>
            </a:extLst>
          </p:cNvPr>
          <p:cNvSpPr>
            <a:spLocks noGrp="1"/>
          </p:cNvSpPr>
          <p:nvPr>
            <p:ph type="sldNum" sz="quarter" idx="12"/>
          </p:nvPr>
        </p:nvSpPr>
        <p:spPr/>
        <p:txBody>
          <a:bodyPr/>
          <a:lstStyle/>
          <a:p>
            <a:fld id="{AE9B549B-594C-49DB-9D75-DDD60FD2D946}" type="slidenum">
              <a:rPr lang="it-IT" smtClean="0"/>
              <a:t>40</a:t>
            </a:fld>
            <a:endParaRPr lang="it-IT"/>
          </a:p>
        </p:txBody>
      </p:sp>
    </p:spTree>
    <p:extLst>
      <p:ext uri="{BB962C8B-B14F-4D97-AF65-F5344CB8AC3E}">
        <p14:creationId xmlns:p14="http://schemas.microsoft.com/office/powerpoint/2010/main" val="383118044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450EB5-C626-45E8-97BD-D7AD9711C109}"/>
              </a:ext>
            </a:extLst>
          </p:cNvPr>
          <p:cNvSpPr>
            <a:spLocks noGrp="1"/>
          </p:cNvSpPr>
          <p:nvPr>
            <p:ph type="title"/>
          </p:nvPr>
        </p:nvSpPr>
        <p:spPr/>
        <p:txBody>
          <a:bodyPr/>
          <a:lstStyle/>
          <a:p>
            <a:r>
              <a:rPr lang="it-IT" b="1" dirty="0"/>
              <a:t>Legge Regionale 4/2019</a:t>
            </a:r>
            <a:endParaRPr lang="it-IT" dirty="0"/>
          </a:p>
        </p:txBody>
      </p:sp>
      <p:sp>
        <p:nvSpPr>
          <p:cNvPr id="3" name="Segnaposto contenuto 2">
            <a:extLst>
              <a:ext uri="{FF2B5EF4-FFF2-40B4-BE49-F238E27FC236}">
                <a16:creationId xmlns:a16="http://schemas.microsoft.com/office/drawing/2014/main" id="{7358CB2A-1786-4494-9BFC-45DB0AA57E50}"/>
              </a:ext>
            </a:extLst>
          </p:cNvPr>
          <p:cNvSpPr>
            <a:spLocks noGrp="1"/>
          </p:cNvSpPr>
          <p:nvPr>
            <p:ph idx="1"/>
          </p:nvPr>
        </p:nvSpPr>
        <p:spPr/>
        <p:txBody>
          <a:bodyPr>
            <a:normAutofit fontScale="92500" lnSpcReduction="20000"/>
          </a:bodyPr>
          <a:lstStyle/>
          <a:p>
            <a:pPr marL="68580" indent="0">
              <a:buNone/>
            </a:pPr>
            <a:r>
              <a:rPr lang="it-IT" dirty="0">
                <a:latin typeface="Corbel" panose="020B0503020204020204" pitchFamily="34" charset="0"/>
              </a:rPr>
              <a:t>La legge 4/2019 introduce</a:t>
            </a:r>
          </a:p>
          <a:p>
            <a:pPr marL="68580" indent="0">
              <a:buNone/>
            </a:pPr>
            <a:r>
              <a:rPr lang="it-IT" dirty="0">
                <a:latin typeface="Corbel" panose="020B0503020204020204" pitchFamily="34" charset="0"/>
              </a:rPr>
              <a:t>Modifiche e integrazioni alla </a:t>
            </a:r>
            <a:r>
              <a:rPr lang="it-IT" u="sng" dirty="0">
                <a:latin typeface="Corbel" panose="020B0503020204020204" pitchFamily="34" charset="0"/>
                <a:hlinkClick r:id="rId2">
                  <a:extLst>
                    <a:ext uri="{A12FA001-AC4F-418D-AE19-62706E023703}">
                      <ahyp:hlinkClr xmlns:ahyp="http://schemas.microsoft.com/office/drawing/2018/hyperlinkcolor" val="tx"/>
                    </a:ext>
                  </a:extLst>
                </a:hlinkClick>
              </a:rPr>
              <a:t>legge regionale 30 dicembre 2009, n. 33</a:t>
            </a:r>
            <a:r>
              <a:rPr lang="it-IT" dirty="0">
                <a:latin typeface="Corbel" panose="020B0503020204020204" pitchFamily="34" charset="0"/>
              </a:rPr>
              <a:t> (Testo unico delle leggi regionali in materia di sanità): </a:t>
            </a:r>
          </a:p>
          <a:p>
            <a:pPr>
              <a:buFont typeface="Symbol" panose="05050102010706020507" pitchFamily="18" charset="2"/>
              <a:buChar char="Þ"/>
            </a:pPr>
            <a:r>
              <a:rPr lang="it-IT" dirty="0">
                <a:latin typeface="Corbel" panose="020B0503020204020204" pitchFamily="34" charset="0"/>
              </a:rPr>
              <a:t>abrogazione del Capo III 'Norme in materia di attività e servizi necroscopici, funebri e cimiteriali' del Titolo VI e </a:t>
            </a:r>
          </a:p>
          <a:p>
            <a:pPr>
              <a:buFont typeface="Symbol" panose="05050102010706020507" pitchFamily="18" charset="2"/>
              <a:buChar char="Þ"/>
            </a:pPr>
            <a:r>
              <a:rPr lang="it-IT" dirty="0">
                <a:latin typeface="Corbel" panose="020B0503020204020204" pitchFamily="34" charset="0"/>
              </a:rPr>
              <a:t>introduzione del Titolo VI bis 'Norme in materia di medicina legale, polizia mortuaria, attività funebre</a:t>
            </a:r>
            <a:r>
              <a:rPr lang="it-IT" b="1" dirty="0">
                <a:latin typeface="Corbel" panose="020B0503020204020204" pitchFamily="34" charset="0"/>
              </a:rPr>
              <a:t>'</a:t>
            </a:r>
          </a:p>
          <a:p>
            <a:br>
              <a:rPr lang="it-IT" dirty="0"/>
            </a:br>
            <a:endParaRPr lang="it-IT" dirty="0"/>
          </a:p>
        </p:txBody>
      </p:sp>
      <p:sp>
        <p:nvSpPr>
          <p:cNvPr id="4" name="Segnaposto data 3">
            <a:extLst>
              <a:ext uri="{FF2B5EF4-FFF2-40B4-BE49-F238E27FC236}">
                <a16:creationId xmlns:a16="http://schemas.microsoft.com/office/drawing/2014/main" id="{50100526-3767-4CD7-8E39-86A0E7895E5A}"/>
              </a:ext>
            </a:extLst>
          </p:cNvPr>
          <p:cNvSpPr>
            <a:spLocks noGrp="1"/>
          </p:cNvSpPr>
          <p:nvPr>
            <p:ph type="dt" sz="half" idx="10"/>
          </p:nvPr>
        </p:nvSpPr>
        <p:spPr/>
        <p:txBody>
          <a:bodyPr/>
          <a:lstStyle/>
          <a:p>
            <a:fld id="{2DE29A6D-AD16-4E77-A5D0-9CDDD4406F1B}" type="datetime1">
              <a:rPr lang="it-IT" smtClean="0"/>
              <a:t>26/01/2024</a:t>
            </a:fld>
            <a:endParaRPr lang="it-IT"/>
          </a:p>
        </p:txBody>
      </p:sp>
      <p:sp>
        <p:nvSpPr>
          <p:cNvPr id="5" name="Segnaposto piè di pagina 4">
            <a:extLst>
              <a:ext uri="{FF2B5EF4-FFF2-40B4-BE49-F238E27FC236}">
                <a16:creationId xmlns:a16="http://schemas.microsoft.com/office/drawing/2014/main" id="{E6F89AAC-D07C-4CE6-BB26-FE9902D336FB}"/>
              </a:ext>
            </a:extLst>
          </p:cNvPr>
          <p:cNvSpPr>
            <a:spLocks noGrp="1"/>
          </p:cNvSpPr>
          <p:nvPr>
            <p:ph type="ftr" sz="quarter" idx="11"/>
          </p:nvPr>
        </p:nvSpPr>
        <p:spPr/>
        <p:txBody>
          <a:bodyPr/>
          <a:lstStyle/>
          <a:p>
            <a:r>
              <a:rPr lang="it-IT"/>
              <a:t>CMM, sintesi L.R. 23/2015</a:t>
            </a:r>
          </a:p>
        </p:txBody>
      </p:sp>
      <p:sp>
        <p:nvSpPr>
          <p:cNvPr id="6" name="Segnaposto numero diapositiva 5">
            <a:extLst>
              <a:ext uri="{FF2B5EF4-FFF2-40B4-BE49-F238E27FC236}">
                <a16:creationId xmlns:a16="http://schemas.microsoft.com/office/drawing/2014/main" id="{EC5EE75F-B008-4BF8-8CB7-C1E11C520F89}"/>
              </a:ext>
            </a:extLst>
          </p:cNvPr>
          <p:cNvSpPr>
            <a:spLocks noGrp="1"/>
          </p:cNvSpPr>
          <p:nvPr>
            <p:ph type="sldNum" sz="quarter" idx="12"/>
          </p:nvPr>
        </p:nvSpPr>
        <p:spPr/>
        <p:txBody>
          <a:bodyPr/>
          <a:lstStyle/>
          <a:p>
            <a:fld id="{AE9B549B-594C-49DB-9D75-DDD60FD2D946}" type="slidenum">
              <a:rPr lang="it-IT" smtClean="0"/>
              <a:t>41</a:t>
            </a:fld>
            <a:endParaRPr lang="it-IT"/>
          </a:p>
        </p:txBody>
      </p:sp>
    </p:spTree>
    <p:extLst>
      <p:ext uri="{BB962C8B-B14F-4D97-AF65-F5344CB8AC3E}">
        <p14:creationId xmlns:p14="http://schemas.microsoft.com/office/powerpoint/2010/main" val="3288104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B9F82C-1A58-ED0D-89CB-EEC358B511B5}"/>
              </a:ext>
            </a:extLst>
          </p:cNvPr>
          <p:cNvSpPr>
            <a:spLocks noGrp="1"/>
          </p:cNvSpPr>
          <p:nvPr>
            <p:ph type="title"/>
          </p:nvPr>
        </p:nvSpPr>
        <p:spPr/>
        <p:txBody>
          <a:bodyPr/>
          <a:lstStyle/>
          <a:p>
            <a:r>
              <a:rPr lang="it-IT" sz="3600" dirty="0"/>
              <a:t>Legge regionale 14 dicembre 2021, n. 22</a:t>
            </a:r>
          </a:p>
        </p:txBody>
      </p:sp>
      <p:sp>
        <p:nvSpPr>
          <p:cNvPr id="3" name="Segnaposto contenuto 2">
            <a:extLst>
              <a:ext uri="{FF2B5EF4-FFF2-40B4-BE49-F238E27FC236}">
                <a16:creationId xmlns:a16="http://schemas.microsoft.com/office/drawing/2014/main" id="{FD25705D-E1D7-AD15-2880-9CBDD6ED727B}"/>
              </a:ext>
            </a:extLst>
          </p:cNvPr>
          <p:cNvSpPr>
            <a:spLocks noGrp="1"/>
          </p:cNvSpPr>
          <p:nvPr>
            <p:ph idx="1"/>
          </p:nvPr>
        </p:nvSpPr>
        <p:spPr/>
        <p:txBody>
          <a:bodyPr/>
          <a:lstStyle/>
          <a:p>
            <a:r>
              <a:rPr lang="it-IT" dirty="0"/>
              <a:t>La legge rivede la LR 23/2015, sottraendo alle ATS molte competenze gestionali e attribuendole totalmente alle ASST. In particolare si consolida la ridefinizione  dei distretti sociosanitari, in capo alle ASST</a:t>
            </a:r>
          </a:p>
          <a:p>
            <a:r>
              <a:rPr lang="it-IT" dirty="0"/>
              <a:t>Istituisce l’agenzia per la prevenzione e il controllo delle malattie infettive</a:t>
            </a:r>
          </a:p>
          <a:p>
            <a:r>
              <a:rPr lang="it-IT" dirty="0"/>
              <a:t>Definisce la Casa della Comunità</a:t>
            </a:r>
            <a:r>
              <a:rPr lang="it-IT"/>
              <a:t>, l’Ospedale di Comunità </a:t>
            </a:r>
            <a:r>
              <a:rPr lang="it-IT" dirty="0"/>
              <a:t>e le COT</a:t>
            </a:r>
          </a:p>
          <a:p>
            <a:endParaRPr lang="it-IT" dirty="0"/>
          </a:p>
        </p:txBody>
      </p:sp>
      <p:sp>
        <p:nvSpPr>
          <p:cNvPr id="4" name="Segnaposto data 3">
            <a:extLst>
              <a:ext uri="{FF2B5EF4-FFF2-40B4-BE49-F238E27FC236}">
                <a16:creationId xmlns:a16="http://schemas.microsoft.com/office/drawing/2014/main" id="{1FF13215-5FEF-1840-7466-AD0721D8652A}"/>
              </a:ext>
            </a:extLst>
          </p:cNvPr>
          <p:cNvSpPr>
            <a:spLocks noGrp="1"/>
          </p:cNvSpPr>
          <p:nvPr>
            <p:ph type="dt" sz="half" idx="10"/>
          </p:nvPr>
        </p:nvSpPr>
        <p:spPr/>
        <p:txBody>
          <a:bodyPr/>
          <a:lstStyle/>
          <a:p>
            <a:fld id="{2DE29A6D-AD16-4E77-A5D0-9CDDD4406F1B}" type="datetime1">
              <a:rPr lang="it-IT" smtClean="0"/>
              <a:t>26/01/2024</a:t>
            </a:fld>
            <a:endParaRPr lang="it-IT"/>
          </a:p>
        </p:txBody>
      </p:sp>
      <p:sp>
        <p:nvSpPr>
          <p:cNvPr id="5" name="Segnaposto piè di pagina 4">
            <a:extLst>
              <a:ext uri="{FF2B5EF4-FFF2-40B4-BE49-F238E27FC236}">
                <a16:creationId xmlns:a16="http://schemas.microsoft.com/office/drawing/2014/main" id="{EAA84963-334A-8BF7-1177-9597ECBD2277}"/>
              </a:ext>
            </a:extLst>
          </p:cNvPr>
          <p:cNvSpPr>
            <a:spLocks noGrp="1"/>
          </p:cNvSpPr>
          <p:nvPr>
            <p:ph type="ftr" sz="quarter" idx="11"/>
          </p:nvPr>
        </p:nvSpPr>
        <p:spPr/>
        <p:txBody>
          <a:bodyPr/>
          <a:lstStyle/>
          <a:p>
            <a:r>
              <a:rPr lang="it-IT"/>
              <a:t>CMM, sintesi L.R. 23/2015</a:t>
            </a:r>
          </a:p>
        </p:txBody>
      </p:sp>
      <p:sp>
        <p:nvSpPr>
          <p:cNvPr id="6" name="Segnaposto numero diapositiva 5">
            <a:extLst>
              <a:ext uri="{FF2B5EF4-FFF2-40B4-BE49-F238E27FC236}">
                <a16:creationId xmlns:a16="http://schemas.microsoft.com/office/drawing/2014/main" id="{4A0F482C-6358-B403-B7B9-7C6669BEF0B7}"/>
              </a:ext>
            </a:extLst>
          </p:cNvPr>
          <p:cNvSpPr>
            <a:spLocks noGrp="1"/>
          </p:cNvSpPr>
          <p:nvPr>
            <p:ph type="sldNum" sz="quarter" idx="12"/>
          </p:nvPr>
        </p:nvSpPr>
        <p:spPr/>
        <p:txBody>
          <a:bodyPr/>
          <a:lstStyle/>
          <a:p>
            <a:fld id="{AE9B549B-594C-49DB-9D75-DDD60FD2D946}" type="slidenum">
              <a:rPr lang="it-IT" smtClean="0"/>
              <a:t>42</a:t>
            </a:fld>
            <a:endParaRPr lang="it-IT"/>
          </a:p>
        </p:txBody>
      </p:sp>
    </p:spTree>
    <p:extLst>
      <p:ext uri="{BB962C8B-B14F-4D97-AF65-F5344CB8AC3E}">
        <p14:creationId xmlns:p14="http://schemas.microsoft.com/office/powerpoint/2010/main" val="40837482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regionale 23/2015</a:t>
            </a:r>
          </a:p>
        </p:txBody>
      </p:sp>
      <p:sp>
        <p:nvSpPr>
          <p:cNvPr id="3" name="Segnaposto contenuto 2"/>
          <p:cNvSpPr>
            <a:spLocks noGrp="1"/>
          </p:cNvSpPr>
          <p:nvPr>
            <p:ph idx="1"/>
          </p:nvPr>
        </p:nvSpPr>
        <p:spPr/>
        <p:txBody>
          <a:bodyPr>
            <a:normAutofit fontScale="92500" lnSpcReduction="20000"/>
          </a:bodyPr>
          <a:lstStyle/>
          <a:p>
            <a:pPr marL="68580" indent="0">
              <a:buNone/>
            </a:pPr>
            <a:r>
              <a:rPr lang="it-IT" dirty="0"/>
              <a:t>III. 1 	</a:t>
            </a:r>
            <a:r>
              <a:rPr lang="it-IT" u="sng" dirty="0"/>
              <a:t>Interrogativi di carattere generale:</a:t>
            </a:r>
          </a:p>
          <a:p>
            <a:pPr marL="68580" indent="0">
              <a:buNone/>
            </a:pPr>
            <a:endParaRPr lang="it-IT" dirty="0"/>
          </a:p>
          <a:p>
            <a:pPr lvl="0">
              <a:buFont typeface="Wingdings" panose="05000000000000000000" pitchFamily="2" charset="2"/>
              <a:buChar char="¯"/>
            </a:pPr>
            <a:r>
              <a:rPr lang="it-IT" sz="2200" dirty="0"/>
              <a:t>Quale sanità, quale tipologia di </a:t>
            </a:r>
            <a:r>
              <a:rPr lang="it-IT" sz="2200" i="1" dirty="0"/>
              <a:t>welfare</a:t>
            </a:r>
            <a:r>
              <a:rPr lang="it-IT" sz="2200" dirty="0"/>
              <a:t>, quale quadro normativo promuove e garantisce la legge regionale?</a:t>
            </a:r>
          </a:p>
          <a:p>
            <a:pPr>
              <a:buFont typeface="Wingdings" panose="05000000000000000000" pitchFamily="2" charset="2"/>
              <a:buChar char="¯"/>
            </a:pPr>
            <a:r>
              <a:rPr lang="it-IT" sz="2200" dirty="0"/>
              <a:t>La legge regionale fa riferimento ad una </a:t>
            </a:r>
            <a:r>
              <a:rPr lang="it-IT" sz="2200" i="1" dirty="0"/>
              <a:t>sanità ideale</a:t>
            </a:r>
            <a:r>
              <a:rPr lang="it-IT" sz="2200" dirty="0"/>
              <a:t> o a un </a:t>
            </a:r>
            <a:r>
              <a:rPr lang="it-IT" sz="2200" i="1" dirty="0"/>
              <a:t>ideale di sanità </a:t>
            </a:r>
            <a:r>
              <a:rPr lang="it-IT" sz="2200" dirty="0"/>
              <a:t>?</a:t>
            </a:r>
          </a:p>
          <a:p>
            <a:pPr>
              <a:buFont typeface="Wingdings" panose="05000000000000000000" pitchFamily="2" charset="2"/>
              <a:buChar char="¯"/>
            </a:pPr>
            <a:r>
              <a:rPr lang="it-IT" sz="2200" dirty="0"/>
              <a:t>La legge regionale, nel farsi carico della cronicità - quale punto qualificante della cura - vuole garantire una </a:t>
            </a:r>
            <a:r>
              <a:rPr lang="it-IT" sz="2200" i="1" dirty="0"/>
              <a:t>vita di qualità</a:t>
            </a:r>
            <a:r>
              <a:rPr lang="it-IT" sz="2200" dirty="0"/>
              <a:t> (non sempre possibile) o una </a:t>
            </a:r>
            <a:r>
              <a:rPr lang="it-IT" sz="2200" i="1" dirty="0"/>
              <a:t>qualità di vita</a:t>
            </a:r>
            <a:r>
              <a:rPr lang="it-IT" sz="2200" dirty="0"/>
              <a:t> ?</a:t>
            </a:r>
          </a:p>
          <a:p>
            <a:pPr lvl="0">
              <a:buFont typeface="Wingdings" panose="05000000000000000000" pitchFamily="2" charset="2"/>
              <a:buChar char="¯"/>
            </a:pPr>
            <a:r>
              <a:rPr lang="it-IT" sz="2200" dirty="0"/>
              <a:t>La legge regionale si prende cura di </a:t>
            </a:r>
            <a:r>
              <a:rPr lang="it-IT" sz="2200" i="1" dirty="0"/>
              <a:t>tutta la vita</a:t>
            </a:r>
            <a:r>
              <a:rPr lang="it-IT" sz="2200" dirty="0"/>
              <a:t> e della </a:t>
            </a:r>
            <a:r>
              <a:rPr lang="it-IT" sz="2200" i="1" dirty="0"/>
              <a:t>vita di tutti</a:t>
            </a:r>
            <a:r>
              <a:rPr lang="it-IT" sz="2200" dirty="0"/>
              <a:t>?</a:t>
            </a:r>
          </a:p>
          <a:p>
            <a:pPr>
              <a:buFont typeface="Wingdings" panose="05000000000000000000" pitchFamily="2" charset="2"/>
              <a:buChar char="¯"/>
            </a:pPr>
            <a:r>
              <a:rPr lang="it-IT" sz="2200" dirty="0"/>
              <a:t>La legge regionale fa riferimento ad una sanità dei </a:t>
            </a:r>
            <a:r>
              <a:rPr lang="it-IT" sz="2200" i="1" dirty="0"/>
              <a:t>fini</a:t>
            </a:r>
            <a:r>
              <a:rPr lang="it-IT" sz="2200" dirty="0"/>
              <a:t> o solo dei </a:t>
            </a:r>
            <a:r>
              <a:rPr lang="it-IT" sz="2200" i="1" dirty="0"/>
              <a:t>mezzi</a:t>
            </a:r>
            <a:r>
              <a:rPr lang="it-IT" sz="2200" dirty="0"/>
              <a:t>?</a:t>
            </a:r>
          </a:p>
          <a:p>
            <a:pPr>
              <a:buFont typeface="Wingdings" panose="05000000000000000000" pitchFamily="2" charset="2"/>
              <a:buChar char="¯"/>
            </a:pPr>
            <a:r>
              <a:rPr lang="it-IT" sz="2200" dirty="0"/>
              <a:t>Nella legge regionale, quali sono i criteri antropologici che presiedono alla programmazione (efficienza, efficacia, appropriatezza sono sufficienti?)</a:t>
            </a:r>
          </a:p>
          <a:p>
            <a:pPr lvl="0">
              <a:buFont typeface="Wingdings" panose="05000000000000000000" pitchFamily="2" charset="2"/>
              <a:buChar char="¯"/>
            </a:pPr>
            <a:endParaRPr lang="it-IT" sz="2000" dirty="0"/>
          </a:p>
          <a:p>
            <a:pPr>
              <a:buFont typeface="Wingdings" panose="05000000000000000000" pitchFamily="2" charset="2"/>
              <a:buChar char="¯"/>
            </a:pPr>
            <a:endParaRPr lang="it-IT" sz="2400" dirty="0"/>
          </a:p>
        </p:txBody>
      </p:sp>
      <p:sp>
        <p:nvSpPr>
          <p:cNvPr id="4" name="Segnaposto data 3"/>
          <p:cNvSpPr>
            <a:spLocks noGrp="1"/>
          </p:cNvSpPr>
          <p:nvPr>
            <p:ph type="dt" sz="half" idx="10"/>
          </p:nvPr>
        </p:nvSpPr>
        <p:spPr>
          <a:xfrm>
            <a:off x="4355976" y="6525344"/>
            <a:ext cx="4254624" cy="256456"/>
          </a:xfrm>
        </p:spPr>
        <p:txBody>
          <a:bodyPr/>
          <a:lstStyle/>
          <a:p>
            <a:fld id="{2DE29A6D-AD16-4E77-A5D0-9CDDD4406F1B}" type="datetime1">
              <a:rPr lang="it-IT" smtClean="0"/>
              <a:t>26/01/2024</a:t>
            </a:fld>
            <a:endParaRPr lang="it-IT" dirty="0"/>
          </a:p>
        </p:txBody>
      </p:sp>
      <p:sp>
        <p:nvSpPr>
          <p:cNvPr id="5" name="Segnaposto piè di pagina 4"/>
          <p:cNvSpPr>
            <a:spLocks noGrp="1"/>
          </p:cNvSpPr>
          <p:nvPr>
            <p:ph type="ftr" sz="quarter" idx="11"/>
          </p:nvPr>
        </p:nvSpPr>
        <p:spPr>
          <a:xfrm>
            <a:off x="914400" y="6453336"/>
            <a:ext cx="2145432" cy="328464"/>
          </a:xfrm>
        </p:spPr>
        <p:txBody>
          <a:bodyPr/>
          <a:lstStyle/>
          <a:p>
            <a:r>
              <a:rPr lang="it-IT" dirty="0"/>
              <a:t>CMM, sintesi L.R. 23/2015</a:t>
            </a:r>
          </a:p>
        </p:txBody>
      </p:sp>
      <p:sp>
        <p:nvSpPr>
          <p:cNvPr id="6" name="Segnaposto numero diapositiva 5"/>
          <p:cNvSpPr>
            <a:spLocks noGrp="1"/>
          </p:cNvSpPr>
          <p:nvPr>
            <p:ph type="sldNum" sz="quarter" idx="12"/>
          </p:nvPr>
        </p:nvSpPr>
        <p:spPr/>
        <p:txBody>
          <a:bodyPr/>
          <a:lstStyle/>
          <a:p>
            <a:fld id="{AE9B549B-594C-49DB-9D75-DDD60FD2D946}" type="slidenum">
              <a:rPr lang="it-IT" smtClean="0"/>
              <a:t>43</a:t>
            </a:fld>
            <a:endParaRPr lang="it-IT"/>
          </a:p>
        </p:txBody>
      </p:sp>
    </p:spTree>
    <p:extLst>
      <p:ext uri="{BB962C8B-B14F-4D97-AF65-F5344CB8AC3E}">
        <p14:creationId xmlns:p14="http://schemas.microsoft.com/office/powerpoint/2010/main" val="338560293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regionale 23/2015</a:t>
            </a:r>
          </a:p>
        </p:txBody>
      </p:sp>
      <p:sp>
        <p:nvSpPr>
          <p:cNvPr id="3" name="Segnaposto contenuto 2"/>
          <p:cNvSpPr>
            <a:spLocks noGrp="1"/>
          </p:cNvSpPr>
          <p:nvPr>
            <p:ph idx="1"/>
          </p:nvPr>
        </p:nvSpPr>
        <p:spPr/>
        <p:txBody>
          <a:bodyPr>
            <a:normAutofit/>
          </a:bodyPr>
          <a:lstStyle/>
          <a:p>
            <a:pPr lvl="0">
              <a:buFont typeface="Wingdings" panose="05000000000000000000" pitchFamily="2" charset="2"/>
              <a:buChar char="¯"/>
            </a:pPr>
            <a:r>
              <a:rPr lang="it-IT" sz="2000" dirty="0"/>
              <a:t>Nella legge regionale come la tutela del</a:t>
            </a:r>
            <a:r>
              <a:rPr lang="it-IT" sz="2000" i="1" dirty="0"/>
              <a:t> benessere </a:t>
            </a:r>
            <a:r>
              <a:rPr lang="it-IT" sz="2000" dirty="0"/>
              <a:t>(fisico, psichico, sociale) si correla con la garanzia, il rispetto, la promozione del valore del </a:t>
            </a:r>
            <a:r>
              <a:rPr lang="it-IT" sz="2000" i="1" dirty="0"/>
              <a:t>bene </a:t>
            </a:r>
            <a:r>
              <a:rPr lang="it-IT" sz="2000" dirty="0"/>
              <a:t>(o della vita buona)?</a:t>
            </a:r>
          </a:p>
          <a:p>
            <a:pPr lvl="0">
              <a:buFont typeface="Wingdings" panose="05000000000000000000" pitchFamily="2" charset="2"/>
              <a:buChar char="¯"/>
            </a:pPr>
            <a:r>
              <a:rPr lang="it-IT" sz="2000" dirty="0"/>
              <a:t>Nella legge regionale, dentro i percorsi carsici delle malattie cronico-degenerative come si può correlare la </a:t>
            </a:r>
            <a:r>
              <a:rPr lang="it-IT" sz="2000" i="1" dirty="0"/>
              <a:t>cura della speranza</a:t>
            </a:r>
            <a:r>
              <a:rPr lang="it-IT" sz="2000" dirty="0"/>
              <a:t> e la </a:t>
            </a:r>
            <a:r>
              <a:rPr lang="it-IT" sz="2000" i="1" dirty="0"/>
              <a:t>speranza nella cura,</a:t>
            </a:r>
            <a:r>
              <a:rPr lang="it-IT" sz="2000" dirty="0"/>
              <a:t> quando inesorabilmente la vita umana volge al tramonto? </a:t>
            </a:r>
          </a:p>
          <a:p>
            <a:pPr>
              <a:buFont typeface="Wingdings" panose="05000000000000000000" pitchFamily="2" charset="2"/>
              <a:buChar char="¯"/>
            </a:pPr>
            <a:r>
              <a:rPr lang="it-IT" sz="2000" dirty="0"/>
              <a:t>Nella legge regionale vi è una sufficiente garanzia della correlazione tra il </a:t>
            </a:r>
            <a:r>
              <a:rPr lang="it-IT" sz="2000" i="1" dirty="0"/>
              <a:t>cure/care/</a:t>
            </a:r>
            <a:r>
              <a:rPr lang="it-IT" sz="2000" i="1" dirty="0" err="1"/>
              <a:t>caring</a:t>
            </a:r>
            <a:r>
              <a:rPr lang="it-IT" sz="2000" dirty="0"/>
              <a:t> della persona (</a:t>
            </a:r>
            <a:r>
              <a:rPr lang="it-IT" sz="2000" i="1" dirty="0"/>
              <a:t>cure</a:t>
            </a:r>
            <a:r>
              <a:rPr lang="it-IT" sz="2000" dirty="0"/>
              <a:t> della malattia, </a:t>
            </a:r>
            <a:r>
              <a:rPr lang="it-IT" sz="2000" i="1" dirty="0"/>
              <a:t>care</a:t>
            </a:r>
            <a:r>
              <a:rPr lang="it-IT" sz="2000" dirty="0"/>
              <a:t> del malato, </a:t>
            </a:r>
            <a:r>
              <a:rPr lang="it-IT" sz="2000" i="1" dirty="0" err="1"/>
              <a:t>caring</a:t>
            </a:r>
            <a:r>
              <a:rPr lang="it-IT" sz="2000" i="1" dirty="0"/>
              <a:t> </a:t>
            </a:r>
            <a:r>
              <a:rPr lang="it-IT" sz="2000" dirty="0"/>
              <a:t>della persona)?</a:t>
            </a:r>
          </a:p>
          <a:p>
            <a:pPr lvl="0">
              <a:buFont typeface="Wingdings" panose="05000000000000000000" pitchFamily="2" charset="2"/>
              <a:buChar char="¯"/>
            </a:pPr>
            <a:r>
              <a:rPr lang="it-IT" sz="2000" dirty="0"/>
              <a:t>Nella legge regionale sono sufficientemente disaminate le correlazioni tra </a:t>
            </a:r>
            <a:r>
              <a:rPr lang="it-IT" sz="2000" i="1" dirty="0"/>
              <a:t>fragilità</a:t>
            </a:r>
            <a:r>
              <a:rPr lang="it-IT" sz="2000" dirty="0"/>
              <a:t> e </a:t>
            </a:r>
            <a:r>
              <a:rPr lang="it-IT" sz="2000" i="1" dirty="0"/>
              <a:t>vulnerabilità</a:t>
            </a:r>
            <a:r>
              <a:rPr lang="it-IT" sz="2000" dirty="0"/>
              <a:t>?</a:t>
            </a:r>
          </a:p>
          <a:p>
            <a:pPr>
              <a:buFont typeface="Wingdings" panose="05000000000000000000" pitchFamily="2" charset="2"/>
              <a:buChar char="¯"/>
            </a:pPr>
            <a:endParaRPr lang="it-IT" sz="2000" dirty="0"/>
          </a:p>
        </p:txBody>
      </p:sp>
      <p:sp>
        <p:nvSpPr>
          <p:cNvPr id="4" name="Segnaposto data 3"/>
          <p:cNvSpPr>
            <a:spLocks noGrp="1"/>
          </p:cNvSpPr>
          <p:nvPr>
            <p:ph type="dt" sz="half" idx="10"/>
          </p:nvPr>
        </p:nvSpPr>
        <p:spPr>
          <a:xfrm>
            <a:off x="3851920" y="6453336"/>
            <a:ext cx="4758680" cy="328464"/>
          </a:xfrm>
        </p:spPr>
        <p:txBody>
          <a:bodyPr/>
          <a:lstStyle/>
          <a:p>
            <a:fld id="{2DE29A6D-AD16-4E77-A5D0-9CDDD4406F1B}" type="datetime1">
              <a:rPr lang="it-IT" smtClean="0"/>
              <a:t>26/01/2024</a:t>
            </a:fld>
            <a:endParaRPr lang="it-IT"/>
          </a:p>
        </p:txBody>
      </p:sp>
      <p:sp>
        <p:nvSpPr>
          <p:cNvPr id="5" name="Segnaposto piè di pagina 4"/>
          <p:cNvSpPr>
            <a:spLocks noGrp="1"/>
          </p:cNvSpPr>
          <p:nvPr>
            <p:ph type="ftr" sz="quarter" idx="11"/>
          </p:nvPr>
        </p:nvSpPr>
        <p:spPr>
          <a:xfrm>
            <a:off x="914400" y="6453336"/>
            <a:ext cx="1857400" cy="328464"/>
          </a:xfrm>
        </p:spPr>
        <p:txBody>
          <a:bodyPr/>
          <a:lstStyle/>
          <a:p>
            <a:r>
              <a:rPr lang="it-IT" dirty="0"/>
              <a:t>CMM, sintesi L.R. 23/2015</a:t>
            </a:r>
          </a:p>
        </p:txBody>
      </p:sp>
      <p:sp>
        <p:nvSpPr>
          <p:cNvPr id="6" name="Segnaposto numero diapositiva 5"/>
          <p:cNvSpPr>
            <a:spLocks noGrp="1"/>
          </p:cNvSpPr>
          <p:nvPr>
            <p:ph type="sldNum" sz="quarter" idx="12"/>
          </p:nvPr>
        </p:nvSpPr>
        <p:spPr/>
        <p:txBody>
          <a:bodyPr/>
          <a:lstStyle/>
          <a:p>
            <a:fld id="{AE9B549B-594C-49DB-9D75-DDD60FD2D946}" type="slidenum">
              <a:rPr lang="it-IT" smtClean="0"/>
              <a:t>44</a:t>
            </a:fld>
            <a:endParaRPr lang="it-IT"/>
          </a:p>
        </p:txBody>
      </p:sp>
    </p:spTree>
    <p:extLst>
      <p:ext uri="{BB962C8B-B14F-4D97-AF65-F5344CB8AC3E}">
        <p14:creationId xmlns:p14="http://schemas.microsoft.com/office/powerpoint/2010/main" val="310198361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regionale 23/2015</a:t>
            </a:r>
          </a:p>
        </p:txBody>
      </p:sp>
      <p:sp>
        <p:nvSpPr>
          <p:cNvPr id="3" name="Segnaposto contenuto 2"/>
          <p:cNvSpPr>
            <a:spLocks noGrp="1"/>
          </p:cNvSpPr>
          <p:nvPr>
            <p:ph idx="1"/>
          </p:nvPr>
        </p:nvSpPr>
        <p:spPr>
          <a:xfrm>
            <a:off x="899592" y="1412776"/>
            <a:ext cx="7787208" cy="4942784"/>
          </a:xfrm>
        </p:spPr>
        <p:txBody>
          <a:bodyPr>
            <a:normAutofit fontScale="92500" lnSpcReduction="20000"/>
          </a:bodyPr>
          <a:lstStyle/>
          <a:p>
            <a:pPr marL="68580" lvl="0" indent="0">
              <a:buNone/>
            </a:pPr>
            <a:r>
              <a:rPr lang="it-IT" sz="2800" dirty="0"/>
              <a:t>III.2	</a:t>
            </a:r>
            <a:r>
              <a:rPr lang="it-IT" sz="2800" u="sng" dirty="0"/>
              <a:t>Interrogativi di carattere specifico</a:t>
            </a:r>
          </a:p>
          <a:p>
            <a:pPr marL="68580" lvl="0" indent="0">
              <a:buNone/>
            </a:pPr>
            <a:endParaRPr lang="it-IT" sz="2800" dirty="0"/>
          </a:p>
          <a:p>
            <a:pPr lvl="0">
              <a:buFont typeface="Wingdings" panose="05000000000000000000" pitchFamily="2" charset="2"/>
              <a:buChar char="¯"/>
            </a:pPr>
            <a:r>
              <a:rPr lang="it-IT" sz="2200" dirty="0"/>
              <a:t>Quali</a:t>
            </a:r>
            <a:r>
              <a:rPr lang="it-IT" sz="2000" dirty="0"/>
              <a:t> le ragioni delle riforma regionale, a partire dalla prima proposta della GR, della seconda, dei cinque disegni di legge partitici, sino al testo unico ?</a:t>
            </a:r>
          </a:p>
          <a:p>
            <a:pPr>
              <a:buFont typeface="Wingdings" panose="05000000000000000000" pitchFamily="2" charset="2"/>
              <a:buChar char="¯"/>
            </a:pPr>
            <a:r>
              <a:rPr lang="it-IT" sz="2000" dirty="0"/>
              <a:t>Non è una radicalizzazione della LR 31/97, con la totale esclusione di funzioni gestionali per le nuove ATS (soggetto programmatore, acquirente e solo in pare valutatore), mentre le ASL, al di là della conclamata definizione di PAC, conservavano molti aspetti gestionali diretti?</a:t>
            </a:r>
          </a:p>
          <a:p>
            <a:pPr lvl="0">
              <a:buFont typeface="Wingdings" panose="05000000000000000000" pitchFamily="2" charset="2"/>
              <a:buChar char="¯"/>
            </a:pPr>
            <a:r>
              <a:rPr lang="it-IT" sz="2000" dirty="0"/>
              <a:t>Quali sono le garanzie della “continuità assistenziale”, nella correlazione molto incerta, nel testo normativo, di ASST (Polo ospedaliero e POT), UCCP-AFT e </a:t>
            </a:r>
            <a:r>
              <a:rPr lang="it-IT" sz="2000" dirty="0" err="1"/>
              <a:t>PreSST</a:t>
            </a:r>
            <a:r>
              <a:rPr lang="it-IT" sz="2000" dirty="0"/>
              <a:t>, oltre la totale subordinazione al soggetto programmatore/acquirente (di un territorio molto esteso) della ATS?</a:t>
            </a:r>
          </a:p>
          <a:p>
            <a:pPr lvl="0">
              <a:buFont typeface="Wingdings" panose="05000000000000000000" pitchFamily="2" charset="2"/>
              <a:buChar char="¯"/>
            </a:pPr>
            <a:r>
              <a:rPr lang="it-IT" sz="2000" dirty="0"/>
              <a:t>Nel rafforzamento – condivisibile – della presa in carico della cronicità, occorre molta attenzione ai punti deboli del testo: attenzione alla deriva “</a:t>
            </a:r>
            <a:r>
              <a:rPr lang="it-IT" sz="2000" dirty="0" err="1"/>
              <a:t>prestazionistica</a:t>
            </a:r>
            <a:r>
              <a:rPr lang="it-IT" sz="2000" dirty="0"/>
              <a:t> o prestazionale” (spesso si parla di </a:t>
            </a:r>
            <a:r>
              <a:rPr lang="it-IT" sz="2000" i="1" dirty="0"/>
              <a:t>prestazioni</a:t>
            </a:r>
            <a:r>
              <a:rPr lang="it-IT" sz="2000" dirty="0"/>
              <a:t>: </a:t>
            </a:r>
            <a:r>
              <a:rPr lang="it-IT" sz="2000" dirty="0" err="1"/>
              <a:t>cf</a:t>
            </a:r>
            <a:r>
              <a:rPr lang="it-IT" sz="2000" dirty="0"/>
              <a:t> , ad esempio art. 9, commi 1, 2, 3)</a:t>
            </a:r>
          </a:p>
          <a:p>
            <a:pPr>
              <a:buFont typeface="Wingdings" panose="05000000000000000000" pitchFamily="2" charset="2"/>
              <a:buChar char="¯"/>
            </a:pPr>
            <a:endParaRPr lang="it-IT" sz="2000" dirty="0"/>
          </a:p>
          <a:p>
            <a:pPr lvl="0">
              <a:buFont typeface="Wingdings" panose="05000000000000000000" pitchFamily="2" charset="2"/>
              <a:buChar char="¯"/>
            </a:pPr>
            <a:endParaRPr lang="it-IT" sz="2000" dirty="0"/>
          </a:p>
          <a:p>
            <a:pPr marL="68580" indent="0">
              <a:buNone/>
            </a:pPr>
            <a:endParaRPr lang="it-IT" dirty="0"/>
          </a:p>
        </p:txBody>
      </p:sp>
      <p:sp>
        <p:nvSpPr>
          <p:cNvPr id="4" name="Segnaposto data 3"/>
          <p:cNvSpPr>
            <a:spLocks noGrp="1"/>
          </p:cNvSpPr>
          <p:nvPr>
            <p:ph type="dt" sz="half" idx="10"/>
          </p:nvPr>
        </p:nvSpPr>
        <p:spPr>
          <a:xfrm>
            <a:off x="4067944" y="6525344"/>
            <a:ext cx="4542656" cy="256456"/>
          </a:xfrm>
        </p:spPr>
        <p:txBody>
          <a:bodyPr/>
          <a:lstStyle/>
          <a:p>
            <a:fld id="{2DE29A6D-AD16-4E77-A5D0-9CDDD4406F1B}" type="datetime1">
              <a:rPr lang="it-IT" smtClean="0"/>
              <a:t>26/01/2024</a:t>
            </a:fld>
            <a:endParaRPr lang="it-IT" dirty="0"/>
          </a:p>
        </p:txBody>
      </p:sp>
      <p:sp>
        <p:nvSpPr>
          <p:cNvPr id="5" name="Segnaposto piè di pagina 4"/>
          <p:cNvSpPr>
            <a:spLocks noGrp="1"/>
          </p:cNvSpPr>
          <p:nvPr>
            <p:ph type="ftr" sz="quarter" idx="11"/>
          </p:nvPr>
        </p:nvSpPr>
        <p:spPr>
          <a:xfrm>
            <a:off x="914400" y="6453336"/>
            <a:ext cx="2145432" cy="328464"/>
          </a:xfrm>
        </p:spPr>
        <p:txBody>
          <a:bodyPr/>
          <a:lstStyle/>
          <a:p>
            <a:r>
              <a:rPr lang="it-IT" dirty="0"/>
              <a:t>CMM, sintesi L.R. 23/2015</a:t>
            </a:r>
          </a:p>
        </p:txBody>
      </p:sp>
      <p:sp>
        <p:nvSpPr>
          <p:cNvPr id="6" name="Segnaposto numero diapositiva 5"/>
          <p:cNvSpPr>
            <a:spLocks noGrp="1"/>
          </p:cNvSpPr>
          <p:nvPr>
            <p:ph type="sldNum" sz="quarter" idx="12"/>
          </p:nvPr>
        </p:nvSpPr>
        <p:spPr/>
        <p:txBody>
          <a:bodyPr/>
          <a:lstStyle/>
          <a:p>
            <a:fld id="{AE9B549B-594C-49DB-9D75-DDD60FD2D946}" type="slidenum">
              <a:rPr lang="it-IT" smtClean="0"/>
              <a:t>45</a:t>
            </a:fld>
            <a:endParaRPr lang="it-IT"/>
          </a:p>
        </p:txBody>
      </p:sp>
    </p:spTree>
    <p:extLst>
      <p:ext uri="{BB962C8B-B14F-4D97-AF65-F5344CB8AC3E}">
        <p14:creationId xmlns:p14="http://schemas.microsoft.com/office/powerpoint/2010/main" val="28623950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regionale 23/2015</a:t>
            </a:r>
          </a:p>
        </p:txBody>
      </p:sp>
      <p:sp>
        <p:nvSpPr>
          <p:cNvPr id="3" name="Segnaposto contenuto 2"/>
          <p:cNvSpPr>
            <a:spLocks noGrp="1"/>
          </p:cNvSpPr>
          <p:nvPr>
            <p:ph idx="1"/>
          </p:nvPr>
        </p:nvSpPr>
        <p:spPr>
          <a:xfrm>
            <a:off x="899592" y="1556792"/>
            <a:ext cx="7787208" cy="4798768"/>
          </a:xfrm>
        </p:spPr>
        <p:txBody>
          <a:bodyPr>
            <a:normAutofit fontScale="92500" lnSpcReduction="10000"/>
          </a:bodyPr>
          <a:lstStyle/>
          <a:p>
            <a:pPr lvl="0">
              <a:buFont typeface="Wingdings" panose="05000000000000000000" pitchFamily="2" charset="2"/>
              <a:buChar char="¯"/>
            </a:pPr>
            <a:r>
              <a:rPr lang="it-IT" sz="2000" dirty="0"/>
              <a:t>Se appare positivo l’accorpamento del sociosanitario con il sanitario resta debole il rapporto con il sociale (</a:t>
            </a:r>
            <a:r>
              <a:rPr lang="it-IT" sz="2000" dirty="0" err="1"/>
              <a:t>cf</a:t>
            </a:r>
            <a:r>
              <a:rPr lang="it-IT" sz="2000" dirty="0"/>
              <a:t> la </a:t>
            </a:r>
            <a:r>
              <a:rPr lang="it-IT" sz="2000" dirty="0" err="1"/>
              <a:t>distrettualizzazione</a:t>
            </a:r>
            <a:r>
              <a:rPr lang="it-IT" sz="2000" dirty="0"/>
              <a:t> coincidente con le ASST, sia pure con il ripescaggio  degli ambiti distrettuali!)</a:t>
            </a:r>
          </a:p>
          <a:p>
            <a:pPr>
              <a:buFont typeface="Wingdings" panose="05000000000000000000" pitchFamily="2" charset="2"/>
              <a:buChar char="¯"/>
            </a:pPr>
            <a:r>
              <a:rPr lang="it-IT" sz="2000" dirty="0"/>
              <a:t>L’Assessorato unico? È già stato smentito con l’istituzione dell’Assessorato al  </a:t>
            </a:r>
            <a:r>
              <a:rPr lang="it-IT" sz="2000" i="1" dirty="0"/>
              <a:t>Reddito di autonomia ed inclusione sociale</a:t>
            </a:r>
            <a:endParaRPr lang="it-IT" sz="2000" dirty="0"/>
          </a:p>
          <a:p>
            <a:pPr>
              <a:buFont typeface="Wingdings" panose="05000000000000000000" pitchFamily="2" charset="2"/>
              <a:buChar char="¯"/>
            </a:pPr>
            <a:r>
              <a:rPr lang="it-IT" sz="2000" dirty="0"/>
              <a:t>Quali sono stati i criteri per la </a:t>
            </a:r>
            <a:r>
              <a:rPr lang="it-IT" sz="2000" dirty="0" err="1"/>
              <a:t>territorializzazione</a:t>
            </a:r>
            <a:r>
              <a:rPr lang="it-IT" sz="2000" dirty="0"/>
              <a:t> delle ATS (anche in possibile correlazione con altre forme di </a:t>
            </a:r>
            <a:r>
              <a:rPr lang="it-IT" sz="2000" dirty="0" err="1"/>
              <a:t>territorializzazione</a:t>
            </a:r>
            <a:r>
              <a:rPr lang="it-IT" sz="2000" dirty="0"/>
              <a:t>; </a:t>
            </a:r>
            <a:r>
              <a:rPr lang="it-IT" sz="2000" dirty="0" err="1"/>
              <a:t>cf</a:t>
            </a:r>
            <a:r>
              <a:rPr lang="it-IT" sz="2000" dirty="0"/>
              <a:t> gli ex ambiti provinciali..)?</a:t>
            </a:r>
          </a:p>
          <a:p>
            <a:pPr>
              <a:buFont typeface="Wingdings" panose="05000000000000000000" pitchFamily="2" charset="2"/>
              <a:buChar char="¯"/>
            </a:pPr>
            <a:r>
              <a:rPr lang="it-IT" sz="2000" dirty="0"/>
              <a:t>Che cosa significa che il </a:t>
            </a:r>
            <a:r>
              <a:rPr lang="it-IT" sz="2000" dirty="0" err="1"/>
              <a:t>PreSST</a:t>
            </a:r>
            <a:r>
              <a:rPr lang="it-IT" sz="2000" dirty="0"/>
              <a:t> assume la forma di </a:t>
            </a:r>
            <a:r>
              <a:rPr lang="it-IT" sz="2000" i="1" dirty="0"/>
              <a:t>“modalità organizzativa”,  </a:t>
            </a:r>
            <a:r>
              <a:rPr lang="it-IT" sz="2000" dirty="0"/>
              <a:t>nell’ambito e nel quadro complesso (e in parte ancora troppo indefinito) dei POT - </a:t>
            </a:r>
            <a:r>
              <a:rPr lang="it-IT" sz="2000" dirty="0" err="1"/>
              <a:t>PreSST</a:t>
            </a:r>
            <a:r>
              <a:rPr lang="it-IT" sz="2000" dirty="0"/>
              <a:t>- Ospedale di comunità - UCCP/AFT?</a:t>
            </a:r>
          </a:p>
          <a:p>
            <a:pPr lvl="0">
              <a:buFont typeface="Wingdings" panose="05000000000000000000" pitchFamily="2" charset="2"/>
              <a:buChar char="¯"/>
            </a:pPr>
            <a:r>
              <a:rPr lang="it-IT" sz="2000" dirty="0"/>
              <a:t>Nel Dipartimento dell’AST per la </a:t>
            </a:r>
            <a:r>
              <a:rPr lang="it-IT" sz="2000" i="1" dirty="0"/>
              <a:t>programmazione per l’integrazione delle prestazioni sociosanitarie con quelle sociali</a:t>
            </a:r>
            <a:r>
              <a:rPr lang="it-IT" sz="2000" dirty="0"/>
              <a:t>, si istituisce una </a:t>
            </a:r>
            <a:r>
              <a:rPr lang="it-IT" sz="2000" i="1" dirty="0"/>
              <a:t>cabina di regia</a:t>
            </a:r>
            <a:r>
              <a:rPr lang="it-IT" sz="2000" dirty="0"/>
              <a:t>: ma non si fa nessun cenno alla presenza, al ruolo e alle funzioni dei Comuni, fondamentali per l’integrazione sociale.</a:t>
            </a:r>
          </a:p>
          <a:p>
            <a:pPr>
              <a:buFont typeface="Wingdings" panose="05000000000000000000" pitchFamily="2" charset="2"/>
              <a:buChar char="¯"/>
            </a:pPr>
            <a:endParaRPr lang="it-IT" sz="2000" dirty="0"/>
          </a:p>
          <a:p>
            <a:pPr lvl="0">
              <a:buFont typeface="Wingdings" panose="05000000000000000000" pitchFamily="2" charset="2"/>
              <a:buChar char="¯"/>
            </a:pPr>
            <a:endParaRPr lang="it-IT" sz="2000" dirty="0"/>
          </a:p>
          <a:p>
            <a:pPr>
              <a:buFont typeface="Wingdings" panose="05000000000000000000" pitchFamily="2" charset="2"/>
              <a:buChar char="¯"/>
            </a:pPr>
            <a:endParaRPr lang="it-IT" sz="2000" dirty="0"/>
          </a:p>
        </p:txBody>
      </p:sp>
      <p:sp>
        <p:nvSpPr>
          <p:cNvPr id="4" name="Segnaposto data 3"/>
          <p:cNvSpPr>
            <a:spLocks noGrp="1"/>
          </p:cNvSpPr>
          <p:nvPr>
            <p:ph type="dt" sz="half" idx="10"/>
          </p:nvPr>
        </p:nvSpPr>
        <p:spPr>
          <a:xfrm>
            <a:off x="4644008" y="6525344"/>
            <a:ext cx="3966592" cy="256456"/>
          </a:xfrm>
        </p:spPr>
        <p:txBody>
          <a:bodyPr/>
          <a:lstStyle/>
          <a:p>
            <a:fld id="{2DE29A6D-AD16-4E77-A5D0-9CDDD4406F1B}" type="datetime1">
              <a:rPr lang="it-IT" smtClean="0"/>
              <a:t>26/01/2024</a:t>
            </a:fld>
            <a:endParaRPr lang="it-IT" dirty="0"/>
          </a:p>
        </p:txBody>
      </p:sp>
      <p:sp>
        <p:nvSpPr>
          <p:cNvPr id="5" name="Segnaposto piè di pagina 4"/>
          <p:cNvSpPr>
            <a:spLocks noGrp="1"/>
          </p:cNvSpPr>
          <p:nvPr>
            <p:ph type="ftr" sz="quarter" idx="11"/>
          </p:nvPr>
        </p:nvSpPr>
        <p:spPr>
          <a:xfrm>
            <a:off x="914400" y="6453336"/>
            <a:ext cx="2145432" cy="328464"/>
          </a:xfrm>
        </p:spPr>
        <p:txBody>
          <a:bodyPr/>
          <a:lstStyle/>
          <a:p>
            <a:r>
              <a:rPr lang="it-IT" dirty="0"/>
              <a:t>CMM, sintesi L.R. 23/2015</a:t>
            </a:r>
          </a:p>
        </p:txBody>
      </p:sp>
      <p:sp>
        <p:nvSpPr>
          <p:cNvPr id="6" name="Segnaposto numero diapositiva 5"/>
          <p:cNvSpPr>
            <a:spLocks noGrp="1"/>
          </p:cNvSpPr>
          <p:nvPr>
            <p:ph type="sldNum" sz="quarter" idx="12"/>
          </p:nvPr>
        </p:nvSpPr>
        <p:spPr/>
        <p:txBody>
          <a:bodyPr/>
          <a:lstStyle/>
          <a:p>
            <a:fld id="{AE9B549B-594C-49DB-9D75-DDD60FD2D946}" type="slidenum">
              <a:rPr lang="it-IT" smtClean="0"/>
              <a:t>46</a:t>
            </a:fld>
            <a:endParaRPr lang="it-IT"/>
          </a:p>
        </p:txBody>
      </p:sp>
    </p:spTree>
    <p:extLst>
      <p:ext uri="{BB962C8B-B14F-4D97-AF65-F5344CB8AC3E}">
        <p14:creationId xmlns:p14="http://schemas.microsoft.com/office/powerpoint/2010/main" val="23333961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regionale 23/2015</a:t>
            </a:r>
          </a:p>
        </p:txBody>
      </p:sp>
      <p:sp>
        <p:nvSpPr>
          <p:cNvPr id="3" name="Segnaposto contenuto 2"/>
          <p:cNvSpPr>
            <a:spLocks noGrp="1"/>
          </p:cNvSpPr>
          <p:nvPr>
            <p:ph idx="1"/>
          </p:nvPr>
        </p:nvSpPr>
        <p:spPr>
          <a:xfrm>
            <a:off x="899592" y="1556792"/>
            <a:ext cx="7787208" cy="4798768"/>
          </a:xfrm>
        </p:spPr>
        <p:txBody>
          <a:bodyPr>
            <a:normAutofit fontScale="92500" lnSpcReduction="10000"/>
          </a:bodyPr>
          <a:lstStyle/>
          <a:p>
            <a:pPr lvl="0">
              <a:buFont typeface="Wingdings" panose="05000000000000000000" pitchFamily="2" charset="2"/>
              <a:buChar char="¯"/>
            </a:pPr>
            <a:r>
              <a:rPr lang="it-IT" sz="2000" dirty="0"/>
              <a:t>Qual è il riferimento certo nella presa in carico, a livello territoriale del cittadino (ci sono moltissime ripetizioni descrittive – al limite della retorica - della presa in carico…)</a:t>
            </a:r>
          </a:p>
          <a:p>
            <a:pPr>
              <a:buFont typeface="Wingdings" panose="05000000000000000000" pitchFamily="2" charset="2"/>
              <a:buChar char="¯"/>
            </a:pPr>
            <a:r>
              <a:rPr lang="it-IT" sz="2000" dirty="0"/>
              <a:t>Quale continuità alle </a:t>
            </a:r>
            <a:r>
              <a:rPr lang="it-IT" sz="2000" i="1" dirty="0"/>
              <a:t>“innovazioni sociosanitarie”</a:t>
            </a:r>
            <a:r>
              <a:rPr lang="it-IT" sz="2000" dirty="0"/>
              <a:t> (previste dalla DGR 116/2013), di cui non si fa alcun cenno nella legge regionale?</a:t>
            </a:r>
          </a:p>
          <a:p>
            <a:pPr>
              <a:buFont typeface="Wingdings" panose="05000000000000000000" pitchFamily="2" charset="2"/>
              <a:buChar char="¯"/>
            </a:pPr>
            <a:r>
              <a:rPr lang="it-IT" sz="2000" dirty="0"/>
              <a:t>Come sarà garantita la continuità assistenziale della presa in carico della cronicità? Si prevede un finanziamento (un DRG) </a:t>
            </a:r>
            <a:r>
              <a:rPr lang="it-IT" sz="2000" i="1" dirty="0"/>
              <a:t>ad hoc,</a:t>
            </a:r>
            <a:r>
              <a:rPr lang="it-IT" sz="2000" dirty="0"/>
              <a:t> come farebbe trasparire la legge regionale, dopo la classificazione delle cronicità (definite entro un anno dall’entrata in vigore  della legge)?</a:t>
            </a:r>
          </a:p>
          <a:p>
            <a:pPr>
              <a:buFont typeface="Wingdings" panose="05000000000000000000" pitchFamily="2" charset="2"/>
              <a:buChar char="¯"/>
            </a:pPr>
            <a:r>
              <a:rPr lang="it-IT" sz="2000" dirty="0"/>
              <a:t>Non vi è il rischio di un nuovo centralismo regionale? </a:t>
            </a:r>
            <a:r>
              <a:rPr lang="it-IT" sz="2000" dirty="0" err="1"/>
              <a:t>Cf</a:t>
            </a:r>
            <a:r>
              <a:rPr lang="it-IT" sz="2000" dirty="0"/>
              <a:t>  la costituzione di almeno 8 agenzie/Aziende regionali. In particolare sono da sottolineare le funzioni dell’Agenzia di controllo della salute (</a:t>
            </a:r>
            <a:r>
              <a:rPr lang="it-IT" sz="2000" dirty="0" err="1"/>
              <a:t>cf</a:t>
            </a:r>
            <a:r>
              <a:rPr lang="it-IT" sz="2000" dirty="0"/>
              <a:t> art. 11), che sembrano quasi sostituire compiti propri dello stesso Assessorato al </a:t>
            </a:r>
            <a:r>
              <a:rPr lang="it-IT" sz="2000" i="1" dirty="0"/>
              <a:t>Welfare</a:t>
            </a:r>
          </a:p>
          <a:p>
            <a:pPr lvl="0">
              <a:buFont typeface="Wingdings" panose="05000000000000000000" pitchFamily="2" charset="2"/>
              <a:buChar char="¯"/>
            </a:pPr>
            <a:r>
              <a:rPr lang="it-IT" sz="2000" dirty="0"/>
              <a:t>Come viene garantita, nella cronicità, la cura </a:t>
            </a:r>
            <a:r>
              <a:rPr lang="it-IT" sz="2000" i="1" dirty="0"/>
              <a:t>(cure</a:t>
            </a:r>
            <a:r>
              <a:rPr lang="it-IT" sz="2000" dirty="0"/>
              <a:t>) della malattia, del malato </a:t>
            </a:r>
            <a:r>
              <a:rPr lang="it-IT" sz="2000" i="1" dirty="0"/>
              <a:t>(care)</a:t>
            </a:r>
            <a:r>
              <a:rPr lang="it-IT" sz="2000" dirty="0"/>
              <a:t> e della persona </a:t>
            </a:r>
            <a:r>
              <a:rPr lang="it-IT" sz="2000" i="1" dirty="0"/>
              <a:t>(</a:t>
            </a:r>
            <a:r>
              <a:rPr lang="it-IT" sz="2000" i="1" dirty="0" err="1"/>
              <a:t>caring</a:t>
            </a:r>
            <a:r>
              <a:rPr lang="it-IT" sz="2000" i="1" dirty="0"/>
              <a:t>)</a:t>
            </a:r>
            <a:r>
              <a:rPr lang="it-IT" sz="2000" dirty="0"/>
              <a:t>?</a:t>
            </a:r>
          </a:p>
          <a:p>
            <a:pPr marL="68580" indent="0">
              <a:buNone/>
            </a:pPr>
            <a:endParaRPr lang="it-IT" sz="2000" dirty="0"/>
          </a:p>
          <a:p>
            <a:pPr lvl="0">
              <a:buFont typeface="Wingdings" panose="05000000000000000000" pitchFamily="2" charset="2"/>
              <a:buChar char="¯"/>
            </a:pPr>
            <a:endParaRPr lang="it-IT" sz="2000" dirty="0"/>
          </a:p>
          <a:p>
            <a:pPr>
              <a:buFont typeface="Wingdings" panose="05000000000000000000" pitchFamily="2" charset="2"/>
              <a:buChar char="¯"/>
            </a:pPr>
            <a:endParaRPr lang="it-IT" sz="2000" dirty="0"/>
          </a:p>
        </p:txBody>
      </p:sp>
      <p:sp>
        <p:nvSpPr>
          <p:cNvPr id="4" name="Segnaposto data 3"/>
          <p:cNvSpPr>
            <a:spLocks noGrp="1"/>
          </p:cNvSpPr>
          <p:nvPr>
            <p:ph type="dt" sz="half" idx="10"/>
          </p:nvPr>
        </p:nvSpPr>
        <p:spPr>
          <a:xfrm>
            <a:off x="4716016" y="6597352"/>
            <a:ext cx="3894584" cy="184448"/>
          </a:xfrm>
        </p:spPr>
        <p:txBody>
          <a:bodyPr/>
          <a:lstStyle/>
          <a:p>
            <a:fld id="{2DE29A6D-AD16-4E77-A5D0-9CDDD4406F1B}" type="datetime1">
              <a:rPr lang="it-IT" smtClean="0"/>
              <a:t>26/01/2024</a:t>
            </a:fld>
            <a:endParaRPr lang="it-IT" dirty="0"/>
          </a:p>
        </p:txBody>
      </p:sp>
      <p:sp>
        <p:nvSpPr>
          <p:cNvPr id="5" name="Segnaposto piè di pagina 4"/>
          <p:cNvSpPr>
            <a:spLocks noGrp="1"/>
          </p:cNvSpPr>
          <p:nvPr>
            <p:ph type="ftr" sz="quarter" idx="11"/>
          </p:nvPr>
        </p:nvSpPr>
        <p:spPr>
          <a:xfrm>
            <a:off x="914400" y="6453336"/>
            <a:ext cx="2577480" cy="328464"/>
          </a:xfrm>
        </p:spPr>
        <p:txBody>
          <a:bodyPr/>
          <a:lstStyle/>
          <a:p>
            <a:r>
              <a:rPr lang="it-IT" dirty="0"/>
              <a:t>CMM, sintesi L.R. 23/2015</a:t>
            </a:r>
          </a:p>
        </p:txBody>
      </p:sp>
      <p:sp>
        <p:nvSpPr>
          <p:cNvPr id="6" name="Segnaposto numero diapositiva 5"/>
          <p:cNvSpPr>
            <a:spLocks noGrp="1"/>
          </p:cNvSpPr>
          <p:nvPr>
            <p:ph type="sldNum" sz="quarter" idx="12"/>
          </p:nvPr>
        </p:nvSpPr>
        <p:spPr/>
        <p:txBody>
          <a:bodyPr/>
          <a:lstStyle/>
          <a:p>
            <a:fld id="{AE9B549B-594C-49DB-9D75-DDD60FD2D946}" type="slidenum">
              <a:rPr lang="it-IT" smtClean="0"/>
              <a:t>47</a:t>
            </a:fld>
            <a:endParaRPr lang="it-IT"/>
          </a:p>
        </p:txBody>
      </p:sp>
    </p:spTree>
    <p:extLst>
      <p:ext uri="{BB962C8B-B14F-4D97-AF65-F5344CB8AC3E}">
        <p14:creationId xmlns:p14="http://schemas.microsoft.com/office/powerpoint/2010/main" val="26595702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regionale 23/2015</a:t>
            </a:r>
          </a:p>
        </p:txBody>
      </p:sp>
      <p:sp>
        <p:nvSpPr>
          <p:cNvPr id="3" name="Segnaposto contenuto 2"/>
          <p:cNvSpPr>
            <a:spLocks noGrp="1"/>
          </p:cNvSpPr>
          <p:nvPr>
            <p:ph idx="1"/>
          </p:nvPr>
        </p:nvSpPr>
        <p:spPr/>
        <p:txBody>
          <a:bodyPr>
            <a:normAutofit lnSpcReduction="10000"/>
          </a:bodyPr>
          <a:lstStyle/>
          <a:p>
            <a:pPr lvl="0">
              <a:buFont typeface="Wingdings" panose="05000000000000000000" pitchFamily="2" charset="2"/>
              <a:buChar char="¯"/>
            </a:pPr>
            <a:r>
              <a:rPr lang="it-IT" sz="2000" dirty="0"/>
              <a:t>Qual è l’evoluzione degli altri titoli della LR 33/2009 (non compresi nella LR 23/2015) e come si correlano, organizzativamente, con l’impianto della nuova legge? Quale l’afferenza della salute mentale e  delle UONPIA?</a:t>
            </a:r>
          </a:p>
          <a:p>
            <a:pPr>
              <a:buFont typeface="Wingdings" panose="05000000000000000000" pitchFamily="2" charset="2"/>
              <a:buChar char="¯"/>
            </a:pPr>
            <a:r>
              <a:rPr lang="it-IT" sz="2000" dirty="0"/>
              <a:t>Resta la grave debolezza dell’integrazione funzionale e, soprattutto, istituzionale del sociosanitario. Non è risolta l’estraneità dei Comuni al servizio sanitario regionale. </a:t>
            </a:r>
          </a:p>
          <a:p>
            <a:pPr>
              <a:buFont typeface="Wingdings" panose="05000000000000000000" pitchFamily="2" charset="2"/>
              <a:buChar char="¯"/>
            </a:pPr>
            <a:r>
              <a:rPr lang="it-IT" sz="2000" dirty="0"/>
              <a:t>Il riferimento alla LR 3/2008, depotenziata di tutte le funzioni sociosanitarie (aggregate ad ATS e ASST) segnala diverse perdite, nell’art. 2,  con  cui si abrogano molte funzioni della precitata LR 3/2008.</a:t>
            </a:r>
          </a:p>
          <a:p>
            <a:pPr lvl="0">
              <a:buFont typeface="Wingdings" panose="05000000000000000000" pitchFamily="2" charset="2"/>
              <a:buChar char="¯"/>
            </a:pPr>
            <a:r>
              <a:rPr lang="it-IT" sz="2000" dirty="0"/>
              <a:t>Quale spazio (non tanto e non solo gestionale, ma partecipativo, consultivo, istituzionale, programmatorio, organizzativo e valutativo) del terzo settore?</a:t>
            </a:r>
          </a:p>
        </p:txBody>
      </p:sp>
      <p:sp>
        <p:nvSpPr>
          <p:cNvPr id="4" name="Segnaposto data 3"/>
          <p:cNvSpPr>
            <a:spLocks noGrp="1"/>
          </p:cNvSpPr>
          <p:nvPr>
            <p:ph type="dt" sz="half" idx="10"/>
          </p:nvPr>
        </p:nvSpPr>
        <p:spPr>
          <a:xfrm>
            <a:off x="4427984" y="6453336"/>
            <a:ext cx="4182616" cy="328464"/>
          </a:xfrm>
        </p:spPr>
        <p:txBody>
          <a:bodyPr/>
          <a:lstStyle/>
          <a:p>
            <a:fld id="{2DE29A6D-AD16-4E77-A5D0-9CDDD4406F1B}" type="datetime1">
              <a:rPr lang="it-IT" smtClean="0"/>
              <a:t>26/01/2024</a:t>
            </a:fld>
            <a:endParaRPr lang="it-IT" dirty="0"/>
          </a:p>
        </p:txBody>
      </p:sp>
      <p:sp>
        <p:nvSpPr>
          <p:cNvPr id="5" name="Segnaposto piè di pagina 4"/>
          <p:cNvSpPr>
            <a:spLocks noGrp="1"/>
          </p:cNvSpPr>
          <p:nvPr>
            <p:ph type="ftr" sz="quarter" idx="11"/>
          </p:nvPr>
        </p:nvSpPr>
        <p:spPr>
          <a:xfrm>
            <a:off x="914400" y="6453336"/>
            <a:ext cx="2577480" cy="328464"/>
          </a:xfrm>
        </p:spPr>
        <p:txBody>
          <a:bodyPr/>
          <a:lstStyle/>
          <a:p>
            <a:r>
              <a:rPr lang="it-IT" dirty="0"/>
              <a:t>CMM, sintesi L.R. 23/2015</a:t>
            </a:r>
          </a:p>
        </p:txBody>
      </p:sp>
      <p:sp>
        <p:nvSpPr>
          <p:cNvPr id="6" name="Segnaposto numero diapositiva 5"/>
          <p:cNvSpPr>
            <a:spLocks noGrp="1"/>
          </p:cNvSpPr>
          <p:nvPr>
            <p:ph type="sldNum" sz="quarter" idx="12"/>
          </p:nvPr>
        </p:nvSpPr>
        <p:spPr/>
        <p:txBody>
          <a:bodyPr/>
          <a:lstStyle/>
          <a:p>
            <a:fld id="{AE9B549B-594C-49DB-9D75-DDD60FD2D946}" type="slidenum">
              <a:rPr lang="it-IT" smtClean="0"/>
              <a:t>48</a:t>
            </a:fld>
            <a:endParaRPr lang="it-IT"/>
          </a:p>
        </p:txBody>
      </p:sp>
    </p:spTree>
    <p:extLst>
      <p:ext uri="{BB962C8B-B14F-4D97-AF65-F5344CB8AC3E}">
        <p14:creationId xmlns:p14="http://schemas.microsoft.com/office/powerpoint/2010/main" val="373241454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regionale 23/2015</a:t>
            </a:r>
          </a:p>
        </p:txBody>
      </p:sp>
      <p:sp>
        <p:nvSpPr>
          <p:cNvPr id="3" name="Segnaposto contenuto 2"/>
          <p:cNvSpPr>
            <a:spLocks noGrp="1"/>
          </p:cNvSpPr>
          <p:nvPr>
            <p:ph idx="1"/>
          </p:nvPr>
        </p:nvSpPr>
        <p:spPr/>
        <p:txBody>
          <a:bodyPr>
            <a:normAutofit/>
          </a:bodyPr>
          <a:lstStyle/>
          <a:p>
            <a:pPr>
              <a:buFont typeface="Wingdings" panose="05000000000000000000" pitchFamily="2" charset="2"/>
              <a:buChar char="¯"/>
            </a:pPr>
            <a:endParaRPr lang="it-IT" sz="2000" dirty="0"/>
          </a:p>
          <a:p>
            <a:pPr>
              <a:buFont typeface="Wingdings" panose="05000000000000000000" pitchFamily="2" charset="2"/>
              <a:buChar char="¯"/>
            </a:pPr>
            <a:r>
              <a:rPr lang="it-IT" sz="2000" dirty="0"/>
              <a:t>Come si ricompone la presa in carico “multidimensionale” della persona? Chi è referente e garante (dove, come quando, chi) per il cittadino? </a:t>
            </a:r>
          </a:p>
          <a:p>
            <a:pPr lvl="0">
              <a:buFont typeface="Wingdings" panose="05000000000000000000" pitchFamily="2" charset="2"/>
              <a:buChar char="¯"/>
            </a:pPr>
            <a:r>
              <a:rPr lang="it-IT" sz="2000" dirty="0"/>
              <a:t>Come ricollocare la LR 23/2015 nelle indicazioni propositive </a:t>
            </a:r>
            <a:r>
              <a:rPr lang="it-IT" sz="2000" i="1" dirty="0"/>
              <a:t>del Libro Bianco sulla salute </a:t>
            </a:r>
            <a:r>
              <a:rPr lang="it-IT" sz="2000" dirty="0"/>
              <a:t>(vi sono moltissime discrasie); come, soprattutto,  implementare le indicazioni attuative del </a:t>
            </a:r>
            <a:r>
              <a:rPr lang="it-IT" sz="2000" i="1" dirty="0"/>
              <a:t>Patto per la salute 2014-2016</a:t>
            </a:r>
            <a:r>
              <a:rPr lang="it-IT" sz="2000" dirty="0"/>
              <a:t> (ad es. per i nuovi LEA e per tutte le prescrizioni attuative seppure ancora</a:t>
            </a:r>
            <a:r>
              <a:rPr lang="it-IT" sz="2000" i="1" dirty="0"/>
              <a:t> in itinere</a:t>
            </a:r>
            <a:r>
              <a:rPr lang="it-IT" sz="2000" dirty="0"/>
              <a:t>) e la nuova riforma costituzionale?</a:t>
            </a:r>
          </a:p>
          <a:p>
            <a:pPr>
              <a:buFont typeface="Wingdings" panose="05000000000000000000" pitchFamily="2" charset="2"/>
              <a:buChar char="¯"/>
            </a:pPr>
            <a:endParaRPr lang="it-IT" sz="2000" dirty="0"/>
          </a:p>
        </p:txBody>
      </p:sp>
      <p:sp>
        <p:nvSpPr>
          <p:cNvPr id="4" name="Segnaposto data 3"/>
          <p:cNvSpPr>
            <a:spLocks noGrp="1"/>
          </p:cNvSpPr>
          <p:nvPr>
            <p:ph type="dt" sz="half" idx="10"/>
          </p:nvPr>
        </p:nvSpPr>
        <p:spPr>
          <a:xfrm>
            <a:off x="4283968" y="6453336"/>
            <a:ext cx="4326632" cy="328464"/>
          </a:xfrm>
        </p:spPr>
        <p:txBody>
          <a:bodyPr/>
          <a:lstStyle/>
          <a:p>
            <a:fld id="{2DE29A6D-AD16-4E77-A5D0-9CDDD4406F1B}" type="datetime1">
              <a:rPr lang="it-IT" smtClean="0"/>
              <a:t>26/01/2024</a:t>
            </a:fld>
            <a:endParaRPr lang="it-IT" dirty="0"/>
          </a:p>
        </p:txBody>
      </p:sp>
      <p:sp>
        <p:nvSpPr>
          <p:cNvPr id="5" name="Segnaposto piè di pagina 4"/>
          <p:cNvSpPr>
            <a:spLocks noGrp="1"/>
          </p:cNvSpPr>
          <p:nvPr>
            <p:ph type="ftr" sz="quarter" idx="11"/>
          </p:nvPr>
        </p:nvSpPr>
        <p:spPr>
          <a:xfrm>
            <a:off x="914400" y="6381329"/>
            <a:ext cx="2145432" cy="400472"/>
          </a:xfrm>
        </p:spPr>
        <p:txBody>
          <a:bodyPr/>
          <a:lstStyle/>
          <a:p>
            <a:r>
              <a:rPr lang="it-IT" dirty="0"/>
              <a:t>CMM, sintesi L.R. 23/2015</a:t>
            </a:r>
          </a:p>
        </p:txBody>
      </p:sp>
      <p:sp>
        <p:nvSpPr>
          <p:cNvPr id="6" name="Segnaposto numero diapositiva 5"/>
          <p:cNvSpPr>
            <a:spLocks noGrp="1"/>
          </p:cNvSpPr>
          <p:nvPr>
            <p:ph type="sldNum" sz="quarter" idx="12"/>
          </p:nvPr>
        </p:nvSpPr>
        <p:spPr/>
        <p:txBody>
          <a:bodyPr/>
          <a:lstStyle/>
          <a:p>
            <a:fld id="{AE9B549B-594C-49DB-9D75-DDD60FD2D946}" type="slidenum">
              <a:rPr lang="it-IT" smtClean="0"/>
              <a:t>49</a:t>
            </a:fld>
            <a:endParaRPr lang="it-IT"/>
          </a:p>
        </p:txBody>
      </p:sp>
    </p:spTree>
    <p:extLst>
      <p:ext uri="{BB962C8B-B14F-4D97-AF65-F5344CB8AC3E}">
        <p14:creationId xmlns:p14="http://schemas.microsoft.com/office/powerpoint/2010/main" val="338020628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Legge regionale 23/2015</a:t>
            </a:r>
          </a:p>
        </p:txBody>
      </p:sp>
      <p:sp>
        <p:nvSpPr>
          <p:cNvPr id="3" name="Segnaposto contenuto 2"/>
          <p:cNvSpPr>
            <a:spLocks noGrp="1"/>
          </p:cNvSpPr>
          <p:nvPr>
            <p:ph idx="1"/>
          </p:nvPr>
        </p:nvSpPr>
        <p:spPr>
          <a:xfrm>
            <a:off x="899592" y="1340768"/>
            <a:ext cx="7787208" cy="5014792"/>
          </a:xfrm>
        </p:spPr>
        <p:txBody>
          <a:bodyPr>
            <a:normAutofit/>
          </a:bodyPr>
          <a:lstStyle/>
          <a:p>
            <a:pPr marL="0" indent="0" algn="just">
              <a:buFontTx/>
              <a:buNone/>
            </a:pPr>
            <a:r>
              <a:rPr lang="it-IT" sz="3200" dirty="0"/>
              <a:t>II.	</a:t>
            </a:r>
            <a:r>
              <a:rPr lang="it-IT" sz="3200" u="sng" dirty="0"/>
              <a:t>I principi fondamentali dell’assetto </a:t>
            </a:r>
            <a:r>
              <a:rPr lang="it-IT" sz="3200" dirty="0"/>
              <a:t>	</a:t>
            </a:r>
            <a:r>
              <a:rPr lang="it-IT" sz="3200" u="sng" dirty="0"/>
              <a:t>organizzativo</a:t>
            </a:r>
            <a:endParaRPr lang="it-IT" altLang="it-IT" sz="3200" u="sng" dirty="0"/>
          </a:p>
          <a:p>
            <a:pPr marL="0" indent="0">
              <a:buFontTx/>
              <a:buNone/>
            </a:pPr>
            <a:r>
              <a:rPr lang="it-IT" altLang="it-IT" sz="2800" dirty="0"/>
              <a:t>La precedente normativa (L.R. 31/97 e L.R. 33/09) aveva definito l’assetto organizzativo della sanità lombarda, con l’istituzione di </a:t>
            </a:r>
            <a:r>
              <a:rPr lang="it-IT" altLang="it-IT" sz="2800" b="1" i="1" dirty="0"/>
              <a:t>15 ASL </a:t>
            </a:r>
            <a:r>
              <a:rPr lang="it-IT" altLang="it-IT" sz="2800" dirty="0"/>
              <a:t>e </a:t>
            </a:r>
            <a:r>
              <a:rPr lang="it-IT" altLang="it-IT" sz="2800" b="1" i="1" dirty="0"/>
              <a:t>29 Aziende ospedaliere.</a:t>
            </a:r>
          </a:p>
          <a:p>
            <a:pPr marL="0" indent="0">
              <a:buFontTx/>
              <a:buNone/>
            </a:pPr>
            <a:r>
              <a:rPr lang="it-IT" altLang="it-IT" sz="2800" dirty="0"/>
              <a:t>La LR  23/2015 rivede radicalmente l'assetto organizzativo della sanità lombarda, prevedendo:</a:t>
            </a:r>
          </a:p>
          <a:p>
            <a:pPr marL="0" indent="0">
              <a:buFontTx/>
              <a:buNone/>
            </a:pPr>
            <a:r>
              <a:rPr lang="it-IT" altLang="it-IT" sz="2800" b="1" dirty="0"/>
              <a:t>8</a:t>
            </a:r>
            <a:r>
              <a:rPr lang="it-IT" altLang="it-IT" sz="2800" dirty="0"/>
              <a:t> </a:t>
            </a:r>
            <a:r>
              <a:rPr lang="it-IT" altLang="it-IT" sz="2800" b="1" i="1" dirty="0"/>
              <a:t>ATS </a:t>
            </a:r>
            <a:r>
              <a:rPr lang="it-IT" altLang="it-IT" sz="2800" dirty="0"/>
              <a:t>(Agenzie di tutela della salute) e</a:t>
            </a:r>
          </a:p>
          <a:p>
            <a:pPr marL="0" indent="0">
              <a:buFontTx/>
              <a:buNone/>
            </a:pPr>
            <a:r>
              <a:rPr lang="it-IT" altLang="it-IT" sz="2800" b="1" dirty="0"/>
              <a:t>27</a:t>
            </a:r>
            <a:r>
              <a:rPr lang="it-IT" altLang="it-IT" sz="2800" dirty="0"/>
              <a:t> </a:t>
            </a:r>
            <a:r>
              <a:rPr lang="it-IT" altLang="it-IT" sz="2800" b="1" i="1" dirty="0"/>
              <a:t>ASST</a:t>
            </a:r>
            <a:r>
              <a:rPr lang="it-IT" altLang="it-IT" sz="2800" dirty="0"/>
              <a:t> (Aziende </a:t>
            </a:r>
            <a:r>
              <a:rPr lang="it-IT" altLang="it-IT" sz="2800" dirty="0" err="1"/>
              <a:t>SocioSanitarie</a:t>
            </a:r>
            <a:r>
              <a:rPr lang="it-IT" altLang="it-IT" sz="2800" dirty="0"/>
              <a:t> Territoriali)</a:t>
            </a:r>
          </a:p>
        </p:txBody>
      </p:sp>
      <p:sp>
        <p:nvSpPr>
          <p:cNvPr id="7" name="Segnaposto data 6"/>
          <p:cNvSpPr>
            <a:spLocks noGrp="1"/>
          </p:cNvSpPr>
          <p:nvPr>
            <p:ph type="dt" sz="half" idx="10"/>
          </p:nvPr>
        </p:nvSpPr>
        <p:spPr>
          <a:xfrm>
            <a:off x="4644008" y="6453336"/>
            <a:ext cx="3966592" cy="328464"/>
          </a:xfrm>
        </p:spPr>
        <p:txBody>
          <a:bodyPr/>
          <a:lstStyle/>
          <a:p>
            <a:fld id="{638CD14E-19D4-48B4-8813-87D141BB8959}" type="datetime1">
              <a:rPr lang="it-IT" smtClean="0"/>
              <a:t>26/01/2024</a:t>
            </a:fld>
            <a:endParaRPr lang="it-IT" dirty="0"/>
          </a:p>
        </p:txBody>
      </p:sp>
      <p:sp>
        <p:nvSpPr>
          <p:cNvPr id="6" name="Segnaposto piè di pagina 5"/>
          <p:cNvSpPr>
            <a:spLocks noGrp="1"/>
          </p:cNvSpPr>
          <p:nvPr>
            <p:ph type="ftr" sz="quarter" idx="11"/>
          </p:nvPr>
        </p:nvSpPr>
        <p:spPr>
          <a:xfrm>
            <a:off x="914400" y="6381329"/>
            <a:ext cx="1857400" cy="400472"/>
          </a:xfrm>
        </p:spPr>
        <p:txBody>
          <a:bodyPr/>
          <a:lstStyle/>
          <a:p>
            <a:r>
              <a:rPr lang="it-IT" dirty="0"/>
              <a:t>CMM, sintesi L.R. 23/2015</a:t>
            </a:r>
          </a:p>
        </p:txBody>
      </p:sp>
      <p:sp>
        <p:nvSpPr>
          <p:cNvPr id="5" name="Segnaposto numero diapositiva 4"/>
          <p:cNvSpPr>
            <a:spLocks noGrp="1"/>
          </p:cNvSpPr>
          <p:nvPr>
            <p:ph type="sldNum" sz="quarter" idx="12"/>
          </p:nvPr>
        </p:nvSpPr>
        <p:spPr/>
        <p:txBody>
          <a:bodyPr/>
          <a:lstStyle/>
          <a:p>
            <a:fld id="{AE9B549B-594C-49DB-9D75-DDD60FD2D946}" type="slidenum">
              <a:rPr lang="it-IT" smtClean="0"/>
              <a:t>5</a:t>
            </a:fld>
            <a:endParaRPr lang="it-IT"/>
          </a:p>
        </p:txBody>
      </p:sp>
      <p:sp>
        <p:nvSpPr>
          <p:cNvPr id="8" name="Titolo 1"/>
          <p:cNvSpPr txBox="1">
            <a:spLocks/>
          </p:cNvSpPr>
          <p:nvPr/>
        </p:nvSpPr>
        <p:spPr>
          <a:xfrm>
            <a:off x="1066800" y="664464"/>
            <a:ext cx="7772400" cy="914400"/>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endParaRPr lang="it-IT" sz="2000" dirty="0"/>
          </a:p>
        </p:txBody>
      </p:sp>
    </p:spTree>
    <p:extLst>
      <p:ext uri="{BB962C8B-B14F-4D97-AF65-F5344CB8AC3E}">
        <p14:creationId xmlns:p14="http://schemas.microsoft.com/office/powerpoint/2010/main" val="119092723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regionale 23/2015</a:t>
            </a:r>
          </a:p>
        </p:txBody>
      </p:sp>
      <p:sp>
        <p:nvSpPr>
          <p:cNvPr id="5" name="Segnaposto contenuto 4"/>
          <p:cNvSpPr>
            <a:spLocks noGrp="1"/>
          </p:cNvSpPr>
          <p:nvPr>
            <p:ph idx="1"/>
          </p:nvPr>
        </p:nvSpPr>
        <p:spPr/>
        <p:txBody>
          <a:bodyPr>
            <a:normAutofit fontScale="70000" lnSpcReduction="20000"/>
          </a:bodyPr>
          <a:lstStyle/>
          <a:p>
            <a:pPr marL="0" indent="0">
              <a:buFontTx/>
              <a:buNone/>
              <a:defRPr/>
            </a:pPr>
            <a:r>
              <a:rPr lang="it-IT" altLang="it-IT" dirty="0"/>
              <a:t>Le </a:t>
            </a:r>
            <a:r>
              <a:rPr lang="it-IT" altLang="it-IT" b="1" dirty="0"/>
              <a:t>ATS </a:t>
            </a:r>
            <a:r>
              <a:rPr lang="it-IT" altLang="it-IT" dirty="0"/>
              <a:t>sono dotate di personalità giuridica di diritto pubblico e di autonomia organizzativa, amministrativa, patrimoniale, contabile, gestionale e tecnica. </a:t>
            </a:r>
          </a:p>
          <a:p>
            <a:pPr marL="0" indent="0">
              <a:buFontTx/>
              <a:buNone/>
              <a:defRPr/>
            </a:pPr>
            <a:r>
              <a:rPr lang="it-IT" altLang="it-IT" dirty="0"/>
              <a:t>Le </a:t>
            </a:r>
            <a:r>
              <a:rPr lang="it-IT" altLang="it-IT" b="1" dirty="0"/>
              <a:t>ATS</a:t>
            </a:r>
            <a:r>
              <a:rPr lang="it-IT" altLang="it-IT" dirty="0"/>
              <a:t> attuano la programmazione definita dalla Regione, relativamente al territorio di propria competenza ed assicurano, con il concorso di tutti i soggetti erogatori, i LEA ed eventuali livelli aggiuntivi definiti dalla Regione con risorse proprie. L’erogazione delle prestazioni sanitarie e sociosanitarie è assicurata dai soggetti accreditati e contrattualizzati di natura pubblica e privata. </a:t>
            </a:r>
          </a:p>
          <a:p>
            <a:pPr marL="0" indent="0">
              <a:buFontTx/>
              <a:buNone/>
              <a:defRPr/>
            </a:pPr>
            <a:r>
              <a:rPr lang="it-IT" altLang="it-IT" dirty="0"/>
              <a:t>Le </a:t>
            </a:r>
            <a:r>
              <a:rPr lang="it-IT" altLang="it-IT" b="1" dirty="0"/>
              <a:t>ATS</a:t>
            </a:r>
            <a:r>
              <a:rPr lang="it-IT" altLang="it-IT" dirty="0"/>
              <a:t> garantiscono l’integrazione di tali prestazioni con quelle sociali di competenza delle autonomie locali. </a:t>
            </a:r>
          </a:p>
          <a:p>
            <a:pPr marL="0" indent="0">
              <a:buFontTx/>
              <a:buNone/>
              <a:defRPr/>
            </a:pPr>
            <a:r>
              <a:rPr lang="it-IT" altLang="it-IT" dirty="0"/>
              <a:t>Le </a:t>
            </a:r>
            <a:r>
              <a:rPr lang="it-IT" altLang="it-IT" b="1" dirty="0"/>
              <a:t>ATS</a:t>
            </a:r>
            <a:r>
              <a:rPr lang="it-IT" altLang="it-IT" dirty="0"/>
              <a:t> stipulano contratti con i soggetti erogatori pubblici e privati accreditati insistenti sul relativo territorio di competenza e garantiscono il raggiungimento degli obiettivi previsti nel PSL. </a:t>
            </a:r>
          </a:p>
          <a:p>
            <a:pPr>
              <a:defRPr/>
            </a:pPr>
            <a:endParaRPr lang="it-IT" altLang="it-IT" sz="2800" dirty="0"/>
          </a:p>
          <a:p>
            <a:endParaRPr lang="it-IT" dirty="0"/>
          </a:p>
        </p:txBody>
      </p:sp>
      <p:sp>
        <p:nvSpPr>
          <p:cNvPr id="7" name="Segnaposto data 6"/>
          <p:cNvSpPr>
            <a:spLocks noGrp="1"/>
          </p:cNvSpPr>
          <p:nvPr>
            <p:ph type="dt" sz="half" idx="10"/>
          </p:nvPr>
        </p:nvSpPr>
        <p:spPr>
          <a:xfrm>
            <a:off x="4427984" y="6453336"/>
            <a:ext cx="4182616" cy="328464"/>
          </a:xfrm>
        </p:spPr>
        <p:txBody>
          <a:bodyPr/>
          <a:lstStyle/>
          <a:p>
            <a:fld id="{E9352D66-FE51-40D2-87EE-8E3E9EAD218C}" type="datetime1">
              <a:rPr lang="it-IT" smtClean="0"/>
              <a:t>26/01/2024</a:t>
            </a:fld>
            <a:endParaRPr lang="it-IT" dirty="0"/>
          </a:p>
        </p:txBody>
      </p:sp>
      <p:sp>
        <p:nvSpPr>
          <p:cNvPr id="6" name="Segnaposto piè di pagina 5"/>
          <p:cNvSpPr>
            <a:spLocks noGrp="1"/>
          </p:cNvSpPr>
          <p:nvPr>
            <p:ph type="ftr" sz="quarter" idx="11"/>
          </p:nvPr>
        </p:nvSpPr>
        <p:spPr>
          <a:xfrm>
            <a:off x="914400" y="6309320"/>
            <a:ext cx="1857400" cy="472481"/>
          </a:xfrm>
        </p:spPr>
        <p:txBody>
          <a:bodyPr/>
          <a:lstStyle/>
          <a:p>
            <a:r>
              <a:rPr lang="it-IT" dirty="0"/>
              <a:t>CMM, sintesi L.R. 23/2015</a:t>
            </a:r>
          </a:p>
        </p:txBody>
      </p:sp>
      <p:sp>
        <p:nvSpPr>
          <p:cNvPr id="4" name="Segnaposto numero diapositiva 3"/>
          <p:cNvSpPr>
            <a:spLocks noGrp="1"/>
          </p:cNvSpPr>
          <p:nvPr>
            <p:ph type="sldNum" sz="quarter" idx="12"/>
          </p:nvPr>
        </p:nvSpPr>
        <p:spPr/>
        <p:txBody>
          <a:bodyPr/>
          <a:lstStyle/>
          <a:p>
            <a:fld id="{AE9B549B-594C-49DB-9D75-DDD60FD2D946}" type="slidenum">
              <a:rPr lang="it-IT" smtClean="0"/>
              <a:t>6</a:t>
            </a:fld>
            <a:endParaRPr lang="it-IT"/>
          </a:p>
        </p:txBody>
      </p:sp>
    </p:spTree>
    <p:extLst>
      <p:ext uri="{BB962C8B-B14F-4D97-AF65-F5344CB8AC3E}">
        <p14:creationId xmlns:p14="http://schemas.microsoft.com/office/powerpoint/2010/main" val="17671134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regionale 23/2015</a:t>
            </a:r>
          </a:p>
        </p:txBody>
      </p:sp>
      <p:pic>
        <p:nvPicPr>
          <p:cNvPr id="7" name="Segnaposto contenuto 6" descr="Diapositiva1">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196752"/>
            <a:ext cx="8280920" cy="5040560"/>
          </a:xfrm>
          <a:prstGeom prst="rect">
            <a:avLst/>
          </a:prstGeom>
          <a:noFill/>
          <a:ln>
            <a:noFill/>
          </a:ln>
        </p:spPr>
      </p:pic>
      <p:sp>
        <p:nvSpPr>
          <p:cNvPr id="4" name="Segnaposto data 3"/>
          <p:cNvSpPr>
            <a:spLocks noGrp="1"/>
          </p:cNvSpPr>
          <p:nvPr>
            <p:ph type="dt" sz="half" idx="10"/>
          </p:nvPr>
        </p:nvSpPr>
        <p:spPr>
          <a:xfrm>
            <a:off x="4932040" y="6453336"/>
            <a:ext cx="3678560" cy="328464"/>
          </a:xfrm>
        </p:spPr>
        <p:txBody>
          <a:bodyPr/>
          <a:lstStyle/>
          <a:p>
            <a:fld id="{2DE29A6D-AD16-4E77-A5D0-9CDDD4406F1B}" type="datetime1">
              <a:rPr lang="it-IT" smtClean="0"/>
              <a:t>26/01/2024</a:t>
            </a:fld>
            <a:endParaRPr lang="it-IT" dirty="0"/>
          </a:p>
        </p:txBody>
      </p:sp>
      <p:sp>
        <p:nvSpPr>
          <p:cNvPr id="5" name="Segnaposto piè di pagina 4"/>
          <p:cNvSpPr>
            <a:spLocks noGrp="1"/>
          </p:cNvSpPr>
          <p:nvPr>
            <p:ph type="ftr" sz="quarter" idx="11"/>
          </p:nvPr>
        </p:nvSpPr>
        <p:spPr>
          <a:xfrm>
            <a:off x="914400" y="6453336"/>
            <a:ext cx="2145432" cy="328464"/>
          </a:xfrm>
        </p:spPr>
        <p:txBody>
          <a:bodyPr/>
          <a:lstStyle/>
          <a:p>
            <a:r>
              <a:rPr lang="it-IT" dirty="0"/>
              <a:t>CMM, sintesi L.R. 23/2015</a:t>
            </a:r>
          </a:p>
        </p:txBody>
      </p:sp>
      <p:sp>
        <p:nvSpPr>
          <p:cNvPr id="6" name="Segnaposto numero diapositiva 5"/>
          <p:cNvSpPr>
            <a:spLocks noGrp="1"/>
          </p:cNvSpPr>
          <p:nvPr>
            <p:ph type="sldNum" sz="quarter" idx="12"/>
          </p:nvPr>
        </p:nvSpPr>
        <p:spPr/>
        <p:txBody>
          <a:bodyPr/>
          <a:lstStyle/>
          <a:p>
            <a:fld id="{AE9B549B-594C-49DB-9D75-DDD60FD2D946}" type="slidenum">
              <a:rPr lang="it-IT" smtClean="0"/>
              <a:t>7</a:t>
            </a:fld>
            <a:endParaRPr lang="it-IT"/>
          </a:p>
        </p:txBody>
      </p:sp>
    </p:spTree>
    <p:extLst>
      <p:ext uri="{BB962C8B-B14F-4D97-AF65-F5344CB8AC3E}">
        <p14:creationId xmlns:p14="http://schemas.microsoft.com/office/powerpoint/2010/main" val="401790918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regionale 23/2015</a:t>
            </a:r>
          </a:p>
        </p:txBody>
      </p:sp>
      <p:pic>
        <p:nvPicPr>
          <p:cNvPr id="7" name="Segnaposto contenuto 6" descr="Diapositiva1">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268760"/>
            <a:ext cx="8208911" cy="4931469"/>
          </a:xfrm>
          <a:prstGeom prst="rect">
            <a:avLst/>
          </a:prstGeom>
          <a:noFill/>
          <a:ln>
            <a:noFill/>
          </a:ln>
        </p:spPr>
      </p:pic>
      <p:sp>
        <p:nvSpPr>
          <p:cNvPr id="4" name="Segnaposto data 3"/>
          <p:cNvSpPr>
            <a:spLocks noGrp="1"/>
          </p:cNvSpPr>
          <p:nvPr>
            <p:ph type="dt" sz="half" idx="10"/>
          </p:nvPr>
        </p:nvSpPr>
        <p:spPr>
          <a:xfrm>
            <a:off x="4572000" y="6453336"/>
            <a:ext cx="4038600" cy="328464"/>
          </a:xfrm>
        </p:spPr>
        <p:txBody>
          <a:bodyPr/>
          <a:lstStyle/>
          <a:p>
            <a:fld id="{2DE29A6D-AD16-4E77-A5D0-9CDDD4406F1B}" type="datetime1">
              <a:rPr lang="it-IT" smtClean="0"/>
              <a:t>26/01/2024</a:t>
            </a:fld>
            <a:endParaRPr lang="it-IT" dirty="0"/>
          </a:p>
        </p:txBody>
      </p:sp>
      <p:sp>
        <p:nvSpPr>
          <p:cNvPr id="5" name="Segnaposto piè di pagina 4"/>
          <p:cNvSpPr>
            <a:spLocks noGrp="1"/>
          </p:cNvSpPr>
          <p:nvPr>
            <p:ph type="ftr" sz="quarter" idx="11"/>
          </p:nvPr>
        </p:nvSpPr>
        <p:spPr>
          <a:xfrm>
            <a:off x="914400" y="6453336"/>
            <a:ext cx="2505472" cy="328464"/>
          </a:xfrm>
        </p:spPr>
        <p:txBody>
          <a:bodyPr/>
          <a:lstStyle/>
          <a:p>
            <a:r>
              <a:rPr lang="it-IT" dirty="0"/>
              <a:t>CMM, sintesi L.R. 23/2015</a:t>
            </a:r>
          </a:p>
        </p:txBody>
      </p:sp>
      <p:sp>
        <p:nvSpPr>
          <p:cNvPr id="6" name="Segnaposto numero diapositiva 5"/>
          <p:cNvSpPr>
            <a:spLocks noGrp="1"/>
          </p:cNvSpPr>
          <p:nvPr>
            <p:ph type="sldNum" sz="quarter" idx="12"/>
          </p:nvPr>
        </p:nvSpPr>
        <p:spPr/>
        <p:txBody>
          <a:bodyPr/>
          <a:lstStyle/>
          <a:p>
            <a:fld id="{AE9B549B-594C-49DB-9D75-DDD60FD2D946}" type="slidenum">
              <a:rPr lang="it-IT" smtClean="0"/>
              <a:t>8</a:t>
            </a:fld>
            <a:endParaRPr lang="it-IT"/>
          </a:p>
        </p:txBody>
      </p:sp>
    </p:spTree>
    <p:extLst>
      <p:ext uri="{BB962C8B-B14F-4D97-AF65-F5344CB8AC3E}">
        <p14:creationId xmlns:p14="http://schemas.microsoft.com/office/powerpoint/2010/main" val="8002495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regionale 23/2015</a:t>
            </a:r>
          </a:p>
        </p:txBody>
      </p:sp>
      <p:sp>
        <p:nvSpPr>
          <p:cNvPr id="3" name="Segnaposto contenuto 2"/>
          <p:cNvSpPr>
            <a:spLocks noGrp="1"/>
          </p:cNvSpPr>
          <p:nvPr>
            <p:ph idx="1"/>
          </p:nvPr>
        </p:nvSpPr>
        <p:spPr/>
        <p:txBody>
          <a:bodyPr>
            <a:normAutofit fontScale="77500" lnSpcReduction="20000"/>
          </a:bodyPr>
          <a:lstStyle/>
          <a:p>
            <a:pPr marL="0" indent="0">
              <a:buNone/>
            </a:pPr>
            <a:r>
              <a:rPr lang="it-IT" altLang="it-IT" dirty="0"/>
              <a:t>Le </a:t>
            </a:r>
            <a:r>
              <a:rPr lang="it-IT" altLang="it-IT" b="1" dirty="0"/>
              <a:t>ASST, </a:t>
            </a:r>
            <a:r>
              <a:rPr lang="it-IT" altLang="it-IT" dirty="0"/>
              <a:t>dotate di personalità giuridica di diritto pubblico e di autonomia organizzativa, amministrativa, patrimoniale, contabile, gestionale e tecnica, concorrono con tutti gli altri soggetti erogatori del sistema, di diritto pubblico e di diritto privato, all’erogazione dei LEA e di eventuali livelli aggiuntivi definiti dalla Regione con risorse proprie, nella logica della presa in carico della persona. Tale attività è volta a garantire la continuità di presa in carico della persona nel proprio contesto di vita, anche attraverso articolazioni organizzative a rete e modelli integrati tra ospedale e territorio, compreso il raccordo con il sistema di cure primarie di cui all’articolo 10, al fine di tutelare e promuovere la salute fisica e mentale. In particolare le ASST operano garantendo la completa realizzazione dei principi di cui all’articolo 2, comma 1, lettere h) e i). </a:t>
            </a:r>
          </a:p>
          <a:p>
            <a:endParaRPr lang="it-IT" dirty="0"/>
          </a:p>
        </p:txBody>
      </p:sp>
      <p:sp>
        <p:nvSpPr>
          <p:cNvPr id="7" name="Segnaposto data 6"/>
          <p:cNvSpPr>
            <a:spLocks noGrp="1"/>
          </p:cNvSpPr>
          <p:nvPr>
            <p:ph type="dt" sz="half" idx="10"/>
          </p:nvPr>
        </p:nvSpPr>
        <p:spPr>
          <a:xfrm>
            <a:off x="4283968" y="6453336"/>
            <a:ext cx="4326632" cy="328464"/>
          </a:xfrm>
        </p:spPr>
        <p:txBody>
          <a:bodyPr/>
          <a:lstStyle/>
          <a:p>
            <a:fld id="{204D2E45-1958-4A25-8B63-0590A368FABD}" type="datetime1">
              <a:rPr lang="it-IT" smtClean="0"/>
              <a:t>26/01/2024</a:t>
            </a:fld>
            <a:endParaRPr lang="it-IT" dirty="0"/>
          </a:p>
        </p:txBody>
      </p:sp>
      <p:sp>
        <p:nvSpPr>
          <p:cNvPr id="6" name="Segnaposto piè di pagina 5"/>
          <p:cNvSpPr>
            <a:spLocks noGrp="1"/>
          </p:cNvSpPr>
          <p:nvPr>
            <p:ph type="ftr" sz="quarter" idx="11"/>
          </p:nvPr>
        </p:nvSpPr>
        <p:spPr>
          <a:xfrm>
            <a:off x="914400" y="6453336"/>
            <a:ext cx="2577480" cy="328464"/>
          </a:xfrm>
        </p:spPr>
        <p:txBody>
          <a:bodyPr/>
          <a:lstStyle/>
          <a:p>
            <a:r>
              <a:rPr lang="it-IT" dirty="0"/>
              <a:t>CMM, sintesi L.R. 23/2015</a:t>
            </a:r>
          </a:p>
        </p:txBody>
      </p:sp>
      <p:sp>
        <p:nvSpPr>
          <p:cNvPr id="5" name="Segnaposto numero diapositiva 4"/>
          <p:cNvSpPr>
            <a:spLocks noGrp="1"/>
          </p:cNvSpPr>
          <p:nvPr>
            <p:ph type="sldNum" sz="quarter" idx="12"/>
          </p:nvPr>
        </p:nvSpPr>
        <p:spPr/>
        <p:txBody>
          <a:bodyPr/>
          <a:lstStyle/>
          <a:p>
            <a:fld id="{AE9B549B-594C-49DB-9D75-DDD60FD2D946}" type="slidenum">
              <a:rPr lang="it-IT" smtClean="0"/>
              <a:t>9</a:t>
            </a:fld>
            <a:endParaRPr lang="it-IT"/>
          </a:p>
        </p:txBody>
      </p:sp>
    </p:spTree>
    <p:extLst>
      <p:ext uri="{BB962C8B-B14F-4D97-AF65-F5344CB8AC3E}">
        <p14:creationId xmlns:p14="http://schemas.microsoft.com/office/powerpoint/2010/main" val="70428433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1817</TotalTime>
  <Words>6309</Words>
  <Application>Microsoft Office PowerPoint</Application>
  <PresentationFormat>Presentazione su schermo (4:3)</PresentationFormat>
  <Paragraphs>529</Paragraphs>
  <Slides>49</Slides>
  <Notes>0</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1</vt:i4>
      </vt:variant>
      <vt:variant>
        <vt:lpstr>Titoli diapositive</vt:lpstr>
      </vt:variant>
      <vt:variant>
        <vt:i4>49</vt:i4>
      </vt:variant>
    </vt:vector>
  </HeadingPairs>
  <TitlesOfParts>
    <vt:vector size="59" baseType="lpstr">
      <vt:lpstr>Arial</vt:lpstr>
      <vt:lpstr>Calibri</vt:lpstr>
      <vt:lpstr>Consolas</vt:lpstr>
      <vt:lpstr>Corbel</vt:lpstr>
      <vt:lpstr>Symbol</vt:lpstr>
      <vt:lpstr>Wingdings</vt:lpstr>
      <vt:lpstr>Wingdings 2</vt:lpstr>
      <vt:lpstr>Wingdings 3</vt:lpstr>
      <vt:lpstr>Metro</vt:lpstr>
      <vt:lpstr>Acrobat Document</vt:lpstr>
      <vt:lpstr>Legge regionale n. 33/2009 e s.m. e i.</vt:lpstr>
      <vt:lpstr>Legge regionale 23/2015</vt:lpstr>
      <vt:lpstr>Legge regionale 23/2015</vt:lpstr>
      <vt:lpstr>Legge regionale 23/2015</vt:lpstr>
      <vt:lpstr>Legge regionale 23/2015</vt:lpstr>
      <vt:lpstr>Legge regionale 23/2015</vt:lpstr>
      <vt:lpstr>Legge regionale 23/2015</vt:lpstr>
      <vt:lpstr>Legge regionale 23/2015</vt:lpstr>
      <vt:lpstr>Legge regionale 23/2015</vt:lpstr>
      <vt:lpstr>Legge regionale 23/2015</vt:lpstr>
      <vt:lpstr>Legge regionale 23/2015</vt:lpstr>
      <vt:lpstr>Legge regionale 23/2015</vt:lpstr>
      <vt:lpstr>Legge regionale 23/2015</vt:lpstr>
      <vt:lpstr>Legge regionale 23/2015</vt:lpstr>
      <vt:lpstr>Legge regionale 23/2015</vt:lpstr>
      <vt:lpstr>Legge regionale 23/2015</vt:lpstr>
      <vt:lpstr>Legge regionale 23/2015</vt:lpstr>
      <vt:lpstr>Legge regionale 23/2015</vt:lpstr>
      <vt:lpstr>Legge regionale 23/2015</vt:lpstr>
      <vt:lpstr>Legge regionale 23/2015</vt:lpstr>
      <vt:lpstr>Legge regionale 23/2015</vt:lpstr>
      <vt:lpstr>Legge regionale 23/2015</vt:lpstr>
      <vt:lpstr>Legge regionale 23/2015</vt:lpstr>
      <vt:lpstr>Legge regionale 23/2015</vt:lpstr>
      <vt:lpstr>Legge regionale 23/2015</vt:lpstr>
      <vt:lpstr>Legge regionale 23/2015</vt:lpstr>
      <vt:lpstr>Legge regionale 23/2015</vt:lpstr>
      <vt:lpstr>Legge regionale 23/2015</vt:lpstr>
      <vt:lpstr>Legge regionale 23/2015</vt:lpstr>
      <vt:lpstr>Legge regionale 23/2015</vt:lpstr>
      <vt:lpstr>Legge regionale 23/2015</vt:lpstr>
      <vt:lpstr>Legge regionale 41/2015</vt:lpstr>
      <vt:lpstr>Legge regionale 41/2015</vt:lpstr>
      <vt:lpstr>Legge regionale 41/2015</vt:lpstr>
      <vt:lpstr>Legge regionale 15/2016</vt:lpstr>
      <vt:lpstr>Legge regionale 15/2016</vt:lpstr>
      <vt:lpstr>Legge regionale 15/2016</vt:lpstr>
      <vt:lpstr>Legge regionale 15/2016</vt:lpstr>
      <vt:lpstr>Legge regionale 15/2016</vt:lpstr>
      <vt:lpstr>Legge regionale 6/2017</vt:lpstr>
      <vt:lpstr>Legge Regionale 4/2019</vt:lpstr>
      <vt:lpstr>Legge regionale 14 dicembre 2021, n. 22</vt:lpstr>
      <vt:lpstr>Legge regionale 23/2015</vt:lpstr>
      <vt:lpstr>Legge regionale 23/2015</vt:lpstr>
      <vt:lpstr>Legge regionale 23/2015</vt:lpstr>
      <vt:lpstr>Legge regionale 23/2015</vt:lpstr>
      <vt:lpstr>Legge regionale 23/2015</vt:lpstr>
      <vt:lpstr>Legge regionale 23/2015</vt:lpstr>
      <vt:lpstr>Legge regionale 23/2015</vt:lpstr>
    </vt:vector>
  </TitlesOfParts>
  <Company>MM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Mario Mozzanica</dc:creator>
  <cp:lastModifiedBy>39336927107</cp:lastModifiedBy>
  <cp:revision>63</cp:revision>
  <cp:lastPrinted>2021-03-30T07:52:04Z</cp:lastPrinted>
  <dcterms:created xsi:type="dcterms:W3CDTF">2015-09-03T19:07:37Z</dcterms:created>
  <dcterms:modified xsi:type="dcterms:W3CDTF">2024-01-26T13:09:04Z</dcterms:modified>
</cp:coreProperties>
</file>